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2634" y="-1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3BBC07CB-44EA-4561-9D29-8F5162BA312A}"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419F9-21EB-4783-9134-524219A829F3}" type="slidenum">
              <a:rPr lang="en-US" smtClean="0"/>
              <a:t>‹Nº›</a:t>
            </a:fld>
            <a:endParaRPr lang="en-US"/>
          </a:p>
        </p:txBody>
      </p:sp>
    </p:spTree>
    <p:extLst>
      <p:ext uri="{BB962C8B-B14F-4D97-AF65-F5344CB8AC3E}">
        <p14:creationId xmlns:p14="http://schemas.microsoft.com/office/powerpoint/2010/main" val="3670578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BBC07CB-44EA-4561-9D29-8F5162BA312A}"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419F9-21EB-4783-9134-524219A829F3}" type="slidenum">
              <a:rPr lang="en-US" smtClean="0"/>
              <a:t>‹Nº›</a:t>
            </a:fld>
            <a:endParaRPr lang="en-US"/>
          </a:p>
        </p:txBody>
      </p:sp>
    </p:spTree>
    <p:extLst>
      <p:ext uri="{BB962C8B-B14F-4D97-AF65-F5344CB8AC3E}">
        <p14:creationId xmlns:p14="http://schemas.microsoft.com/office/powerpoint/2010/main" val="2536234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BBC07CB-44EA-4561-9D29-8F5162BA312A}"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419F9-21EB-4783-9134-524219A829F3}" type="slidenum">
              <a:rPr lang="en-US" smtClean="0"/>
              <a:t>‹Nº›</a:t>
            </a:fld>
            <a:endParaRPr lang="en-US"/>
          </a:p>
        </p:txBody>
      </p:sp>
    </p:spTree>
    <p:extLst>
      <p:ext uri="{BB962C8B-B14F-4D97-AF65-F5344CB8AC3E}">
        <p14:creationId xmlns:p14="http://schemas.microsoft.com/office/powerpoint/2010/main" val="749849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BBC07CB-44EA-4561-9D29-8F5162BA312A}"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419F9-21EB-4783-9134-524219A829F3}" type="slidenum">
              <a:rPr lang="en-US" smtClean="0"/>
              <a:t>‹Nº›</a:t>
            </a:fld>
            <a:endParaRPr lang="en-US"/>
          </a:p>
        </p:txBody>
      </p:sp>
    </p:spTree>
    <p:extLst>
      <p:ext uri="{BB962C8B-B14F-4D97-AF65-F5344CB8AC3E}">
        <p14:creationId xmlns:p14="http://schemas.microsoft.com/office/powerpoint/2010/main" val="4161100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3BBC07CB-44EA-4561-9D29-8F5162BA312A}"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419F9-21EB-4783-9134-524219A829F3}" type="slidenum">
              <a:rPr lang="en-US" smtClean="0"/>
              <a:t>‹Nº›</a:t>
            </a:fld>
            <a:endParaRPr lang="en-US"/>
          </a:p>
        </p:txBody>
      </p:sp>
    </p:spTree>
    <p:extLst>
      <p:ext uri="{BB962C8B-B14F-4D97-AF65-F5344CB8AC3E}">
        <p14:creationId xmlns:p14="http://schemas.microsoft.com/office/powerpoint/2010/main" val="2801742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BBC07CB-44EA-4561-9D29-8F5162BA312A}"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B419F9-21EB-4783-9134-524219A829F3}" type="slidenum">
              <a:rPr lang="en-US" smtClean="0"/>
              <a:t>‹Nº›</a:t>
            </a:fld>
            <a:endParaRPr lang="en-US"/>
          </a:p>
        </p:txBody>
      </p:sp>
    </p:spTree>
    <p:extLst>
      <p:ext uri="{BB962C8B-B14F-4D97-AF65-F5344CB8AC3E}">
        <p14:creationId xmlns:p14="http://schemas.microsoft.com/office/powerpoint/2010/main" val="107164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4" name="Content Placeholder 3"/>
          <p:cNvSpPr>
            <a:spLocks noGrp="1"/>
          </p:cNvSpPr>
          <p:nvPr>
            <p:ph sz="half" idx="2"/>
          </p:nvPr>
        </p:nvSpPr>
        <p:spPr>
          <a:xfrm>
            <a:off x="472381" y="3618442"/>
            <a:ext cx="2901255" cy="532218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6" name="Content Placeholder 5"/>
          <p:cNvSpPr>
            <a:spLocks noGrp="1"/>
          </p:cNvSpPr>
          <p:nvPr>
            <p:ph sz="quarter" idx="4"/>
          </p:nvPr>
        </p:nvSpPr>
        <p:spPr>
          <a:xfrm>
            <a:off x="3471863" y="3618442"/>
            <a:ext cx="2915543" cy="532218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BBC07CB-44EA-4561-9D29-8F5162BA312A}" type="datetimeFigureOut">
              <a:rPr lang="en-US" smtClean="0"/>
              <a:t>9/27/2023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B419F9-21EB-4783-9134-524219A829F3}" type="slidenum">
              <a:rPr lang="en-US" smtClean="0"/>
              <a:t>‹Nº›</a:t>
            </a:fld>
            <a:endParaRPr lang="en-US"/>
          </a:p>
        </p:txBody>
      </p:sp>
    </p:spTree>
    <p:extLst>
      <p:ext uri="{BB962C8B-B14F-4D97-AF65-F5344CB8AC3E}">
        <p14:creationId xmlns:p14="http://schemas.microsoft.com/office/powerpoint/2010/main" val="1095821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3BBC07CB-44EA-4561-9D29-8F5162BA312A}" type="datetimeFigureOut">
              <a:rPr lang="en-US" smtClean="0"/>
              <a:t>9/27/2023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B419F9-21EB-4783-9134-524219A829F3}" type="slidenum">
              <a:rPr lang="en-US" smtClean="0"/>
              <a:t>‹Nº›</a:t>
            </a:fld>
            <a:endParaRPr lang="en-US"/>
          </a:p>
        </p:txBody>
      </p:sp>
    </p:spTree>
    <p:extLst>
      <p:ext uri="{BB962C8B-B14F-4D97-AF65-F5344CB8AC3E}">
        <p14:creationId xmlns:p14="http://schemas.microsoft.com/office/powerpoint/2010/main" val="3940579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BC07CB-44EA-4561-9D29-8F5162BA312A}" type="datetimeFigureOut">
              <a:rPr lang="en-US" smtClean="0"/>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B419F9-21EB-4783-9134-524219A829F3}" type="slidenum">
              <a:rPr lang="en-US" smtClean="0"/>
              <a:t>‹Nº›</a:t>
            </a:fld>
            <a:endParaRPr lang="en-US"/>
          </a:p>
        </p:txBody>
      </p:sp>
    </p:spTree>
    <p:extLst>
      <p:ext uri="{BB962C8B-B14F-4D97-AF65-F5344CB8AC3E}">
        <p14:creationId xmlns:p14="http://schemas.microsoft.com/office/powerpoint/2010/main" val="1642520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BBC07CB-44EA-4561-9D29-8F5162BA312A}"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B419F9-21EB-4783-9134-524219A829F3}" type="slidenum">
              <a:rPr lang="en-US" smtClean="0"/>
              <a:t>‹Nº›</a:t>
            </a:fld>
            <a:endParaRPr lang="en-US"/>
          </a:p>
        </p:txBody>
      </p:sp>
    </p:spTree>
    <p:extLst>
      <p:ext uri="{BB962C8B-B14F-4D97-AF65-F5344CB8AC3E}">
        <p14:creationId xmlns:p14="http://schemas.microsoft.com/office/powerpoint/2010/main" val="1677345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BBC07CB-44EA-4561-9D29-8F5162BA312A}"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B419F9-21EB-4783-9134-524219A829F3}" type="slidenum">
              <a:rPr lang="en-US" smtClean="0"/>
              <a:t>‹Nº›</a:t>
            </a:fld>
            <a:endParaRPr lang="en-US"/>
          </a:p>
        </p:txBody>
      </p:sp>
    </p:spTree>
    <p:extLst>
      <p:ext uri="{BB962C8B-B14F-4D97-AF65-F5344CB8AC3E}">
        <p14:creationId xmlns:p14="http://schemas.microsoft.com/office/powerpoint/2010/main" val="3878657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3BBC07CB-44EA-4561-9D29-8F5162BA312A}" type="datetimeFigureOut">
              <a:rPr lang="en-US" smtClean="0"/>
              <a:t>9/27/2023</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14B419F9-21EB-4783-9134-524219A829F3}" type="slidenum">
              <a:rPr lang="en-US" smtClean="0"/>
              <a:t>‹Nº›</a:t>
            </a:fld>
            <a:endParaRPr lang="en-US"/>
          </a:p>
        </p:txBody>
      </p:sp>
    </p:spTree>
    <p:extLst>
      <p:ext uri="{BB962C8B-B14F-4D97-AF65-F5344CB8AC3E}">
        <p14:creationId xmlns:p14="http://schemas.microsoft.com/office/powerpoint/2010/main" val="31014182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850" y="0"/>
            <a:ext cx="5721350" cy="8582025"/>
          </a:xfrm>
          <a:prstGeom prst="rect">
            <a:avLst/>
          </a:prstGeom>
        </p:spPr>
      </p:pic>
      <p:sp>
        <p:nvSpPr>
          <p:cNvPr id="3" name="Subtítulo 2"/>
          <p:cNvSpPr>
            <a:spLocks noGrp="1"/>
          </p:cNvSpPr>
          <p:nvPr>
            <p:ph type="subTitle" idx="1"/>
          </p:nvPr>
        </p:nvSpPr>
        <p:spPr>
          <a:xfrm>
            <a:off x="304799" y="8410576"/>
            <a:ext cx="6334125" cy="1216024"/>
          </a:xfrm>
        </p:spPr>
        <p:txBody>
          <a:bodyPr>
            <a:noAutofit/>
          </a:bodyPr>
          <a:lstStyle/>
          <a:p>
            <a:pPr algn="just"/>
            <a:r>
              <a:rPr lang="en-US" sz="1100" dirty="0" smtClean="0"/>
              <a:t>Supplementary Figure 1. A) Correlation between age of patients and concentration of selected metabolites. Pearson’s correlation was computed for the ages of patients from both cohorts and the concentration of the metabolites of interest previously found to be altered between either patient cohort and controls. None of the metabolites showed significant correlation, with the largest coefficient found for 5-Hydroxyindole-3-acetic acid (R=-0.51). B) Alterations in selected metabolite concentrations between sexes. Mann-Whitney U tests were performed on patients grouped by sex, followed by multiple testing correction by FDR. None of the metabolites of interest were significantly altered. </a:t>
            </a:r>
            <a:endParaRPr lang="en-US" sz="1100" dirty="0"/>
          </a:p>
        </p:txBody>
      </p:sp>
    </p:spTree>
    <p:extLst>
      <p:ext uri="{BB962C8B-B14F-4D97-AF65-F5344CB8AC3E}">
        <p14:creationId xmlns:p14="http://schemas.microsoft.com/office/powerpoint/2010/main" val="2131703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1" y="275035"/>
            <a:ext cx="5915025" cy="4436268"/>
          </a:xfrm>
        </p:spPr>
      </p:pic>
      <p:sp>
        <p:nvSpPr>
          <p:cNvPr id="5" name="Rectángulo 4"/>
          <p:cNvSpPr/>
          <p:nvPr/>
        </p:nvSpPr>
        <p:spPr>
          <a:xfrm>
            <a:off x="333375" y="4711303"/>
            <a:ext cx="6162675" cy="938719"/>
          </a:xfrm>
          <a:prstGeom prst="rect">
            <a:avLst/>
          </a:prstGeom>
        </p:spPr>
        <p:txBody>
          <a:bodyPr wrap="square">
            <a:spAutoFit/>
          </a:bodyPr>
          <a:lstStyle/>
          <a:p>
            <a:pPr algn="just"/>
            <a:r>
              <a:rPr lang="en-US" sz="1100" dirty="0"/>
              <a:t>Supplementary Figure </a:t>
            </a:r>
            <a:r>
              <a:rPr lang="en-US" sz="1100" dirty="0" smtClean="0"/>
              <a:t>2. Alterations </a:t>
            </a:r>
            <a:r>
              <a:rPr lang="en-US" sz="1100" dirty="0"/>
              <a:t>in selected metabolite concentrations </a:t>
            </a:r>
            <a:r>
              <a:rPr lang="en-US" sz="1100" dirty="0" smtClean="0"/>
              <a:t>based on medication intake. </a:t>
            </a:r>
            <a:r>
              <a:rPr lang="en-US" sz="1100" dirty="0"/>
              <a:t>Mann-Whitney U tests were performed </a:t>
            </a:r>
            <a:r>
              <a:rPr lang="en-US" sz="1100" dirty="0" smtClean="0"/>
              <a:t>to determine if patients known to be taking medications had significantly altered metabolite concentrations. Patients whose medication intake was unknown were excluded from this analysis. </a:t>
            </a:r>
            <a:r>
              <a:rPr lang="en-US" sz="1100" dirty="0"/>
              <a:t>None of the metabolites of interest were significantly </a:t>
            </a:r>
            <a:r>
              <a:rPr lang="en-US" sz="1100" dirty="0" smtClean="0"/>
              <a:t>altered after FDR multiple testing correction. </a:t>
            </a:r>
            <a:endParaRPr lang="en-US" sz="1100" dirty="0"/>
          </a:p>
        </p:txBody>
      </p:sp>
    </p:spTree>
    <p:extLst>
      <p:ext uri="{BB962C8B-B14F-4D97-AF65-F5344CB8AC3E}">
        <p14:creationId xmlns:p14="http://schemas.microsoft.com/office/powerpoint/2010/main" val="99047806"/>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151</TotalTime>
  <Words>170</Words>
  <Application>Microsoft Office PowerPoint</Application>
  <PresentationFormat>A4 (210 x 297 mm)</PresentationFormat>
  <Paragraphs>2</Paragraphs>
  <Slides>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vt:i4>
      </vt:variant>
    </vt:vector>
  </HeadingPairs>
  <TitlesOfParts>
    <vt:vector size="6" baseType="lpstr">
      <vt:lpstr>Arial</vt:lpstr>
      <vt:lpstr>Calibri</vt:lpstr>
      <vt:lpstr>Calibri Light</vt:lpstr>
      <vt:lpstr>Tema de Office</vt:lpstr>
      <vt:lpstr>Presentación de PowerPoint</vt:lpstr>
      <vt:lpstr>Presentación de PowerPoint</vt:lpstr>
    </vt:vector>
  </TitlesOfParts>
  <Company>HSJDBCN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Katia Sofia Illescas Brol</dc:creator>
  <cp:lastModifiedBy>Katia Sofia Illescas Brol</cp:lastModifiedBy>
  <cp:revision>5</cp:revision>
  <dcterms:created xsi:type="dcterms:W3CDTF">2023-09-27T16:00:23Z</dcterms:created>
  <dcterms:modified xsi:type="dcterms:W3CDTF">2023-09-27T18:32:17Z</dcterms:modified>
</cp:coreProperties>
</file>