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8" r:id="rId3"/>
    <p:sldId id="292" r:id="rId4"/>
    <p:sldId id="291" r:id="rId5"/>
    <p:sldId id="271" r:id="rId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BC3"/>
    <a:srgbClr val="F19743"/>
    <a:srgbClr val="95C65C"/>
    <a:srgbClr val="1BB6AF"/>
    <a:srgbClr val="C70E7B"/>
    <a:srgbClr val="FF99CC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0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8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6" indent="0" algn="ctr">
              <a:buNone/>
              <a:defRPr sz="2000"/>
            </a:lvl2pPr>
            <a:lvl3pPr marL="914411" indent="0" algn="ctr">
              <a:buNone/>
              <a:defRPr sz="1800"/>
            </a:lvl3pPr>
            <a:lvl4pPr marL="1371617" indent="0" algn="ctr">
              <a:buNone/>
              <a:defRPr sz="1600"/>
            </a:lvl4pPr>
            <a:lvl5pPr marL="1828823" indent="0" algn="ctr">
              <a:buNone/>
              <a:defRPr sz="1600"/>
            </a:lvl5pPr>
            <a:lvl6pPr marL="2286029" indent="0" algn="ctr">
              <a:buNone/>
              <a:defRPr sz="1600"/>
            </a:lvl6pPr>
            <a:lvl7pPr marL="2743234" indent="0" algn="ctr">
              <a:buNone/>
              <a:defRPr sz="1600"/>
            </a:lvl7pPr>
            <a:lvl8pPr marL="3200440" indent="0" algn="ctr">
              <a:buNone/>
              <a:defRPr sz="1600"/>
            </a:lvl8pPr>
            <a:lvl9pPr marL="3657646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E7F9A-1DFA-4C22-BDA0-78DE1FB27E5D}" type="datetimeFigureOut">
              <a:rPr lang="es-ES" smtClean="0"/>
              <a:t>26/07/2023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422FE-A908-4AC4-A22F-86775A98537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81103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E7F9A-1DFA-4C22-BDA0-78DE1FB27E5D}" type="datetimeFigureOut">
              <a:rPr lang="es-ES" smtClean="0"/>
              <a:t>26/07/2023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422FE-A908-4AC4-A22F-86775A98537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76427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E7F9A-1DFA-4C22-BDA0-78DE1FB27E5D}" type="datetimeFigureOut">
              <a:rPr lang="es-ES" smtClean="0"/>
              <a:t>26/07/2023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422FE-A908-4AC4-A22F-86775A98537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38796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E7F9A-1DFA-4C22-BDA0-78DE1FB27E5D}" type="datetimeFigureOut">
              <a:rPr lang="es-ES" smtClean="0"/>
              <a:t>26/07/2023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422FE-A908-4AC4-A22F-86775A98537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99533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2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2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1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1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2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E7F9A-1DFA-4C22-BDA0-78DE1FB27E5D}" type="datetimeFigureOut">
              <a:rPr lang="es-ES" smtClean="0"/>
              <a:t>26/07/2023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422FE-A908-4AC4-A22F-86775A98537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53622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E7F9A-1DFA-4C22-BDA0-78DE1FB27E5D}" type="datetimeFigureOut">
              <a:rPr lang="es-ES" smtClean="0"/>
              <a:t>26/07/2023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422FE-A908-4AC4-A22F-86775A98537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89085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0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9" y="2505076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0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2" y="2505076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E7F9A-1DFA-4C22-BDA0-78DE1FB27E5D}" type="datetimeFigureOut">
              <a:rPr lang="es-ES" smtClean="0"/>
              <a:t>26/07/2023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422FE-A908-4AC4-A22F-86775A98537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6208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E7F9A-1DFA-4C22-BDA0-78DE1FB27E5D}" type="datetimeFigureOut">
              <a:rPr lang="es-ES" smtClean="0"/>
              <a:t>26/07/2023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422FE-A908-4AC4-A22F-86775A98537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45179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E7F9A-1DFA-4C22-BDA0-78DE1FB27E5D}" type="datetimeFigureOut">
              <a:rPr lang="es-ES" smtClean="0"/>
              <a:t>26/07/2023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422FE-A908-4AC4-A22F-86775A98537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52008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0"/>
            </a:lvl2pPr>
            <a:lvl3pPr marL="914411" indent="0">
              <a:buNone/>
              <a:defRPr sz="1200"/>
            </a:lvl3pPr>
            <a:lvl4pPr marL="1371617" indent="0">
              <a:buNone/>
              <a:defRPr sz="1000"/>
            </a:lvl4pPr>
            <a:lvl5pPr marL="1828823" indent="0">
              <a:buNone/>
              <a:defRPr sz="1000"/>
            </a:lvl5pPr>
            <a:lvl6pPr marL="2286029" indent="0">
              <a:buNone/>
              <a:defRPr sz="1000"/>
            </a:lvl6pPr>
            <a:lvl7pPr marL="2743234" indent="0">
              <a:buNone/>
              <a:defRPr sz="1000"/>
            </a:lvl7pPr>
            <a:lvl8pPr marL="3200440" indent="0">
              <a:buNone/>
              <a:defRPr sz="1000"/>
            </a:lvl8pPr>
            <a:lvl9pPr marL="3657646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E7F9A-1DFA-4C22-BDA0-78DE1FB27E5D}" type="datetimeFigureOut">
              <a:rPr lang="es-ES" smtClean="0"/>
              <a:t>26/07/2023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422FE-A908-4AC4-A22F-86775A98537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47672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6" indent="0">
              <a:buNone/>
              <a:defRPr sz="2800"/>
            </a:lvl2pPr>
            <a:lvl3pPr marL="914411" indent="0">
              <a:buNone/>
              <a:defRPr sz="2400"/>
            </a:lvl3pPr>
            <a:lvl4pPr marL="1371617" indent="0">
              <a:buNone/>
              <a:defRPr sz="2000"/>
            </a:lvl4pPr>
            <a:lvl5pPr marL="1828823" indent="0">
              <a:buNone/>
              <a:defRPr sz="2000"/>
            </a:lvl5pPr>
            <a:lvl6pPr marL="2286029" indent="0">
              <a:buNone/>
              <a:defRPr sz="2000"/>
            </a:lvl6pPr>
            <a:lvl7pPr marL="2743234" indent="0">
              <a:buNone/>
              <a:defRPr sz="2000"/>
            </a:lvl7pPr>
            <a:lvl8pPr marL="3200440" indent="0">
              <a:buNone/>
              <a:defRPr sz="2000"/>
            </a:lvl8pPr>
            <a:lvl9pPr marL="3657646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0"/>
            </a:lvl2pPr>
            <a:lvl3pPr marL="914411" indent="0">
              <a:buNone/>
              <a:defRPr sz="1200"/>
            </a:lvl3pPr>
            <a:lvl4pPr marL="1371617" indent="0">
              <a:buNone/>
              <a:defRPr sz="1000"/>
            </a:lvl4pPr>
            <a:lvl5pPr marL="1828823" indent="0">
              <a:buNone/>
              <a:defRPr sz="1000"/>
            </a:lvl5pPr>
            <a:lvl6pPr marL="2286029" indent="0">
              <a:buNone/>
              <a:defRPr sz="1000"/>
            </a:lvl6pPr>
            <a:lvl7pPr marL="2743234" indent="0">
              <a:buNone/>
              <a:defRPr sz="1000"/>
            </a:lvl7pPr>
            <a:lvl8pPr marL="3200440" indent="0">
              <a:buNone/>
              <a:defRPr sz="1000"/>
            </a:lvl8pPr>
            <a:lvl9pPr marL="3657646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E7F9A-1DFA-4C22-BDA0-78DE1FB27E5D}" type="datetimeFigureOut">
              <a:rPr lang="es-ES" smtClean="0"/>
              <a:t>26/07/2023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422FE-A908-4AC4-A22F-86775A98537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12779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2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2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9E7F9A-1DFA-4C22-BDA0-78DE1FB27E5D}" type="datetimeFigureOut">
              <a:rPr lang="es-ES" smtClean="0"/>
              <a:t>26/07/2023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2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1422FE-A908-4AC4-A22F-86775A98537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39957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11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3" indent="-228603" algn="l" defTabSz="914411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8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14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20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26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32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7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3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8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n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7706" y="1514635"/>
            <a:ext cx="3462020" cy="2136561"/>
          </a:xfrm>
          <a:prstGeom prst="rect">
            <a:avLst/>
          </a:prstGeom>
        </p:spPr>
      </p:pic>
      <p:pic>
        <p:nvPicPr>
          <p:cNvPr id="21" name="Imagen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7901" y="1383459"/>
            <a:ext cx="3887125" cy="2398912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8703" y="3294021"/>
            <a:ext cx="3460711" cy="2764216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7687" y="3323691"/>
            <a:ext cx="3373976" cy="2704875"/>
          </a:xfrm>
          <a:prstGeom prst="rect">
            <a:avLst/>
          </a:prstGeom>
        </p:spPr>
      </p:pic>
      <p:sp>
        <p:nvSpPr>
          <p:cNvPr id="12" name="CuadroTexto 11"/>
          <p:cNvSpPr txBox="1"/>
          <p:nvPr/>
        </p:nvSpPr>
        <p:spPr>
          <a:xfrm>
            <a:off x="5915407" y="55367"/>
            <a:ext cx="4496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B</a:t>
            </a:r>
            <a:r>
              <a:rPr lang="es-ES" sz="1200" b="1" dirty="0"/>
              <a:t>)</a:t>
            </a:r>
          </a:p>
        </p:txBody>
      </p:sp>
      <p:sp>
        <p:nvSpPr>
          <p:cNvPr id="13" name="CuadroTexto 12"/>
          <p:cNvSpPr txBox="1"/>
          <p:nvPr/>
        </p:nvSpPr>
        <p:spPr>
          <a:xfrm>
            <a:off x="2418396" y="1686238"/>
            <a:ext cx="4496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C</a:t>
            </a:r>
            <a:r>
              <a:rPr lang="es-ES" sz="1200" b="1" dirty="0"/>
              <a:t>)</a:t>
            </a:r>
          </a:p>
        </p:txBody>
      </p:sp>
      <p:sp>
        <p:nvSpPr>
          <p:cNvPr id="14" name="CuadroTexto 13"/>
          <p:cNvSpPr txBox="1"/>
          <p:nvPr/>
        </p:nvSpPr>
        <p:spPr>
          <a:xfrm>
            <a:off x="5978707" y="1670922"/>
            <a:ext cx="4496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</a:t>
            </a:r>
            <a:r>
              <a:rPr lang="es-ES" sz="1200" b="1" dirty="0"/>
              <a:t>)</a:t>
            </a:r>
          </a:p>
        </p:txBody>
      </p:sp>
      <p:sp>
        <p:nvSpPr>
          <p:cNvPr id="15" name="CuadroTexto 14"/>
          <p:cNvSpPr txBox="1"/>
          <p:nvPr/>
        </p:nvSpPr>
        <p:spPr>
          <a:xfrm>
            <a:off x="2443482" y="3355714"/>
            <a:ext cx="4496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E</a:t>
            </a:r>
            <a:r>
              <a:rPr lang="es-ES" sz="1200" b="1" dirty="0"/>
              <a:t>)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2418396" y="212702"/>
            <a:ext cx="4034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A</a:t>
            </a:r>
            <a:r>
              <a:rPr lang="es-ES" sz="1200" b="1" dirty="0" smtClean="0"/>
              <a:t>)</a:t>
            </a:r>
            <a:endParaRPr lang="es-ES" sz="1200" b="1" dirty="0"/>
          </a:p>
        </p:txBody>
      </p:sp>
      <p:sp>
        <p:nvSpPr>
          <p:cNvPr id="20" name="AutoShape 2" descr="http://127.0.0.1:13503/chunk_output/3EFC8D5C7040800e/B2E4B65C/ce14t42gr331r/000018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4" name="Imagen 23"/>
          <p:cNvPicPr>
            <a:picLocks noChangeAspect="1"/>
          </p:cNvPicPr>
          <p:nvPr/>
        </p:nvPicPr>
        <p:blipFill rotWithShape="1">
          <a:blip r:embed="rId6"/>
          <a:srcRect t="19558" b="21387"/>
          <a:stretch/>
        </p:blipFill>
        <p:spPr>
          <a:xfrm>
            <a:off x="6247687" y="240522"/>
            <a:ext cx="3774747" cy="1375726"/>
          </a:xfrm>
          <a:prstGeom prst="rect">
            <a:avLst/>
          </a:prstGeom>
        </p:spPr>
      </p:pic>
      <p:pic>
        <p:nvPicPr>
          <p:cNvPr id="34" name="Imagen 3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30111" y="351201"/>
            <a:ext cx="2558895" cy="1094851"/>
          </a:xfrm>
          <a:prstGeom prst="rect">
            <a:avLst/>
          </a:prstGeom>
        </p:spPr>
      </p:pic>
      <p:sp>
        <p:nvSpPr>
          <p:cNvPr id="35" name="CuadroTexto 34"/>
          <p:cNvSpPr txBox="1"/>
          <p:nvPr/>
        </p:nvSpPr>
        <p:spPr>
          <a:xfrm>
            <a:off x="5984875" y="3311504"/>
            <a:ext cx="4496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F</a:t>
            </a:r>
            <a:r>
              <a:rPr lang="es-ES" sz="1200" b="1" dirty="0" smtClean="0"/>
              <a:t>)</a:t>
            </a:r>
            <a:endParaRPr lang="es-ES" sz="1200" b="1" dirty="0"/>
          </a:p>
        </p:txBody>
      </p:sp>
      <p:sp>
        <p:nvSpPr>
          <p:cNvPr id="2" name="Rectángulo 1"/>
          <p:cNvSpPr/>
          <p:nvPr/>
        </p:nvSpPr>
        <p:spPr>
          <a:xfrm>
            <a:off x="2668291" y="6219683"/>
            <a:ext cx="761455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Figure 1. Unsupervised multivariate analysis of patient and control CSF metabolite concentrations.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788361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2"/>
          <a:srcRect l="2814" t="1448" r="9055" b="1353"/>
          <a:stretch/>
        </p:blipFill>
        <p:spPr>
          <a:xfrm>
            <a:off x="4206010" y="2295831"/>
            <a:ext cx="3066692" cy="2087343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3"/>
          <a:srcRect l="2696" r="8817" b="1546"/>
          <a:stretch/>
        </p:blipFill>
        <p:spPr>
          <a:xfrm>
            <a:off x="4215294" y="127413"/>
            <a:ext cx="3137742" cy="2154556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4"/>
          <a:srcRect t="4330" r="4182" b="3996"/>
          <a:stretch/>
        </p:blipFill>
        <p:spPr>
          <a:xfrm>
            <a:off x="1186587" y="2239285"/>
            <a:ext cx="2624452" cy="2008778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5"/>
          <a:srcRect b="3551"/>
          <a:stretch/>
        </p:blipFill>
        <p:spPr>
          <a:xfrm>
            <a:off x="1151384" y="79883"/>
            <a:ext cx="2714393" cy="2094403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1069095" y="310147"/>
            <a:ext cx="4476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A</a:t>
            </a:r>
            <a:r>
              <a:rPr lang="es-ES" sz="1400" b="1" dirty="0"/>
              <a:t>)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4080337" y="260249"/>
            <a:ext cx="3343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C</a:t>
            </a:r>
            <a:r>
              <a:rPr lang="es-ES" sz="1400" b="1" dirty="0"/>
              <a:t>)</a:t>
            </a:r>
          </a:p>
        </p:txBody>
      </p:sp>
      <p:sp>
        <p:nvSpPr>
          <p:cNvPr id="16" name="CuadroTexto 15"/>
          <p:cNvSpPr txBox="1"/>
          <p:nvPr/>
        </p:nvSpPr>
        <p:spPr>
          <a:xfrm>
            <a:off x="966008" y="2072978"/>
            <a:ext cx="4476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B</a:t>
            </a:r>
            <a:r>
              <a:rPr lang="es-ES" sz="1400" b="1" dirty="0"/>
              <a:t>)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4080337" y="2187524"/>
            <a:ext cx="466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D</a:t>
            </a:r>
            <a:r>
              <a:rPr lang="es-ES" sz="1400" b="1" dirty="0"/>
              <a:t>)</a:t>
            </a:r>
          </a:p>
        </p:txBody>
      </p:sp>
      <p:sp>
        <p:nvSpPr>
          <p:cNvPr id="14" name="CuadroTexto 13"/>
          <p:cNvSpPr txBox="1"/>
          <p:nvPr/>
        </p:nvSpPr>
        <p:spPr>
          <a:xfrm>
            <a:off x="2684447" y="4248063"/>
            <a:ext cx="466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E</a:t>
            </a:r>
            <a:r>
              <a:rPr lang="es-ES" sz="1400" b="1" dirty="0"/>
              <a:t>)</a:t>
            </a:r>
          </a:p>
        </p:txBody>
      </p:sp>
      <p:sp>
        <p:nvSpPr>
          <p:cNvPr id="15" name="Rectángulo 14"/>
          <p:cNvSpPr/>
          <p:nvPr/>
        </p:nvSpPr>
        <p:spPr>
          <a:xfrm>
            <a:off x="9114754" y="5951165"/>
            <a:ext cx="343595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Figure 2. Identification of significantly altered metabolites and their impact on group classification </a:t>
            </a:r>
            <a:endParaRPr lang="en-US" sz="1400" dirty="0"/>
          </a:p>
        </p:txBody>
      </p:sp>
      <p:pic>
        <p:nvPicPr>
          <p:cNvPr id="19" name="Imagen 18"/>
          <p:cNvPicPr>
            <a:picLocks noChangeAspect="1"/>
          </p:cNvPicPr>
          <p:nvPr/>
        </p:nvPicPr>
        <p:blipFill rotWithShape="1">
          <a:blip r:embed="rId6"/>
          <a:srcRect t="6107" b="6945"/>
          <a:stretch/>
        </p:blipFill>
        <p:spPr>
          <a:xfrm>
            <a:off x="1437235" y="4308857"/>
            <a:ext cx="3609811" cy="2353967"/>
          </a:xfrm>
          <a:prstGeom prst="rect">
            <a:avLst/>
          </a:prstGeom>
        </p:spPr>
      </p:pic>
      <p:pic>
        <p:nvPicPr>
          <p:cNvPr id="20" name="Imagen 19"/>
          <p:cNvPicPr>
            <a:picLocks noChangeAspect="1"/>
          </p:cNvPicPr>
          <p:nvPr/>
        </p:nvPicPr>
        <p:blipFill rotWithShape="1">
          <a:blip r:embed="rId7"/>
          <a:srcRect r="760"/>
          <a:stretch/>
        </p:blipFill>
        <p:spPr>
          <a:xfrm>
            <a:off x="5215515" y="4397036"/>
            <a:ext cx="3660484" cy="2265788"/>
          </a:xfrm>
          <a:prstGeom prst="rect">
            <a:avLst/>
          </a:prstGeom>
        </p:spPr>
      </p:pic>
      <p:sp>
        <p:nvSpPr>
          <p:cNvPr id="21" name="CuadroTexto 20"/>
          <p:cNvSpPr txBox="1"/>
          <p:nvPr/>
        </p:nvSpPr>
        <p:spPr>
          <a:xfrm>
            <a:off x="7524442" y="194850"/>
            <a:ext cx="3343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E</a:t>
            </a:r>
            <a:r>
              <a:rPr lang="es-ES" sz="1400" b="1" dirty="0" smtClean="0"/>
              <a:t>)</a:t>
            </a:r>
            <a:endParaRPr lang="es-ES" sz="1400" b="1" dirty="0"/>
          </a:p>
        </p:txBody>
      </p:sp>
      <p:sp>
        <p:nvSpPr>
          <p:cNvPr id="22" name="CuadroTexto 21"/>
          <p:cNvSpPr txBox="1"/>
          <p:nvPr/>
        </p:nvSpPr>
        <p:spPr>
          <a:xfrm>
            <a:off x="7524442" y="2295943"/>
            <a:ext cx="3343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F</a:t>
            </a:r>
            <a:r>
              <a:rPr lang="es-ES" sz="1400" b="1" dirty="0" smtClean="0"/>
              <a:t>)</a:t>
            </a:r>
            <a:endParaRPr lang="es-ES" sz="1400" b="1" dirty="0"/>
          </a:p>
        </p:txBody>
      </p:sp>
      <p:sp>
        <p:nvSpPr>
          <p:cNvPr id="23" name="CuadroTexto 22"/>
          <p:cNvSpPr txBox="1"/>
          <p:nvPr/>
        </p:nvSpPr>
        <p:spPr>
          <a:xfrm>
            <a:off x="1056226" y="4330001"/>
            <a:ext cx="3574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G</a:t>
            </a:r>
            <a:r>
              <a:rPr lang="es-ES" sz="1400" b="1" dirty="0" smtClean="0"/>
              <a:t>)</a:t>
            </a:r>
            <a:endParaRPr lang="es-ES" sz="1400" b="1" dirty="0"/>
          </a:p>
        </p:txBody>
      </p:sp>
      <p:sp>
        <p:nvSpPr>
          <p:cNvPr id="24" name="CuadroTexto 23"/>
          <p:cNvSpPr txBox="1"/>
          <p:nvPr/>
        </p:nvSpPr>
        <p:spPr>
          <a:xfrm>
            <a:off x="4749786" y="4255905"/>
            <a:ext cx="3574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H</a:t>
            </a:r>
            <a:r>
              <a:rPr lang="es-ES" sz="1400" b="1" dirty="0" smtClean="0"/>
              <a:t>)</a:t>
            </a:r>
            <a:endParaRPr lang="es-ES" sz="1400" b="1" dirty="0"/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83927" y="79882"/>
            <a:ext cx="2229143" cy="2229143"/>
          </a:xfrm>
          <a:prstGeom prst="rect">
            <a:avLst/>
          </a:prstGeom>
        </p:spPr>
      </p:pic>
      <p:pic>
        <p:nvPicPr>
          <p:cNvPr id="18" name="Imagen 1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16478" y="2295831"/>
            <a:ext cx="2196592" cy="2196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56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upo 14"/>
          <p:cNvGrpSpPr/>
          <p:nvPr/>
        </p:nvGrpSpPr>
        <p:grpSpPr>
          <a:xfrm>
            <a:off x="2991827" y="145765"/>
            <a:ext cx="5213498" cy="6256197"/>
            <a:chOff x="2991827" y="145765"/>
            <a:chExt cx="5213498" cy="6256197"/>
          </a:xfrm>
        </p:grpSpPr>
        <p:pic>
          <p:nvPicPr>
            <p:cNvPr id="14" name="Imagen 1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91827" y="145765"/>
              <a:ext cx="5213498" cy="6256197"/>
            </a:xfrm>
            <a:prstGeom prst="rect">
              <a:avLst/>
            </a:prstGeom>
          </p:spPr>
        </p:pic>
        <p:sp>
          <p:nvSpPr>
            <p:cNvPr id="4" name="CuadroTexto 3"/>
            <p:cNvSpPr txBox="1"/>
            <p:nvPr/>
          </p:nvSpPr>
          <p:spPr>
            <a:xfrm>
              <a:off x="3964102" y="1331590"/>
              <a:ext cx="17193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smtClean="0"/>
                <a:t>*</a:t>
              </a:r>
              <a:endParaRPr lang="en-US" b="1" dirty="0"/>
            </a:p>
          </p:txBody>
        </p:sp>
        <p:sp>
          <p:nvSpPr>
            <p:cNvPr id="5" name="CuadroTexto 4"/>
            <p:cNvSpPr txBox="1"/>
            <p:nvPr/>
          </p:nvSpPr>
          <p:spPr>
            <a:xfrm>
              <a:off x="7137995" y="1811457"/>
              <a:ext cx="17193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smtClean="0"/>
                <a:t>*</a:t>
              </a:r>
              <a:endParaRPr lang="en-US" b="1" dirty="0"/>
            </a:p>
          </p:txBody>
        </p:sp>
        <p:sp>
          <p:nvSpPr>
            <p:cNvPr id="6" name="CuadroTexto 5"/>
            <p:cNvSpPr txBox="1"/>
            <p:nvPr/>
          </p:nvSpPr>
          <p:spPr>
            <a:xfrm>
              <a:off x="3634026" y="4080435"/>
              <a:ext cx="17193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smtClean="0"/>
                <a:t>*</a:t>
              </a:r>
              <a:endParaRPr lang="en-US" b="1" dirty="0"/>
            </a:p>
          </p:txBody>
        </p:sp>
        <p:sp>
          <p:nvSpPr>
            <p:cNvPr id="7" name="CuadroTexto 6"/>
            <p:cNvSpPr txBox="1"/>
            <p:nvPr/>
          </p:nvSpPr>
          <p:spPr>
            <a:xfrm>
              <a:off x="5790983" y="3778680"/>
              <a:ext cx="10827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smtClean="0"/>
                <a:t>*</a:t>
              </a:r>
              <a:endParaRPr lang="en-US" b="1" dirty="0"/>
            </a:p>
          </p:txBody>
        </p:sp>
        <p:sp>
          <p:nvSpPr>
            <p:cNvPr id="8" name="CuadroTexto 7"/>
            <p:cNvSpPr txBox="1"/>
            <p:nvPr/>
          </p:nvSpPr>
          <p:spPr>
            <a:xfrm>
              <a:off x="5952786" y="3752564"/>
              <a:ext cx="10827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smtClean="0"/>
                <a:t>*</a:t>
              </a:r>
              <a:endParaRPr lang="en-US" b="1" dirty="0"/>
            </a:p>
          </p:txBody>
        </p:sp>
      </p:grpSp>
      <p:sp>
        <p:nvSpPr>
          <p:cNvPr id="9" name="CuadroTexto 8"/>
          <p:cNvSpPr txBox="1"/>
          <p:nvPr/>
        </p:nvSpPr>
        <p:spPr>
          <a:xfrm>
            <a:off x="3250146" y="6320080"/>
            <a:ext cx="55135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/>
              <a:t>Figure 3. </a:t>
            </a:r>
            <a:r>
              <a:rPr lang="en-US" sz="1600" b="1" i="1" dirty="0" smtClean="0"/>
              <a:t>Alterations </a:t>
            </a:r>
            <a:r>
              <a:rPr lang="en-US" sz="1600" b="1" i="1" dirty="0"/>
              <a:t>in </a:t>
            </a:r>
            <a:r>
              <a:rPr lang="en-US" sz="1600" b="1" i="1" dirty="0" smtClean="0"/>
              <a:t>amino acid metabolism</a:t>
            </a:r>
            <a:r>
              <a:rPr lang="en-US" sz="1200" b="1" i="1" dirty="0" smtClean="0"/>
              <a:t>.</a:t>
            </a:r>
            <a:endParaRPr lang="en-US" sz="1200" dirty="0"/>
          </a:p>
        </p:txBody>
      </p:sp>
      <p:sp>
        <p:nvSpPr>
          <p:cNvPr id="10" name="AutoShape 4" descr="http://127.0.0.1:25271/chunk_output/3EFC8D5Cb4466934/B2E4B65C/c0mggw0htkuij/00007b.png?fixed_size=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514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t="1546"/>
          <a:stretch/>
        </p:blipFill>
        <p:spPr>
          <a:xfrm>
            <a:off x="1953043" y="1276982"/>
            <a:ext cx="6770808" cy="3394769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2443942" y="4945325"/>
            <a:ext cx="773083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Figure </a:t>
            </a:r>
            <a:r>
              <a:rPr lang="en-US" sz="14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4. Pathway analysis of selected metabolites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573767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8662" y="3250460"/>
            <a:ext cx="4533409" cy="2797761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4472" y="3290501"/>
            <a:ext cx="4558601" cy="3021399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2785535" y="786216"/>
            <a:ext cx="447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  <a:r>
              <a:rPr lang="es-ES" b="1" dirty="0"/>
              <a:t>)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2792431" y="3434758"/>
            <a:ext cx="447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</a:t>
            </a:r>
            <a:r>
              <a:rPr lang="es-ES" b="1" dirty="0"/>
              <a:t>)</a:t>
            </a: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4"/>
          <a:srcRect b="6487"/>
          <a:stretch/>
        </p:blipFill>
        <p:spPr>
          <a:xfrm>
            <a:off x="3290105" y="761723"/>
            <a:ext cx="5127333" cy="2508757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4755620" y="6401004"/>
            <a:ext cx="55135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Supplementary figure </a:t>
            </a:r>
            <a:r>
              <a:rPr lang="en-US" sz="1400" smtClean="0"/>
              <a:t>1.</a:t>
            </a:r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3017245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2619</TotalTime>
  <Words>88</Words>
  <Application>Microsoft Office PowerPoint</Application>
  <PresentationFormat>Panorámica</PresentationFormat>
  <Paragraphs>27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HSJDBCN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Katia Sofia Illescas Brol</dc:creator>
  <cp:lastModifiedBy>Katia Sofia Illescas Brol</cp:lastModifiedBy>
  <cp:revision>124</cp:revision>
  <dcterms:created xsi:type="dcterms:W3CDTF">2023-06-01T08:25:10Z</dcterms:created>
  <dcterms:modified xsi:type="dcterms:W3CDTF">2023-07-26T17:29:32Z</dcterms:modified>
</cp:coreProperties>
</file>