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945600" cy="32918400"/>
  <p:notesSz cx="6858000" cy="9144000"/>
  <p:defaultTextStyle>
    <a:defPPr>
      <a:defRPr lang="es-MX"/>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96" y="1794"/>
      </p:cViewPr>
      <p:guideLst>
        <p:guide orient="horz" pos="10368"/>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10226042"/>
            <a:ext cx="18653760" cy="7056120"/>
          </a:xfrm>
        </p:spPr>
        <p:txBody>
          <a:bodyPr/>
          <a:lstStyle/>
          <a:p>
            <a:r>
              <a:rPr lang="en-US" smtClean="0"/>
              <a:t>Click to edit Master title style</a:t>
            </a:r>
            <a:endParaRPr lang="es-MX"/>
          </a:p>
        </p:txBody>
      </p:sp>
      <p:sp>
        <p:nvSpPr>
          <p:cNvPr id="3" name="Subtitle 2"/>
          <p:cNvSpPr>
            <a:spLocks noGrp="1"/>
          </p:cNvSpPr>
          <p:nvPr>
            <p:ph type="subTitle" idx="1"/>
          </p:nvPr>
        </p:nvSpPr>
        <p:spPr>
          <a:xfrm>
            <a:off x="3291840" y="18653760"/>
            <a:ext cx="15361920" cy="841248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s-MX"/>
          </a:p>
        </p:txBody>
      </p:sp>
      <p:sp>
        <p:nvSpPr>
          <p:cNvPr id="4" name="Date Placeholder 3"/>
          <p:cNvSpPr>
            <a:spLocks noGrp="1"/>
          </p:cNvSpPr>
          <p:nvPr>
            <p:ph type="dt" sz="half" idx="10"/>
          </p:nvPr>
        </p:nvSpPr>
        <p:spPr/>
        <p:txBody>
          <a:bodyPr/>
          <a:lstStyle/>
          <a:p>
            <a:fld id="{DC781FF2-B704-4FBE-AB83-7F396206F1CC}" type="datetimeFigureOut">
              <a:rPr lang="es-MX" smtClean="0"/>
              <a:t>19/05/2019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F7A03B-73E0-4EF7-9E4E-D47A842A6824}" type="slidenum">
              <a:rPr lang="es-MX" smtClean="0"/>
              <a:t>‹#›</a:t>
            </a:fld>
            <a:endParaRPr lang="es-MX"/>
          </a:p>
        </p:txBody>
      </p:sp>
    </p:spTree>
    <p:extLst>
      <p:ext uri="{BB962C8B-B14F-4D97-AF65-F5344CB8AC3E}">
        <p14:creationId xmlns:p14="http://schemas.microsoft.com/office/powerpoint/2010/main" val="1222148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DC781FF2-B704-4FBE-AB83-7F396206F1CC}" type="datetimeFigureOut">
              <a:rPr lang="es-MX" smtClean="0"/>
              <a:t>19/05/2019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F7A03B-73E0-4EF7-9E4E-D47A842A6824}" type="slidenum">
              <a:rPr lang="es-MX" smtClean="0"/>
              <a:t>‹#›</a:t>
            </a:fld>
            <a:endParaRPr lang="es-MX"/>
          </a:p>
        </p:txBody>
      </p:sp>
    </p:spTree>
    <p:extLst>
      <p:ext uri="{BB962C8B-B14F-4D97-AF65-F5344CB8AC3E}">
        <p14:creationId xmlns:p14="http://schemas.microsoft.com/office/powerpoint/2010/main" val="49860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87632" y="6324600"/>
            <a:ext cx="11849100" cy="134820662"/>
          </a:xfrm>
        </p:spPr>
        <p:txBody>
          <a:bodyPr vert="eaVert"/>
          <a:lstStyle/>
          <a:p>
            <a:r>
              <a:rPr lang="en-US" smtClean="0"/>
              <a:t>Click to edit Master title style</a:t>
            </a:r>
            <a:endParaRPr lang="es-MX"/>
          </a:p>
        </p:txBody>
      </p:sp>
      <p:sp>
        <p:nvSpPr>
          <p:cNvPr id="3" name="Vertical Text Placeholder 2"/>
          <p:cNvSpPr>
            <a:spLocks noGrp="1"/>
          </p:cNvSpPr>
          <p:nvPr>
            <p:ph type="body" orient="vert" idx="1"/>
          </p:nvPr>
        </p:nvSpPr>
        <p:spPr>
          <a:xfrm>
            <a:off x="2632711" y="6324600"/>
            <a:ext cx="35189160"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DC781FF2-B704-4FBE-AB83-7F396206F1CC}" type="datetimeFigureOut">
              <a:rPr lang="es-MX" smtClean="0"/>
              <a:t>19/05/2019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F7A03B-73E0-4EF7-9E4E-D47A842A6824}" type="slidenum">
              <a:rPr lang="es-MX" smtClean="0"/>
              <a:t>‹#›</a:t>
            </a:fld>
            <a:endParaRPr lang="es-MX"/>
          </a:p>
        </p:txBody>
      </p:sp>
    </p:spTree>
    <p:extLst>
      <p:ext uri="{BB962C8B-B14F-4D97-AF65-F5344CB8AC3E}">
        <p14:creationId xmlns:p14="http://schemas.microsoft.com/office/powerpoint/2010/main" val="641991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DC781FF2-B704-4FBE-AB83-7F396206F1CC}" type="datetimeFigureOut">
              <a:rPr lang="es-MX" smtClean="0"/>
              <a:t>19/05/2019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F7A03B-73E0-4EF7-9E4E-D47A842A6824}" type="slidenum">
              <a:rPr lang="es-MX" smtClean="0"/>
              <a:t>‹#›</a:t>
            </a:fld>
            <a:endParaRPr lang="es-MX"/>
          </a:p>
        </p:txBody>
      </p:sp>
    </p:spTree>
    <p:extLst>
      <p:ext uri="{BB962C8B-B14F-4D97-AF65-F5344CB8AC3E}">
        <p14:creationId xmlns:p14="http://schemas.microsoft.com/office/powerpoint/2010/main" val="279864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3122"/>
            <a:ext cx="18653760" cy="6537960"/>
          </a:xfrm>
        </p:spPr>
        <p:txBody>
          <a:bodyPr anchor="t"/>
          <a:lstStyle>
            <a:lvl1pPr algn="l">
              <a:defRPr sz="13700" b="1" cap="all"/>
            </a:lvl1pPr>
          </a:lstStyle>
          <a:p>
            <a:r>
              <a:rPr lang="en-US" smtClean="0"/>
              <a:t>Click to edit Master title style</a:t>
            </a:r>
            <a:endParaRPr lang="es-MX"/>
          </a:p>
        </p:txBody>
      </p:sp>
      <p:sp>
        <p:nvSpPr>
          <p:cNvPr id="3" name="Text Placeholder 2"/>
          <p:cNvSpPr>
            <a:spLocks noGrp="1"/>
          </p:cNvSpPr>
          <p:nvPr>
            <p:ph type="body" idx="1"/>
          </p:nvPr>
        </p:nvSpPr>
        <p:spPr>
          <a:xfrm>
            <a:off x="1733551" y="13952225"/>
            <a:ext cx="18653760" cy="72008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781FF2-B704-4FBE-AB83-7F396206F1CC}" type="datetimeFigureOut">
              <a:rPr lang="es-MX" smtClean="0"/>
              <a:t>19/05/2019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F7A03B-73E0-4EF7-9E4E-D47A842A6824}" type="slidenum">
              <a:rPr lang="es-MX" smtClean="0"/>
              <a:t>‹#›</a:t>
            </a:fld>
            <a:endParaRPr lang="es-MX"/>
          </a:p>
        </p:txBody>
      </p:sp>
    </p:spTree>
    <p:extLst>
      <p:ext uri="{BB962C8B-B14F-4D97-AF65-F5344CB8AC3E}">
        <p14:creationId xmlns:p14="http://schemas.microsoft.com/office/powerpoint/2010/main" val="326262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sz="half" idx="1"/>
          </p:nvPr>
        </p:nvSpPr>
        <p:spPr>
          <a:xfrm>
            <a:off x="2632712" y="36865560"/>
            <a:ext cx="23519129" cy="10427970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half" idx="2"/>
          </p:nvPr>
        </p:nvSpPr>
        <p:spPr>
          <a:xfrm>
            <a:off x="26517600" y="36865560"/>
            <a:ext cx="23519131" cy="10427970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Date Placeholder 4"/>
          <p:cNvSpPr>
            <a:spLocks noGrp="1"/>
          </p:cNvSpPr>
          <p:nvPr>
            <p:ph type="dt" sz="half" idx="10"/>
          </p:nvPr>
        </p:nvSpPr>
        <p:spPr/>
        <p:txBody>
          <a:bodyPr/>
          <a:lstStyle/>
          <a:p>
            <a:fld id="{DC781FF2-B704-4FBE-AB83-7F396206F1CC}" type="datetimeFigureOut">
              <a:rPr lang="es-MX" smtClean="0"/>
              <a:t>19/05/2019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9F7A03B-73E0-4EF7-9E4E-D47A842A6824}" type="slidenum">
              <a:rPr lang="es-MX" smtClean="0"/>
              <a:t>‹#›</a:t>
            </a:fld>
            <a:endParaRPr lang="es-MX"/>
          </a:p>
        </p:txBody>
      </p:sp>
    </p:spTree>
    <p:extLst>
      <p:ext uri="{BB962C8B-B14F-4D97-AF65-F5344CB8AC3E}">
        <p14:creationId xmlns:p14="http://schemas.microsoft.com/office/powerpoint/2010/main" val="54182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318262"/>
            <a:ext cx="19751040" cy="5486400"/>
          </a:xfrm>
        </p:spPr>
        <p:txBody>
          <a:bodyPr/>
          <a:lstStyle>
            <a:lvl1pPr>
              <a:defRPr/>
            </a:lvl1pPr>
          </a:lstStyle>
          <a:p>
            <a:r>
              <a:rPr lang="en-US" smtClean="0"/>
              <a:t>Click to edit Master title style</a:t>
            </a:r>
            <a:endParaRPr lang="es-MX"/>
          </a:p>
        </p:txBody>
      </p:sp>
      <p:sp>
        <p:nvSpPr>
          <p:cNvPr id="3" name="Text Placeholder 2"/>
          <p:cNvSpPr>
            <a:spLocks noGrp="1"/>
          </p:cNvSpPr>
          <p:nvPr>
            <p:ph type="body" idx="1"/>
          </p:nvPr>
        </p:nvSpPr>
        <p:spPr>
          <a:xfrm>
            <a:off x="1097280" y="7368542"/>
            <a:ext cx="9696451" cy="307085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097280" y="10439400"/>
            <a:ext cx="9696451" cy="1896618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Text Placeholder 4"/>
          <p:cNvSpPr>
            <a:spLocks noGrp="1"/>
          </p:cNvSpPr>
          <p:nvPr>
            <p:ph type="body" sz="quarter" idx="3"/>
          </p:nvPr>
        </p:nvSpPr>
        <p:spPr>
          <a:xfrm>
            <a:off x="11148061" y="7368542"/>
            <a:ext cx="9700260" cy="307085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1148061" y="10439400"/>
            <a:ext cx="9700260" cy="1896618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7" name="Date Placeholder 6"/>
          <p:cNvSpPr>
            <a:spLocks noGrp="1"/>
          </p:cNvSpPr>
          <p:nvPr>
            <p:ph type="dt" sz="half" idx="10"/>
          </p:nvPr>
        </p:nvSpPr>
        <p:spPr/>
        <p:txBody>
          <a:bodyPr/>
          <a:lstStyle/>
          <a:p>
            <a:fld id="{DC781FF2-B704-4FBE-AB83-7F396206F1CC}" type="datetimeFigureOut">
              <a:rPr lang="es-MX" smtClean="0"/>
              <a:t>19/05/2019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9F7A03B-73E0-4EF7-9E4E-D47A842A6824}" type="slidenum">
              <a:rPr lang="es-MX" smtClean="0"/>
              <a:t>‹#›</a:t>
            </a:fld>
            <a:endParaRPr lang="es-MX"/>
          </a:p>
        </p:txBody>
      </p:sp>
    </p:spTree>
    <p:extLst>
      <p:ext uri="{BB962C8B-B14F-4D97-AF65-F5344CB8AC3E}">
        <p14:creationId xmlns:p14="http://schemas.microsoft.com/office/powerpoint/2010/main" val="48936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p:txBody>
          <a:bodyPr/>
          <a:lstStyle/>
          <a:p>
            <a:fld id="{DC781FF2-B704-4FBE-AB83-7F396206F1CC}" type="datetimeFigureOut">
              <a:rPr lang="es-MX" smtClean="0"/>
              <a:t>19/05/2019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9F7A03B-73E0-4EF7-9E4E-D47A842A6824}" type="slidenum">
              <a:rPr lang="es-MX" smtClean="0"/>
              <a:t>‹#›</a:t>
            </a:fld>
            <a:endParaRPr lang="es-MX"/>
          </a:p>
        </p:txBody>
      </p:sp>
    </p:spTree>
    <p:extLst>
      <p:ext uri="{BB962C8B-B14F-4D97-AF65-F5344CB8AC3E}">
        <p14:creationId xmlns:p14="http://schemas.microsoft.com/office/powerpoint/2010/main" val="830145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781FF2-B704-4FBE-AB83-7F396206F1CC}" type="datetimeFigureOut">
              <a:rPr lang="es-MX" smtClean="0"/>
              <a:t>19/05/2019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9F7A03B-73E0-4EF7-9E4E-D47A842A6824}" type="slidenum">
              <a:rPr lang="es-MX" smtClean="0"/>
              <a:t>‹#›</a:t>
            </a:fld>
            <a:endParaRPr lang="es-MX"/>
          </a:p>
        </p:txBody>
      </p:sp>
    </p:spTree>
    <p:extLst>
      <p:ext uri="{BB962C8B-B14F-4D97-AF65-F5344CB8AC3E}">
        <p14:creationId xmlns:p14="http://schemas.microsoft.com/office/powerpoint/2010/main" val="298179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1" y="1310640"/>
            <a:ext cx="7219951" cy="5577840"/>
          </a:xfrm>
        </p:spPr>
        <p:txBody>
          <a:bodyPr anchor="b"/>
          <a:lstStyle>
            <a:lvl1pPr algn="l">
              <a:defRPr sz="6900" b="1"/>
            </a:lvl1pPr>
          </a:lstStyle>
          <a:p>
            <a:r>
              <a:rPr lang="en-US" smtClean="0"/>
              <a:t>Click to edit Master title style</a:t>
            </a:r>
            <a:endParaRPr lang="es-MX"/>
          </a:p>
        </p:txBody>
      </p:sp>
      <p:sp>
        <p:nvSpPr>
          <p:cNvPr id="3" name="Content Placeholder 2"/>
          <p:cNvSpPr>
            <a:spLocks noGrp="1"/>
          </p:cNvSpPr>
          <p:nvPr>
            <p:ph idx="1"/>
          </p:nvPr>
        </p:nvSpPr>
        <p:spPr>
          <a:xfrm>
            <a:off x="8580120" y="1310643"/>
            <a:ext cx="12268200" cy="2809494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Text Placeholder 3"/>
          <p:cNvSpPr>
            <a:spLocks noGrp="1"/>
          </p:cNvSpPr>
          <p:nvPr>
            <p:ph type="body" sz="half" idx="2"/>
          </p:nvPr>
        </p:nvSpPr>
        <p:spPr>
          <a:xfrm>
            <a:off x="1097281" y="6888483"/>
            <a:ext cx="7219951" cy="225171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81FF2-B704-4FBE-AB83-7F396206F1CC}" type="datetimeFigureOut">
              <a:rPr lang="es-MX" smtClean="0"/>
              <a:t>19/05/2019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9F7A03B-73E0-4EF7-9E4E-D47A842A6824}" type="slidenum">
              <a:rPr lang="es-MX" smtClean="0"/>
              <a:t>‹#›</a:t>
            </a:fld>
            <a:endParaRPr lang="es-MX"/>
          </a:p>
        </p:txBody>
      </p:sp>
    </p:spTree>
    <p:extLst>
      <p:ext uri="{BB962C8B-B14F-4D97-AF65-F5344CB8AC3E}">
        <p14:creationId xmlns:p14="http://schemas.microsoft.com/office/powerpoint/2010/main" val="2717754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23042880"/>
            <a:ext cx="13167360" cy="2720342"/>
          </a:xfrm>
        </p:spPr>
        <p:txBody>
          <a:bodyPr anchor="b"/>
          <a:lstStyle>
            <a:lvl1pPr algn="l">
              <a:defRPr sz="6900" b="1"/>
            </a:lvl1pPr>
          </a:lstStyle>
          <a:p>
            <a:r>
              <a:rPr lang="en-US" smtClean="0"/>
              <a:t>Click to edit Master title style</a:t>
            </a:r>
            <a:endParaRPr lang="es-MX"/>
          </a:p>
        </p:txBody>
      </p:sp>
      <p:sp>
        <p:nvSpPr>
          <p:cNvPr id="3" name="Picture Placeholder 2"/>
          <p:cNvSpPr>
            <a:spLocks noGrp="1"/>
          </p:cNvSpPr>
          <p:nvPr>
            <p:ph type="pic" idx="1"/>
          </p:nvPr>
        </p:nvSpPr>
        <p:spPr>
          <a:xfrm>
            <a:off x="4301491" y="2941320"/>
            <a:ext cx="13167360" cy="1975104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s-MX"/>
          </a:p>
        </p:txBody>
      </p:sp>
      <p:sp>
        <p:nvSpPr>
          <p:cNvPr id="4" name="Text Placeholder 3"/>
          <p:cNvSpPr>
            <a:spLocks noGrp="1"/>
          </p:cNvSpPr>
          <p:nvPr>
            <p:ph type="body" sz="half" idx="2"/>
          </p:nvPr>
        </p:nvSpPr>
        <p:spPr>
          <a:xfrm>
            <a:off x="4301491" y="25763222"/>
            <a:ext cx="13167360" cy="386333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81FF2-B704-4FBE-AB83-7F396206F1CC}" type="datetimeFigureOut">
              <a:rPr lang="es-MX" smtClean="0"/>
              <a:t>19/05/2019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9F7A03B-73E0-4EF7-9E4E-D47A842A6824}" type="slidenum">
              <a:rPr lang="es-MX" smtClean="0"/>
              <a:t>‹#›</a:t>
            </a:fld>
            <a:endParaRPr lang="es-MX"/>
          </a:p>
        </p:txBody>
      </p:sp>
    </p:spTree>
    <p:extLst>
      <p:ext uri="{BB962C8B-B14F-4D97-AF65-F5344CB8AC3E}">
        <p14:creationId xmlns:p14="http://schemas.microsoft.com/office/powerpoint/2010/main" val="142987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1318262"/>
            <a:ext cx="19751040" cy="5486400"/>
          </a:xfrm>
          <a:prstGeom prst="rect">
            <a:avLst/>
          </a:prstGeom>
        </p:spPr>
        <p:txBody>
          <a:bodyPr vert="horz" lIns="313502" tIns="156751" rIns="313502" bIns="156751" rtlCol="0" anchor="ctr">
            <a:normAutofit/>
          </a:bodyPr>
          <a:lstStyle/>
          <a:p>
            <a:r>
              <a:rPr lang="en-US" smtClean="0"/>
              <a:t>Click to edit Master title style</a:t>
            </a:r>
            <a:endParaRPr lang="es-MX"/>
          </a:p>
        </p:txBody>
      </p:sp>
      <p:sp>
        <p:nvSpPr>
          <p:cNvPr id="3" name="Text Placeholder 2"/>
          <p:cNvSpPr>
            <a:spLocks noGrp="1"/>
          </p:cNvSpPr>
          <p:nvPr>
            <p:ph type="body" idx="1"/>
          </p:nvPr>
        </p:nvSpPr>
        <p:spPr>
          <a:xfrm>
            <a:off x="1097280" y="7680963"/>
            <a:ext cx="19751040" cy="2172462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2"/>
          </p:nvPr>
        </p:nvSpPr>
        <p:spPr>
          <a:xfrm>
            <a:off x="1097280" y="30510482"/>
            <a:ext cx="5120640" cy="17526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DC781FF2-B704-4FBE-AB83-7F396206F1CC}" type="datetimeFigureOut">
              <a:rPr lang="es-MX" smtClean="0"/>
              <a:t>19/05/2019</a:t>
            </a:fld>
            <a:endParaRPr lang="es-MX"/>
          </a:p>
        </p:txBody>
      </p:sp>
      <p:sp>
        <p:nvSpPr>
          <p:cNvPr id="5" name="Footer Placeholder 4"/>
          <p:cNvSpPr>
            <a:spLocks noGrp="1"/>
          </p:cNvSpPr>
          <p:nvPr>
            <p:ph type="ftr" sz="quarter" idx="3"/>
          </p:nvPr>
        </p:nvSpPr>
        <p:spPr>
          <a:xfrm>
            <a:off x="7498080" y="30510482"/>
            <a:ext cx="6949440" cy="17526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5727680" y="30510482"/>
            <a:ext cx="5120640" cy="17526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B9F7A03B-73E0-4EF7-9E4E-D47A842A6824}" type="slidenum">
              <a:rPr lang="es-MX" smtClean="0"/>
              <a:t>‹#›</a:t>
            </a:fld>
            <a:endParaRPr lang="es-MX"/>
          </a:p>
        </p:txBody>
      </p:sp>
    </p:spTree>
    <p:extLst>
      <p:ext uri="{BB962C8B-B14F-4D97-AF65-F5344CB8AC3E}">
        <p14:creationId xmlns:p14="http://schemas.microsoft.com/office/powerpoint/2010/main" val="1147707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9pPr>
    </p:bodyStyle>
    <p:otherStyle>
      <a:defPPr>
        <a:defRPr lang="es-MX"/>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3" Type="http://schemas.microsoft.com/office/2007/relationships/hdphoto" Target="../media/hdphoto1.wdp"/><Relationship Id="rId7" Type="http://schemas.openxmlformats.org/officeDocument/2006/relationships/image" Target="../media/image5.jpg"/><Relationship Id="rId12"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eg"/><Relationship Id="rId10" Type="http://schemas.openxmlformats.org/officeDocument/2006/relationships/image" Target="../media/image8.jpg"/><Relationship Id="rId4" Type="http://schemas.openxmlformats.org/officeDocument/2006/relationships/image" Target="../media/image2.jpeg"/><Relationship Id="rId9" Type="http://schemas.openxmlformats.org/officeDocument/2006/relationships/image" Target="../media/image7.jp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beautiful icebergs"/>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9250"/>
                    </a14:imgEffect>
                  </a14:imgLayer>
                </a14:imgProps>
              </a:ext>
              <a:ext uri="{28A0092B-C50C-407E-A947-70E740481C1C}">
                <a14:useLocalDpi xmlns:a14="http://schemas.microsoft.com/office/drawing/2010/main" val="0"/>
              </a:ext>
            </a:extLst>
          </a:blip>
          <a:srcRect/>
          <a:stretch>
            <a:fillRect/>
          </a:stretch>
        </p:blipFill>
        <p:spPr bwMode="auto">
          <a:xfrm>
            <a:off x="-38100" y="-685800"/>
            <a:ext cx="21983700" cy="6477000"/>
          </a:xfrm>
          <a:prstGeom prst="rect">
            <a:avLst/>
          </a:prstGeom>
          <a:noFill/>
          <a:effectLst>
            <a:glow rad="127000">
              <a:schemeClr val="accent1"/>
            </a:glow>
            <a:outerShdw blurRad="50800" dist="50800" dir="5400000" algn="ctr" rotWithShape="0">
              <a:schemeClr val="bg1">
                <a:alpha val="83000"/>
              </a:schemeClr>
            </a:outerShdw>
          </a:effectLst>
          <a:extLst>
            <a:ext uri="{909E8E84-426E-40DD-AFC4-6F175D3DCCD1}">
              <a14:hiddenFill xmlns:a14="http://schemas.microsoft.com/office/drawing/2010/main">
                <a:solidFill>
                  <a:srgbClr val="FFFFFF"/>
                </a:solidFill>
              </a14:hiddenFill>
            </a:ext>
          </a:extLst>
        </p:spPr>
      </p:pic>
      <p:sp>
        <p:nvSpPr>
          <p:cNvPr id="8" name="Rectangle 7"/>
          <p:cNvSpPr/>
          <p:nvPr/>
        </p:nvSpPr>
        <p:spPr>
          <a:xfrm>
            <a:off x="2645043" y="160338"/>
            <a:ext cx="16862156" cy="4267914"/>
          </a:xfrm>
          <a:prstGeom prst="rect">
            <a:avLst/>
          </a:prstGeom>
          <a:solidFill>
            <a:schemeClr val="bg1"/>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Picture 5" descr="C:\Users\Clemens\Desktop\downloa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9144" y="1096046"/>
            <a:ext cx="3108055" cy="3206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4300" y="6770164"/>
            <a:ext cx="22021800" cy="2712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hghg</a:t>
            </a:r>
            <a:endParaRPr lang="es-MX" dirty="0"/>
          </a:p>
        </p:txBody>
      </p:sp>
      <p:sp>
        <p:nvSpPr>
          <p:cNvPr id="5" name="Rectangle 4"/>
          <p:cNvSpPr/>
          <p:nvPr/>
        </p:nvSpPr>
        <p:spPr>
          <a:xfrm>
            <a:off x="2721245" y="798040"/>
            <a:ext cx="14782800" cy="3447098"/>
          </a:xfrm>
          <a:prstGeom prst="rect">
            <a:avLst/>
          </a:prstGeom>
        </p:spPr>
        <p:txBody>
          <a:bodyPr wrap="square">
            <a:spAutoFit/>
          </a:bodyPr>
          <a:lstStyle/>
          <a:p>
            <a:pPr algn="ctr"/>
            <a:r>
              <a:rPr lang="en-US" sz="7200" b="1" dirty="0" smtClean="0"/>
              <a:t>Tracking Arctic GPS Wave Buoys</a:t>
            </a:r>
            <a:r>
              <a:rPr lang="en-US" sz="6600" b="1" dirty="0" smtClean="0"/>
              <a:t/>
            </a:r>
            <a:br>
              <a:rPr lang="en-US" sz="6600" b="1" dirty="0" smtClean="0"/>
            </a:br>
            <a:r>
              <a:rPr lang="en-US" sz="4000" b="1" dirty="0" smtClean="0"/>
              <a:t>Sofia </a:t>
            </a:r>
            <a:r>
              <a:rPr lang="en-US" sz="4000" b="1" dirty="0" err="1" smtClean="0"/>
              <a:t>Kwee</a:t>
            </a:r>
            <a:r>
              <a:rPr lang="en-US" sz="4000" b="1" dirty="0" smtClean="0"/>
              <a:t> – Senior, Canyon Crest Academy High School</a:t>
            </a:r>
            <a:br>
              <a:rPr lang="en-US" sz="4000" b="1" dirty="0" smtClean="0"/>
            </a:br>
            <a:r>
              <a:rPr lang="en-US" sz="4000" b="1" dirty="0" smtClean="0"/>
              <a:t>Mentor:  Tony de Paolo</a:t>
            </a:r>
            <a:br>
              <a:rPr lang="en-US" sz="4000" b="1" dirty="0" smtClean="0"/>
            </a:br>
            <a:r>
              <a:rPr lang="en-US" sz="4000" b="1" dirty="0" smtClean="0"/>
              <a:t>Coastal Observing Research and Development Center (CORDC)</a:t>
            </a:r>
            <a:r>
              <a:rPr lang="en-US" sz="6600" b="1" dirty="0" smtClean="0"/>
              <a:t> </a:t>
            </a:r>
            <a:endParaRPr lang="es-MX" b="1" dirty="0"/>
          </a:p>
        </p:txBody>
      </p:sp>
      <p:pic>
        <p:nvPicPr>
          <p:cNvPr id="1026" name="Picture 2" descr="Image result for blue gr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 y="5561172"/>
            <a:ext cx="22050375" cy="7242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06599" y="22933716"/>
            <a:ext cx="6948649" cy="5211487"/>
          </a:xfrm>
          <a:prstGeom prst="rect">
            <a:avLst/>
          </a:prstGeom>
        </p:spPr>
      </p:pic>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l="7019" t="400" r="4712" b="-400"/>
          <a:stretch/>
        </p:blipFill>
        <p:spPr>
          <a:xfrm>
            <a:off x="350508" y="14592299"/>
            <a:ext cx="12268200" cy="7620000"/>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6850" y="22957630"/>
            <a:ext cx="6981826" cy="5236370"/>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85197" y="22933716"/>
            <a:ext cx="7003780" cy="5252835"/>
          </a:xfrm>
          <a:prstGeom prst="rect">
            <a:avLst/>
          </a:prstGeom>
        </p:spPr>
      </p:pic>
      <p:pic>
        <p:nvPicPr>
          <p:cNvPr id="13" name="Picture 12"/>
          <p:cNvPicPr>
            <a:picLocks noChangeAspect="1"/>
          </p:cNvPicPr>
          <p:nvPr/>
        </p:nvPicPr>
        <p:blipFill rotWithShape="1">
          <a:blip r:embed="rId10">
            <a:extLst>
              <a:ext uri="{28A0092B-C50C-407E-A947-70E740481C1C}">
                <a14:useLocalDpi xmlns:a14="http://schemas.microsoft.com/office/drawing/2010/main" val="0"/>
              </a:ext>
            </a:extLst>
          </a:blip>
          <a:srcRect t="-17333" b="17333"/>
          <a:stretch/>
        </p:blipFill>
        <p:spPr>
          <a:xfrm>
            <a:off x="10293620" y="5376861"/>
            <a:ext cx="11010900" cy="8258175"/>
          </a:xfrm>
          <a:prstGeom prst="rect">
            <a:avLst/>
          </a:prstGeom>
        </p:spPr>
      </p:pic>
      <p:sp>
        <p:nvSpPr>
          <p:cNvPr id="15" name="AutoShape 4" descr="Image result for miniature wave buoys ucs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6" name="AutoShape 6" descr="Image result for miniature wave buoys ucs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7" name="AutoShape 8" descr="Image result for miniature wave buoys ucs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8" name="Picture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849" y="7011918"/>
            <a:ext cx="2049464" cy="3638102"/>
          </a:xfrm>
          <a:prstGeom prst="rect">
            <a:avLst/>
          </a:prstGeom>
        </p:spPr>
      </p:pic>
      <p:pic>
        <p:nvPicPr>
          <p:cNvPr id="19" name="Picture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82838" y="7011918"/>
            <a:ext cx="2112962" cy="3750820"/>
          </a:xfrm>
          <a:prstGeom prst="rect">
            <a:avLst/>
          </a:prstGeom>
        </p:spPr>
      </p:pic>
      <p:sp>
        <p:nvSpPr>
          <p:cNvPr id="20" name="TextBox 19"/>
          <p:cNvSpPr txBox="1"/>
          <p:nvPr/>
        </p:nvSpPr>
        <p:spPr>
          <a:xfrm>
            <a:off x="4995068" y="6697593"/>
            <a:ext cx="5018357" cy="707886"/>
          </a:xfrm>
          <a:prstGeom prst="rect">
            <a:avLst/>
          </a:prstGeom>
          <a:noFill/>
        </p:spPr>
        <p:txBody>
          <a:bodyPr wrap="square" rtlCol="0">
            <a:spAutoFit/>
          </a:bodyPr>
          <a:lstStyle/>
          <a:p>
            <a:r>
              <a:rPr lang="en-US" sz="4000" dirty="0" smtClean="0"/>
              <a:t>Arctic Buoy Research</a:t>
            </a:r>
          </a:p>
        </p:txBody>
      </p:sp>
      <p:cxnSp>
        <p:nvCxnSpPr>
          <p:cNvPr id="25" name="Straight Connector 24"/>
          <p:cNvCxnSpPr/>
          <p:nvPr/>
        </p:nvCxnSpPr>
        <p:spPr>
          <a:xfrm>
            <a:off x="3687763" y="22913041"/>
            <a:ext cx="0" cy="525283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39963" y="22990373"/>
            <a:ext cx="1447800" cy="307777"/>
          </a:xfrm>
          <a:prstGeom prst="rect">
            <a:avLst/>
          </a:prstGeom>
          <a:noFill/>
        </p:spPr>
        <p:txBody>
          <a:bodyPr wrap="square" rtlCol="0">
            <a:spAutoFit/>
          </a:bodyPr>
          <a:lstStyle/>
          <a:p>
            <a:r>
              <a:rPr lang="en-US" sz="1400" dirty="0" smtClean="0"/>
              <a:t>Freezing Point</a:t>
            </a:r>
            <a:endParaRPr lang="es-MX" sz="1400" dirty="0"/>
          </a:p>
        </p:txBody>
      </p:sp>
      <p:cxnSp>
        <p:nvCxnSpPr>
          <p:cNvPr id="29" name="Straight Arrow Connector 28"/>
          <p:cNvCxnSpPr/>
          <p:nvPr/>
        </p:nvCxnSpPr>
        <p:spPr>
          <a:xfrm>
            <a:off x="11734800" y="240792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0953750" y="22913041"/>
            <a:ext cx="0" cy="525283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495800" y="2329815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8180924" y="22892368"/>
            <a:ext cx="0" cy="525283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8973800" y="24948671"/>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4901351" y="28774310"/>
            <a:ext cx="6392283" cy="2185214"/>
          </a:xfrm>
          <a:prstGeom prst="rect">
            <a:avLst/>
          </a:prstGeom>
          <a:noFill/>
        </p:spPr>
        <p:txBody>
          <a:bodyPr wrap="square" rtlCol="0">
            <a:spAutoFit/>
          </a:bodyPr>
          <a:lstStyle/>
          <a:p>
            <a:r>
              <a:rPr lang="en-US" sz="2800" dirty="0" smtClean="0"/>
              <a:t>Sea Surface Temperature: </a:t>
            </a:r>
          </a:p>
          <a:p>
            <a:r>
              <a:rPr lang="en-US" sz="1800" dirty="0" smtClean="0"/>
              <a:t>The buoy began to freeze when the temperature dropped to -2 degrees Celsius, but did not fully freeze until the temperature dropped to -4 and had a steep decline. The temperature rise in December could be due to warm water upwelling or animal interference. Since SOG increased but wave height did not, maybe the buoy was in a puddle that opened and closed again. </a:t>
            </a:r>
            <a:endParaRPr lang="es-MX" sz="1800" dirty="0"/>
          </a:p>
        </p:txBody>
      </p:sp>
      <p:pic>
        <p:nvPicPr>
          <p:cNvPr id="40" name="Picture 2" descr="Image result for blue gr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10293620" y="13684176"/>
            <a:ext cx="11010900" cy="33662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Image result for blue gr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68735" y="22624048"/>
            <a:ext cx="7024377" cy="26832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Image result for blue gr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1561" y="22624048"/>
            <a:ext cx="7024377" cy="26832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Image result for blue gr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299" y="22659664"/>
            <a:ext cx="7024377" cy="26832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350508" y="28956000"/>
            <a:ext cx="6413501" cy="3570208"/>
          </a:xfrm>
          <a:prstGeom prst="rect">
            <a:avLst/>
          </a:prstGeom>
          <a:noFill/>
        </p:spPr>
        <p:txBody>
          <a:bodyPr wrap="square" rtlCol="0">
            <a:spAutoFit/>
          </a:bodyPr>
          <a:lstStyle/>
          <a:p>
            <a:r>
              <a:rPr lang="en-US" sz="2800" dirty="0" smtClean="0"/>
              <a:t>Significant </a:t>
            </a:r>
            <a:r>
              <a:rPr lang="en-US" sz="2800" dirty="0"/>
              <a:t>H</a:t>
            </a:r>
            <a:r>
              <a:rPr lang="en-US" sz="2800" dirty="0" smtClean="0"/>
              <a:t>ave Height</a:t>
            </a:r>
            <a:r>
              <a:rPr lang="en-US" sz="1800" dirty="0" smtClean="0"/>
              <a:t>: </a:t>
            </a:r>
            <a:r>
              <a:rPr lang="en-US" sz="1800" dirty="0" err="1" smtClean="0"/>
              <a:t>Hs</a:t>
            </a:r>
            <a:r>
              <a:rPr lang="en-US" sz="1800" dirty="0" smtClean="0"/>
              <a:t> is defined as the top 30% of the wave heights, and it is measured in meters. It is clear to see that the buoy is frozen as the wave height goes to 0. </a:t>
            </a:r>
          </a:p>
          <a:p>
            <a:endParaRPr lang="en-US" sz="1800" dirty="0" smtClean="0"/>
          </a:p>
          <a:p>
            <a:r>
              <a:rPr lang="en-US" sz="2800" dirty="0" smtClean="0"/>
              <a:t>Period:</a:t>
            </a:r>
            <a:r>
              <a:rPr lang="en-US" sz="2800" dirty="0"/>
              <a:t> </a:t>
            </a:r>
            <a:r>
              <a:rPr lang="en-US" sz="1800" dirty="0"/>
              <a:t>T</a:t>
            </a:r>
            <a:r>
              <a:rPr lang="en-US" sz="1800" dirty="0" smtClean="0"/>
              <a:t>he number of seconds between wave crests. The inverse is wave frequency. When the buoy is frozen the period goes to maximum allowed (20 seconds).  </a:t>
            </a:r>
          </a:p>
          <a:p>
            <a:endParaRPr lang="en-US" sz="1600" dirty="0" smtClean="0"/>
          </a:p>
          <a:p>
            <a:r>
              <a:rPr lang="en-US" sz="2800" dirty="0" smtClean="0"/>
              <a:t>Direction: </a:t>
            </a:r>
            <a:r>
              <a:rPr lang="en-US" sz="1800" dirty="0" smtClean="0"/>
              <a:t>The angle in which the waves are coming from. When the buoy freezes the direction of the waves becomes random because they cannot be measured. </a:t>
            </a:r>
            <a:endParaRPr lang="es-MX" sz="2800" dirty="0"/>
          </a:p>
        </p:txBody>
      </p:sp>
      <p:sp>
        <p:nvSpPr>
          <p:cNvPr id="39" name="AutoShape 12" descr="Image result for miniature wave buoys scripp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46" name="AutoShape 14" descr="Image result for miniature wave buoys scripp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50" name="AutoShape 16" descr="Image result for miniature wave buoys scripps"/>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849" y="11101470"/>
            <a:ext cx="4518220" cy="3006670"/>
          </a:xfrm>
          <a:prstGeom prst="rect">
            <a:avLst/>
          </a:prstGeom>
        </p:spPr>
      </p:pic>
      <p:sp>
        <p:nvSpPr>
          <p:cNvPr id="53" name="Rectangle 52"/>
          <p:cNvSpPr/>
          <p:nvPr/>
        </p:nvSpPr>
        <p:spPr>
          <a:xfrm>
            <a:off x="4976018" y="7612240"/>
            <a:ext cx="5018357" cy="64959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TextBox 56"/>
          <p:cNvSpPr txBox="1"/>
          <p:nvPr/>
        </p:nvSpPr>
        <p:spPr>
          <a:xfrm>
            <a:off x="15764306" y="14089270"/>
            <a:ext cx="2732357" cy="707886"/>
          </a:xfrm>
          <a:prstGeom prst="rect">
            <a:avLst/>
          </a:prstGeom>
          <a:noFill/>
        </p:spPr>
        <p:txBody>
          <a:bodyPr wrap="square" rtlCol="0">
            <a:spAutoFit/>
          </a:bodyPr>
          <a:lstStyle/>
          <a:p>
            <a:r>
              <a:rPr lang="en-US" sz="4000" dirty="0" smtClean="0"/>
              <a:t>My Project</a:t>
            </a:r>
          </a:p>
        </p:txBody>
      </p:sp>
      <p:sp>
        <p:nvSpPr>
          <p:cNvPr id="58" name="Rectangle 57"/>
          <p:cNvSpPr/>
          <p:nvPr/>
        </p:nvSpPr>
        <p:spPr>
          <a:xfrm>
            <a:off x="13340714" y="14782800"/>
            <a:ext cx="7586797" cy="449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angle 58"/>
          <p:cNvSpPr/>
          <p:nvPr/>
        </p:nvSpPr>
        <p:spPr>
          <a:xfrm>
            <a:off x="196851" y="28651200"/>
            <a:ext cx="6889749" cy="42738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angle 59"/>
          <p:cNvSpPr/>
          <p:nvPr/>
        </p:nvSpPr>
        <p:spPr>
          <a:xfrm>
            <a:off x="7408862" y="28651199"/>
            <a:ext cx="6981826" cy="27746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angle 60"/>
          <p:cNvSpPr/>
          <p:nvPr/>
        </p:nvSpPr>
        <p:spPr>
          <a:xfrm>
            <a:off x="14706598" y="28651200"/>
            <a:ext cx="6910549" cy="2774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TextBox 53"/>
          <p:cNvSpPr txBox="1"/>
          <p:nvPr/>
        </p:nvSpPr>
        <p:spPr>
          <a:xfrm>
            <a:off x="7441561" y="28774310"/>
            <a:ext cx="6949127" cy="3046988"/>
          </a:xfrm>
          <a:prstGeom prst="rect">
            <a:avLst/>
          </a:prstGeom>
          <a:noFill/>
        </p:spPr>
        <p:txBody>
          <a:bodyPr wrap="square" rtlCol="0">
            <a:spAutoFit/>
          </a:bodyPr>
          <a:lstStyle/>
          <a:p>
            <a:r>
              <a:rPr lang="en-US" sz="2800" dirty="0" smtClean="0"/>
              <a:t>Speed Over Ground: </a:t>
            </a:r>
            <a:r>
              <a:rPr lang="en-US" sz="1800" dirty="0" smtClean="0"/>
              <a:t>meters/second</a:t>
            </a:r>
          </a:p>
          <a:p>
            <a:r>
              <a:rPr lang="en-US" sz="1800" dirty="0" smtClean="0"/>
              <a:t>The speed significantly decreased when the buoy froze. Then it sped up a little bit when the temperature rose in December.</a:t>
            </a:r>
          </a:p>
          <a:p>
            <a:endParaRPr lang="en-US" sz="1800" dirty="0"/>
          </a:p>
          <a:p>
            <a:r>
              <a:rPr lang="en-US" sz="2800" dirty="0" smtClean="0"/>
              <a:t>Course Over Ground: </a:t>
            </a:r>
            <a:r>
              <a:rPr lang="en-US" sz="1800" dirty="0" smtClean="0"/>
              <a:t>degrees relative to true north</a:t>
            </a:r>
          </a:p>
          <a:p>
            <a:r>
              <a:rPr lang="en-US" sz="1800" dirty="0" smtClean="0"/>
              <a:t>Since it is frozen its direction appears to be random. This  could be because the ice flows move too slowly to be accurately measured with a GPS receiver. </a:t>
            </a:r>
          </a:p>
          <a:p>
            <a:endParaRPr lang="en-US" sz="2800" dirty="0"/>
          </a:p>
        </p:txBody>
      </p:sp>
      <p:sp>
        <p:nvSpPr>
          <p:cNvPr id="55" name="TextBox 54"/>
          <p:cNvSpPr txBox="1"/>
          <p:nvPr/>
        </p:nvSpPr>
        <p:spPr>
          <a:xfrm>
            <a:off x="5014118" y="7657785"/>
            <a:ext cx="4907494" cy="4801314"/>
          </a:xfrm>
          <a:prstGeom prst="rect">
            <a:avLst/>
          </a:prstGeom>
          <a:noFill/>
        </p:spPr>
        <p:txBody>
          <a:bodyPr wrap="square" rtlCol="0">
            <a:spAutoFit/>
          </a:bodyPr>
          <a:lstStyle/>
          <a:p>
            <a:r>
              <a:rPr lang="en-US" sz="1800" dirty="0" smtClean="0"/>
              <a:t>Scripps Institution of Oceanography has been deploying the GPS based drifting wave buoys  for over 10 years. These buoys collect data on sea surface  (SST) temperature, speed, course,  wave height, period, frequency, and direction. Additionally, since the buoys are drifting, we can look at their path to get information on the current. SIO uses  this data to assist the Navy. Data collected on buoys in the north and south poles assist in locating where the ocean has frozen over. These buoys can also help track the movement of the ice. These calculations can assist the navy in navigating the Arctic and Antarctic seas. Additionally, these buoys give us an insight into the details of ice floes. Researchers can observe patterns in the data throughout many years on ice formation, temperature, and movement, </a:t>
            </a:r>
          </a:p>
        </p:txBody>
      </p:sp>
      <p:sp>
        <p:nvSpPr>
          <p:cNvPr id="56" name="TextBox 55"/>
          <p:cNvSpPr txBox="1"/>
          <p:nvPr/>
        </p:nvSpPr>
        <p:spPr>
          <a:xfrm>
            <a:off x="4912878" y="12499077"/>
            <a:ext cx="5057364" cy="1477328"/>
          </a:xfrm>
          <a:prstGeom prst="rect">
            <a:avLst/>
          </a:prstGeom>
          <a:noFill/>
        </p:spPr>
        <p:txBody>
          <a:bodyPr wrap="square" rtlCol="0">
            <a:spAutoFit/>
          </a:bodyPr>
          <a:lstStyle/>
          <a:p>
            <a:r>
              <a:rPr lang="en-US" sz="1800" dirty="0" smtClean="0"/>
              <a:t>The photo on the right is a overlay of the path of a buoy  on a satellite image showing the buoy’s location at that time. The color depicts the sea surface temperature over time. The image clearly depicts the buoy frozen in ice on October 30</a:t>
            </a:r>
            <a:r>
              <a:rPr lang="en-US" sz="1800" baseline="30000" dirty="0" smtClean="0"/>
              <a:t>th</a:t>
            </a:r>
            <a:r>
              <a:rPr lang="en-US" sz="1800" dirty="0" smtClean="0"/>
              <a:t> 2017. </a:t>
            </a:r>
            <a:endParaRPr lang="es-MX" sz="1800" dirty="0"/>
          </a:p>
        </p:txBody>
      </p:sp>
      <p:sp>
        <p:nvSpPr>
          <p:cNvPr id="1025" name="TextBox 1024"/>
          <p:cNvSpPr txBox="1"/>
          <p:nvPr/>
        </p:nvSpPr>
        <p:spPr>
          <a:xfrm>
            <a:off x="13461501" y="14907041"/>
            <a:ext cx="7400198" cy="4247317"/>
          </a:xfrm>
          <a:prstGeom prst="rect">
            <a:avLst/>
          </a:prstGeom>
          <a:noFill/>
        </p:spPr>
        <p:txBody>
          <a:bodyPr wrap="square" rtlCol="0">
            <a:spAutoFit/>
          </a:bodyPr>
          <a:lstStyle/>
          <a:p>
            <a:r>
              <a:rPr lang="en-US" sz="1800" dirty="0" smtClean="0"/>
              <a:t>For my project, I continued the research that the Scripps Institution of Oceanography began about two years ago. I started in the fall, observing which of the many buoys near the Arctic and Antarctic appeared to be frozen in ice. I selected three promising buoys: buoy 639, 641, and 642. Based on the temperature and the speed over ground, the buoys all appeared to be frozen. Over the next few months, both buoy 639 and 642 stopped transmitting data. It is difficult for the batteries to function in that frigid condition. 641 prevailed, so I focused my calculations on that buoy.  My mentor assisted me in writing code in </a:t>
            </a:r>
            <a:r>
              <a:rPr lang="en-US" sz="1800" dirty="0" err="1" smtClean="0"/>
              <a:t>MatLab</a:t>
            </a:r>
            <a:r>
              <a:rPr lang="en-US" sz="1800" dirty="0" smtClean="0"/>
              <a:t> that could take the data transmitted from the buoy (in the form of a CSV file) and generate different line graphs comparing information. We also created the graph on the left that plots the temperature over the path of the buoy. As expected, as the buoy traveled north its temperature decreased. However near the top the temperature increases slightly. However, this could be due to the changing of seasons as this was made at the beginning of spring. </a:t>
            </a:r>
            <a:endParaRPr lang="es-MX" sz="1800" dirty="0"/>
          </a:p>
        </p:txBody>
      </p:sp>
      <p:pic>
        <p:nvPicPr>
          <p:cNvPr id="1028" name="Picture 1027"/>
          <p:cNvPicPr>
            <a:picLocks noChangeAspect="1"/>
          </p:cNvPicPr>
          <p:nvPr/>
        </p:nvPicPr>
        <p:blipFill rotWithShape="1">
          <a:blip r:embed="rId14">
            <a:extLst>
              <a:ext uri="{28A0092B-C50C-407E-A947-70E740481C1C}">
                <a14:useLocalDpi xmlns:a14="http://schemas.microsoft.com/office/drawing/2010/main" val="0"/>
              </a:ext>
            </a:extLst>
          </a:blip>
          <a:srcRect l="14788" t="16854" r="4302" b="15233"/>
          <a:stretch/>
        </p:blipFill>
        <p:spPr>
          <a:xfrm>
            <a:off x="13368202" y="19583400"/>
            <a:ext cx="7586797" cy="2786648"/>
          </a:xfrm>
          <a:prstGeom prst="rect">
            <a:avLst/>
          </a:prstGeom>
        </p:spPr>
      </p:pic>
      <p:sp>
        <p:nvSpPr>
          <p:cNvPr id="1029" name="TextBox 1028"/>
          <p:cNvSpPr txBox="1"/>
          <p:nvPr/>
        </p:nvSpPr>
        <p:spPr>
          <a:xfrm>
            <a:off x="263621" y="11159690"/>
            <a:ext cx="2046288" cy="369332"/>
          </a:xfrm>
          <a:prstGeom prst="rect">
            <a:avLst/>
          </a:prstGeom>
          <a:noFill/>
        </p:spPr>
        <p:txBody>
          <a:bodyPr wrap="square" rtlCol="0">
            <a:spAutoFit/>
          </a:bodyPr>
          <a:lstStyle/>
          <a:p>
            <a:r>
              <a:rPr lang="en-US" sz="1800" dirty="0" err="1" smtClean="0"/>
              <a:t>Datawell</a:t>
            </a:r>
            <a:r>
              <a:rPr lang="en-US" sz="1800" dirty="0" smtClean="0"/>
              <a:t> buoy </a:t>
            </a:r>
            <a:endParaRPr lang="es-MX" sz="1800" dirty="0"/>
          </a:p>
        </p:txBody>
      </p:sp>
      <p:sp>
        <p:nvSpPr>
          <p:cNvPr id="1031" name="TextBox 1030"/>
          <p:cNvSpPr txBox="1"/>
          <p:nvPr/>
        </p:nvSpPr>
        <p:spPr>
          <a:xfrm>
            <a:off x="2759344" y="7220813"/>
            <a:ext cx="2254774" cy="369332"/>
          </a:xfrm>
          <a:prstGeom prst="rect">
            <a:avLst/>
          </a:prstGeom>
          <a:noFill/>
        </p:spPr>
        <p:txBody>
          <a:bodyPr wrap="square" rtlCol="0">
            <a:spAutoFit/>
          </a:bodyPr>
          <a:lstStyle/>
          <a:p>
            <a:r>
              <a:rPr lang="en-US" sz="1800" dirty="0" smtClean="0"/>
              <a:t>Met Buoys</a:t>
            </a:r>
            <a:endParaRPr lang="es-MX" sz="1800" dirty="0"/>
          </a:p>
        </p:txBody>
      </p:sp>
      <p:sp>
        <p:nvSpPr>
          <p:cNvPr id="1032" name="TextBox 1031"/>
          <p:cNvSpPr txBox="1"/>
          <p:nvPr/>
        </p:nvSpPr>
        <p:spPr>
          <a:xfrm>
            <a:off x="7441560" y="31623001"/>
            <a:ext cx="14213687" cy="1354217"/>
          </a:xfrm>
          <a:prstGeom prst="rect">
            <a:avLst/>
          </a:prstGeom>
          <a:noFill/>
        </p:spPr>
        <p:txBody>
          <a:bodyPr wrap="square" rtlCol="0">
            <a:spAutoFit/>
          </a:bodyPr>
          <a:lstStyle/>
          <a:p>
            <a:r>
              <a:rPr lang="en-US" sz="2800" dirty="0" smtClean="0"/>
              <a:t>Further Research: </a:t>
            </a:r>
            <a:r>
              <a:rPr lang="en-US" sz="1800" dirty="0" smtClean="0"/>
              <a:t>To further my research, it would be interesting to investigate the temperature change inside the ice. Additionally SIO is adding a gimbal inside the buoys to keep the centers of buoy upright and pointing towards the sky. Buoys can become inverted for a variety of reasons such as ice flow or animal interference. This could increase their lifetime and their ability to survive, thus extending the amount of data the artic buoys can transmit. Right now, the buoys in the artic tend to have a low battery life and are unlikely to survive the winter. </a:t>
            </a:r>
            <a:endParaRPr lang="es-MX" sz="1800" dirty="0"/>
          </a:p>
        </p:txBody>
      </p:sp>
      <p:sp>
        <p:nvSpPr>
          <p:cNvPr id="74" name="Rectangle 73"/>
          <p:cNvSpPr/>
          <p:nvPr/>
        </p:nvSpPr>
        <p:spPr>
          <a:xfrm>
            <a:off x="7383461" y="31623001"/>
            <a:ext cx="14233685" cy="1302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3" name="TextBox 1032"/>
          <p:cNvSpPr txBox="1"/>
          <p:nvPr/>
        </p:nvSpPr>
        <p:spPr>
          <a:xfrm>
            <a:off x="136525" y="7125563"/>
            <a:ext cx="1963738" cy="646331"/>
          </a:xfrm>
          <a:prstGeom prst="rect">
            <a:avLst/>
          </a:prstGeom>
          <a:noFill/>
        </p:spPr>
        <p:txBody>
          <a:bodyPr wrap="square" rtlCol="0">
            <a:spAutoFit/>
          </a:bodyPr>
          <a:lstStyle/>
          <a:p>
            <a:pPr algn="ctr"/>
            <a:r>
              <a:rPr lang="en-US" sz="1800" dirty="0" smtClean="0"/>
              <a:t>Miniature Drifting </a:t>
            </a:r>
            <a:r>
              <a:rPr lang="en-US" sz="1800" dirty="0"/>
              <a:t>W</a:t>
            </a:r>
            <a:r>
              <a:rPr lang="en-US" sz="1800" dirty="0" smtClean="0"/>
              <a:t>ave </a:t>
            </a:r>
            <a:r>
              <a:rPr lang="en-US" sz="1800" dirty="0"/>
              <a:t>B</a:t>
            </a:r>
            <a:r>
              <a:rPr lang="en-US" sz="1800" dirty="0" smtClean="0"/>
              <a:t>uoy</a:t>
            </a:r>
            <a:endParaRPr lang="es-MX" sz="1800" dirty="0"/>
          </a:p>
        </p:txBody>
      </p:sp>
    </p:spTree>
    <p:extLst>
      <p:ext uri="{BB962C8B-B14F-4D97-AF65-F5344CB8AC3E}">
        <p14:creationId xmlns:p14="http://schemas.microsoft.com/office/powerpoint/2010/main" val="33899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54418</TotalTime>
  <Words>787</Words>
  <Application>Microsoft Office PowerPoint</Application>
  <PresentationFormat>Custom</PresentationFormat>
  <Paragraphs>24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Clemens Kwee</dc:creator>
  <cp:lastModifiedBy>Clemens Kwee</cp:lastModifiedBy>
  <cp:revision>76</cp:revision>
  <dcterms:created xsi:type="dcterms:W3CDTF">2019-04-02T01:20:17Z</dcterms:created>
  <dcterms:modified xsi:type="dcterms:W3CDTF">2019-05-19T18:39:39Z</dcterms:modified>
</cp:coreProperties>
</file>