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21945600" cy="32918400"/>
  <p:notesSz cx="6858000" cy="9144000"/>
  <p:defaultTextStyle>
    <a:defPPr>
      <a:defRPr lang="es-MX"/>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25" d="100"/>
          <a:sy n="25" d="100"/>
        </p:scale>
        <p:origin x="636" y="1860"/>
      </p:cViewPr>
      <p:guideLst>
        <p:guide orient="horz" pos="10368"/>
        <p:guide pos="69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s-MX"/>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7A85A219-7461-46BA-82CF-84D7009963CA}" type="datetimeFigureOut">
              <a:rPr lang="es-MX" smtClean="0"/>
              <a:t>16/09/2018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74027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A85A219-7461-46BA-82CF-84D7009963CA}" type="datetimeFigureOut">
              <a:rPr lang="es-MX" smtClean="0"/>
              <a:t>16/09/2018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285389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A85A219-7461-46BA-82CF-84D7009963CA}" type="datetimeFigureOut">
              <a:rPr lang="es-MX" smtClean="0"/>
              <a:t>16/09/2018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367863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A85A219-7461-46BA-82CF-84D7009963CA}" type="datetimeFigureOut">
              <a:rPr lang="es-MX" smtClean="0"/>
              <a:t>16/09/2018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7187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s-MX"/>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A219-7461-46BA-82CF-84D7009963CA}" type="datetimeFigureOut">
              <a:rPr lang="es-MX" smtClean="0"/>
              <a:t>16/09/2018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194544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1097280" y="7680963"/>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11155680" y="7680963"/>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7A85A219-7461-46BA-82CF-84D7009963CA}" type="datetimeFigureOut">
              <a:rPr lang="es-MX" smtClean="0"/>
              <a:t>16/09/2018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114675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7A85A219-7461-46BA-82CF-84D7009963CA}" type="datetimeFigureOut">
              <a:rPr lang="es-MX" smtClean="0"/>
              <a:t>16/09/2018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128713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7A85A219-7461-46BA-82CF-84D7009963CA}" type="datetimeFigureOut">
              <a:rPr lang="es-MX" smtClean="0"/>
              <a:t>16/09/2018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93896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5A219-7461-46BA-82CF-84D7009963CA}" type="datetimeFigureOut">
              <a:rPr lang="es-MX" smtClean="0"/>
              <a:t>16/09/2018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336359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900" b="1"/>
            </a:lvl1pPr>
          </a:lstStyle>
          <a:p>
            <a:r>
              <a:rPr lang="en-US" smtClean="0"/>
              <a:t>Click to edit Master title style</a:t>
            </a:r>
            <a:endParaRPr lang="es-MX"/>
          </a:p>
        </p:txBody>
      </p:sp>
      <p:sp>
        <p:nvSpPr>
          <p:cNvPr id="3" name="Content Placeholder 2"/>
          <p:cNvSpPr>
            <a:spLocks noGrp="1"/>
          </p:cNvSpPr>
          <p:nvPr>
            <p:ph idx="1"/>
          </p:nvPr>
        </p:nvSpPr>
        <p:spPr>
          <a:xfrm>
            <a:off x="8580120" y="1310643"/>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5A219-7461-46BA-82CF-84D7009963CA}" type="datetimeFigureOut">
              <a:rPr lang="es-MX" smtClean="0"/>
              <a:t>16/09/2018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385365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s-MX"/>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s-MX"/>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5A219-7461-46BA-82CF-84D7009963CA}" type="datetimeFigureOut">
              <a:rPr lang="es-MX" smtClean="0"/>
              <a:t>16/09/2018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A4C9D2-0DC2-4480-A893-7D4515113659}" type="slidenum">
              <a:rPr lang="es-MX" smtClean="0"/>
              <a:t>‹#›</a:t>
            </a:fld>
            <a:endParaRPr lang="es-MX"/>
          </a:p>
        </p:txBody>
      </p:sp>
    </p:spTree>
    <p:extLst>
      <p:ext uri="{BB962C8B-B14F-4D97-AF65-F5344CB8AC3E}">
        <p14:creationId xmlns:p14="http://schemas.microsoft.com/office/powerpoint/2010/main" val="80679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2" tIns="156751" rIns="313502" bIns="156751"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1097280" y="7680963"/>
            <a:ext cx="19751040" cy="2172462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7A85A219-7461-46BA-82CF-84D7009963CA}" type="datetimeFigureOut">
              <a:rPr lang="es-MX" smtClean="0"/>
              <a:t>16/09/2018</a:t>
            </a:fld>
            <a:endParaRPr lang="es-MX"/>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B0A4C9D2-0DC2-4480-A893-7D4515113659}" type="slidenum">
              <a:rPr lang="es-MX" smtClean="0"/>
              <a:t>‹#›</a:t>
            </a:fld>
            <a:endParaRPr lang="es-MX"/>
          </a:p>
        </p:txBody>
      </p:sp>
    </p:spTree>
    <p:extLst>
      <p:ext uri="{BB962C8B-B14F-4D97-AF65-F5344CB8AC3E}">
        <p14:creationId xmlns:p14="http://schemas.microsoft.com/office/powerpoint/2010/main" val="402892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s-MX"/>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image" Target="../media/image1.jpeg"/><Relationship Id="rId16"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hyperlink" Target="http://cordc.ucsd.edu/projects/mapping/maps/fullpage.php" TargetMode="External"/><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482" y="1191271"/>
            <a:ext cx="16657320" cy="2720338"/>
          </a:xfrm>
        </p:spPr>
        <p:txBody>
          <a:bodyPr>
            <a:normAutofit fontScale="90000"/>
          </a:bodyPr>
          <a:lstStyle/>
          <a:p>
            <a:r>
              <a:rPr lang="en-US" sz="5300" b="1" dirty="0" smtClean="0"/>
              <a:t>Tracking pollution in the Pacific Ocean </a:t>
            </a:r>
            <a:br>
              <a:rPr lang="en-US" sz="5300" b="1" dirty="0" smtClean="0"/>
            </a:br>
            <a:r>
              <a:rPr lang="en-US" sz="4400" dirty="0" smtClean="0"/>
              <a:t>Sofia </a:t>
            </a:r>
            <a:r>
              <a:rPr lang="en-US" sz="4400" dirty="0" err="1" smtClean="0"/>
              <a:t>Kwee</a:t>
            </a:r>
            <a:r>
              <a:rPr lang="en-US" sz="4400" dirty="0" smtClean="0"/>
              <a:t> – Junior, Canyon Crest Academy High School</a:t>
            </a:r>
            <a:br>
              <a:rPr lang="en-US" sz="4400" dirty="0" smtClean="0"/>
            </a:br>
            <a:r>
              <a:rPr lang="en-US" sz="4400" dirty="0" smtClean="0"/>
              <a:t>Mentor:  Tony </a:t>
            </a:r>
            <a:r>
              <a:rPr lang="en-US" sz="4400" dirty="0"/>
              <a:t>d</a:t>
            </a:r>
            <a:r>
              <a:rPr lang="en-US" sz="4400" dirty="0" smtClean="0"/>
              <a:t>e Paolo</a:t>
            </a:r>
            <a:br>
              <a:rPr lang="en-US" sz="4400" dirty="0" smtClean="0"/>
            </a:br>
            <a:r>
              <a:rPr lang="en-US" sz="4400" dirty="0" smtClean="0"/>
              <a:t>Coastal Observing Research and Development Center (CORDC) </a:t>
            </a:r>
            <a:endParaRPr lang="es-MX" sz="4400" dirty="0"/>
          </a:p>
        </p:txBody>
      </p:sp>
      <p:sp>
        <p:nvSpPr>
          <p:cNvPr id="3" name="Content Placeholder 2"/>
          <p:cNvSpPr>
            <a:spLocks noGrp="1"/>
          </p:cNvSpPr>
          <p:nvPr>
            <p:ph idx="1"/>
          </p:nvPr>
        </p:nvSpPr>
        <p:spPr>
          <a:xfrm>
            <a:off x="262889" y="23139383"/>
            <a:ext cx="7741920" cy="4663437"/>
          </a:xfrm>
        </p:spPr>
        <p:txBody>
          <a:bodyPr>
            <a:normAutofit lnSpcReduction="10000"/>
          </a:bodyPr>
          <a:lstStyle/>
          <a:p>
            <a:pPr marL="0" indent="0" algn="ctr">
              <a:buNone/>
            </a:pPr>
            <a:r>
              <a:rPr lang="en-US" sz="4400" dirty="0" smtClean="0">
                <a:latin typeface="Arial" panose="020B0604020202020204" pitchFamily="34" charset="0"/>
                <a:cs typeface="Arial" panose="020B0604020202020204" pitchFamily="34" charset="0"/>
              </a:rPr>
              <a:t>Doppler Radar </a:t>
            </a:r>
          </a:p>
          <a:p>
            <a:pPr marL="0" indent="0" algn="just">
              <a:buNone/>
            </a:pPr>
            <a:r>
              <a:rPr lang="en-US" sz="2000" dirty="0" smtClean="0">
                <a:latin typeface="Arial" panose="020B0604020202020204" pitchFamily="34" charset="0"/>
                <a:cs typeface="Arial" panose="020B0604020202020204" pitchFamily="34" charset="0"/>
              </a:rPr>
              <a:t>CORDC uses Doppler radar, specifically CODAR (Coastal Ocean Dynamics Applications Radar), to calculate the velocity and direction of the ocean current. This is based off the Doppler effect: a shift in frequency due to a moving object in the radar. The frequency increases when the current is heading towards the radar and decreases when the current is moving away from the radar. The frequency of the reflected signal changes proportionately to the velocity of the current. Currents are measured at a 1km resolution. The transmitted signal is in the HF band (24 MHz). This is a transmitted frequency of 24 million cycles per second. The wavelength is the velocity divided by the frequency. The wavelength of the transmitted electromagnetic wave is 12.5 meters. </a:t>
            </a:r>
          </a:p>
          <a:p>
            <a:pPr marL="0" indent="0">
              <a:buNone/>
            </a:pPr>
            <a:endParaRPr lang="es-MX" sz="2000" dirty="0">
              <a:latin typeface="Times New Roman" panose="02020603050405020304" pitchFamily="18" charset="0"/>
              <a:cs typeface="Times New Roman" panose="02020603050405020304" pitchFamily="18" charset="0"/>
            </a:endParaRPr>
          </a:p>
        </p:txBody>
      </p:sp>
      <p:pic>
        <p:nvPicPr>
          <p:cNvPr id="1026" name="Picture 2" descr="C:\Users\Clemens\Desktop\TJPlume_2017103023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453" y="14696974"/>
            <a:ext cx="4802698" cy="36006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9200" y="13337619"/>
            <a:ext cx="10849072" cy="769441"/>
          </a:xfrm>
          <a:prstGeom prst="rect">
            <a:avLst/>
          </a:prstGeom>
          <a:noFill/>
        </p:spPr>
        <p:txBody>
          <a:bodyPr wrap="square" rtlCol="0">
            <a:spAutoFit/>
          </a:bodyPr>
          <a:lstStyle/>
          <a:p>
            <a:pPr algn="ctr"/>
            <a:r>
              <a:rPr lang="en-US" sz="4400" dirty="0" smtClean="0">
                <a:latin typeface="Arial" panose="020B0604020202020204" pitchFamily="34" charset="0"/>
                <a:cs typeface="Arial" panose="020B0604020202020204" pitchFamily="34" charset="0"/>
              </a:rPr>
              <a:t>Tijuana River Plume</a:t>
            </a:r>
            <a:endParaRPr lang="es-MX" sz="4400" dirty="0">
              <a:latin typeface="Arial" panose="020B0604020202020204" pitchFamily="34" charset="0"/>
              <a:cs typeface="Arial" panose="020B0604020202020204" pitchFamily="34" charset="0"/>
            </a:endParaRPr>
          </a:p>
        </p:txBody>
      </p:sp>
      <p:pic>
        <p:nvPicPr>
          <p:cNvPr id="1028" name="Picture 4" descr="C:\Users\Clemens\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4591" y="22395627"/>
            <a:ext cx="6262687" cy="41675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flipH="1">
            <a:off x="13965934" y="19682787"/>
            <a:ext cx="7620000" cy="2431435"/>
          </a:xfrm>
          <a:prstGeom prst="rect">
            <a:avLst/>
          </a:prstGeom>
          <a:noFill/>
        </p:spPr>
        <p:txBody>
          <a:bodyPr wrap="square" rtlCol="0">
            <a:spAutoFit/>
          </a:bodyPr>
          <a:lstStyle/>
          <a:p>
            <a:pPr algn="ctr"/>
            <a:r>
              <a:rPr lang="en-US" sz="4000" dirty="0" smtClean="0">
                <a:latin typeface="Imprint MT Shadow" panose="04020605060303030202" pitchFamily="82" charset="0"/>
              </a:rPr>
              <a:t>“Imperial </a:t>
            </a:r>
            <a:r>
              <a:rPr lang="en-US" sz="4000" dirty="0">
                <a:latin typeface="Imprint MT Shadow" panose="04020605060303030202" pitchFamily="82" charset="0"/>
              </a:rPr>
              <a:t>Beach officials say shoreline hit by Tijuana sewage without warning, residents fall </a:t>
            </a:r>
            <a:r>
              <a:rPr lang="en-US" sz="4000" dirty="0" smtClean="0">
                <a:latin typeface="Imprint MT Shadow" panose="04020605060303030202" pitchFamily="82" charset="0"/>
              </a:rPr>
              <a:t>ill” </a:t>
            </a:r>
          </a:p>
          <a:p>
            <a:pPr algn="ctr"/>
            <a:r>
              <a:rPr lang="en-US" sz="3200" dirty="0" smtClean="0"/>
              <a:t>The San Diego Union Tribune</a:t>
            </a:r>
            <a:endParaRPr lang="es-MX" sz="3200" dirty="0"/>
          </a:p>
        </p:txBody>
      </p:sp>
      <p:sp>
        <p:nvSpPr>
          <p:cNvPr id="9" name="TextBox 8"/>
          <p:cNvSpPr txBox="1"/>
          <p:nvPr/>
        </p:nvSpPr>
        <p:spPr>
          <a:xfrm>
            <a:off x="14835258" y="27213606"/>
            <a:ext cx="6219125" cy="347787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On November 1</a:t>
            </a:r>
            <a:r>
              <a:rPr lang="en-US" sz="2000" baseline="30000" dirty="0" smtClean="0">
                <a:latin typeface="Arial" panose="020B0604020202020204" pitchFamily="34" charset="0"/>
                <a:cs typeface="Arial" panose="020B0604020202020204" pitchFamily="34" charset="0"/>
              </a:rPr>
              <a:t>st</a:t>
            </a:r>
            <a:r>
              <a:rPr lang="en-US" sz="2000" dirty="0" smtClean="0">
                <a:latin typeface="Arial" panose="020B0604020202020204" pitchFamily="34" charset="0"/>
                <a:cs typeface="Arial" panose="020B0604020202020204" pitchFamily="34" charset="0"/>
              </a:rPr>
              <a:t> 2017, Imperial Beach was flooded with pollutants from the output of the Tijuana River. This article, published in The San Diego Union Tribune, highlights the frustration of the inflicted people. Many complained about the lack of warning they had before the incident. However, a warning can be given with using the CORDC Doppler radar. By tracking the currents, oceanographers can predict the potential path of the pollutants, and alert the community. This technology will hopefully prevent many illnesses and keep people safe. </a:t>
            </a:r>
            <a:endParaRPr lang="es-MX" sz="2000" dirty="0">
              <a:latin typeface="Arial" panose="020B0604020202020204" pitchFamily="34" charset="0"/>
              <a:cs typeface="Arial" panose="020B0604020202020204" pitchFamily="34" charset="0"/>
            </a:endParaRPr>
          </a:p>
        </p:txBody>
      </p:sp>
      <p:sp>
        <p:nvSpPr>
          <p:cNvPr id="10" name="TextBox 9"/>
          <p:cNvSpPr txBox="1"/>
          <p:nvPr/>
        </p:nvSpPr>
        <p:spPr>
          <a:xfrm>
            <a:off x="13765625" y="4495800"/>
            <a:ext cx="5668512" cy="1446550"/>
          </a:xfrm>
          <a:prstGeom prst="rect">
            <a:avLst/>
          </a:prstGeom>
          <a:noFill/>
        </p:spPr>
        <p:txBody>
          <a:bodyPr wrap="square" rtlCol="0">
            <a:spAutoFit/>
          </a:bodyPr>
          <a:lstStyle/>
          <a:p>
            <a:pPr algn="ctr"/>
            <a:r>
              <a:rPr lang="en-US" sz="4400" dirty="0" smtClean="0">
                <a:latin typeface="Arial" panose="020B0604020202020204" pitchFamily="34" charset="0"/>
                <a:cs typeface="Arial" panose="020B0604020202020204" pitchFamily="34" charset="0"/>
              </a:rPr>
              <a:t>Santa Ana River Plume</a:t>
            </a:r>
            <a:endParaRPr lang="es-MX" sz="4400" dirty="0">
              <a:latin typeface="Arial" panose="020B0604020202020204" pitchFamily="34" charset="0"/>
              <a:cs typeface="Arial" panose="020B0604020202020204" pitchFamily="34" charset="0"/>
            </a:endParaRPr>
          </a:p>
        </p:txBody>
      </p:sp>
      <p:sp>
        <p:nvSpPr>
          <p:cNvPr id="11" name="TextBox 10"/>
          <p:cNvSpPr txBox="1"/>
          <p:nvPr/>
        </p:nvSpPr>
        <p:spPr>
          <a:xfrm>
            <a:off x="425136" y="5303341"/>
            <a:ext cx="6737664" cy="8463855"/>
          </a:xfrm>
          <a:prstGeom prst="rect">
            <a:avLst/>
          </a:prstGeom>
          <a:noFill/>
        </p:spPr>
        <p:txBody>
          <a:bodyPr wrap="square" rtlCol="0">
            <a:spAutoFit/>
          </a:bodyPr>
          <a:lstStyle/>
          <a:p>
            <a:pPr algn="ctr"/>
            <a:r>
              <a:rPr lang="en-US" sz="4400" dirty="0" smtClean="0">
                <a:latin typeface="Arial" panose="020B0604020202020204" pitchFamily="34" charset="0"/>
                <a:cs typeface="Arial" panose="020B0604020202020204" pitchFamily="34" charset="0"/>
              </a:rPr>
              <a:t>My Project </a:t>
            </a:r>
            <a:endParaRPr lang="es-MX" sz="44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 wanted to find a way to see the effects of rainwater pollution from the mouths of rivers. I started by looking at the Santa Ana River. Using some of the technology available to the Scripps Institution of Oceanography and with the gracious help of Tony de Paolo, I was able to create a diagram of the predicted direction of the pollution when it entered the water. Because I used a random vector generator, the diagrams are just a prediction based on the known currents plus the random vector. The program Plume </a:t>
            </a:r>
            <a:r>
              <a:rPr lang="en-US" sz="2000" dirty="0" err="1" smtClean="0">
                <a:latin typeface="Arial" panose="020B0604020202020204" pitchFamily="34" charset="0"/>
                <a:cs typeface="Arial" panose="020B0604020202020204" pitchFamily="34" charset="0"/>
              </a:rPr>
              <a:t>Traj</a:t>
            </a:r>
            <a:r>
              <a:rPr lang="en-US" sz="2000" dirty="0" smtClean="0">
                <a:latin typeface="Arial" panose="020B0604020202020204" pitchFamily="34" charset="0"/>
                <a:cs typeface="Arial" panose="020B0604020202020204" pitchFamily="34" charset="0"/>
              </a:rPr>
              <a:t> adds a very small, random speed and angle to each vector in order to simulate the random movements in the ocean. The simulated plume doubled in size geometrically because the pollution particles were being doubled each time. The initial particles remained stationary and the new particles moved along the current with a little random movement. Anyone can predict the movement of particles in the water by accessing the </a:t>
            </a:r>
            <a:r>
              <a:rPr lang="en-US" sz="2000" dirty="0">
                <a:latin typeface="Arial" panose="020B0604020202020204" pitchFamily="34" charset="0"/>
                <a:cs typeface="Arial" panose="020B0604020202020204" pitchFamily="34" charset="0"/>
              </a:rPr>
              <a:t>public site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hlinkClick r:id="rId4"/>
            </a:endParaRPr>
          </a:p>
          <a:p>
            <a:r>
              <a:rPr lang="en-US" sz="2000" dirty="0" smtClean="0">
                <a:latin typeface="Arial" panose="020B0604020202020204" pitchFamily="34" charset="0"/>
                <a:cs typeface="Arial" panose="020B0604020202020204" pitchFamily="34" charset="0"/>
                <a:hlinkClick r:id="rId4"/>
              </a:rPr>
              <a:t>http</a:t>
            </a:r>
            <a:r>
              <a:rPr lang="en-US" sz="2000" dirty="0">
                <a:latin typeface="Arial" panose="020B0604020202020204" pitchFamily="34" charset="0"/>
                <a:cs typeface="Arial" panose="020B0604020202020204" pitchFamily="34" charset="0"/>
                <a:hlinkClick r:id="rId4"/>
              </a:rPr>
              <a:t>://</a:t>
            </a:r>
            <a:r>
              <a:rPr lang="en-US" sz="2000" dirty="0" smtClean="0">
                <a:latin typeface="Arial" panose="020B0604020202020204" pitchFamily="34" charset="0"/>
                <a:cs typeface="Arial" panose="020B0604020202020204" pitchFamily="34" charset="0"/>
                <a:hlinkClick r:id="rId4"/>
              </a:rPr>
              <a:t>cordc.ucsd.edu/projects/mapping/maps/fullpage.php</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This technology is specifically useful in search and rescue. The Coast Guard uses the currents to predict where stranded swimmers might end up. This technology has helped save many people. </a:t>
            </a:r>
          </a:p>
        </p:txBody>
      </p:sp>
      <p:sp>
        <p:nvSpPr>
          <p:cNvPr id="12" name="TextBox 11"/>
          <p:cNvSpPr txBox="1"/>
          <p:nvPr/>
        </p:nvSpPr>
        <p:spPr>
          <a:xfrm>
            <a:off x="13182600" y="10885944"/>
            <a:ext cx="7179753" cy="317009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Output from the Santa Anna River has the potential to harm many people at neighboring beaches. On a day of heavy rainfall, January 12</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I used CODAR to predict where the pollution could travel on that particular day. The current on January 12</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began traveling outward, but then it curved back towards the beach. The current was also traveling slowly northward towards Huntington State Beach. By knowing the direction of the current, the people on Huntington State Beach can be admonished before becoming victims of rainwater pollution.</a:t>
            </a:r>
            <a:endParaRPr lang="es-MX" sz="2000" dirty="0">
              <a:latin typeface="Arial" panose="020B0604020202020204" pitchFamily="34" charset="0"/>
              <a:cs typeface="Arial" panose="020B0604020202020204" pitchFamily="34" charset="0"/>
            </a:endParaRPr>
          </a:p>
        </p:txBody>
      </p:sp>
      <p:pic>
        <p:nvPicPr>
          <p:cNvPr id="1029" name="Picture 5" descr="C:\Users\Clemens\Desktop\SantaAnaPlum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6309" y="5212860"/>
            <a:ext cx="9607291" cy="57599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lemens\Desktop\Screenshot (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854" y="28510481"/>
            <a:ext cx="6934200" cy="334063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lemens\Desktop\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33400"/>
            <a:ext cx="3067050" cy="308074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Clemens\Desktop\TJPlume_2017103019000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3951" y="14735175"/>
            <a:ext cx="4700791" cy="3524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Clemens\Desktop\TJPlume_2017103003000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4716125"/>
            <a:ext cx="4700791" cy="35242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lemens\Desktop\TJPlume_201710301300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0526" y="14716125"/>
            <a:ext cx="4870206" cy="365126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Clemens\Desktop\TJPlume_201710301700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7341" y="14663353"/>
            <a:ext cx="4841568" cy="36297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lemens\Desktop\la-jolla-scripps-pier-sunset-russ-harris.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48147" y="23164800"/>
            <a:ext cx="5551471" cy="36269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lemens\Desktop\image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8147" y="9161888"/>
            <a:ext cx="4137734" cy="3448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Clemens\Desktop\Santa_Ana_River.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11947" y="5731459"/>
            <a:ext cx="4213934" cy="31607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57609" y="27664320"/>
            <a:ext cx="4816768" cy="769441"/>
          </a:xfrm>
          <a:prstGeom prst="rect">
            <a:avLst/>
          </a:prstGeom>
          <a:noFill/>
        </p:spPr>
        <p:txBody>
          <a:bodyPr wrap="none" rtlCol="0">
            <a:spAutoFit/>
          </a:bodyPr>
          <a:lstStyle/>
          <a:p>
            <a:r>
              <a:rPr lang="en-US" sz="4400" dirty="0" smtClean="0">
                <a:latin typeface="Arial" panose="020B0604020202020204" pitchFamily="34" charset="0"/>
                <a:cs typeface="Arial" panose="020B0604020202020204" pitchFamily="34" charset="0"/>
              </a:rPr>
              <a:t>HF Radar Website</a:t>
            </a:r>
            <a:endParaRPr lang="es-MX" sz="4400" dirty="0">
              <a:latin typeface="Arial" panose="020B0604020202020204" pitchFamily="34" charset="0"/>
              <a:cs typeface="Arial" panose="020B0604020202020204" pitchFamily="34" charset="0"/>
            </a:endParaRPr>
          </a:p>
        </p:txBody>
      </p:sp>
      <p:pic>
        <p:nvPicPr>
          <p:cNvPr id="14" name="Picture 5" descr="C:\Users\Clemens\Desktop\download.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18345" y="76200"/>
            <a:ext cx="3717655" cy="38354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Clemens\Desktop\download.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1103" y="27279600"/>
            <a:ext cx="5899852" cy="33458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913173" y="18915667"/>
            <a:ext cx="6467474" cy="3847207"/>
          </a:xfrm>
          <a:prstGeom prst="rect">
            <a:avLst/>
          </a:prstGeom>
          <a:noFill/>
        </p:spPr>
        <p:txBody>
          <a:bodyPr wrap="square" rtlCol="0">
            <a:spAutoFit/>
          </a:bodyPr>
          <a:lstStyle/>
          <a:p>
            <a:pPr algn="ctr"/>
            <a:r>
              <a:rPr lang="en-US" sz="4400" dirty="0" smtClean="0">
                <a:latin typeface="Arial" panose="020B0604020202020204" pitchFamily="34" charset="0"/>
                <a:cs typeface="Arial" panose="020B0604020202020204" pitchFamily="34" charset="0"/>
              </a:rPr>
              <a:t>Tijuana River</a:t>
            </a:r>
          </a:p>
          <a:p>
            <a:r>
              <a:rPr lang="en-US" sz="2000" dirty="0" smtClean="0">
                <a:latin typeface="Arial" panose="020B0604020202020204" pitchFamily="34" charset="0"/>
                <a:cs typeface="Arial" panose="020B0604020202020204" pitchFamily="34" charset="0"/>
              </a:rPr>
              <a:t>The output from the Tijuana River is a continuous problem for the visitors of Imperial Beach. I chose to calculate the current on November 1</a:t>
            </a:r>
            <a:r>
              <a:rPr lang="en-US" sz="2000" baseline="30000" dirty="0" smtClean="0">
                <a:latin typeface="Arial" panose="020B0604020202020204" pitchFamily="34" charset="0"/>
                <a:cs typeface="Arial" panose="020B0604020202020204" pitchFamily="34" charset="0"/>
              </a:rPr>
              <a:t>st</a:t>
            </a:r>
            <a:r>
              <a:rPr lang="en-US" sz="2000" dirty="0" smtClean="0">
                <a:latin typeface="Arial" panose="020B0604020202020204" pitchFamily="34" charset="0"/>
                <a:cs typeface="Arial" panose="020B0604020202020204" pitchFamily="34" charset="0"/>
              </a:rPr>
              <a:t> because there was a particularly damaging output that day. The current began traveling northward and west. Then the current began to shift and head east towards the shore. I used the same program in MATLAB as the Santa Ana River, but this time I used it to analyze an issue closer to home. This process is conducted daily to assist the life guards and citizens of Imperial Beach.</a:t>
            </a:r>
            <a:endParaRPr lang="es-MX" sz="2000" dirty="0">
              <a:latin typeface="Arial" panose="020B0604020202020204" pitchFamily="34" charset="0"/>
              <a:cs typeface="Arial" panose="020B0604020202020204" pitchFamily="34" charset="0"/>
            </a:endParaRPr>
          </a:p>
        </p:txBody>
      </p:sp>
      <p:pic>
        <p:nvPicPr>
          <p:cNvPr id="1032" name="Picture 8" descr="C:\Users\Clemens\Desktop\oil.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593" y="18742345"/>
            <a:ext cx="5591807" cy="419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63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108036</TotalTime>
  <Words>683</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Tracking pollution in the Pacific Ocean  Sofia Kwee – Junior, Canyon Crest Academy High School Mentor:  Tony de Paolo Coastal Observing Research and Development Center (CORDC)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Project</dc:title>
  <dc:creator>Clemens Kwee</dc:creator>
  <cp:lastModifiedBy>Clemens Kwee</cp:lastModifiedBy>
  <cp:revision>72</cp:revision>
  <dcterms:created xsi:type="dcterms:W3CDTF">2018-03-26T04:29:32Z</dcterms:created>
  <dcterms:modified xsi:type="dcterms:W3CDTF">2018-09-24T22:26:52Z</dcterms:modified>
</cp:coreProperties>
</file>