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3" r:id="rId7"/>
    <p:sldId id="258" r:id="rId8"/>
    <p:sldId id="259" r:id="rId9"/>
    <p:sldId id="264" r:id="rId10"/>
    <p:sldId id="263" r:id="rId11"/>
    <p:sldId id="266" r:id="rId12"/>
    <p:sldId id="267" r:id="rId13"/>
    <p:sldId id="272" r:id="rId14"/>
    <p:sldId id="260" r:id="rId15"/>
    <p:sldId id="261" r:id="rId16"/>
    <p:sldId id="262" r:id="rId17"/>
    <p:sldId id="275" r:id="rId18"/>
    <p:sldId id="276" r:id="rId19"/>
    <p:sldId id="277" r:id="rId20"/>
    <p:sldId id="278" r:id="rId21"/>
    <p:sldId id="279" r:id="rId22"/>
    <p:sldId id="280" r:id="rId23"/>
    <p:sldId id="281" r:id="rId24"/>
    <p:sldId id="282" r:id="rId25"/>
    <p:sldId id="274"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A1617F-1210-4C09-A726-8E1EB4F1CEE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91269D5-88CE-4492-B3C8-00F0A03D52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4C8144C-0E0D-4BF4-872A-8B2C65D52668}"/>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5" name="Segnaposto piè di pagina 4">
            <a:extLst>
              <a:ext uri="{FF2B5EF4-FFF2-40B4-BE49-F238E27FC236}">
                <a16:creationId xmlns:a16="http://schemas.microsoft.com/office/drawing/2014/main" id="{047793F7-429D-4332-8A0D-70A0BCBDD6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74B40A7-7D19-4E60-B58E-D8E25DC3D3CF}"/>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39865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140CE-75AA-4523-8642-1E7B58C616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C131FFC-8B56-4044-A141-789F3A39190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44705FF-85E5-4AF2-8480-90B35E6A40AF}"/>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5" name="Segnaposto piè di pagina 4">
            <a:extLst>
              <a:ext uri="{FF2B5EF4-FFF2-40B4-BE49-F238E27FC236}">
                <a16:creationId xmlns:a16="http://schemas.microsoft.com/office/drawing/2014/main" id="{67E86BC4-2913-49B7-827D-8932F7610DF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58C783-4938-4297-A15B-7968AF36AF65}"/>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351204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9C9D0F8-A2D7-4A88-983D-BB0F0CD1BFF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4F0F659-B15E-4E3C-A767-5615F8C16DF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389634-20DB-4C83-95BE-067F056AFD09}"/>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5" name="Segnaposto piè di pagina 4">
            <a:extLst>
              <a:ext uri="{FF2B5EF4-FFF2-40B4-BE49-F238E27FC236}">
                <a16:creationId xmlns:a16="http://schemas.microsoft.com/office/drawing/2014/main" id="{038A2004-34FA-4B65-BEBA-1FECA96CF06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5119ADF-70F5-4CBD-9B6C-C00DCE9A5212}"/>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359817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38644D-85C6-412D-B61C-FFC2FA10447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CD55D4-DEE7-43A1-A072-37753125937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6FC0467-38A4-49F2-A332-B54AAF9817B4}"/>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5" name="Segnaposto piè di pagina 4">
            <a:extLst>
              <a:ext uri="{FF2B5EF4-FFF2-40B4-BE49-F238E27FC236}">
                <a16:creationId xmlns:a16="http://schemas.microsoft.com/office/drawing/2014/main" id="{4F4A1896-3BED-4309-B952-757F5334351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EC02E6-8B57-4A1E-9402-58DFF0B98EE7}"/>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43660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32D9B-8E8F-4F0D-A4A9-40AC2E2826B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7105012-512B-40A2-B5A4-D31E26FEB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BF44A01-2326-4487-BDAC-C254CF7D685B}"/>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5" name="Segnaposto piè di pagina 4">
            <a:extLst>
              <a:ext uri="{FF2B5EF4-FFF2-40B4-BE49-F238E27FC236}">
                <a16:creationId xmlns:a16="http://schemas.microsoft.com/office/drawing/2014/main" id="{74B5C1A3-0561-40C7-A947-D5D012E7D61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CE6E311-72CD-49CC-9CC0-286054A7BB3A}"/>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75256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6A512A-B0DB-4944-883C-A8B780FAE5B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D16DCF0-4E2D-4236-BAEF-B6F1D71A5C0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82B85AD-DB16-461C-ABFD-54066F0D514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E965C77-B909-4B41-81AC-98AE4C8F2E61}"/>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6" name="Segnaposto piè di pagina 5">
            <a:extLst>
              <a:ext uri="{FF2B5EF4-FFF2-40B4-BE49-F238E27FC236}">
                <a16:creationId xmlns:a16="http://schemas.microsoft.com/office/drawing/2014/main" id="{17353FD0-D1C3-41EE-B478-5F85BC9E726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A3202CF-AD70-4935-8DD3-8B5197D46E3A}"/>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19120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CF6FEA-44C8-4565-8E3B-B2EB9FBDB3A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6782488-F0E6-4C02-9C9B-0640222D0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5E74E32-2D44-45D2-A972-3DD2364CD95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CD30103-199F-49AA-B4D1-55B541E28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F01FCD4-E831-4E77-B003-CE66176B3B0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D4C8EE8-E787-40CE-A89A-99BF63C7A686}"/>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8" name="Segnaposto piè di pagina 7">
            <a:extLst>
              <a:ext uri="{FF2B5EF4-FFF2-40B4-BE49-F238E27FC236}">
                <a16:creationId xmlns:a16="http://schemas.microsoft.com/office/drawing/2014/main" id="{5C3E80A8-2F6C-4271-A546-EF855CB69DF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1A57ACB-8B14-4E2C-91AC-82DC45F2636F}"/>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240277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E8D0B4-0379-4A0D-B136-9DF90348FE3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609046A-E71F-49B8-BB90-29925F3F43F2}"/>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4" name="Segnaposto piè di pagina 3">
            <a:extLst>
              <a:ext uri="{FF2B5EF4-FFF2-40B4-BE49-F238E27FC236}">
                <a16:creationId xmlns:a16="http://schemas.microsoft.com/office/drawing/2014/main" id="{57C01D3A-F706-4044-B672-0EF5939878E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07199DC-0847-4B12-9F0E-18D7C7A4FFE7}"/>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417979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2680432-F061-44E1-9695-0DD20076E980}"/>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3" name="Segnaposto piè di pagina 2">
            <a:extLst>
              <a:ext uri="{FF2B5EF4-FFF2-40B4-BE49-F238E27FC236}">
                <a16:creationId xmlns:a16="http://schemas.microsoft.com/office/drawing/2014/main" id="{E2660132-9AF8-4602-9D25-3B123D294B2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8D498CE-9885-44B1-BC67-C0717697C32A}"/>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135227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AF9915-14A8-458D-9ED6-D3D486E946B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1DA9AE9-B2F2-43CA-BAC7-E10772FEB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412EA2B-95AD-407E-8696-0182287FF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854E61F-0C1E-4305-81A5-E0D7B5439D1B}"/>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6" name="Segnaposto piè di pagina 5">
            <a:extLst>
              <a:ext uri="{FF2B5EF4-FFF2-40B4-BE49-F238E27FC236}">
                <a16:creationId xmlns:a16="http://schemas.microsoft.com/office/drawing/2014/main" id="{2BF31696-90A7-4FD5-B1A2-EE6FBF92CBD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FDD3EF3-E4A6-4D9B-9A3F-E9A9D0327AEA}"/>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118345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B36DFB-4735-460F-B6D4-A5893DDBC15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F3D671A-DB3F-4719-97DA-F0800ADAA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29B4791-233B-4225-AB40-2C1044C57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F6AFDA3-1BF3-4AB0-9CEA-2F15B780C997}"/>
              </a:ext>
            </a:extLst>
          </p:cNvPr>
          <p:cNvSpPr>
            <a:spLocks noGrp="1"/>
          </p:cNvSpPr>
          <p:nvPr>
            <p:ph type="dt" sz="half" idx="10"/>
          </p:nvPr>
        </p:nvSpPr>
        <p:spPr/>
        <p:txBody>
          <a:bodyPr/>
          <a:lstStyle/>
          <a:p>
            <a:fld id="{19650704-D090-48E5-9793-E1A82410574F}" type="datetimeFigureOut">
              <a:rPr lang="it-IT" smtClean="0"/>
              <a:t>20/06/2021</a:t>
            </a:fld>
            <a:endParaRPr lang="it-IT"/>
          </a:p>
        </p:txBody>
      </p:sp>
      <p:sp>
        <p:nvSpPr>
          <p:cNvPr id="6" name="Segnaposto piè di pagina 5">
            <a:extLst>
              <a:ext uri="{FF2B5EF4-FFF2-40B4-BE49-F238E27FC236}">
                <a16:creationId xmlns:a16="http://schemas.microsoft.com/office/drawing/2014/main" id="{946762CE-5895-4AFB-A684-91BE737821E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A1F59DA-0CEE-497B-9535-23030B9AABDB}"/>
              </a:ext>
            </a:extLst>
          </p:cNvPr>
          <p:cNvSpPr>
            <a:spLocks noGrp="1"/>
          </p:cNvSpPr>
          <p:nvPr>
            <p:ph type="sldNum" sz="quarter" idx="12"/>
          </p:nvPr>
        </p:nvSpPr>
        <p:spPr/>
        <p:txBody>
          <a:bodyPr/>
          <a:lstStyle/>
          <a:p>
            <a:fld id="{2496E117-2816-458B-861B-BD913AC898D8}" type="slidenum">
              <a:rPr lang="it-IT" smtClean="0"/>
              <a:t>‹N›</a:t>
            </a:fld>
            <a:endParaRPr lang="it-IT"/>
          </a:p>
        </p:txBody>
      </p:sp>
    </p:spTree>
    <p:extLst>
      <p:ext uri="{BB962C8B-B14F-4D97-AF65-F5344CB8AC3E}">
        <p14:creationId xmlns:p14="http://schemas.microsoft.com/office/powerpoint/2010/main" val="253532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63686FD-B5BA-4F30-903F-7F19ECF03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A836094-A722-4568-8C9B-F63E58C93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F4108DD-BB6D-49B3-A663-179310BC3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50704-D090-48E5-9793-E1A82410574F}" type="datetimeFigureOut">
              <a:rPr lang="it-IT" smtClean="0"/>
              <a:t>20/06/2021</a:t>
            </a:fld>
            <a:endParaRPr lang="it-IT"/>
          </a:p>
        </p:txBody>
      </p:sp>
      <p:sp>
        <p:nvSpPr>
          <p:cNvPr id="5" name="Segnaposto piè di pagina 4">
            <a:extLst>
              <a:ext uri="{FF2B5EF4-FFF2-40B4-BE49-F238E27FC236}">
                <a16:creationId xmlns:a16="http://schemas.microsoft.com/office/drawing/2014/main" id="{DCE19084-563E-4029-9258-4E774A958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76E4D4B-8F0F-4297-9FA1-BE78E43AD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6E117-2816-458B-861B-BD913AC898D8}" type="slidenum">
              <a:rPr lang="it-IT" smtClean="0"/>
              <a:t>‹N›</a:t>
            </a:fld>
            <a:endParaRPr lang="it-IT"/>
          </a:p>
        </p:txBody>
      </p:sp>
    </p:spTree>
    <p:extLst>
      <p:ext uri="{BB962C8B-B14F-4D97-AF65-F5344CB8AC3E}">
        <p14:creationId xmlns:p14="http://schemas.microsoft.com/office/powerpoint/2010/main" val="82911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28B0E3-D799-466F-B350-48A49BB1B635}"/>
              </a:ext>
            </a:extLst>
          </p:cNvPr>
          <p:cNvSpPr>
            <a:spLocks noGrp="1"/>
          </p:cNvSpPr>
          <p:nvPr>
            <p:ph type="ctrTitle"/>
          </p:nvPr>
        </p:nvSpPr>
        <p:spPr>
          <a:xfrm>
            <a:off x="5485814" y="2167557"/>
            <a:ext cx="6706186" cy="1036216"/>
          </a:xfrm>
        </p:spPr>
        <p:txBody>
          <a:bodyPr>
            <a:normAutofit/>
          </a:bodyPr>
          <a:lstStyle/>
          <a:p>
            <a:r>
              <a:rPr lang="it-IT" sz="4400" b="1" dirty="0">
                <a:latin typeface="Hind"/>
              </a:rPr>
              <a:t>Progetto di TIW </a:t>
            </a:r>
          </a:p>
        </p:txBody>
      </p:sp>
      <p:sp>
        <p:nvSpPr>
          <p:cNvPr id="3" name="Sottotitolo 2">
            <a:extLst>
              <a:ext uri="{FF2B5EF4-FFF2-40B4-BE49-F238E27FC236}">
                <a16:creationId xmlns:a16="http://schemas.microsoft.com/office/drawing/2014/main" id="{1BB98D94-1907-459D-85DF-D143CCF830D8}"/>
              </a:ext>
            </a:extLst>
          </p:cNvPr>
          <p:cNvSpPr>
            <a:spLocks noGrp="1"/>
          </p:cNvSpPr>
          <p:nvPr>
            <p:ph type="subTitle" idx="1"/>
          </p:nvPr>
        </p:nvSpPr>
        <p:spPr>
          <a:xfrm>
            <a:off x="5485814" y="3320731"/>
            <a:ext cx="6706186" cy="2484646"/>
          </a:xfrm>
        </p:spPr>
        <p:txBody>
          <a:bodyPr>
            <a:normAutofit fontScale="70000" lnSpcReduction="20000"/>
          </a:bodyPr>
          <a:lstStyle/>
          <a:p>
            <a:r>
              <a:rPr lang="it-IT" sz="2800" kern="1800" dirty="0">
                <a:effectLst/>
                <a:latin typeface="Hind"/>
                <a:ea typeface="Times New Roman" panose="02020603050405020304" pitchFamily="18" charset="0"/>
                <a:cs typeface="Times New Roman" panose="02020603050405020304" pitchFamily="18" charset="0"/>
              </a:rPr>
              <a:t>Carrello con più fornitori e ordine</a:t>
            </a:r>
          </a:p>
          <a:p>
            <a:endParaRPr lang="it-IT" sz="2800" kern="1800" dirty="0">
              <a:effectLst/>
              <a:latin typeface="Hind"/>
              <a:ea typeface="Times New Roman" panose="02020603050405020304" pitchFamily="18" charset="0"/>
              <a:cs typeface="Times New Roman" panose="02020603050405020304" pitchFamily="18" charset="0"/>
            </a:endParaRPr>
          </a:p>
          <a:p>
            <a:r>
              <a:rPr lang="it-IT" sz="2100" kern="1800" dirty="0">
                <a:latin typeface="Hind"/>
                <a:ea typeface="Times New Roman" panose="02020603050405020304" pitchFamily="18" charset="0"/>
                <a:cs typeface="Times New Roman" panose="02020603050405020304" pitchFamily="18" charset="0"/>
              </a:rPr>
              <a:t>PURE HTML &amp; JAVASCRIPT</a:t>
            </a:r>
            <a:endParaRPr lang="it-IT" sz="2100" kern="1800" dirty="0">
              <a:effectLst/>
              <a:latin typeface="Hind"/>
              <a:ea typeface="Times New Roman" panose="02020603050405020304" pitchFamily="18" charset="0"/>
              <a:cs typeface="Times New Roman" panose="02020603050405020304" pitchFamily="18" charset="0"/>
            </a:endParaRPr>
          </a:p>
          <a:p>
            <a:r>
              <a:rPr lang="it-IT" sz="2100" kern="1800" dirty="0">
                <a:effectLst/>
                <a:latin typeface="Hind"/>
                <a:ea typeface="Times New Roman" panose="02020603050405020304" pitchFamily="18" charset="0"/>
                <a:cs typeface="Times New Roman" panose="02020603050405020304" pitchFamily="18" charset="0"/>
              </a:rPr>
              <a:t>2021/2021</a:t>
            </a:r>
          </a:p>
          <a:p>
            <a:endParaRPr lang="it-IT" sz="1600" kern="1800" dirty="0">
              <a:latin typeface="Hind"/>
              <a:ea typeface="Times New Roman" panose="02020603050405020304" pitchFamily="18" charset="0"/>
              <a:cs typeface="Times New Roman" panose="02020603050405020304" pitchFamily="18" charset="0"/>
            </a:endParaRPr>
          </a:p>
          <a:p>
            <a:r>
              <a:rPr lang="it-IT" sz="1600" kern="1800" dirty="0">
                <a:latin typeface="Hind"/>
                <a:ea typeface="Times New Roman" panose="02020603050405020304" pitchFamily="18" charset="0"/>
                <a:cs typeface="Times New Roman" panose="02020603050405020304" pitchFamily="18" charset="0"/>
              </a:rPr>
              <a:t>Gruppo 43:</a:t>
            </a:r>
          </a:p>
          <a:p>
            <a:r>
              <a:rPr lang="it-IT" sz="1600" i="1" kern="1800" dirty="0">
                <a:latin typeface="Hind"/>
                <a:ea typeface="Times New Roman" panose="02020603050405020304" pitchFamily="18" charset="0"/>
                <a:cs typeface="Times New Roman" panose="02020603050405020304" pitchFamily="18" charset="0"/>
              </a:rPr>
              <a:t>Martellozzo Sofia - 10623060 - 914088</a:t>
            </a:r>
          </a:p>
          <a:p>
            <a:r>
              <a:rPr lang="it-IT" sz="1600" i="1" kern="1800" dirty="0">
                <a:effectLst/>
                <a:latin typeface="Hind"/>
                <a:ea typeface="Times New Roman" panose="02020603050405020304" pitchFamily="18" charset="0"/>
                <a:cs typeface="Times New Roman" panose="02020603050405020304" pitchFamily="18" charset="0"/>
              </a:rPr>
              <a:t>Mosconi Alberto - 10653349 - 910001</a:t>
            </a:r>
          </a:p>
          <a:p>
            <a:r>
              <a:rPr lang="it-IT" sz="1600" i="1" kern="1800" dirty="0">
                <a:effectLst/>
                <a:latin typeface="Hind"/>
                <a:ea typeface="Times New Roman" panose="02020603050405020304" pitchFamily="18" charset="0"/>
                <a:cs typeface="Times New Roman" panose="02020603050405020304" pitchFamily="18" charset="0"/>
              </a:rPr>
              <a:t>Musumeci Margherita - 10600060 - 907435</a:t>
            </a:r>
            <a:endParaRPr lang="it-IT" i="1" dirty="0">
              <a:latin typeface="Hind"/>
            </a:endParaRPr>
          </a:p>
        </p:txBody>
      </p:sp>
      <p:pic>
        <p:nvPicPr>
          <p:cNvPr id="5" name="Immagine 4" descr="Immagine che contiene colorato, decorato, dipingendo&#10;&#10;Descrizione generata automaticamente">
            <a:extLst>
              <a:ext uri="{FF2B5EF4-FFF2-40B4-BE49-F238E27FC236}">
                <a16:creationId xmlns:a16="http://schemas.microsoft.com/office/drawing/2014/main" id="{714FD0EF-6750-46A3-9BFD-0B33827EA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85814" cy="6858000"/>
          </a:xfrm>
          <a:prstGeom prst="rect">
            <a:avLst/>
          </a:prstGeom>
        </p:spPr>
      </p:pic>
      <p:pic>
        <p:nvPicPr>
          <p:cNvPr id="7" name="Immagine 6">
            <a:extLst>
              <a:ext uri="{FF2B5EF4-FFF2-40B4-BE49-F238E27FC236}">
                <a16:creationId xmlns:a16="http://schemas.microsoft.com/office/drawing/2014/main" id="{7ED8A83E-A638-41E2-9108-4A19F7FDA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027" y="189715"/>
            <a:ext cx="4736601" cy="2240284"/>
          </a:xfrm>
          <a:prstGeom prst="rect">
            <a:avLst/>
          </a:prstGeom>
        </p:spPr>
      </p:pic>
    </p:spTree>
    <p:extLst>
      <p:ext uri="{BB962C8B-B14F-4D97-AF65-F5344CB8AC3E}">
        <p14:creationId xmlns:p14="http://schemas.microsoft.com/office/powerpoint/2010/main" val="124188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46205-7257-47FD-A07F-1B1048C90351}"/>
              </a:ext>
            </a:extLst>
          </p:cNvPr>
          <p:cNvSpPr>
            <a:spLocks noGrp="1"/>
          </p:cNvSpPr>
          <p:nvPr>
            <p:ph type="title"/>
          </p:nvPr>
        </p:nvSpPr>
        <p:spPr/>
        <p:txBody>
          <a:bodyPr>
            <a:normAutofit/>
          </a:bodyPr>
          <a:lstStyle/>
          <a:p>
            <a:r>
              <a:rPr lang="it-IT" sz="4000" b="1" dirty="0">
                <a:latin typeface="Hind"/>
              </a:rPr>
              <a:t>Design del Database </a:t>
            </a:r>
            <a:r>
              <a:rPr lang="it-IT" sz="4000" dirty="0"/>
              <a:t>– </a:t>
            </a:r>
            <a:r>
              <a:rPr lang="it-IT" sz="4000" dirty="0">
                <a:latin typeface="Hind"/>
              </a:rPr>
              <a:t>Definizione delle tabelle</a:t>
            </a:r>
          </a:p>
        </p:txBody>
      </p:sp>
      <p:sp>
        <p:nvSpPr>
          <p:cNvPr id="3" name="Segnaposto contenuto 2">
            <a:extLst>
              <a:ext uri="{FF2B5EF4-FFF2-40B4-BE49-F238E27FC236}">
                <a16:creationId xmlns:a16="http://schemas.microsoft.com/office/drawing/2014/main" id="{80869FFB-E925-4364-8C80-6479C4DD48B5}"/>
              </a:ext>
            </a:extLst>
          </p:cNvPr>
          <p:cNvSpPr>
            <a:spLocks noGrp="1"/>
          </p:cNvSpPr>
          <p:nvPr>
            <p:ph idx="1"/>
          </p:nvPr>
        </p:nvSpPr>
        <p:spPr/>
        <p:txBody>
          <a:bodyPr>
            <a:normAutofit/>
          </a:bodyPr>
          <a:lstStyle/>
          <a:p>
            <a:pPr marL="0" indent="0">
              <a:buNone/>
            </a:pPr>
            <a:r>
              <a:rPr lang="it-IT" sz="1800" dirty="0">
                <a:solidFill>
                  <a:srgbClr val="000000"/>
                </a:solidFill>
                <a:effectLst/>
                <a:latin typeface="Calibri" panose="020F0502020204030204" pitchFamily="34" charset="0"/>
                <a:ea typeface="Times New Roman" panose="02020603050405020304" pitchFamily="18" charset="0"/>
              </a:rPr>
              <a:t>«Una </a:t>
            </a:r>
            <a:r>
              <a:rPr lang="it-IT" sz="1800" b="1" dirty="0">
                <a:solidFill>
                  <a:srgbClr val="FFC000"/>
                </a:solidFill>
                <a:effectLst/>
                <a:latin typeface="Calibri" panose="020F0502020204030204" pitchFamily="34" charset="0"/>
                <a:ea typeface="Times New Roman" panose="02020603050405020304" pitchFamily="18" charset="0"/>
              </a:rPr>
              <a:t>fascia di spesa</a:t>
            </a:r>
            <a:r>
              <a:rPr lang="it-IT" sz="1800" dirty="0">
                <a:solidFill>
                  <a:srgbClr val="000000"/>
                </a:solidFill>
                <a:effectLst/>
                <a:latin typeface="Calibri" panose="020F0502020204030204" pitchFamily="34" charset="0"/>
                <a:ea typeface="Times New Roman" panose="02020603050405020304" pitchFamily="18" charset="0"/>
              </a:rPr>
              <a:t> ha un </a:t>
            </a:r>
            <a:r>
              <a:rPr lang="it-IT" sz="1800" dirty="0">
                <a:solidFill>
                  <a:srgbClr val="FF0000"/>
                </a:solidFill>
                <a:effectLst/>
                <a:latin typeface="Calibri" panose="020F0502020204030204" pitchFamily="34" charset="0"/>
                <a:ea typeface="Times New Roman" panose="02020603050405020304" pitchFamily="18" charset="0"/>
              </a:rPr>
              <a:t>numero minimo</a:t>
            </a:r>
            <a:r>
              <a:rPr lang="it-IT" sz="1800" dirty="0">
                <a:solidFill>
                  <a:srgbClr val="000000"/>
                </a:solidFill>
                <a:effectLst/>
                <a:latin typeface="Calibri" panose="020F0502020204030204" pitchFamily="34" charset="0"/>
                <a:ea typeface="Times New Roman" panose="02020603050405020304" pitchFamily="18" charset="0"/>
              </a:rPr>
              <a:t>, un </a:t>
            </a:r>
            <a:r>
              <a:rPr lang="it-IT" sz="1800" dirty="0">
                <a:solidFill>
                  <a:srgbClr val="FF0000"/>
                </a:solidFill>
                <a:effectLst/>
                <a:latin typeface="Calibri" panose="020F0502020204030204" pitchFamily="34" charset="0"/>
                <a:ea typeface="Times New Roman" panose="02020603050405020304" pitchFamily="18" charset="0"/>
              </a:rPr>
              <a:t>numero massimo</a:t>
            </a:r>
            <a:r>
              <a:rPr lang="it-IT" sz="1800" dirty="0">
                <a:solidFill>
                  <a:srgbClr val="000000"/>
                </a:solidFill>
                <a:effectLst/>
                <a:latin typeface="Calibri" panose="020F0502020204030204" pitchFamily="34" charset="0"/>
                <a:ea typeface="Times New Roman" panose="02020603050405020304" pitchFamily="18" charset="0"/>
              </a:rPr>
              <a:t> e un </a:t>
            </a:r>
            <a:r>
              <a:rPr lang="it-IT" sz="1800" dirty="0">
                <a:solidFill>
                  <a:srgbClr val="FF0000"/>
                </a:solidFill>
                <a:effectLst/>
                <a:latin typeface="Calibri" panose="020F0502020204030204" pitchFamily="34" charset="0"/>
                <a:ea typeface="Times New Roman" panose="02020603050405020304" pitchFamily="18" charset="0"/>
              </a:rPr>
              <a:t>prezzo</a:t>
            </a:r>
            <a:r>
              <a:rPr lang="it-IT" sz="1800" dirty="0">
                <a:solidFill>
                  <a:srgbClr val="000000"/>
                </a:solidFill>
                <a:effectLst/>
                <a:latin typeface="Calibri" panose="020F0502020204030204" pitchFamily="34" charset="0"/>
                <a:ea typeface="Times New Roman" panose="02020603050405020304" pitchFamily="18" charset="0"/>
              </a:rPr>
              <a:t>. Ad esempio: da 1 a 3 articoli 15€, da 4 a 10 articoli 20€, oltre a 10 articoli, ecc.»</a:t>
            </a:r>
          </a:p>
          <a:p>
            <a:pPr marL="0" indent="0">
              <a:buNone/>
            </a:pPr>
            <a:endParaRPr lang="en-US" sz="1800" dirty="0">
              <a:latin typeface="Hind"/>
              <a:ea typeface="+mj-ea"/>
              <a:cs typeface="+mj-cs"/>
            </a:endParaRPr>
          </a:p>
          <a:p>
            <a:pPr marL="0" indent="0">
              <a:buNone/>
            </a:pPr>
            <a:r>
              <a:rPr lang="en-US" sz="1800" dirty="0">
                <a:latin typeface="Hind"/>
                <a:ea typeface="+mj-ea"/>
                <a:cs typeface="+mj-cs"/>
              </a:rPr>
              <a:t>CREATE TABLE IF NOT EXISTS `</a:t>
            </a:r>
            <a:r>
              <a:rPr lang="en-US" sz="1800" dirty="0">
                <a:solidFill>
                  <a:srgbClr val="FFC000"/>
                </a:solidFill>
                <a:latin typeface="Hind"/>
                <a:ea typeface="+mj-ea"/>
                <a:cs typeface="+mj-cs"/>
              </a:rPr>
              <a:t>range</a:t>
            </a:r>
            <a:r>
              <a:rPr lang="en-US" sz="1800" dirty="0">
                <a:latin typeface="Hind"/>
                <a:ea typeface="+mj-ea"/>
                <a:cs typeface="+mj-cs"/>
              </a:rPr>
              <a:t>` (  </a:t>
            </a:r>
          </a:p>
          <a:p>
            <a:pPr marL="0" indent="0">
              <a:buNone/>
            </a:pPr>
            <a:r>
              <a:rPr lang="en-US" sz="1800" dirty="0">
                <a:latin typeface="Hind"/>
                <a:ea typeface="+mj-ea"/>
                <a:cs typeface="+mj-cs"/>
              </a:rPr>
              <a:t>`id` INT NOT NULL AUTO_INCREMENT,  </a:t>
            </a:r>
          </a:p>
          <a:p>
            <a:pPr marL="0" indent="0">
              <a:buNone/>
            </a:pPr>
            <a:r>
              <a:rPr lang="en-US" sz="1800" dirty="0">
                <a:latin typeface="Hind"/>
                <a:ea typeface="+mj-ea"/>
                <a:cs typeface="+mj-cs"/>
              </a:rPr>
              <a:t>`min` INT NOT NULL,  </a:t>
            </a:r>
          </a:p>
          <a:p>
            <a:pPr marL="0" indent="0">
              <a:buNone/>
            </a:pPr>
            <a:r>
              <a:rPr lang="en-US" sz="1800" dirty="0">
                <a:latin typeface="Hind"/>
                <a:ea typeface="+mj-ea"/>
                <a:cs typeface="+mj-cs"/>
              </a:rPr>
              <a:t>`max` INT NOT NULL,  </a:t>
            </a:r>
          </a:p>
          <a:p>
            <a:pPr marL="0" indent="0">
              <a:buNone/>
            </a:pPr>
            <a:r>
              <a:rPr lang="en-US" sz="1800" dirty="0">
                <a:latin typeface="Hind"/>
                <a:ea typeface="+mj-ea"/>
                <a:cs typeface="+mj-cs"/>
              </a:rPr>
              <a:t>`</a:t>
            </a:r>
            <a:r>
              <a:rPr lang="en-US" sz="1800" dirty="0" err="1">
                <a:latin typeface="Hind"/>
                <a:ea typeface="+mj-ea"/>
                <a:cs typeface="+mj-cs"/>
              </a:rPr>
              <a:t>shipping_cost</a:t>
            </a:r>
            <a:r>
              <a:rPr lang="en-US" sz="1800" dirty="0">
                <a:latin typeface="Hind"/>
                <a:ea typeface="+mj-ea"/>
                <a:cs typeface="+mj-cs"/>
              </a:rPr>
              <a:t>` FLOAT NOT NULL,  </a:t>
            </a:r>
          </a:p>
          <a:p>
            <a:pPr marL="0" indent="0">
              <a:buNone/>
            </a:pPr>
            <a:r>
              <a:rPr lang="en-US" sz="1800" dirty="0">
                <a:latin typeface="Hind"/>
                <a:ea typeface="+mj-ea"/>
                <a:cs typeface="+mj-cs"/>
              </a:rPr>
              <a:t>PRIMARY KEY (`id`))</a:t>
            </a:r>
          </a:p>
        </p:txBody>
      </p:sp>
    </p:spTree>
    <p:extLst>
      <p:ext uri="{BB962C8B-B14F-4D97-AF65-F5344CB8AC3E}">
        <p14:creationId xmlns:p14="http://schemas.microsoft.com/office/powerpoint/2010/main" val="7242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46205-7257-47FD-A07F-1B1048C90351}"/>
              </a:ext>
            </a:extLst>
          </p:cNvPr>
          <p:cNvSpPr>
            <a:spLocks noGrp="1"/>
          </p:cNvSpPr>
          <p:nvPr>
            <p:ph type="title"/>
          </p:nvPr>
        </p:nvSpPr>
        <p:spPr/>
        <p:txBody>
          <a:bodyPr>
            <a:normAutofit/>
          </a:bodyPr>
          <a:lstStyle/>
          <a:p>
            <a:r>
              <a:rPr lang="it-IT" sz="4000" b="1" dirty="0">
                <a:latin typeface="Hind"/>
              </a:rPr>
              <a:t>Design del Database </a:t>
            </a:r>
            <a:r>
              <a:rPr lang="it-IT" sz="4000" dirty="0"/>
              <a:t>– </a:t>
            </a:r>
            <a:r>
              <a:rPr lang="it-IT" sz="4000" dirty="0">
                <a:latin typeface="Hind"/>
              </a:rPr>
              <a:t>Definizione delle tabelle</a:t>
            </a:r>
          </a:p>
        </p:txBody>
      </p:sp>
      <p:sp>
        <p:nvSpPr>
          <p:cNvPr id="3" name="Segnaposto contenuto 2">
            <a:extLst>
              <a:ext uri="{FF2B5EF4-FFF2-40B4-BE49-F238E27FC236}">
                <a16:creationId xmlns:a16="http://schemas.microsoft.com/office/drawing/2014/main" id="{80869FFB-E925-4364-8C80-6479C4DD48B5}"/>
              </a:ext>
            </a:extLst>
          </p:cNvPr>
          <p:cNvSpPr>
            <a:spLocks noGrp="1"/>
          </p:cNvSpPr>
          <p:nvPr>
            <p:ph idx="1"/>
          </p:nvPr>
        </p:nvSpPr>
        <p:spPr/>
        <p:txBody>
          <a:bodyPr>
            <a:normAutofit/>
          </a:bodyPr>
          <a:lstStyle/>
          <a:p>
            <a:pPr marL="0" indent="0">
              <a:buNone/>
            </a:pPr>
            <a:r>
              <a:rPr lang="it-IT" sz="1800" dirty="0">
                <a:solidFill>
                  <a:srgbClr val="000000"/>
                </a:solidFill>
                <a:effectLst/>
                <a:latin typeface="Calibri" panose="020F0502020204030204" pitchFamily="34" charset="0"/>
                <a:ea typeface="Times New Roman" panose="02020603050405020304" pitchFamily="18" charset="0"/>
              </a:rPr>
              <a:t>«Un </a:t>
            </a:r>
            <a:r>
              <a:rPr lang="it-IT" sz="1800" b="1" dirty="0">
                <a:solidFill>
                  <a:srgbClr val="FFC000"/>
                </a:solidFill>
                <a:effectLst/>
                <a:latin typeface="Calibri" panose="020F0502020204030204" pitchFamily="34" charset="0"/>
                <a:ea typeface="Times New Roman" panose="02020603050405020304" pitchFamily="18" charset="0"/>
              </a:rPr>
              <a:t>fornitore</a:t>
            </a:r>
            <a:r>
              <a:rPr lang="it-IT" sz="1800" dirty="0">
                <a:solidFill>
                  <a:srgbClr val="000000"/>
                </a:solidFill>
                <a:effectLst/>
                <a:latin typeface="Calibri" panose="020F0502020204030204" pitchFamily="34" charset="0"/>
                <a:ea typeface="Times New Roman" panose="02020603050405020304" pitchFamily="18" charset="0"/>
              </a:rPr>
              <a:t> ha un </a:t>
            </a:r>
            <a:r>
              <a:rPr lang="it-IT" sz="1800" dirty="0">
                <a:solidFill>
                  <a:srgbClr val="FF0000"/>
                </a:solidFill>
                <a:effectLst/>
                <a:latin typeface="Calibri" panose="020F0502020204030204" pitchFamily="34" charset="0"/>
                <a:ea typeface="Times New Roman" panose="02020603050405020304" pitchFamily="18" charset="0"/>
              </a:rPr>
              <a:t>codice</a:t>
            </a:r>
            <a:r>
              <a:rPr lang="it-IT" sz="1800" dirty="0">
                <a:solidFill>
                  <a:srgbClr val="000000"/>
                </a:solidFill>
                <a:effectLst/>
                <a:latin typeface="Calibri" panose="020F0502020204030204" pitchFamily="34" charset="0"/>
                <a:ea typeface="Times New Roman" panose="02020603050405020304" pitchFamily="18" charset="0"/>
              </a:rPr>
              <a:t>, un </a:t>
            </a:r>
            <a:r>
              <a:rPr lang="it-IT" sz="1800" dirty="0">
                <a:solidFill>
                  <a:srgbClr val="FF0000"/>
                </a:solidFill>
                <a:effectLst/>
                <a:latin typeface="Calibri" panose="020F0502020204030204" pitchFamily="34" charset="0"/>
                <a:ea typeface="Times New Roman" panose="02020603050405020304" pitchFamily="18" charset="0"/>
              </a:rPr>
              <a:t>nome</a:t>
            </a:r>
            <a:r>
              <a:rPr lang="it-IT" sz="1800" dirty="0">
                <a:solidFill>
                  <a:srgbClr val="000000"/>
                </a:solidFill>
                <a:effectLst/>
                <a:latin typeface="Calibri" panose="020F0502020204030204" pitchFamily="34" charset="0"/>
                <a:ea typeface="Times New Roman" panose="02020603050405020304" pitchFamily="18" charset="0"/>
              </a:rPr>
              <a:t>, una </a:t>
            </a:r>
            <a:r>
              <a:rPr lang="it-IT" sz="1800" dirty="0">
                <a:solidFill>
                  <a:srgbClr val="FF0000"/>
                </a:solidFill>
                <a:effectLst/>
                <a:latin typeface="Calibri" panose="020F0502020204030204" pitchFamily="34" charset="0"/>
                <a:ea typeface="Times New Roman" panose="02020603050405020304" pitchFamily="18" charset="0"/>
              </a:rPr>
              <a:t>valutazione</a:t>
            </a:r>
            <a:r>
              <a:rPr lang="it-IT" sz="1800" dirty="0">
                <a:solidFill>
                  <a:srgbClr val="000000"/>
                </a:solidFill>
                <a:effectLst/>
                <a:latin typeface="Calibri" panose="020F0502020204030204" pitchFamily="34" charset="0"/>
                <a:ea typeface="Times New Roman" panose="02020603050405020304" pitchFamily="18" charset="0"/>
              </a:rPr>
              <a:t> da 1 a 5 stelle e una </a:t>
            </a:r>
            <a:r>
              <a:rPr lang="it-IT" sz="1800" b="1" dirty="0">
                <a:solidFill>
                  <a:srgbClr val="FFC000"/>
                </a:solidFill>
                <a:effectLst/>
                <a:latin typeface="Calibri" panose="020F0502020204030204" pitchFamily="34" charset="0"/>
                <a:ea typeface="Times New Roman" panose="02020603050405020304" pitchFamily="18" charset="0"/>
              </a:rPr>
              <a:t>politica di spedizione</a:t>
            </a:r>
            <a:r>
              <a:rPr lang="it-IT" sz="1800" b="1" dirty="0">
                <a:solidFill>
                  <a:srgbClr val="000000"/>
                </a:solidFill>
                <a:latin typeface="Calibri" panose="020F0502020204030204" pitchFamily="34" charset="0"/>
                <a:ea typeface="Times New Roman" panose="02020603050405020304" pitchFamily="18" charset="0"/>
              </a:rPr>
              <a:t>.»</a:t>
            </a:r>
            <a:endParaRPr lang="en-US" sz="1800" dirty="0">
              <a:latin typeface="Hind"/>
              <a:ea typeface="+mj-ea"/>
              <a:cs typeface="+mj-cs"/>
            </a:endParaRPr>
          </a:p>
          <a:p>
            <a:pPr marL="0" indent="0">
              <a:buNone/>
            </a:pPr>
            <a:endParaRPr lang="en-US" sz="1800" dirty="0">
              <a:latin typeface="Hind"/>
              <a:ea typeface="+mj-ea"/>
              <a:cs typeface="+mj-cs"/>
            </a:endParaRPr>
          </a:p>
          <a:p>
            <a:pPr marL="0" indent="0">
              <a:buNone/>
            </a:pPr>
            <a:r>
              <a:rPr lang="en-US" sz="1800" dirty="0">
                <a:latin typeface="Hind"/>
                <a:ea typeface="+mj-ea"/>
                <a:cs typeface="+mj-cs"/>
              </a:rPr>
              <a:t>CREATE TABLE IF NOT EXISTS `</a:t>
            </a:r>
            <a:r>
              <a:rPr lang="en-US" sz="1800" dirty="0" err="1">
                <a:solidFill>
                  <a:srgbClr val="FFC000"/>
                </a:solidFill>
                <a:latin typeface="Hind"/>
                <a:ea typeface="+mj-ea"/>
                <a:cs typeface="+mj-cs"/>
              </a:rPr>
              <a:t>shipping_policy</a:t>
            </a:r>
            <a:r>
              <a:rPr lang="en-US" sz="1800" dirty="0">
                <a:latin typeface="Hind"/>
                <a:ea typeface="+mj-ea"/>
                <a:cs typeface="+mj-cs"/>
              </a:rPr>
              <a:t>` (  </a:t>
            </a:r>
          </a:p>
          <a:p>
            <a:pPr marL="0" indent="0">
              <a:buNone/>
            </a:pPr>
            <a:r>
              <a:rPr lang="en-US" sz="1800" dirty="0">
                <a:latin typeface="Hind"/>
                <a:ea typeface="+mj-ea"/>
                <a:cs typeface="+mj-cs"/>
              </a:rPr>
              <a:t>`</a:t>
            </a:r>
            <a:r>
              <a:rPr lang="en-US" sz="1800" dirty="0" err="1">
                <a:latin typeface="Hind"/>
                <a:ea typeface="+mj-ea"/>
                <a:cs typeface="+mj-cs"/>
              </a:rPr>
              <a:t>id_range</a:t>
            </a:r>
            <a:r>
              <a:rPr lang="en-US" sz="1800" dirty="0">
                <a:latin typeface="Hind"/>
                <a:ea typeface="+mj-ea"/>
                <a:cs typeface="+mj-cs"/>
              </a:rPr>
              <a:t>` INT NOT NULL,  </a:t>
            </a:r>
          </a:p>
          <a:p>
            <a:pPr marL="0" indent="0">
              <a:buNone/>
            </a:pPr>
            <a:r>
              <a:rPr lang="en-US" sz="1800" dirty="0">
                <a:latin typeface="Hind"/>
                <a:ea typeface="+mj-ea"/>
                <a:cs typeface="+mj-cs"/>
              </a:rPr>
              <a:t>`</a:t>
            </a:r>
            <a:r>
              <a:rPr lang="en-US" sz="1800" dirty="0" err="1">
                <a:latin typeface="Hind"/>
                <a:ea typeface="+mj-ea"/>
                <a:cs typeface="+mj-cs"/>
              </a:rPr>
              <a:t>id_vendor</a:t>
            </a:r>
            <a:r>
              <a:rPr lang="en-US" sz="1800" dirty="0">
                <a:latin typeface="Hind"/>
                <a:ea typeface="+mj-ea"/>
                <a:cs typeface="+mj-cs"/>
              </a:rPr>
              <a:t>` INT NOT NULL,  </a:t>
            </a:r>
          </a:p>
          <a:p>
            <a:pPr marL="0" indent="0">
              <a:buNone/>
            </a:pPr>
            <a:r>
              <a:rPr lang="en-US" sz="1800" dirty="0">
                <a:latin typeface="Hind"/>
                <a:ea typeface="+mj-ea"/>
                <a:cs typeface="+mj-cs"/>
              </a:rPr>
              <a:t>PRIMARY KEY (`</a:t>
            </a:r>
            <a:r>
              <a:rPr lang="en-US" sz="1800" dirty="0" err="1">
                <a:latin typeface="Hind"/>
                <a:ea typeface="+mj-ea"/>
                <a:cs typeface="+mj-cs"/>
              </a:rPr>
              <a:t>id_range</a:t>
            </a:r>
            <a:r>
              <a:rPr lang="en-US" sz="1800" dirty="0">
                <a:latin typeface="Hind"/>
                <a:ea typeface="+mj-ea"/>
                <a:cs typeface="+mj-cs"/>
              </a:rPr>
              <a:t>`, `</a:t>
            </a:r>
            <a:r>
              <a:rPr lang="en-US" sz="1800" dirty="0" err="1">
                <a:latin typeface="Hind"/>
                <a:ea typeface="+mj-ea"/>
                <a:cs typeface="+mj-cs"/>
              </a:rPr>
              <a:t>id_vendor</a:t>
            </a:r>
            <a:r>
              <a:rPr lang="en-US" sz="1800" dirty="0">
                <a:latin typeface="Hind"/>
                <a:ea typeface="+mj-ea"/>
                <a:cs typeface="+mj-cs"/>
              </a:rPr>
              <a:t>`),  </a:t>
            </a:r>
          </a:p>
          <a:p>
            <a:pPr marL="0" indent="0">
              <a:buNone/>
            </a:pPr>
            <a:r>
              <a:rPr lang="en-US" sz="1800" dirty="0">
                <a:latin typeface="Hind"/>
                <a:ea typeface="+mj-ea"/>
                <a:cs typeface="+mj-cs"/>
              </a:rPr>
              <a:t>CONSTRAINT `</a:t>
            </a:r>
            <a:r>
              <a:rPr lang="en-US" sz="1800" dirty="0" err="1">
                <a:latin typeface="Hind"/>
                <a:ea typeface="+mj-ea"/>
                <a:cs typeface="+mj-cs"/>
              </a:rPr>
              <a:t>shipping_id_range</a:t>
            </a:r>
            <a:r>
              <a:rPr lang="en-US" sz="1800" dirty="0">
                <a:latin typeface="Hind"/>
                <a:ea typeface="+mj-ea"/>
                <a:cs typeface="+mj-cs"/>
              </a:rPr>
              <a:t>`    FOREIGN KEY (`</a:t>
            </a:r>
            <a:r>
              <a:rPr lang="en-US" sz="1800" dirty="0" err="1">
                <a:latin typeface="Hind"/>
                <a:ea typeface="+mj-ea"/>
                <a:cs typeface="+mj-cs"/>
              </a:rPr>
              <a:t>id_range</a:t>
            </a:r>
            <a:r>
              <a:rPr lang="en-US" sz="1800" dirty="0">
                <a:latin typeface="Hind"/>
                <a:ea typeface="+mj-ea"/>
                <a:cs typeface="+mj-cs"/>
              </a:rPr>
              <a:t>`)    REFERENCES `range` (`id`)    ON UPDATE CASCADE,  </a:t>
            </a:r>
          </a:p>
          <a:p>
            <a:pPr marL="0" indent="0">
              <a:buNone/>
            </a:pPr>
            <a:r>
              <a:rPr lang="en-US" sz="1800" dirty="0">
                <a:latin typeface="Hind"/>
                <a:ea typeface="+mj-ea"/>
                <a:cs typeface="+mj-cs"/>
              </a:rPr>
              <a:t>CONSTRAINT `</a:t>
            </a:r>
            <a:r>
              <a:rPr lang="en-US" sz="1800" dirty="0" err="1">
                <a:latin typeface="Hind"/>
                <a:ea typeface="+mj-ea"/>
                <a:cs typeface="+mj-cs"/>
              </a:rPr>
              <a:t>shipping_id_vendor</a:t>
            </a:r>
            <a:r>
              <a:rPr lang="en-US" sz="1800" dirty="0">
                <a:latin typeface="Hind"/>
                <a:ea typeface="+mj-ea"/>
                <a:cs typeface="+mj-cs"/>
              </a:rPr>
              <a:t>`    FOREIGN KEY (`</a:t>
            </a:r>
            <a:r>
              <a:rPr lang="en-US" sz="1800" dirty="0" err="1">
                <a:latin typeface="Hind"/>
                <a:ea typeface="+mj-ea"/>
                <a:cs typeface="+mj-cs"/>
              </a:rPr>
              <a:t>id_vendor</a:t>
            </a:r>
            <a:r>
              <a:rPr lang="en-US" sz="1800" dirty="0">
                <a:latin typeface="Hind"/>
                <a:ea typeface="+mj-ea"/>
                <a:cs typeface="+mj-cs"/>
              </a:rPr>
              <a:t>`)    REFERENCES `vendor` (`id`)    ON DELETE CASCADE    ON UPDATE CASCADE)</a:t>
            </a:r>
          </a:p>
        </p:txBody>
      </p:sp>
    </p:spTree>
    <p:extLst>
      <p:ext uri="{BB962C8B-B14F-4D97-AF65-F5344CB8AC3E}">
        <p14:creationId xmlns:p14="http://schemas.microsoft.com/office/powerpoint/2010/main" val="104323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46205-7257-47FD-A07F-1B1048C90351}"/>
              </a:ext>
            </a:extLst>
          </p:cNvPr>
          <p:cNvSpPr>
            <a:spLocks noGrp="1"/>
          </p:cNvSpPr>
          <p:nvPr>
            <p:ph type="title"/>
          </p:nvPr>
        </p:nvSpPr>
        <p:spPr/>
        <p:txBody>
          <a:bodyPr>
            <a:normAutofit/>
          </a:bodyPr>
          <a:lstStyle/>
          <a:p>
            <a:r>
              <a:rPr lang="it-IT" sz="4000" b="1" dirty="0">
                <a:latin typeface="Hind"/>
              </a:rPr>
              <a:t>Design del Database </a:t>
            </a:r>
            <a:r>
              <a:rPr lang="it-IT" sz="4000" dirty="0"/>
              <a:t>– </a:t>
            </a:r>
            <a:r>
              <a:rPr lang="it-IT" sz="4000" dirty="0">
                <a:latin typeface="Hind"/>
              </a:rPr>
              <a:t>Definizione delle tabelle</a:t>
            </a:r>
          </a:p>
        </p:txBody>
      </p:sp>
      <p:sp>
        <p:nvSpPr>
          <p:cNvPr id="3" name="Segnaposto contenuto 2">
            <a:extLst>
              <a:ext uri="{FF2B5EF4-FFF2-40B4-BE49-F238E27FC236}">
                <a16:creationId xmlns:a16="http://schemas.microsoft.com/office/drawing/2014/main" id="{80869FFB-E925-4364-8C80-6479C4DD48B5}"/>
              </a:ext>
            </a:extLst>
          </p:cNvPr>
          <p:cNvSpPr>
            <a:spLocks noGrp="1"/>
          </p:cNvSpPr>
          <p:nvPr>
            <p:ph idx="1"/>
          </p:nvPr>
        </p:nvSpPr>
        <p:spPr/>
        <p:txBody>
          <a:bodyPr>
            <a:normAutofit/>
          </a:bodyPr>
          <a:lstStyle/>
          <a:p>
            <a:pPr marL="0" indent="0">
              <a:buNone/>
            </a:pPr>
            <a:r>
              <a:rPr lang="it-IT" sz="1800" dirty="0">
                <a:solidFill>
                  <a:srgbClr val="000000"/>
                </a:solidFill>
                <a:effectLst/>
                <a:latin typeface="Calibri" panose="020F0502020204030204" pitchFamily="34" charset="0"/>
                <a:ea typeface="Times New Roman" panose="02020603050405020304" pitchFamily="18" charset="0"/>
              </a:rPr>
              <a:t>«Lo stesso </a:t>
            </a:r>
            <a:r>
              <a:rPr lang="it-IT" sz="1800" dirty="0">
                <a:solidFill>
                  <a:srgbClr val="FF0000"/>
                </a:solidFill>
                <a:effectLst/>
                <a:latin typeface="Calibri" panose="020F0502020204030204" pitchFamily="34" charset="0"/>
                <a:ea typeface="Times New Roman" panose="02020603050405020304" pitchFamily="18" charset="0"/>
              </a:rPr>
              <a:t>articolo</a:t>
            </a:r>
            <a:r>
              <a:rPr lang="it-IT" sz="1800" dirty="0">
                <a:solidFill>
                  <a:srgbClr val="000000"/>
                </a:solidFill>
                <a:effectLst/>
                <a:latin typeface="Calibri" panose="020F0502020204030204" pitchFamily="34" charset="0"/>
                <a:ea typeface="Times New Roman" panose="02020603050405020304" pitchFamily="18" charset="0"/>
              </a:rPr>
              <a:t> (cioè codice articolo) può </a:t>
            </a:r>
            <a:r>
              <a:rPr lang="it-IT" sz="1800" b="1" dirty="0">
                <a:solidFill>
                  <a:srgbClr val="FFC000"/>
                </a:solidFill>
                <a:effectLst/>
                <a:latin typeface="Calibri" panose="020F0502020204030204" pitchFamily="34" charset="0"/>
                <a:ea typeface="Times New Roman" panose="02020603050405020304" pitchFamily="18" charset="0"/>
              </a:rPr>
              <a:t>essere venduto</a:t>
            </a:r>
            <a:r>
              <a:rPr lang="it-IT" sz="1800" dirty="0">
                <a:solidFill>
                  <a:srgbClr val="FFC000"/>
                </a:solidFill>
                <a:effectLst/>
                <a:latin typeface="Calibri" panose="020F0502020204030204" pitchFamily="34" charset="0"/>
                <a:ea typeface="Times New Roman" panose="02020603050405020304" pitchFamily="18" charset="0"/>
              </a:rPr>
              <a:t> </a:t>
            </a:r>
            <a:r>
              <a:rPr lang="it-IT" sz="1800" dirty="0">
                <a:solidFill>
                  <a:srgbClr val="000000"/>
                </a:solidFill>
                <a:effectLst/>
                <a:latin typeface="Calibri" panose="020F0502020204030204" pitchFamily="34" charset="0"/>
                <a:ea typeface="Times New Roman" panose="02020603050405020304" pitchFamily="18" charset="0"/>
              </a:rPr>
              <a:t>da più </a:t>
            </a:r>
            <a:r>
              <a:rPr lang="it-IT" sz="1800" dirty="0">
                <a:solidFill>
                  <a:srgbClr val="FF0000"/>
                </a:solidFill>
                <a:effectLst/>
                <a:latin typeface="Calibri" panose="020F0502020204030204" pitchFamily="34" charset="0"/>
                <a:ea typeface="Times New Roman" panose="02020603050405020304" pitchFamily="18" charset="0"/>
              </a:rPr>
              <a:t>fornitori</a:t>
            </a:r>
            <a:r>
              <a:rPr lang="it-IT" sz="1800" dirty="0">
                <a:solidFill>
                  <a:srgbClr val="000000"/>
                </a:solidFill>
                <a:effectLst/>
                <a:latin typeface="Calibri" panose="020F0502020204030204" pitchFamily="34" charset="0"/>
                <a:ea typeface="Times New Roman" panose="02020603050405020304" pitchFamily="18" charset="0"/>
              </a:rPr>
              <a:t> a prezzi </a:t>
            </a:r>
            <a:r>
              <a:rPr lang="it-IT" sz="1800" dirty="0">
                <a:solidFill>
                  <a:srgbClr val="FF0000"/>
                </a:solidFill>
                <a:effectLst/>
                <a:latin typeface="Calibri" panose="020F0502020204030204" pitchFamily="34" charset="0"/>
                <a:ea typeface="Times New Roman" panose="02020603050405020304" pitchFamily="18" charset="0"/>
              </a:rPr>
              <a:t>differenti</a:t>
            </a:r>
            <a:r>
              <a:rPr lang="it-IT" sz="1800" dirty="0">
                <a:solidFill>
                  <a:srgbClr val="000000"/>
                </a:solidFill>
                <a:effectLst/>
                <a:latin typeface="Calibri" panose="020F0502020204030204" pitchFamily="34" charset="0"/>
                <a:ea typeface="Times New Roman" panose="02020603050405020304" pitchFamily="18" charset="0"/>
              </a:rPr>
              <a:t>»</a:t>
            </a:r>
          </a:p>
          <a:p>
            <a:pPr marL="0" indent="0">
              <a:buNone/>
            </a:pPr>
            <a:endParaRPr lang="en-US" sz="1800" dirty="0">
              <a:latin typeface="Hind"/>
              <a:ea typeface="+mj-ea"/>
              <a:cs typeface="+mj-cs"/>
            </a:endParaRPr>
          </a:p>
          <a:p>
            <a:pPr marL="0" indent="0">
              <a:buNone/>
            </a:pPr>
            <a:r>
              <a:rPr lang="en-US" sz="1800" dirty="0">
                <a:latin typeface="Hind"/>
                <a:ea typeface="+mj-ea"/>
                <a:cs typeface="+mj-cs"/>
              </a:rPr>
              <a:t>CREATE TABLE IF NOT EXISTS `</a:t>
            </a:r>
            <a:r>
              <a:rPr lang="en-US" sz="1800" dirty="0">
                <a:solidFill>
                  <a:srgbClr val="FFC000"/>
                </a:solidFill>
                <a:latin typeface="Hind"/>
                <a:ea typeface="+mj-ea"/>
                <a:cs typeface="+mj-cs"/>
              </a:rPr>
              <a:t>price</a:t>
            </a:r>
            <a:r>
              <a:rPr lang="en-US" sz="1800" dirty="0">
                <a:latin typeface="Hind"/>
                <a:ea typeface="+mj-ea"/>
                <a:cs typeface="+mj-cs"/>
              </a:rPr>
              <a:t>` (  </a:t>
            </a:r>
          </a:p>
          <a:p>
            <a:pPr marL="0" indent="0">
              <a:buNone/>
            </a:pPr>
            <a:r>
              <a:rPr lang="en-US" sz="1800" dirty="0">
                <a:latin typeface="Hind"/>
                <a:ea typeface="+mj-ea"/>
                <a:cs typeface="+mj-cs"/>
              </a:rPr>
              <a:t>`</a:t>
            </a:r>
            <a:r>
              <a:rPr lang="en-US" sz="1800" dirty="0" err="1">
                <a:latin typeface="Hind"/>
                <a:ea typeface="+mj-ea"/>
                <a:cs typeface="+mj-cs"/>
              </a:rPr>
              <a:t>id_vendor</a:t>
            </a:r>
            <a:r>
              <a:rPr lang="en-US" sz="1800" dirty="0">
                <a:latin typeface="Hind"/>
                <a:ea typeface="+mj-ea"/>
                <a:cs typeface="+mj-cs"/>
              </a:rPr>
              <a:t>` INT NOT NULL,  </a:t>
            </a:r>
          </a:p>
          <a:p>
            <a:pPr marL="0" indent="0">
              <a:buNone/>
            </a:pPr>
            <a:r>
              <a:rPr lang="en-US" sz="1800" dirty="0">
                <a:latin typeface="Hind"/>
                <a:ea typeface="+mj-ea"/>
                <a:cs typeface="+mj-cs"/>
              </a:rPr>
              <a:t>`</a:t>
            </a:r>
            <a:r>
              <a:rPr lang="en-US" sz="1800" dirty="0" err="1">
                <a:latin typeface="Hind"/>
                <a:ea typeface="+mj-ea"/>
                <a:cs typeface="+mj-cs"/>
              </a:rPr>
              <a:t>id_item</a:t>
            </a:r>
            <a:r>
              <a:rPr lang="en-US" sz="1800" dirty="0">
                <a:latin typeface="Hind"/>
                <a:ea typeface="+mj-ea"/>
                <a:cs typeface="+mj-cs"/>
              </a:rPr>
              <a:t>` INT NOT NULL,  </a:t>
            </a:r>
          </a:p>
          <a:p>
            <a:pPr marL="0" indent="0">
              <a:buNone/>
            </a:pPr>
            <a:r>
              <a:rPr lang="en-US" sz="1800" dirty="0">
                <a:latin typeface="Hind"/>
                <a:ea typeface="+mj-ea"/>
                <a:cs typeface="+mj-cs"/>
              </a:rPr>
              <a:t>`price` FLOAT NOT NULL,  </a:t>
            </a:r>
          </a:p>
          <a:p>
            <a:pPr marL="0" indent="0">
              <a:buNone/>
            </a:pPr>
            <a:r>
              <a:rPr lang="en-US" sz="1800" dirty="0">
                <a:latin typeface="Hind"/>
                <a:ea typeface="+mj-ea"/>
                <a:cs typeface="+mj-cs"/>
              </a:rPr>
              <a:t>PRIMARY KEY (`</a:t>
            </a:r>
            <a:r>
              <a:rPr lang="en-US" sz="1800" dirty="0" err="1">
                <a:latin typeface="Hind"/>
                <a:ea typeface="+mj-ea"/>
                <a:cs typeface="+mj-cs"/>
              </a:rPr>
              <a:t>id_vendor</a:t>
            </a:r>
            <a:r>
              <a:rPr lang="en-US" sz="1800" dirty="0">
                <a:latin typeface="Hind"/>
                <a:ea typeface="+mj-ea"/>
                <a:cs typeface="+mj-cs"/>
              </a:rPr>
              <a:t>`, `</a:t>
            </a:r>
            <a:r>
              <a:rPr lang="en-US" sz="1800" dirty="0" err="1">
                <a:latin typeface="Hind"/>
                <a:ea typeface="+mj-ea"/>
                <a:cs typeface="+mj-cs"/>
              </a:rPr>
              <a:t>id_item</a:t>
            </a:r>
            <a:r>
              <a:rPr lang="en-US" sz="1800" dirty="0">
                <a:latin typeface="Hind"/>
                <a:ea typeface="+mj-ea"/>
                <a:cs typeface="+mj-cs"/>
              </a:rPr>
              <a:t>`),  </a:t>
            </a:r>
          </a:p>
          <a:p>
            <a:pPr marL="0" indent="0">
              <a:buNone/>
            </a:pPr>
            <a:r>
              <a:rPr lang="en-US" sz="1800" dirty="0">
                <a:latin typeface="Hind"/>
                <a:ea typeface="+mj-ea"/>
                <a:cs typeface="+mj-cs"/>
              </a:rPr>
              <a:t>CONSTRAINT `</a:t>
            </a:r>
            <a:r>
              <a:rPr lang="en-US" sz="1800" dirty="0" err="1">
                <a:latin typeface="Hind"/>
                <a:ea typeface="+mj-ea"/>
                <a:cs typeface="+mj-cs"/>
              </a:rPr>
              <a:t>price_id_vendor</a:t>
            </a:r>
            <a:r>
              <a:rPr lang="en-US" sz="1800" dirty="0">
                <a:latin typeface="Hind"/>
                <a:ea typeface="+mj-ea"/>
                <a:cs typeface="+mj-cs"/>
              </a:rPr>
              <a:t>`    FOREIGN KEY (`</a:t>
            </a:r>
            <a:r>
              <a:rPr lang="en-US" sz="1800" dirty="0" err="1">
                <a:latin typeface="Hind"/>
                <a:ea typeface="+mj-ea"/>
                <a:cs typeface="+mj-cs"/>
              </a:rPr>
              <a:t>id_vendor</a:t>
            </a:r>
            <a:r>
              <a:rPr lang="en-US" sz="1800" dirty="0">
                <a:latin typeface="Hind"/>
                <a:ea typeface="+mj-ea"/>
                <a:cs typeface="+mj-cs"/>
              </a:rPr>
              <a:t>`)    REFERENCES `vendor` (`id`)    ON DELETE CASCADE    ON UPDATE CASCADE,  </a:t>
            </a:r>
          </a:p>
          <a:p>
            <a:pPr marL="0" indent="0">
              <a:buNone/>
            </a:pPr>
            <a:r>
              <a:rPr lang="en-US" sz="1800" dirty="0">
                <a:latin typeface="Hind"/>
                <a:ea typeface="+mj-ea"/>
                <a:cs typeface="+mj-cs"/>
              </a:rPr>
              <a:t>CONSTRAINT `</a:t>
            </a:r>
            <a:r>
              <a:rPr lang="en-US" sz="1800" dirty="0" err="1">
                <a:latin typeface="Hind"/>
                <a:ea typeface="+mj-ea"/>
                <a:cs typeface="+mj-cs"/>
              </a:rPr>
              <a:t>price_id_item</a:t>
            </a:r>
            <a:r>
              <a:rPr lang="en-US" sz="1800" dirty="0">
                <a:latin typeface="Hind"/>
                <a:ea typeface="+mj-ea"/>
                <a:cs typeface="+mj-cs"/>
              </a:rPr>
              <a:t>`    FOREIGN KEY (`</a:t>
            </a:r>
            <a:r>
              <a:rPr lang="en-US" sz="1800" dirty="0" err="1">
                <a:latin typeface="Hind"/>
                <a:ea typeface="+mj-ea"/>
                <a:cs typeface="+mj-cs"/>
              </a:rPr>
              <a:t>id_item</a:t>
            </a:r>
            <a:r>
              <a:rPr lang="en-US" sz="1800" dirty="0">
                <a:latin typeface="Hind"/>
                <a:ea typeface="+mj-ea"/>
                <a:cs typeface="+mj-cs"/>
              </a:rPr>
              <a:t>`)    REFERENCES `item` (`id`)    ON DELETE CASCADE    ON UPDATE CASCADE)</a:t>
            </a:r>
          </a:p>
        </p:txBody>
      </p:sp>
    </p:spTree>
    <p:extLst>
      <p:ext uri="{BB962C8B-B14F-4D97-AF65-F5344CB8AC3E}">
        <p14:creationId xmlns:p14="http://schemas.microsoft.com/office/powerpoint/2010/main" val="347008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46205-7257-47FD-A07F-1B1048C90351}"/>
              </a:ext>
            </a:extLst>
          </p:cNvPr>
          <p:cNvSpPr>
            <a:spLocks noGrp="1"/>
          </p:cNvSpPr>
          <p:nvPr>
            <p:ph type="title"/>
          </p:nvPr>
        </p:nvSpPr>
        <p:spPr/>
        <p:txBody>
          <a:bodyPr>
            <a:normAutofit/>
          </a:bodyPr>
          <a:lstStyle/>
          <a:p>
            <a:r>
              <a:rPr lang="it-IT" sz="4000" b="1" dirty="0">
                <a:latin typeface="Hind"/>
              </a:rPr>
              <a:t>Design del Database </a:t>
            </a:r>
            <a:r>
              <a:rPr lang="it-IT" sz="4000" dirty="0"/>
              <a:t>– </a:t>
            </a:r>
            <a:r>
              <a:rPr lang="it-IT" sz="4000" dirty="0">
                <a:latin typeface="Hind"/>
              </a:rPr>
              <a:t>Definizione delle tabelle</a:t>
            </a:r>
          </a:p>
        </p:txBody>
      </p:sp>
      <p:sp>
        <p:nvSpPr>
          <p:cNvPr id="3" name="Segnaposto contenuto 2">
            <a:extLst>
              <a:ext uri="{FF2B5EF4-FFF2-40B4-BE49-F238E27FC236}">
                <a16:creationId xmlns:a16="http://schemas.microsoft.com/office/drawing/2014/main" id="{80869FFB-E925-4364-8C80-6479C4DD48B5}"/>
              </a:ext>
            </a:extLst>
          </p:cNvPr>
          <p:cNvSpPr>
            <a:spLocks noGrp="1"/>
          </p:cNvSpPr>
          <p:nvPr>
            <p:ph idx="1"/>
          </p:nvPr>
        </p:nvSpPr>
        <p:spPr/>
        <p:txBody>
          <a:bodyPr>
            <a:normAutofit/>
          </a:bodyPr>
          <a:lstStyle/>
          <a:p>
            <a:pPr marL="0" indent="0">
              <a:buNone/>
            </a:pPr>
            <a:r>
              <a:rPr lang="it-IT" sz="1800" dirty="0">
                <a:solidFill>
                  <a:srgbClr val="000000"/>
                </a:solidFill>
                <a:effectLst/>
                <a:latin typeface="Calibri" panose="020F0502020204030204" pitchFamily="34" charset="0"/>
                <a:ea typeface="Times New Roman" panose="02020603050405020304" pitchFamily="18" charset="0"/>
              </a:rPr>
              <a:t>«Un </a:t>
            </a:r>
            <a:r>
              <a:rPr lang="it-IT" sz="1800" b="1" dirty="0">
                <a:solidFill>
                  <a:srgbClr val="FFC000"/>
                </a:solidFill>
                <a:effectLst/>
                <a:latin typeface="Calibri" panose="020F0502020204030204" pitchFamily="34" charset="0"/>
                <a:ea typeface="Times New Roman" panose="02020603050405020304" pitchFamily="18" charset="0"/>
              </a:rPr>
              <a:t>utente</a:t>
            </a:r>
            <a:r>
              <a:rPr lang="it-IT" sz="1800" dirty="0">
                <a:solidFill>
                  <a:srgbClr val="000000"/>
                </a:solidFill>
                <a:effectLst/>
                <a:latin typeface="Calibri" panose="020F0502020204030204" pitchFamily="34" charset="0"/>
                <a:ea typeface="Times New Roman" panose="02020603050405020304" pitchFamily="18" charset="0"/>
              </a:rPr>
              <a:t> ha un </a:t>
            </a:r>
            <a:r>
              <a:rPr lang="it-IT" sz="1800" dirty="0">
                <a:solidFill>
                  <a:srgbClr val="FF0000"/>
                </a:solidFill>
                <a:effectLst/>
                <a:latin typeface="Calibri" panose="020F0502020204030204" pitchFamily="34" charset="0"/>
                <a:ea typeface="Times New Roman" panose="02020603050405020304" pitchFamily="18" charset="0"/>
              </a:rPr>
              <a:t>nome</a:t>
            </a:r>
            <a:r>
              <a:rPr lang="it-IT" sz="1800" dirty="0">
                <a:solidFill>
                  <a:srgbClr val="000000"/>
                </a:solidFill>
                <a:effectLst/>
                <a:latin typeface="Calibri" panose="020F0502020204030204" pitchFamily="34" charset="0"/>
                <a:ea typeface="Times New Roman" panose="02020603050405020304" pitchFamily="18" charset="0"/>
              </a:rPr>
              <a:t>, un </a:t>
            </a:r>
            <a:r>
              <a:rPr lang="it-IT" sz="1800" dirty="0">
                <a:solidFill>
                  <a:srgbClr val="FF0000"/>
                </a:solidFill>
                <a:effectLst/>
                <a:latin typeface="Calibri" panose="020F0502020204030204" pitchFamily="34" charset="0"/>
                <a:ea typeface="Times New Roman" panose="02020603050405020304" pitchFamily="18" charset="0"/>
              </a:rPr>
              <a:t>cognome</a:t>
            </a:r>
            <a:r>
              <a:rPr lang="it-IT" sz="1800" dirty="0">
                <a:solidFill>
                  <a:srgbClr val="000000"/>
                </a:solidFill>
                <a:effectLst/>
                <a:latin typeface="Calibri" panose="020F0502020204030204" pitchFamily="34" charset="0"/>
                <a:ea typeface="Times New Roman" panose="02020603050405020304" pitchFamily="18" charset="0"/>
              </a:rPr>
              <a:t>, un’</a:t>
            </a:r>
            <a:r>
              <a:rPr lang="it-IT" sz="1800" dirty="0">
                <a:solidFill>
                  <a:srgbClr val="FF0000"/>
                </a:solidFill>
                <a:effectLst/>
                <a:latin typeface="Calibri" panose="020F0502020204030204" pitchFamily="34" charset="0"/>
                <a:ea typeface="Times New Roman" panose="02020603050405020304" pitchFamily="18" charset="0"/>
              </a:rPr>
              <a:t>e-mail</a:t>
            </a:r>
            <a:r>
              <a:rPr lang="it-IT" sz="1800" dirty="0">
                <a:solidFill>
                  <a:srgbClr val="000000"/>
                </a:solidFill>
                <a:effectLst/>
                <a:latin typeface="Calibri" panose="020F0502020204030204" pitchFamily="34" charset="0"/>
                <a:ea typeface="Times New Roman" panose="02020603050405020304" pitchFamily="18" charset="0"/>
              </a:rPr>
              <a:t>, una </a:t>
            </a:r>
            <a:r>
              <a:rPr lang="it-IT" sz="1800" dirty="0">
                <a:solidFill>
                  <a:srgbClr val="FF0000"/>
                </a:solidFill>
                <a:effectLst/>
                <a:latin typeface="Calibri" panose="020F0502020204030204" pitchFamily="34" charset="0"/>
                <a:ea typeface="Times New Roman" panose="02020603050405020304" pitchFamily="18" charset="0"/>
              </a:rPr>
              <a:t>password</a:t>
            </a:r>
            <a:r>
              <a:rPr lang="it-IT" sz="1800" dirty="0">
                <a:solidFill>
                  <a:srgbClr val="000000"/>
                </a:solidFill>
                <a:effectLst/>
                <a:latin typeface="Calibri" panose="020F0502020204030204" pitchFamily="34" charset="0"/>
                <a:ea typeface="Times New Roman" panose="02020603050405020304" pitchFamily="18" charset="0"/>
              </a:rPr>
              <a:t> e un </a:t>
            </a:r>
            <a:r>
              <a:rPr lang="it-IT" sz="1800" dirty="0">
                <a:solidFill>
                  <a:srgbClr val="FF0000"/>
                </a:solidFill>
                <a:effectLst/>
                <a:latin typeface="Calibri" panose="020F0502020204030204" pitchFamily="34" charset="0"/>
                <a:ea typeface="Times New Roman" panose="02020603050405020304" pitchFamily="18" charset="0"/>
              </a:rPr>
              <a:t>indirizzo di spedizione</a:t>
            </a:r>
            <a:r>
              <a:rPr lang="it-IT" sz="1800" dirty="0">
                <a:solidFill>
                  <a:srgbClr val="000000"/>
                </a:solidFill>
                <a:effectLst/>
                <a:latin typeface="Calibri" panose="020F0502020204030204" pitchFamily="34" charset="0"/>
                <a:ea typeface="Times New Roman" panose="02020603050405020304" pitchFamily="18" charset="0"/>
              </a:rPr>
              <a:t>.»</a:t>
            </a:r>
          </a:p>
          <a:p>
            <a:pPr marL="0" indent="0">
              <a:buNone/>
            </a:pPr>
            <a:endParaRPr lang="en-US" sz="1800" dirty="0">
              <a:latin typeface="Hind"/>
              <a:ea typeface="+mj-ea"/>
              <a:cs typeface="+mj-cs"/>
            </a:endParaRPr>
          </a:p>
          <a:p>
            <a:pPr marL="0" indent="0">
              <a:buNone/>
            </a:pPr>
            <a:r>
              <a:rPr lang="en-US" sz="1800" dirty="0">
                <a:latin typeface="Hind"/>
                <a:ea typeface="+mj-ea"/>
                <a:cs typeface="+mj-cs"/>
              </a:rPr>
              <a:t>CREATE TABLE IF NOT EXISTS `</a:t>
            </a:r>
            <a:r>
              <a:rPr lang="en-US" sz="1800" dirty="0">
                <a:solidFill>
                  <a:srgbClr val="FFC000"/>
                </a:solidFill>
                <a:latin typeface="Hind"/>
                <a:ea typeface="+mj-ea"/>
                <a:cs typeface="+mj-cs"/>
              </a:rPr>
              <a:t>user</a:t>
            </a:r>
            <a:r>
              <a:rPr lang="en-US" sz="1800" dirty="0">
                <a:latin typeface="Hind"/>
                <a:ea typeface="+mj-ea"/>
                <a:cs typeface="+mj-cs"/>
              </a:rPr>
              <a:t>` (  </a:t>
            </a:r>
          </a:p>
          <a:p>
            <a:pPr marL="0" indent="0">
              <a:buNone/>
            </a:pPr>
            <a:r>
              <a:rPr lang="en-US" sz="1800" dirty="0">
                <a:latin typeface="Hind"/>
                <a:ea typeface="+mj-ea"/>
                <a:cs typeface="+mj-cs"/>
              </a:rPr>
              <a:t>`id` INT NOT NULL AUTO_INCREMENT,  </a:t>
            </a:r>
          </a:p>
          <a:p>
            <a:pPr marL="0" indent="0">
              <a:buNone/>
            </a:pPr>
            <a:r>
              <a:rPr lang="en-US" sz="1800" dirty="0">
                <a:latin typeface="Hind"/>
                <a:ea typeface="+mj-ea"/>
                <a:cs typeface="+mj-cs"/>
              </a:rPr>
              <a:t>`name` VARCHAR(45) NOT NULL,  </a:t>
            </a:r>
          </a:p>
          <a:p>
            <a:pPr marL="0" indent="0">
              <a:buNone/>
            </a:pPr>
            <a:r>
              <a:rPr lang="en-US" sz="1800" dirty="0">
                <a:latin typeface="Hind"/>
                <a:ea typeface="+mj-ea"/>
                <a:cs typeface="+mj-cs"/>
              </a:rPr>
              <a:t>`surname` VARCHAR(45) NOT NULL,  </a:t>
            </a:r>
          </a:p>
          <a:p>
            <a:pPr marL="0" indent="0">
              <a:buNone/>
            </a:pPr>
            <a:r>
              <a:rPr lang="en-US" sz="1800" dirty="0">
                <a:latin typeface="Hind"/>
                <a:ea typeface="+mj-ea"/>
                <a:cs typeface="+mj-cs"/>
              </a:rPr>
              <a:t>`email` VARCHAR(60) NOT NULL,  </a:t>
            </a:r>
          </a:p>
          <a:p>
            <a:pPr marL="0" indent="0">
              <a:buNone/>
            </a:pPr>
            <a:r>
              <a:rPr lang="en-US" sz="1800" dirty="0">
                <a:latin typeface="Hind"/>
                <a:ea typeface="+mj-ea"/>
                <a:cs typeface="+mj-cs"/>
              </a:rPr>
              <a:t>`password` VARCHAR(256) NOT NULL, </a:t>
            </a:r>
          </a:p>
          <a:p>
            <a:pPr marL="0" indent="0">
              <a:buNone/>
            </a:pPr>
            <a:r>
              <a:rPr lang="en-US" sz="1800" dirty="0">
                <a:latin typeface="Hind"/>
                <a:ea typeface="+mj-ea"/>
                <a:cs typeface="+mj-cs"/>
              </a:rPr>
              <a:t>`address` VARCHAR(60) NOT NULL,  </a:t>
            </a:r>
          </a:p>
          <a:p>
            <a:pPr marL="0" indent="0">
              <a:buNone/>
            </a:pPr>
            <a:r>
              <a:rPr lang="en-US" sz="1800" dirty="0">
                <a:latin typeface="Hind"/>
                <a:ea typeface="+mj-ea"/>
                <a:cs typeface="+mj-cs"/>
              </a:rPr>
              <a:t>PRIMARY KEY (`id`))</a:t>
            </a:r>
          </a:p>
        </p:txBody>
      </p:sp>
    </p:spTree>
    <p:extLst>
      <p:ext uri="{BB962C8B-B14F-4D97-AF65-F5344CB8AC3E}">
        <p14:creationId xmlns:p14="http://schemas.microsoft.com/office/powerpoint/2010/main" val="302770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46205-7257-47FD-A07F-1B1048C90351}"/>
              </a:ext>
            </a:extLst>
          </p:cNvPr>
          <p:cNvSpPr>
            <a:spLocks noGrp="1"/>
          </p:cNvSpPr>
          <p:nvPr>
            <p:ph type="title"/>
          </p:nvPr>
        </p:nvSpPr>
        <p:spPr/>
        <p:txBody>
          <a:bodyPr>
            <a:normAutofit/>
          </a:bodyPr>
          <a:lstStyle/>
          <a:p>
            <a:r>
              <a:rPr lang="it-IT" sz="4000" b="1" dirty="0">
                <a:latin typeface="Hind"/>
              </a:rPr>
              <a:t>Design del Database </a:t>
            </a:r>
            <a:r>
              <a:rPr lang="it-IT" sz="4000" dirty="0"/>
              <a:t>– </a:t>
            </a:r>
            <a:r>
              <a:rPr lang="it-IT" sz="4000" dirty="0">
                <a:latin typeface="Hind"/>
              </a:rPr>
              <a:t>Definizione delle tabelle</a:t>
            </a:r>
          </a:p>
        </p:txBody>
      </p:sp>
      <p:sp>
        <p:nvSpPr>
          <p:cNvPr id="3" name="Segnaposto contenuto 2">
            <a:extLst>
              <a:ext uri="{FF2B5EF4-FFF2-40B4-BE49-F238E27FC236}">
                <a16:creationId xmlns:a16="http://schemas.microsoft.com/office/drawing/2014/main" id="{80869FFB-E925-4364-8C80-6479C4DD48B5}"/>
              </a:ext>
            </a:extLst>
          </p:cNvPr>
          <p:cNvSpPr>
            <a:spLocks noGrp="1"/>
          </p:cNvSpPr>
          <p:nvPr>
            <p:ph idx="1"/>
          </p:nvPr>
        </p:nvSpPr>
        <p:spPr>
          <a:xfrm>
            <a:off x="838200" y="1825625"/>
            <a:ext cx="10515600" cy="4851622"/>
          </a:xfrm>
        </p:spPr>
        <p:txBody>
          <a:bodyPr>
            <a:normAutofit fontScale="92500" lnSpcReduction="10000"/>
          </a:bodyPr>
          <a:lstStyle/>
          <a:p>
            <a:pPr marL="0" indent="0">
              <a:buNone/>
            </a:pPr>
            <a:r>
              <a:rPr lang="it-IT" sz="1800" dirty="0">
                <a:solidFill>
                  <a:srgbClr val="000000"/>
                </a:solidFill>
                <a:effectLst/>
                <a:latin typeface="Calibri" panose="020F0502020204030204" pitchFamily="34" charset="0"/>
                <a:ea typeface="Times New Roman" panose="02020603050405020304" pitchFamily="18" charset="0"/>
              </a:rPr>
              <a:t>«Un’applicazione di commercio elettronico consente all’utente di </a:t>
            </a:r>
            <a:r>
              <a:rPr lang="it-IT" sz="1800" b="1" dirty="0">
                <a:solidFill>
                  <a:srgbClr val="FFC000"/>
                </a:solidFill>
                <a:effectLst/>
                <a:latin typeface="Calibri" panose="020F0502020204030204" pitchFamily="34" charset="0"/>
                <a:ea typeface="Times New Roman" panose="02020603050405020304" pitchFamily="18" charset="0"/>
              </a:rPr>
              <a:t>visualizzare</a:t>
            </a:r>
            <a:r>
              <a:rPr lang="it-IT" sz="1800" dirty="0">
                <a:solidFill>
                  <a:srgbClr val="000000"/>
                </a:solidFill>
                <a:effectLst/>
                <a:latin typeface="Calibri" panose="020F0502020204030204" pitchFamily="34" charset="0"/>
                <a:ea typeface="Times New Roman" panose="02020603050405020304" pitchFamily="18" charset="0"/>
              </a:rPr>
              <a:t> un catalogo di prodotti venduti da diversi fornitori.</a:t>
            </a:r>
          </a:p>
          <a:p>
            <a:pPr marL="0" indent="0">
              <a:buNone/>
            </a:pPr>
            <a:r>
              <a:rPr lang="it-IT" sz="1800" dirty="0">
                <a:effectLst/>
                <a:latin typeface="Calibri" panose="020F0502020204030204" pitchFamily="34" charset="0"/>
                <a:ea typeface="Times New Roman" panose="02020603050405020304" pitchFamily="18" charset="0"/>
              </a:rPr>
              <a:t>…</a:t>
            </a:r>
          </a:p>
          <a:p>
            <a:pPr marL="0" indent="0">
              <a:buNone/>
            </a:pPr>
            <a:r>
              <a:rPr lang="it-IT" sz="1800" dirty="0">
                <a:solidFill>
                  <a:srgbClr val="000000"/>
                </a:solidFill>
                <a:effectLst/>
                <a:latin typeface="Calibri" panose="020F0502020204030204" pitchFamily="34" charset="0"/>
                <a:ea typeface="Times New Roman" panose="02020603050405020304" pitchFamily="18" charset="0"/>
              </a:rPr>
              <a:t>Dopo il login, l’utente accede a una pagina HOME che mostra (come tutte le altre pagine) un menù con i link HOME, CARRELLO, ORDINI, un campo di ricerca e una lista </a:t>
            </a:r>
            <a:r>
              <a:rPr lang="it-IT" sz="1800" dirty="0">
                <a:solidFill>
                  <a:srgbClr val="FF0000"/>
                </a:solidFill>
                <a:effectLst/>
                <a:latin typeface="Calibri" panose="020F0502020204030204" pitchFamily="34" charset="0"/>
                <a:ea typeface="Times New Roman" panose="02020603050405020304" pitchFamily="18" charset="0"/>
              </a:rPr>
              <a:t>degli ultimi </a:t>
            </a:r>
            <a:r>
              <a:rPr lang="it-IT" sz="1800" dirty="0">
                <a:effectLst/>
                <a:latin typeface="Calibri" panose="020F0502020204030204" pitchFamily="34" charset="0"/>
                <a:ea typeface="Times New Roman" panose="02020603050405020304" pitchFamily="18" charset="0"/>
              </a:rPr>
              <a:t>cinque</a:t>
            </a:r>
            <a:r>
              <a:rPr lang="it-IT" sz="1800" dirty="0">
                <a:solidFill>
                  <a:schemeClr val="accent1"/>
                </a:solidFill>
                <a:effectLst/>
                <a:latin typeface="Calibri" panose="020F0502020204030204" pitchFamily="34" charset="0"/>
                <a:ea typeface="Times New Roman" panose="02020603050405020304" pitchFamily="18" charset="0"/>
              </a:rPr>
              <a:t> </a:t>
            </a:r>
            <a:r>
              <a:rPr lang="it-IT" sz="1800" dirty="0">
                <a:solidFill>
                  <a:srgbClr val="FF0000"/>
                </a:solidFill>
                <a:effectLst/>
                <a:latin typeface="Calibri" panose="020F0502020204030204" pitchFamily="34" charset="0"/>
                <a:ea typeface="Times New Roman" panose="02020603050405020304" pitchFamily="18" charset="0"/>
              </a:rPr>
              <a:t>prodotti</a:t>
            </a:r>
            <a:r>
              <a:rPr lang="it-IT" sz="1800" dirty="0">
                <a:solidFill>
                  <a:schemeClr val="accent1"/>
                </a:solidFill>
                <a:effectLst/>
                <a:latin typeface="Calibri" panose="020F0502020204030204" pitchFamily="34" charset="0"/>
                <a:ea typeface="Times New Roman" panose="02020603050405020304" pitchFamily="18" charset="0"/>
              </a:rPr>
              <a:t> </a:t>
            </a:r>
            <a:r>
              <a:rPr lang="it-IT" sz="1800" dirty="0">
                <a:effectLst/>
                <a:latin typeface="Calibri" panose="020F0502020204030204" pitchFamily="34" charset="0"/>
                <a:ea typeface="Times New Roman" panose="02020603050405020304" pitchFamily="18" charset="0"/>
              </a:rPr>
              <a:t>visualizzati</a:t>
            </a:r>
            <a:r>
              <a:rPr lang="it-IT" sz="1800" dirty="0">
                <a:solidFill>
                  <a:schemeClr val="accent1"/>
                </a:solidFill>
                <a:effectLst/>
                <a:latin typeface="Calibri" panose="020F0502020204030204" pitchFamily="34" charset="0"/>
                <a:ea typeface="Times New Roman" panose="02020603050405020304" pitchFamily="18" charset="0"/>
              </a:rPr>
              <a:t> </a:t>
            </a:r>
            <a:r>
              <a:rPr lang="it-IT" sz="1800" dirty="0">
                <a:solidFill>
                  <a:srgbClr val="FF0000"/>
                </a:solidFill>
                <a:effectLst/>
                <a:latin typeface="Calibri" panose="020F0502020204030204" pitchFamily="34" charset="0"/>
                <a:ea typeface="Times New Roman" panose="02020603050405020304" pitchFamily="18" charset="0"/>
              </a:rPr>
              <a:t>dall’utente</a:t>
            </a:r>
            <a:r>
              <a:rPr lang="it-IT" sz="1800" dirty="0">
                <a:effectLst/>
                <a:latin typeface="Calibri" panose="020F0502020204030204" pitchFamily="34" charset="0"/>
                <a:ea typeface="Times New Roman" panose="02020603050405020304" pitchFamily="18" charset="0"/>
              </a:rPr>
              <a:t>»</a:t>
            </a:r>
            <a:endParaRPr lang="en-US" sz="1800" dirty="0">
              <a:latin typeface="Hind"/>
              <a:ea typeface="+mj-ea"/>
              <a:cs typeface="+mj-cs"/>
            </a:endParaRPr>
          </a:p>
          <a:p>
            <a:pPr marL="0" indent="0">
              <a:buNone/>
            </a:pPr>
            <a:endParaRPr lang="en-US" sz="1800" dirty="0">
              <a:latin typeface="Hind"/>
              <a:ea typeface="+mj-ea"/>
              <a:cs typeface="+mj-cs"/>
            </a:endParaRPr>
          </a:p>
          <a:p>
            <a:pPr marL="0" indent="0">
              <a:buNone/>
            </a:pPr>
            <a:r>
              <a:rPr lang="en-US" sz="1800" dirty="0">
                <a:latin typeface="Hind"/>
                <a:ea typeface="+mj-ea"/>
                <a:cs typeface="+mj-cs"/>
              </a:rPr>
              <a:t>CREATE TABLE IF NOT EXISTS `</a:t>
            </a:r>
            <a:r>
              <a:rPr lang="en-US" sz="1800" dirty="0">
                <a:solidFill>
                  <a:srgbClr val="FFC000"/>
                </a:solidFill>
                <a:latin typeface="Hind"/>
                <a:ea typeface="+mj-ea"/>
                <a:cs typeface="+mj-cs"/>
              </a:rPr>
              <a:t>view</a:t>
            </a:r>
            <a:r>
              <a:rPr lang="en-US" sz="1800" dirty="0">
                <a:latin typeface="Hind"/>
                <a:ea typeface="+mj-ea"/>
                <a:cs typeface="+mj-cs"/>
              </a:rPr>
              <a:t>` (  </a:t>
            </a:r>
          </a:p>
          <a:p>
            <a:pPr marL="0" indent="0">
              <a:buNone/>
            </a:pPr>
            <a:r>
              <a:rPr lang="en-US" sz="1800" dirty="0">
                <a:latin typeface="Hind"/>
                <a:ea typeface="+mj-ea"/>
                <a:cs typeface="+mj-cs"/>
              </a:rPr>
              <a:t>`</a:t>
            </a:r>
            <a:r>
              <a:rPr lang="en-US" sz="1800" dirty="0" err="1">
                <a:latin typeface="Hind"/>
                <a:ea typeface="+mj-ea"/>
                <a:cs typeface="+mj-cs"/>
              </a:rPr>
              <a:t>id_user</a:t>
            </a:r>
            <a:r>
              <a:rPr lang="en-US" sz="1800" dirty="0">
                <a:latin typeface="Hind"/>
                <a:ea typeface="+mj-ea"/>
                <a:cs typeface="+mj-cs"/>
              </a:rPr>
              <a:t>` INT NOT NULL,  </a:t>
            </a:r>
          </a:p>
          <a:p>
            <a:pPr marL="0" indent="0">
              <a:buNone/>
            </a:pPr>
            <a:r>
              <a:rPr lang="en-US" sz="1800" dirty="0">
                <a:latin typeface="Hind"/>
                <a:ea typeface="+mj-ea"/>
                <a:cs typeface="+mj-cs"/>
              </a:rPr>
              <a:t>`</a:t>
            </a:r>
            <a:r>
              <a:rPr lang="en-US" sz="1800" dirty="0" err="1">
                <a:latin typeface="Hind"/>
                <a:ea typeface="+mj-ea"/>
                <a:cs typeface="+mj-cs"/>
              </a:rPr>
              <a:t>id_item</a:t>
            </a:r>
            <a:r>
              <a:rPr lang="en-US" sz="1800" dirty="0">
                <a:latin typeface="Hind"/>
                <a:ea typeface="+mj-ea"/>
                <a:cs typeface="+mj-cs"/>
              </a:rPr>
              <a:t>` INT NOT NULL,  </a:t>
            </a:r>
          </a:p>
          <a:p>
            <a:pPr marL="0" indent="0">
              <a:buNone/>
            </a:pPr>
            <a:r>
              <a:rPr lang="en-US" sz="1800" dirty="0">
                <a:latin typeface="Hind"/>
                <a:ea typeface="+mj-ea"/>
                <a:cs typeface="+mj-cs"/>
              </a:rPr>
              <a:t>`date` TIMESTAMP NOT NULL,  </a:t>
            </a:r>
          </a:p>
          <a:p>
            <a:pPr marL="0" indent="0">
              <a:buNone/>
            </a:pPr>
            <a:r>
              <a:rPr lang="en-US" sz="1800" dirty="0">
                <a:latin typeface="Hind"/>
                <a:ea typeface="+mj-ea"/>
                <a:cs typeface="+mj-cs"/>
              </a:rPr>
              <a:t>PRIMARY KEY (`</a:t>
            </a:r>
            <a:r>
              <a:rPr lang="en-US" sz="1800" dirty="0" err="1">
                <a:latin typeface="Hind"/>
                <a:ea typeface="+mj-ea"/>
                <a:cs typeface="+mj-cs"/>
              </a:rPr>
              <a:t>id_user</a:t>
            </a:r>
            <a:r>
              <a:rPr lang="en-US" sz="1800" dirty="0">
                <a:latin typeface="Hind"/>
                <a:ea typeface="+mj-ea"/>
                <a:cs typeface="+mj-cs"/>
              </a:rPr>
              <a:t>`, `</a:t>
            </a:r>
            <a:r>
              <a:rPr lang="en-US" sz="1800" dirty="0" err="1">
                <a:latin typeface="Hind"/>
                <a:ea typeface="+mj-ea"/>
                <a:cs typeface="+mj-cs"/>
              </a:rPr>
              <a:t>id_item`,`date</a:t>
            </a:r>
            <a:r>
              <a:rPr lang="en-US" sz="1800" dirty="0">
                <a:latin typeface="Hind"/>
                <a:ea typeface="+mj-ea"/>
                <a:cs typeface="+mj-cs"/>
              </a:rPr>
              <a:t>`), </a:t>
            </a:r>
          </a:p>
          <a:p>
            <a:pPr marL="0" indent="0">
              <a:buNone/>
            </a:pPr>
            <a:r>
              <a:rPr lang="en-US" sz="1800" dirty="0">
                <a:latin typeface="Hind"/>
                <a:ea typeface="+mj-ea"/>
                <a:cs typeface="+mj-cs"/>
              </a:rPr>
              <a:t>CONSTRAINT `</a:t>
            </a:r>
            <a:r>
              <a:rPr lang="en-US" sz="1800" dirty="0" err="1">
                <a:latin typeface="Hind"/>
                <a:ea typeface="+mj-ea"/>
                <a:cs typeface="+mj-cs"/>
              </a:rPr>
              <a:t>view_id_item</a:t>
            </a:r>
            <a:r>
              <a:rPr lang="en-US" sz="1800" dirty="0">
                <a:latin typeface="Hind"/>
                <a:ea typeface="+mj-ea"/>
                <a:cs typeface="+mj-cs"/>
              </a:rPr>
              <a:t>`    FOREIGN KEY (`</a:t>
            </a:r>
            <a:r>
              <a:rPr lang="en-US" sz="1800" dirty="0" err="1">
                <a:latin typeface="Hind"/>
                <a:ea typeface="+mj-ea"/>
                <a:cs typeface="+mj-cs"/>
              </a:rPr>
              <a:t>id_item</a:t>
            </a:r>
            <a:r>
              <a:rPr lang="en-US" sz="1800" dirty="0">
                <a:latin typeface="Hind"/>
                <a:ea typeface="+mj-ea"/>
                <a:cs typeface="+mj-cs"/>
              </a:rPr>
              <a:t>`)    REFERENCES `item` (`id`)    ON DELETE CASCADE    ON UPDATE CASCADE,  </a:t>
            </a:r>
          </a:p>
          <a:p>
            <a:pPr marL="0" indent="0">
              <a:buNone/>
            </a:pPr>
            <a:r>
              <a:rPr lang="en-US" sz="1800" dirty="0">
                <a:latin typeface="Hind"/>
                <a:ea typeface="+mj-ea"/>
                <a:cs typeface="+mj-cs"/>
              </a:rPr>
              <a:t>CONSTRAINT `</a:t>
            </a:r>
            <a:r>
              <a:rPr lang="en-US" sz="1800" dirty="0" err="1">
                <a:latin typeface="Hind"/>
                <a:ea typeface="+mj-ea"/>
                <a:cs typeface="+mj-cs"/>
              </a:rPr>
              <a:t>view_id_user</a:t>
            </a:r>
            <a:r>
              <a:rPr lang="en-US" sz="1800" dirty="0">
                <a:latin typeface="Hind"/>
                <a:ea typeface="+mj-ea"/>
                <a:cs typeface="+mj-cs"/>
              </a:rPr>
              <a:t>`    FOREIGN KEY (`</a:t>
            </a:r>
            <a:r>
              <a:rPr lang="en-US" sz="1800" dirty="0" err="1">
                <a:latin typeface="Hind"/>
                <a:ea typeface="+mj-ea"/>
                <a:cs typeface="+mj-cs"/>
              </a:rPr>
              <a:t>id_user</a:t>
            </a:r>
            <a:r>
              <a:rPr lang="en-US" sz="1800" dirty="0">
                <a:latin typeface="Hind"/>
                <a:ea typeface="+mj-ea"/>
                <a:cs typeface="+mj-cs"/>
              </a:rPr>
              <a:t>`)    REFERENCES `user` (`id`)    ON DELETE CASCADE    ON UPDATE CASCADE)</a:t>
            </a:r>
          </a:p>
        </p:txBody>
      </p:sp>
    </p:spTree>
    <p:extLst>
      <p:ext uri="{BB962C8B-B14F-4D97-AF65-F5344CB8AC3E}">
        <p14:creationId xmlns:p14="http://schemas.microsoft.com/office/powerpoint/2010/main" val="14571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46205-7257-47FD-A07F-1B1048C90351}"/>
              </a:ext>
            </a:extLst>
          </p:cNvPr>
          <p:cNvSpPr>
            <a:spLocks noGrp="1"/>
          </p:cNvSpPr>
          <p:nvPr>
            <p:ph type="title"/>
          </p:nvPr>
        </p:nvSpPr>
        <p:spPr/>
        <p:txBody>
          <a:bodyPr>
            <a:normAutofit/>
          </a:bodyPr>
          <a:lstStyle/>
          <a:p>
            <a:r>
              <a:rPr lang="it-IT" sz="4000" b="1" dirty="0">
                <a:latin typeface="Hind"/>
              </a:rPr>
              <a:t>Design del Database </a:t>
            </a:r>
            <a:r>
              <a:rPr lang="it-IT" sz="4000" dirty="0"/>
              <a:t>– </a:t>
            </a:r>
            <a:r>
              <a:rPr lang="it-IT" sz="4000" dirty="0">
                <a:latin typeface="Hind"/>
              </a:rPr>
              <a:t>Definizione delle tabelle</a:t>
            </a:r>
          </a:p>
        </p:txBody>
      </p:sp>
      <p:sp>
        <p:nvSpPr>
          <p:cNvPr id="3" name="Segnaposto contenuto 2">
            <a:extLst>
              <a:ext uri="{FF2B5EF4-FFF2-40B4-BE49-F238E27FC236}">
                <a16:creationId xmlns:a16="http://schemas.microsoft.com/office/drawing/2014/main" id="{80869FFB-E925-4364-8C80-6479C4DD48B5}"/>
              </a:ext>
            </a:extLst>
          </p:cNvPr>
          <p:cNvSpPr>
            <a:spLocks noGrp="1"/>
          </p:cNvSpPr>
          <p:nvPr>
            <p:ph idx="1"/>
          </p:nvPr>
        </p:nvSpPr>
        <p:spPr>
          <a:xfrm>
            <a:off x="838200" y="1825624"/>
            <a:ext cx="10515600" cy="4840989"/>
          </a:xfrm>
        </p:spPr>
        <p:txBody>
          <a:bodyPr>
            <a:normAutofit fontScale="92500" lnSpcReduction="10000"/>
          </a:bodyPr>
          <a:lstStyle/>
          <a:p>
            <a:pPr marL="0" indent="0">
              <a:buNone/>
            </a:pPr>
            <a:r>
              <a:rPr lang="it-IT" sz="1800" dirty="0">
                <a:solidFill>
                  <a:srgbClr val="000000"/>
                </a:solidFill>
                <a:effectLst/>
                <a:latin typeface="Calibri" panose="020F0502020204030204" pitchFamily="34" charset="0"/>
                <a:ea typeface="Times New Roman" panose="02020603050405020304" pitchFamily="18" charset="0"/>
              </a:rPr>
              <a:t>«Un </a:t>
            </a:r>
            <a:r>
              <a:rPr lang="it-IT" sz="1800" b="1" dirty="0">
                <a:solidFill>
                  <a:srgbClr val="FFC000"/>
                </a:solidFill>
                <a:effectLst/>
                <a:latin typeface="Calibri" panose="020F0502020204030204" pitchFamily="34" charset="0"/>
                <a:ea typeface="Times New Roman" panose="02020603050405020304" pitchFamily="18" charset="0"/>
              </a:rPr>
              <a:t>ordine</a:t>
            </a:r>
            <a:r>
              <a:rPr lang="it-IT" sz="1800" dirty="0">
                <a:solidFill>
                  <a:srgbClr val="000000"/>
                </a:solidFill>
                <a:effectLst/>
                <a:latin typeface="Calibri" panose="020F0502020204030204" pitchFamily="34" charset="0"/>
                <a:ea typeface="Times New Roman" panose="02020603050405020304" pitchFamily="18" charset="0"/>
              </a:rPr>
              <a:t> ha un </a:t>
            </a:r>
            <a:r>
              <a:rPr lang="it-IT" sz="1800" dirty="0">
                <a:solidFill>
                  <a:srgbClr val="FF0000"/>
                </a:solidFill>
                <a:effectLst/>
                <a:latin typeface="Calibri" panose="020F0502020204030204" pitchFamily="34" charset="0"/>
                <a:ea typeface="Times New Roman" panose="02020603050405020304" pitchFamily="18" charset="0"/>
              </a:rPr>
              <a:t>codice</a:t>
            </a:r>
            <a:r>
              <a:rPr lang="it-IT" sz="1800" dirty="0">
                <a:solidFill>
                  <a:srgbClr val="000000"/>
                </a:solidFill>
                <a:effectLst/>
                <a:latin typeface="Calibri" panose="020F0502020204030204" pitchFamily="34" charset="0"/>
                <a:ea typeface="Times New Roman" panose="02020603050405020304" pitchFamily="18" charset="0"/>
              </a:rPr>
              <a:t>, il </a:t>
            </a:r>
            <a:r>
              <a:rPr lang="it-IT" sz="1800" dirty="0">
                <a:solidFill>
                  <a:srgbClr val="FF0000"/>
                </a:solidFill>
                <a:effectLst/>
                <a:latin typeface="Calibri" panose="020F0502020204030204" pitchFamily="34" charset="0"/>
                <a:ea typeface="Times New Roman" panose="02020603050405020304" pitchFamily="18" charset="0"/>
              </a:rPr>
              <a:t>nome</a:t>
            </a:r>
            <a:r>
              <a:rPr lang="it-IT" sz="1800" dirty="0">
                <a:solidFill>
                  <a:srgbClr val="000000"/>
                </a:solidFill>
                <a:effectLst/>
                <a:latin typeface="Calibri" panose="020F0502020204030204" pitchFamily="34" charset="0"/>
                <a:ea typeface="Times New Roman" panose="02020603050405020304" pitchFamily="18" charset="0"/>
              </a:rPr>
              <a:t> </a:t>
            </a:r>
            <a:r>
              <a:rPr lang="it-IT" sz="1800" dirty="0">
                <a:solidFill>
                  <a:srgbClr val="FF0000"/>
                </a:solidFill>
                <a:effectLst/>
                <a:latin typeface="Calibri" panose="020F0502020204030204" pitchFamily="34" charset="0"/>
                <a:ea typeface="Times New Roman" panose="02020603050405020304" pitchFamily="18" charset="0"/>
              </a:rPr>
              <a:t>del fornitore</a:t>
            </a:r>
            <a:r>
              <a:rPr lang="it-IT" sz="1800" dirty="0">
                <a:solidFill>
                  <a:srgbClr val="000000"/>
                </a:solidFill>
                <a:effectLst/>
                <a:latin typeface="Calibri" panose="020F0502020204030204" pitchFamily="34" charset="0"/>
                <a:ea typeface="Times New Roman" panose="02020603050405020304" pitchFamily="18" charset="0"/>
              </a:rPr>
              <a:t>, </a:t>
            </a:r>
            <a:r>
              <a:rPr lang="it-IT" sz="1800" dirty="0">
                <a:solidFill>
                  <a:srgbClr val="FF0000"/>
                </a:solidFill>
                <a:effectLst/>
                <a:latin typeface="Calibri" panose="020F0502020204030204" pitchFamily="34" charset="0"/>
                <a:ea typeface="Times New Roman" panose="02020603050405020304" pitchFamily="18" charset="0"/>
              </a:rPr>
              <a:t>l’elenco degli articoli</a:t>
            </a:r>
            <a:r>
              <a:rPr lang="it-IT" sz="1800" dirty="0">
                <a:solidFill>
                  <a:srgbClr val="000000"/>
                </a:solidFill>
                <a:effectLst/>
                <a:latin typeface="Calibri" panose="020F0502020204030204" pitchFamily="34" charset="0"/>
                <a:ea typeface="Times New Roman" panose="02020603050405020304" pitchFamily="18" charset="0"/>
              </a:rPr>
              <a:t>, un </a:t>
            </a:r>
            <a:r>
              <a:rPr lang="it-IT" sz="1800" dirty="0">
                <a:solidFill>
                  <a:srgbClr val="FF0000"/>
                </a:solidFill>
                <a:effectLst/>
                <a:latin typeface="Calibri" panose="020F0502020204030204" pitchFamily="34" charset="0"/>
                <a:ea typeface="Times New Roman" panose="02020603050405020304" pitchFamily="18" charset="0"/>
              </a:rPr>
              <a:t>valore </a:t>
            </a:r>
            <a:r>
              <a:rPr lang="it-IT" sz="1800" dirty="0">
                <a:solidFill>
                  <a:srgbClr val="000000"/>
                </a:solidFill>
                <a:effectLst/>
                <a:latin typeface="Calibri" panose="020F0502020204030204" pitchFamily="34" charset="0"/>
                <a:ea typeface="Times New Roman" panose="02020603050405020304" pitchFamily="18" charset="0"/>
              </a:rPr>
              <a:t>totale composto dalla somma del valore degli articoli e delle spese di spedizione, una </a:t>
            </a:r>
            <a:r>
              <a:rPr lang="it-IT" sz="1800" dirty="0">
                <a:solidFill>
                  <a:srgbClr val="FF0000"/>
                </a:solidFill>
                <a:effectLst/>
                <a:latin typeface="Calibri" panose="020F0502020204030204" pitchFamily="34" charset="0"/>
                <a:ea typeface="Times New Roman" panose="02020603050405020304" pitchFamily="18" charset="0"/>
              </a:rPr>
              <a:t>data</a:t>
            </a:r>
            <a:r>
              <a:rPr lang="it-IT" sz="1800" dirty="0">
                <a:solidFill>
                  <a:srgbClr val="000000"/>
                </a:solidFill>
                <a:effectLst/>
                <a:latin typeface="Calibri" panose="020F0502020204030204" pitchFamily="34" charset="0"/>
                <a:ea typeface="Times New Roman" panose="02020603050405020304" pitchFamily="18" charset="0"/>
              </a:rPr>
              <a:t> di spedizione e </a:t>
            </a:r>
            <a:r>
              <a:rPr lang="it-IT" sz="1800" dirty="0">
                <a:solidFill>
                  <a:srgbClr val="FF0000"/>
                </a:solidFill>
                <a:effectLst/>
                <a:latin typeface="Calibri" panose="020F0502020204030204" pitchFamily="34" charset="0"/>
                <a:ea typeface="Times New Roman" panose="02020603050405020304" pitchFamily="18" charset="0"/>
              </a:rPr>
              <a:t>l’indirizzo</a:t>
            </a:r>
            <a:r>
              <a:rPr lang="it-IT" sz="1800" dirty="0">
                <a:solidFill>
                  <a:srgbClr val="000000"/>
                </a:solidFill>
                <a:effectLst/>
                <a:latin typeface="Calibri" panose="020F0502020204030204" pitchFamily="34" charset="0"/>
                <a:ea typeface="Times New Roman" panose="02020603050405020304" pitchFamily="18" charset="0"/>
              </a:rPr>
              <a:t> di spedizione dell’utente.</a:t>
            </a:r>
            <a:r>
              <a:rPr lang="it-IT" sz="1800" dirty="0">
                <a:solidFill>
                  <a:srgbClr val="000000"/>
                </a:solidFill>
                <a:latin typeface="Calibri" panose="020F0502020204030204" pitchFamily="34" charset="0"/>
                <a:ea typeface="Times New Roman" panose="02020603050405020304" pitchFamily="18" charset="0"/>
              </a:rPr>
              <a:t>»</a:t>
            </a:r>
          </a:p>
          <a:p>
            <a:pPr marL="0" indent="0">
              <a:buNone/>
            </a:pPr>
            <a:r>
              <a:rPr lang="it-IT" sz="1800" dirty="0">
                <a:solidFill>
                  <a:srgbClr val="000000"/>
                </a:solidFill>
                <a:latin typeface="Calibri" panose="020F0502020204030204" pitchFamily="34" charset="0"/>
                <a:ea typeface="Times New Roman" panose="02020603050405020304" pitchFamily="18" charset="0"/>
              </a:rPr>
              <a:t>Abbiamo deciso di salvare le informazioni necessarie in due tabelle, una contenente i dati dell’ordine e una contenete i dettagli riguardanti il contenuto dell’ordine.</a:t>
            </a:r>
          </a:p>
          <a:p>
            <a:pPr marL="0" indent="0">
              <a:buNone/>
            </a:pPr>
            <a:endParaRPr lang="en-US" sz="1800" dirty="0">
              <a:latin typeface="Hind"/>
              <a:ea typeface="+mj-ea"/>
              <a:cs typeface="+mj-cs"/>
            </a:endParaRPr>
          </a:p>
          <a:p>
            <a:pPr marL="0" indent="0">
              <a:buNone/>
            </a:pPr>
            <a:r>
              <a:rPr lang="en-US" sz="1800" dirty="0">
                <a:latin typeface="Hind"/>
                <a:ea typeface="+mj-ea"/>
                <a:cs typeface="+mj-cs"/>
              </a:rPr>
              <a:t>CREATE TABLE IF NOT EXISTS `</a:t>
            </a:r>
            <a:r>
              <a:rPr lang="en-US" sz="1800" dirty="0" err="1">
                <a:solidFill>
                  <a:srgbClr val="FFC000"/>
                </a:solidFill>
                <a:latin typeface="Hind"/>
                <a:ea typeface="+mj-ea"/>
                <a:cs typeface="+mj-cs"/>
              </a:rPr>
              <a:t>order_info</a:t>
            </a:r>
            <a:r>
              <a:rPr lang="en-US" sz="1800" dirty="0">
                <a:latin typeface="Hind"/>
                <a:ea typeface="+mj-ea"/>
                <a:cs typeface="+mj-cs"/>
              </a:rPr>
              <a:t>` (  </a:t>
            </a:r>
          </a:p>
          <a:p>
            <a:pPr marL="0" indent="0">
              <a:buNone/>
            </a:pPr>
            <a:r>
              <a:rPr lang="en-US" sz="1800" dirty="0">
                <a:latin typeface="Hind"/>
                <a:ea typeface="+mj-ea"/>
                <a:cs typeface="+mj-cs"/>
              </a:rPr>
              <a:t>`id` CHAR(36) NOT NULL,  </a:t>
            </a:r>
          </a:p>
          <a:p>
            <a:pPr marL="0" indent="0">
              <a:buNone/>
            </a:pPr>
            <a:r>
              <a:rPr lang="en-US" sz="1800" dirty="0">
                <a:latin typeface="Hind"/>
                <a:ea typeface="+mj-ea"/>
                <a:cs typeface="+mj-cs"/>
              </a:rPr>
              <a:t>`</a:t>
            </a:r>
            <a:r>
              <a:rPr lang="en-US" sz="1800" dirty="0" err="1">
                <a:latin typeface="Hind"/>
                <a:ea typeface="+mj-ea"/>
                <a:cs typeface="+mj-cs"/>
              </a:rPr>
              <a:t>id_user</a:t>
            </a:r>
            <a:r>
              <a:rPr lang="en-US" sz="1800" dirty="0">
                <a:latin typeface="Hind"/>
                <a:ea typeface="+mj-ea"/>
                <a:cs typeface="+mj-cs"/>
              </a:rPr>
              <a:t>` INT NOT NULL, </a:t>
            </a:r>
          </a:p>
          <a:p>
            <a:pPr marL="0" indent="0">
              <a:buNone/>
            </a:pPr>
            <a:r>
              <a:rPr lang="en-US" sz="1800" dirty="0">
                <a:latin typeface="Hind"/>
                <a:ea typeface="+mj-ea"/>
                <a:cs typeface="+mj-cs"/>
              </a:rPr>
              <a:t>`</a:t>
            </a:r>
            <a:r>
              <a:rPr lang="en-US" sz="1800" dirty="0" err="1">
                <a:latin typeface="Hind"/>
                <a:ea typeface="+mj-ea"/>
                <a:cs typeface="+mj-cs"/>
              </a:rPr>
              <a:t>id_vendor</a:t>
            </a:r>
            <a:r>
              <a:rPr lang="en-US" sz="1800" dirty="0">
                <a:latin typeface="Hind"/>
                <a:ea typeface="+mj-ea"/>
                <a:cs typeface="+mj-cs"/>
              </a:rPr>
              <a:t>` INT NOT NULL,  </a:t>
            </a:r>
          </a:p>
          <a:p>
            <a:pPr marL="0" indent="0">
              <a:buNone/>
            </a:pPr>
            <a:r>
              <a:rPr lang="en-US" sz="1800" dirty="0">
                <a:latin typeface="Hind"/>
                <a:ea typeface="+mj-ea"/>
                <a:cs typeface="+mj-cs"/>
              </a:rPr>
              <a:t>`date` TIMESTAMP NOT NULL,  </a:t>
            </a:r>
          </a:p>
          <a:p>
            <a:pPr marL="0" indent="0">
              <a:buNone/>
            </a:pPr>
            <a:r>
              <a:rPr lang="en-US" sz="1800" dirty="0">
                <a:latin typeface="Hind"/>
                <a:ea typeface="+mj-ea"/>
                <a:cs typeface="+mj-cs"/>
              </a:rPr>
              <a:t>`</a:t>
            </a:r>
            <a:r>
              <a:rPr lang="en-US" sz="1800" dirty="0" err="1">
                <a:latin typeface="Hind"/>
                <a:ea typeface="+mj-ea"/>
                <a:cs typeface="+mj-cs"/>
              </a:rPr>
              <a:t>shipping_cost</a:t>
            </a:r>
            <a:r>
              <a:rPr lang="en-US" sz="1800" dirty="0">
                <a:latin typeface="Hind"/>
                <a:ea typeface="+mj-ea"/>
                <a:cs typeface="+mj-cs"/>
              </a:rPr>
              <a:t>` FLOAT NOT NULL,  </a:t>
            </a:r>
          </a:p>
          <a:p>
            <a:pPr marL="0" indent="0">
              <a:buNone/>
            </a:pPr>
            <a:r>
              <a:rPr lang="en-US" sz="1800" dirty="0">
                <a:latin typeface="Hind"/>
                <a:ea typeface="+mj-ea"/>
                <a:cs typeface="+mj-cs"/>
              </a:rPr>
              <a:t>PRIMARY KEY (`id`),  </a:t>
            </a:r>
          </a:p>
          <a:p>
            <a:pPr marL="0" indent="0">
              <a:buNone/>
            </a:pPr>
            <a:r>
              <a:rPr lang="en-US" sz="1800" dirty="0">
                <a:latin typeface="Hind"/>
                <a:ea typeface="+mj-ea"/>
                <a:cs typeface="+mj-cs"/>
              </a:rPr>
              <a:t>CONSTRAINT `</a:t>
            </a:r>
            <a:r>
              <a:rPr lang="en-US" sz="1800" dirty="0" err="1">
                <a:latin typeface="Hind"/>
                <a:ea typeface="+mj-ea"/>
                <a:cs typeface="+mj-cs"/>
              </a:rPr>
              <a:t>order_info_id_user</a:t>
            </a:r>
            <a:r>
              <a:rPr lang="en-US" sz="1800" dirty="0">
                <a:latin typeface="Hind"/>
                <a:ea typeface="+mj-ea"/>
                <a:cs typeface="+mj-cs"/>
              </a:rPr>
              <a:t>`    FOREIGN KEY (`</a:t>
            </a:r>
            <a:r>
              <a:rPr lang="en-US" sz="1800" dirty="0" err="1">
                <a:latin typeface="Hind"/>
                <a:ea typeface="+mj-ea"/>
                <a:cs typeface="+mj-cs"/>
              </a:rPr>
              <a:t>id_user</a:t>
            </a:r>
            <a:r>
              <a:rPr lang="en-US" sz="1800" dirty="0">
                <a:latin typeface="Hind"/>
                <a:ea typeface="+mj-ea"/>
                <a:cs typeface="+mj-cs"/>
              </a:rPr>
              <a:t>`)    REFERENCES `user` (`id`)    ON UPDATE CASCADE,  </a:t>
            </a:r>
          </a:p>
          <a:p>
            <a:pPr marL="0" indent="0">
              <a:buNone/>
            </a:pPr>
            <a:r>
              <a:rPr lang="en-US" sz="1800" dirty="0">
                <a:latin typeface="Hind"/>
                <a:ea typeface="+mj-ea"/>
                <a:cs typeface="+mj-cs"/>
              </a:rPr>
              <a:t>CONSTRAINT `</a:t>
            </a:r>
            <a:r>
              <a:rPr lang="en-US" sz="1800" dirty="0" err="1">
                <a:latin typeface="Hind"/>
                <a:ea typeface="+mj-ea"/>
                <a:cs typeface="+mj-cs"/>
              </a:rPr>
              <a:t>order_info_id_vendor</a:t>
            </a:r>
            <a:r>
              <a:rPr lang="en-US" sz="1800" dirty="0">
                <a:latin typeface="Hind"/>
                <a:ea typeface="+mj-ea"/>
                <a:cs typeface="+mj-cs"/>
              </a:rPr>
              <a:t>`    FOREIGN KEY (`</a:t>
            </a:r>
            <a:r>
              <a:rPr lang="en-US" sz="1800" dirty="0" err="1">
                <a:latin typeface="Hind"/>
                <a:ea typeface="+mj-ea"/>
                <a:cs typeface="+mj-cs"/>
              </a:rPr>
              <a:t>id_vendor</a:t>
            </a:r>
            <a:r>
              <a:rPr lang="en-US" sz="1800" dirty="0">
                <a:latin typeface="Hind"/>
                <a:ea typeface="+mj-ea"/>
                <a:cs typeface="+mj-cs"/>
              </a:rPr>
              <a:t>`)    REFERENCES `vendor` (`id`)    ON UPDATE CASCADE)</a:t>
            </a:r>
          </a:p>
        </p:txBody>
      </p:sp>
    </p:spTree>
    <p:extLst>
      <p:ext uri="{BB962C8B-B14F-4D97-AF65-F5344CB8AC3E}">
        <p14:creationId xmlns:p14="http://schemas.microsoft.com/office/powerpoint/2010/main" val="274046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46205-7257-47FD-A07F-1B1048C90351}"/>
              </a:ext>
            </a:extLst>
          </p:cNvPr>
          <p:cNvSpPr>
            <a:spLocks noGrp="1"/>
          </p:cNvSpPr>
          <p:nvPr>
            <p:ph type="title"/>
          </p:nvPr>
        </p:nvSpPr>
        <p:spPr/>
        <p:txBody>
          <a:bodyPr>
            <a:normAutofit/>
          </a:bodyPr>
          <a:lstStyle/>
          <a:p>
            <a:r>
              <a:rPr lang="it-IT" sz="4000" b="1" dirty="0">
                <a:latin typeface="Hind"/>
              </a:rPr>
              <a:t>Design del Database </a:t>
            </a:r>
            <a:r>
              <a:rPr lang="it-IT" sz="4000" dirty="0"/>
              <a:t>– </a:t>
            </a:r>
            <a:r>
              <a:rPr lang="it-IT" sz="4000" dirty="0">
                <a:latin typeface="Hind"/>
              </a:rPr>
              <a:t>Definizione delle tabelle</a:t>
            </a:r>
          </a:p>
        </p:txBody>
      </p:sp>
      <p:sp>
        <p:nvSpPr>
          <p:cNvPr id="3" name="Segnaposto contenuto 2">
            <a:extLst>
              <a:ext uri="{FF2B5EF4-FFF2-40B4-BE49-F238E27FC236}">
                <a16:creationId xmlns:a16="http://schemas.microsoft.com/office/drawing/2014/main" id="{80869FFB-E925-4364-8C80-6479C4DD48B5}"/>
              </a:ext>
            </a:extLst>
          </p:cNvPr>
          <p:cNvSpPr>
            <a:spLocks noGrp="1"/>
          </p:cNvSpPr>
          <p:nvPr>
            <p:ph idx="1"/>
          </p:nvPr>
        </p:nvSpPr>
        <p:spPr/>
        <p:txBody>
          <a:bodyPr>
            <a:normAutofit fontScale="92500" lnSpcReduction="10000"/>
          </a:bodyPr>
          <a:lstStyle/>
          <a:p>
            <a:pPr marL="0" indent="0">
              <a:buNone/>
            </a:pPr>
            <a:r>
              <a:rPr lang="it-IT" sz="1800" dirty="0">
                <a:solidFill>
                  <a:srgbClr val="000000"/>
                </a:solidFill>
                <a:effectLst/>
                <a:latin typeface="Calibri" panose="020F0502020204030204" pitchFamily="34" charset="0"/>
                <a:ea typeface="Times New Roman" panose="02020603050405020304" pitchFamily="18" charset="0"/>
              </a:rPr>
              <a:t>«Un </a:t>
            </a:r>
            <a:r>
              <a:rPr lang="it-IT" sz="1800" b="1" dirty="0">
                <a:solidFill>
                  <a:srgbClr val="FFC000"/>
                </a:solidFill>
                <a:effectLst/>
                <a:latin typeface="Calibri" panose="020F0502020204030204" pitchFamily="34" charset="0"/>
                <a:ea typeface="Times New Roman" panose="02020603050405020304" pitchFamily="18" charset="0"/>
              </a:rPr>
              <a:t>ordine</a:t>
            </a:r>
            <a:r>
              <a:rPr lang="it-IT" sz="1800" dirty="0">
                <a:solidFill>
                  <a:srgbClr val="000000"/>
                </a:solidFill>
                <a:effectLst/>
                <a:latin typeface="Calibri" panose="020F0502020204030204" pitchFamily="34" charset="0"/>
                <a:ea typeface="Times New Roman" panose="02020603050405020304" pitchFamily="18" charset="0"/>
              </a:rPr>
              <a:t> ha un </a:t>
            </a:r>
            <a:r>
              <a:rPr lang="it-IT" sz="1800" dirty="0">
                <a:solidFill>
                  <a:srgbClr val="FF0000"/>
                </a:solidFill>
                <a:effectLst/>
                <a:latin typeface="Calibri" panose="020F0502020204030204" pitchFamily="34" charset="0"/>
                <a:ea typeface="Times New Roman" panose="02020603050405020304" pitchFamily="18" charset="0"/>
              </a:rPr>
              <a:t>codice</a:t>
            </a:r>
            <a:r>
              <a:rPr lang="it-IT" sz="1800" dirty="0">
                <a:solidFill>
                  <a:srgbClr val="000000"/>
                </a:solidFill>
                <a:effectLst/>
                <a:latin typeface="Calibri" panose="020F0502020204030204" pitchFamily="34" charset="0"/>
                <a:ea typeface="Times New Roman" panose="02020603050405020304" pitchFamily="18" charset="0"/>
              </a:rPr>
              <a:t>, il </a:t>
            </a:r>
            <a:r>
              <a:rPr lang="it-IT" sz="1800" dirty="0">
                <a:solidFill>
                  <a:srgbClr val="FF0000"/>
                </a:solidFill>
                <a:effectLst/>
                <a:latin typeface="Calibri" panose="020F0502020204030204" pitchFamily="34" charset="0"/>
                <a:ea typeface="Times New Roman" panose="02020603050405020304" pitchFamily="18" charset="0"/>
              </a:rPr>
              <a:t>nome</a:t>
            </a:r>
            <a:r>
              <a:rPr lang="it-IT" sz="1800" dirty="0">
                <a:solidFill>
                  <a:srgbClr val="000000"/>
                </a:solidFill>
                <a:effectLst/>
                <a:latin typeface="Calibri" panose="020F0502020204030204" pitchFamily="34" charset="0"/>
                <a:ea typeface="Times New Roman" panose="02020603050405020304" pitchFamily="18" charset="0"/>
              </a:rPr>
              <a:t> </a:t>
            </a:r>
            <a:r>
              <a:rPr lang="it-IT" sz="1800" dirty="0">
                <a:solidFill>
                  <a:srgbClr val="FF0000"/>
                </a:solidFill>
                <a:effectLst/>
                <a:latin typeface="Calibri" panose="020F0502020204030204" pitchFamily="34" charset="0"/>
                <a:ea typeface="Times New Roman" panose="02020603050405020304" pitchFamily="18" charset="0"/>
              </a:rPr>
              <a:t>del fornitore</a:t>
            </a:r>
            <a:r>
              <a:rPr lang="it-IT" sz="1800" dirty="0">
                <a:solidFill>
                  <a:srgbClr val="000000"/>
                </a:solidFill>
                <a:effectLst/>
                <a:latin typeface="Calibri" panose="020F0502020204030204" pitchFamily="34" charset="0"/>
                <a:ea typeface="Times New Roman" panose="02020603050405020304" pitchFamily="18" charset="0"/>
              </a:rPr>
              <a:t>, </a:t>
            </a:r>
            <a:r>
              <a:rPr lang="it-IT" sz="1800" dirty="0">
                <a:solidFill>
                  <a:srgbClr val="FF0000"/>
                </a:solidFill>
                <a:effectLst/>
                <a:latin typeface="Calibri" panose="020F0502020204030204" pitchFamily="34" charset="0"/>
                <a:ea typeface="Times New Roman" panose="02020603050405020304" pitchFamily="18" charset="0"/>
              </a:rPr>
              <a:t>l’elenco degli articoli</a:t>
            </a:r>
            <a:r>
              <a:rPr lang="it-IT" sz="1800" dirty="0">
                <a:solidFill>
                  <a:srgbClr val="000000"/>
                </a:solidFill>
                <a:effectLst/>
                <a:latin typeface="Calibri" panose="020F0502020204030204" pitchFamily="34" charset="0"/>
                <a:ea typeface="Times New Roman" panose="02020603050405020304" pitchFamily="18" charset="0"/>
              </a:rPr>
              <a:t>, un </a:t>
            </a:r>
            <a:r>
              <a:rPr lang="it-IT" sz="1800" dirty="0">
                <a:solidFill>
                  <a:srgbClr val="FF0000"/>
                </a:solidFill>
                <a:effectLst/>
                <a:latin typeface="Calibri" panose="020F0502020204030204" pitchFamily="34" charset="0"/>
                <a:ea typeface="Times New Roman" panose="02020603050405020304" pitchFamily="18" charset="0"/>
              </a:rPr>
              <a:t>valore </a:t>
            </a:r>
            <a:r>
              <a:rPr lang="it-IT" sz="1800" dirty="0">
                <a:solidFill>
                  <a:srgbClr val="000000"/>
                </a:solidFill>
                <a:effectLst/>
                <a:latin typeface="Calibri" panose="020F0502020204030204" pitchFamily="34" charset="0"/>
                <a:ea typeface="Times New Roman" panose="02020603050405020304" pitchFamily="18" charset="0"/>
              </a:rPr>
              <a:t>totale composto dalla somma del valore degli articoli e delle spese di spedizione, una </a:t>
            </a:r>
            <a:r>
              <a:rPr lang="it-IT" sz="1800" dirty="0">
                <a:solidFill>
                  <a:srgbClr val="FF0000"/>
                </a:solidFill>
                <a:effectLst/>
                <a:latin typeface="Calibri" panose="020F0502020204030204" pitchFamily="34" charset="0"/>
                <a:ea typeface="Times New Roman" panose="02020603050405020304" pitchFamily="18" charset="0"/>
              </a:rPr>
              <a:t>data</a:t>
            </a:r>
            <a:r>
              <a:rPr lang="it-IT" sz="1800" dirty="0">
                <a:solidFill>
                  <a:srgbClr val="000000"/>
                </a:solidFill>
                <a:effectLst/>
                <a:latin typeface="Calibri" panose="020F0502020204030204" pitchFamily="34" charset="0"/>
                <a:ea typeface="Times New Roman" panose="02020603050405020304" pitchFamily="18" charset="0"/>
              </a:rPr>
              <a:t> di spedizione e </a:t>
            </a:r>
            <a:r>
              <a:rPr lang="it-IT" sz="1800" dirty="0">
                <a:solidFill>
                  <a:srgbClr val="FF0000"/>
                </a:solidFill>
                <a:effectLst/>
                <a:latin typeface="Calibri" panose="020F0502020204030204" pitchFamily="34" charset="0"/>
                <a:ea typeface="Times New Roman" panose="02020603050405020304" pitchFamily="18" charset="0"/>
              </a:rPr>
              <a:t>l’indirizzo</a:t>
            </a:r>
            <a:r>
              <a:rPr lang="it-IT" sz="1800" dirty="0">
                <a:solidFill>
                  <a:srgbClr val="000000"/>
                </a:solidFill>
                <a:effectLst/>
                <a:latin typeface="Calibri" panose="020F0502020204030204" pitchFamily="34" charset="0"/>
                <a:ea typeface="Times New Roman" panose="02020603050405020304" pitchFamily="18" charset="0"/>
              </a:rPr>
              <a:t> di spedizione dell’utente.</a:t>
            </a:r>
            <a:r>
              <a:rPr lang="it-IT" sz="1800" dirty="0">
                <a:solidFill>
                  <a:srgbClr val="000000"/>
                </a:solidFill>
                <a:latin typeface="Calibri" panose="020F0502020204030204" pitchFamily="34" charset="0"/>
                <a:ea typeface="Times New Roman" panose="02020603050405020304" pitchFamily="18" charset="0"/>
              </a:rPr>
              <a:t>»</a:t>
            </a:r>
          </a:p>
          <a:p>
            <a:pPr marL="0" indent="0">
              <a:buNone/>
            </a:pPr>
            <a:r>
              <a:rPr lang="it-IT" sz="1800" dirty="0">
                <a:solidFill>
                  <a:srgbClr val="000000"/>
                </a:solidFill>
                <a:latin typeface="Calibri" panose="020F0502020204030204" pitchFamily="34" charset="0"/>
                <a:ea typeface="Times New Roman" panose="02020603050405020304" pitchFamily="18" charset="0"/>
              </a:rPr>
              <a:t>Abbiamo deciso di salvare le informazioni necessarie in due tabelle, una contenente i dati dell’ordine e una contenete i dettagli riguardanti il contenuto dell’ordine.</a:t>
            </a:r>
          </a:p>
          <a:p>
            <a:pPr marL="0" indent="0">
              <a:buNone/>
            </a:pPr>
            <a:endParaRPr lang="en-US" sz="1800" dirty="0">
              <a:latin typeface="Hind"/>
              <a:ea typeface="+mj-ea"/>
              <a:cs typeface="+mj-cs"/>
            </a:endParaRPr>
          </a:p>
          <a:p>
            <a:pPr marL="0" indent="0">
              <a:buNone/>
            </a:pPr>
            <a:r>
              <a:rPr lang="en-US" sz="1800" dirty="0">
                <a:latin typeface="Hind"/>
                <a:ea typeface="+mj-ea"/>
                <a:cs typeface="+mj-cs"/>
              </a:rPr>
              <a:t>CREATE TABLE IF NOT EXISTS `</a:t>
            </a:r>
            <a:r>
              <a:rPr lang="en-US" sz="1800" dirty="0" err="1">
                <a:solidFill>
                  <a:srgbClr val="FFC000"/>
                </a:solidFill>
                <a:latin typeface="Hind"/>
                <a:ea typeface="+mj-ea"/>
                <a:cs typeface="+mj-cs"/>
              </a:rPr>
              <a:t>ordered_item</a:t>
            </a:r>
            <a:r>
              <a:rPr lang="en-US" sz="1800" dirty="0">
                <a:latin typeface="Hind"/>
                <a:ea typeface="+mj-ea"/>
                <a:cs typeface="+mj-cs"/>
              </a:rPr>
              <a:t>` (  </a:t>
            </a:r>
          </a:p>
          <a:p>
            <a:pPr marL="0" indent="0">
              <a:buNone/>
            </a:pPr>
            <a:r>
              <a:rPr lang="en-US" sz="1800" dirty="0">
                <a:latin typeface="Hind"/>
                <a:ea typeface="+mj-ea"/>
                <a:cs typeface="+mj-cs"/>
              </a:rPr>
              <a:t>`</a:t>
            </a:r>
            <a:r>
              <a:rPr lang="en-US" sz="1800" dirty="0" err="1">
                <a:latin typeface="Hind"/>
                <a:ea typeface="+mj-ea"/>
                <a:cs typeface="+mj-cs"/>
              </a:rPr>
              <a:t>id_order</a:t>
            </a:r>
            <a:r>
              <a:rPr lang="en-US" sz="1800" dirty="0">
                <a:latin typeface="Hind"/>
                <a:ea typeface="+mj-ea"/>
                <a:cs typeface="+mj-cs"/>
              </a:rPr>
              <a:t>` CHAR(36) NOT NULL,  </a:t>
            </a:r>
          </a:p>
          <a:p>
            <a:pPr marL="0" indent="0">
              <a:buNone/>
            </a:pPr>
            <a:r>
              <a:rPr lang="en-US" sz="1800" dirty="0">
                <a:latin typeface="Hind"/>
                <a:ea typeface="+mj-ea"/>
                <a:cs typeface="+mj-cs"/>
              </a:rPr>
              <a:t>`</a:t>
            </a:r>
            <a:r>
              <a:rPr lang="en-US" sz="1800" dirty="0" err="1">
                <a:latin typeface="Hind"/>
                <a:ea typeface="+mj-ea"/>
                <a:cs typeface="+mj-cs"/>
              </a:rPr>
              <a:t>id_item</a:t>
            </a:r>
            <a:r>
              <a:rPr lang="en-US" sz="1800" dirty="0">
                <a:latin typeface="Hind"/>
                <a:ea typeface="+mj-ea"/>
                <a:cs typeface="+mj-cs"/>
              </a:rPr>
              <a:t>` INT NOT NULL,  </a:t>
            </a:r>
          </a:p>
          <a:p>
            <a:pPr marL="0" indent="0">
              <a:buNone/>
            </a:pPr>
            <a:r>
              <a:rPr lang="en-US" sz="1800" dirty="0">
                <a:latin typeface="Hind"/>
                <a:ea typeface="+mj-ea"/>
                <a:cs typeface="+mj-cs"/>
              </a:rPr>
              <a:t>`quantity` INT NOT NULL,  </a:t>
            </a:r>
          </a:p>
          <a:p>
            <a:pPr marL="0" indent="0">
              <a:buNone/>
            </a:pPr>
            <a:r>
              <a:rPr lang="en-US" sz="1800" dirty="0">
                <a:latin typeface="Hind"/>
                <a:ea typeface="+mj-ea"/>
                <a:cs typeface="+mj-cs"/>
              </a:rPr>
              <a:t>`cost` FLOAT NOT NULL,  </a:t>
            </a:r>
          </a:p>
          <a:p>
            <a:pPr marL="0" indent="0">
              <a:buNone/>
            </a:pPr>
            <a:r>
              <a:rPr lang="en-US" sz="1800" dirty="0">
                <a:latin typeface="Hind"/>
                <a:ea typeface="+mj-ea"/>
                <a:cs typeface="+mj-cs"/>
              </a:rPr>
              <a:t>PRIMARY KEY (`id_order`,`</a:t>
            </a:r>
            <a:r>
              <a:rPr lang="en-US" sz="1800" dirty="0" err="1">
                <a:latin typeface="Hind"/>
                <a:ea typeface="+mj-ea"/>
                <a:cs typeface="+mj-cs"/>
              </a:rPr>
              <a:t>id_item</a:t>
            </a:r>
            <a:r>
              <a:rPr lang="en-US" sz="1800" dirty="0">
                <a:latin typeface="Hind"/>
                <a:ea typeface="+mj-ea"/>
                <a:cs typeface="+mj-cs"/>
              </a:rPr>
              <a:t>`),  </a:t>
            </a:r>
          </a:p>
          <a:p>
            <a:pPr marL="0" indent="0">
              <a:buNone/>
            </a:pPr>
            <a:r>
              <a:rPr lang="en-US" sz="1800" dirty="0">
                <a:latin typeface="Hind"/>
                <a:ea typeface="+mj-ea"/>
                <a:cs typeface="+mj-cs"/>
              </a:rPr>
              <a:t>CONSTRAINT `</a:t>
            </a:r>
            <a:r>
              <a:rPr lang="en-US" sz="1800" dirty="0" err="1">
                <a:latin typeface="Hind"/>
                <a:ea typeface="+mj-ea"/>
                <a:cs typeface="+mj-cs"/>
              </a:rPr>
              <a:t>ordered_item_id_order</a:t>
            </a:r>
            <a:r>
              <a:rPr lang="en-US" sz="1800" dirty="0">
                <a:latin typeface="Hind"/>
                <a:ea typeface="+mj-ea"/>
                <a:cs typeface="+mj-cs"/>
              </a:rPr>
              <a:t>`    FOREIGN KEY (`</a:t>
            </a:r>
            <a:r>
              <a:rPr lang="en-US" sz="1800" dirty="0" err="1">
                <a:latin typeface="Hind"/>
                <a:ea typeface="+mj-ea"/>
                <a:cs typeface="+mj-cs"/>
              </a:rPr>
              <a:t>id_order</a:t>
            </a:r>
            <a:r>
              <a:rPr lang="en-US" sz="1800" dirty="0">
                <a:latin typeface="Hind"/>
                <a:ea typeface="+mj-ea"/>
                <a:cs typeface="+mj-cs"/>
              </a:rPr>
              <a:t>`)    REFERENCES `</a:t>
            </a:r>
            <a:r>
              <a:rPr lang="en-US" sz="1800" dirty="0" err="1">
                <a:latin typeface="Hind"/>
                <a:ea typeface="+mj-ea"/>
                <a:cs typeface="+mj-cs"/>
              </a:rPr>
              <a:t>order_info</a:t>
            </a:r>
            <a:r>
              <a:rPr lang="en-US" sz="1800" dirty="0">
                <a:latin typeface="Hind"/>
                <a:ea typeface="+mj-ea"/>
                <a:cs typeface="+mj-cs"/>
              </a:rPr>
              <a:t>` (`id`)    ON UPDATE CASCADE,  </a:t>
            </a:r>
          </a:p>
          <a:p>
            <a:pPr marL="0" indent="0">
              <a:buNone/>
            </a:pPr>
            <a:r>
              <a:rPr lang="en-US" sz="1800" dirty="0">
                <a:latin typeface="Hind"/>
                <a:ea typeface="+mj-ea"/>
                <a:cs typeface="+mj-cs"/>
              </a:rPr>
              <a:t>CONSTRAINT `</a:t>
            </a:r>
            <a:r>
              <a:rPr lang="en-US" sz="1800" dirty="0" err="1">
                <a:latin typeface="Hind"/>
                <a:ea typeface="+mj-ea"/>
                <a:cs typeface="+mj-cs"/>
              </a:rPr>
              <a:t>ordered_item_id_item</a:t>
            </a:r>
            <a:r>
              <a:rPr lang="en-US" sz="1800" dirty="0">
                <a:latin typeface="Hind"/>
                <a:ea typeface="+mj-ea"/>
                <a:cs typeface="+mj-cs"/>
              </a:rPr>
              <a:t>`    FOREIGN KEY (`</a:t>
            </a:r>
            <a:r>
              <a:rPr lang="en-US" sz="1800" dirty="0" err="1">
                <a:latin typeface="Hind"/>
                <a:ea typeface="+mj-ea"/>
                <a:cs typeface="+mj-cs"/>
              </a:rPr>
              <a:t>id_item</a:t>
            </a:r>
            <a:r>
              <a:rPr lang="en-US" sz="1800" dirty="0">
                <a:latin typeface="Hind"/>
                <a:ea typeface="+mj-ea"/>
                <a:cs typeface="+mj-cs"/>
              </a:rPr>
              <a:t>`)    REFERENCES `item` (`id`)    ON UPDATE CASCADE)</a:t>
            </a:r>
          </a:p>
        </p:txBody>
      </p:sp>
    </p:spTree>
    <p:extLst>
      <p:ext uri="{BB962C8B-B14F-4D97-AF65-F5344CB8AC3E}">
        <p14:creationId xmlns:p14="http://schemas.microsoft.com/office/powerpoint/2010/main" val="487181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4461B-F5C8-4552-878F-BA385C4A8495}"/>
              </a:ext>
            </a:extLst>
          </p:cNvPr>
          <p:cNvSpPr>
            <a:spLocks noGrp="1"/>
          </p:cNvSpPr>
          <p:nvPr>
            <p:ph type="title"/>
          </p:nvPr>
        </p:nvSpPr>
        <p:spPr/>
        <p:txBody>
          <a:bodyPr/>
          <a:lstStyle/>
          <a:p>
            <a:r>
              <a:rPr lang="it-IT" sz="4000" b="1" dirty="0">
                <a:latin typeface="Hind"/>
              </a:rPr>
              <a:t>Componenti </a:t>
            </a:r>
            <a:r>
              <a:rPr lang="it-IT" sz="4000" dirty="0">
                <a:latin typeface="Hind"/>
              </a:rPr>
              <a:t>– Model Objects (</a:t>
            </a:r>
            <a:r>
              <a:rPr lang="it-IT" sz="4000" dirty="0" err="1">
                <a:latin typeface="Hind"/>
              </a:rPr>
              <a:t>Beans</a:t>
            </a:r>
            <a:r>
              <a:rPr lang="it-IT" sz="4000" dirty="0">
                <a:latin typeface="Hind"/>
              </a:rPr>
              <a:t>)</a:t>
            </a:r>
          </a:p>
        </p:txBody>
      </p:sp>
      <p:sp>
        <p:nvSpPr>
          <p:cNvPr id="3" name="Segnaposto contenuto 2">
            <a:extLst>
              <a:ext uri="{FF2B5EF4-FFF2-40B4-BE49-F238E27FC236}">
                <a16:creationId xmlns:a16="http://schemas.microsoft.com/office/drawing/2014/main" id="{9964ED60-4162-4FF8-A2AB-8CAF75EC9B9C}"/>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dirty="0"/>
              <a:t>User </a:t>
            </a:r>
          </a:p>
          <a:p>
            <a:pPr>
              <a:buFont typeface="Wingdings" panose="05000000000000000000" pitchFamily="2" charset="2"/>
              <a:buChar char="q"/>
            </a:pPr>
            <a:r>
              <a:rPr lang="en-US" dirty="0"/>
              <a:t>Item </a:t>
            </a:r>
          </a:p>
          <a:p>
            <a:pPr>
              <a:buFont typeface="Wingdings" panose="05000000000000000000" pitchFamily="2" charset="2"/>
              <a:buChar char="q"/>
            </a:pPr>
            <a:r>
              <a:rPr lang="en-US" dirty="0" err="1"/>
              <a:t>ExtendedItem</a:t>
            </a:r>
            <a:r>
              <a:rPr lang="en-US" dirty="0"/>
              <a:t> </a:t>
            </a:r>
          </a:p>
          <a:p>
            <a:pPr>
              <a:buFont typeface="Wingdings" panose="05000000000000000000" pitchFamily="2" charset="2"/>
              <a:buChar char="q"/>
            </a:pPr>
            <a:r>
              <a:rPr lang="en-US" dirty="0" err="1"/>
              <a:t>SelectedItem</a:t>
            </a:r>
            <a:endParaRPr lang="en-US" dirty="0"/>
          </a:p>
          <a:p>
            <a:pPr>
              <a:buFont typeface="Wingdings" panose="05000000000000000000" pitchFamily="2" charset="2"/>
              <a:buChar char="q"/>
            </a:pPr>
            <a:r>
              <a:rPr lang="en-US" dirty="0" err="1"/>
              <a:t>OrderedItem</a:t>
            </a:r>
            <a:r>
              <a:rPr lang="en-US" dirty="0"/>
              <a:t> </a:t>
            </a:r>
          </a:p>
          <a:p>
            <a:pPr>
              <a:buFont typeface="Wingdings" panose="05000000000000000000" pitchFamily="2" charset="2"/>
              <a:buChar char="q"/>
            </a:pPr>
            <a:r>
              <a:rPr lang="en-US" dirty="0"/>
              <a:t>View </a:t>
            </a:r>
          </a:p>
          <a:p>
            <a:pPr>
              <a:buFont typeface="Wingdings" panose="05000000000000000000" pitchFamily="2" charset="2"/>
              <a:buChar char="q"/>
            </a:pPr>
            <a:r>
              <a:rPr lang="en-US" dirty="0"/>
              <a:t>Vendor </a:t>
            </a:r>
          </a:p>
          <a:p>
            <a:pPr>
              <a:buFont typeface="Wingdings" panose="05000000000000000000" pitchFamily="2" charset="2"/>
              <a:buChar char="q"/>
            </a:pPr>
            <a:r>
              <a:rPr lang="en-US" dirty="0" err="1"/>
              <a:t>ShippingRange</a:t>
            </a:r>
            <a:r>
              <a:rPr lang="en-US" dirty="0"/>
              <a:t> </a:t>
            </a:r>
          </a:p>
          <a:p>
            <a:pPr>
              <a:buFont typeface="Wingdings" panose="05000000000000000000" pitchFamily="2" charset="2"/>
              <a:buChar char="q"/>
            </a:pPr>
            <a:r>
              <a:rPr lang="en-US" dirty="0"/>
              <a:t>Price </a:t>
            </a:r>
          </a:p>
          <a:p>
            <a:pPr>
              <a:buFont typeface="Wingdings" panose="05000000000000000000" pitchFamily="2" charset="2"/>
              <a:buChar char="q"/>
            </a:pPr>
            <a:r>
              <a:rPr lang="en-US" dirty="0" err="1"/>
              <a:t>OrderInfo</a:t>
            </a:r>
            <a:r>
              <a:rPr lang="en-US" dirty="0"/>
              <a:t> </a:t>
            </a:r>
          </a:p>
          <a:p>
            <a:pPr>
              <a:buFont typeface="Wingdings" panose="05000000000000000000" pitchFamily="2" charset="2"/>
              <a:buChar char="q"/>
            </a:pPr>
            <a:r>
              <a:rPr lang="en-US" dirty="0" err="1"/>
              <a:t>ErrorMessage</a:t>
            </a:r>
            <a:endParaRPr lang="it-IT" dirty="0"/>
          </a:p>
        </p:txBody>
      </p:sp>
    </p:spTree>
    <p:extLst>
      <p:ext uri="{BB962C8B-B14F-4D97-AF65-F5344CB8AC3E}">
        <p14:creationId xmlns:p14="http://schemas.microsoft.com/office/powerpoint/2010/main" val="288885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4461B-F5C8-4552-878F-BA385C4A8495}"/>
              </a:ext>
            </a:extLst>
          </p:cNvPr>
          <p:cNvSpPr>
            <a:spLocks noGrp="1"/>
          </p:cNvSpPr>
          <p:nvPr>
            <p:ph type="title"/>
          </p:nvPr>
        </p:nvSpPr>
        <p:spPr/>
        <p:txBody>
          <a:bodyPr/>
          <a:lstStyle/>
          <a:p>
            <a:r>
              <a:rPr lang="it-IT" sz="4000" b="1" dirty="0">
                <a:latin typeface="Hind"/>
              </a:rPr>
              <a:t>Componenti </a:t>
            </a:r>
            <a:r>
              <a:rPr lang="it-IT" sz="4000" dirty="0">
                <a:latin typeface="Hind"/>
              </a:rPr>
              <a:t>– Data Access Objects (Classes)</a:t>
            </a:r>
          </a:p>
        </p:txBody>
      </p:sp>
      <p:sp>
        <p:nvSpPr>
          <p:cNvPr id="3" name="Segnaposto contenuto 2">
            <a:extLst>
              <a:ext uri="{FF2B5EF4-FFF2-40B4-BE49-F238E27FC236}">
                <a16:creationId xmlns:a16="http://schemas.microsoft.com/office/drawing/2014/main" id="{9964ED60-4162-4FF8-A2AB-8CAF75EC9B9C}"/>
              </a:ext>
            </a:extLst>
          </p:cNvPr>
          <p:cNvSpPr>
            <a:spLocks noGrp="1"/>
          </p:cNvSpPr>
          <p:nvPr>
            <p:ph idx="1"/>
          </p:nvPr>
        </p:nvSpPr>
        <p:spPr/>
        <p:txBody>
          <a:bodyPr>
            <a:normAutofit fontScale="85000" lnSpcReduction="20000"/>
          </a:bodyPr>
          <a:lstStyle/>
          <a:p>
            <a:pPr marL="0" indent="0">
              <a:buNone/>
            </a:pPr>
            <a:r>
              <a:rPr lang="it-IT" dirty="0" err="1"/>
              <a:t>UserDAO</a:t>
            </a:r>
            <a:r>
              <a:rPr lang="it-IT" dirty="0"/>
              <a:t> </a:t>
            </a:r>
          </a:p>
          <a:p>
            <a:pPr lvl="1">
              <a:buFont typeface="Wingdings" panose="05000000000000000000" pitchFamily="2" charset="2"/>
              <a:buChar char="q"/>
            </a:pPr>
            <a:r>
              <a:rPr lang="it-IT" dirty="0" err="1"/>
              <a:t>checkCredentials</a:t>
            </a:r>
            <a:r>
              <a:rPr lang="it-IT" dirty="0"/>
              <a:t> (</a:t>
            </a:r>
            <a:r>
              <a:rPr lang="it-IT" dirty="0" err="1"/>
              <a:t>String</a:t>
            </a:r>
            <a:r>
              <a:rPr lang="it-IT" dirty="0"/>
              <a:t> email, </a:t>
            </a:r>
            <a:r>
              <a:rPr lang="it-IT" dirty="0" err="1"/>
              <a:t>String</a:t>
            </a:r>
            <a:r>
              <a:rPr lang="it-IT" dirty="0"/>
              <a:t> </a:t>
            </a:r>
            <a:r>
              <a:rPr lang="it-IT" dirty="0" err="1"/>
              <a:t>pwd</a:t>
            </a:r>
            <a:r>
              <a:rPr lang="it-IT" dirty="0"/>
              <a:t>) </a:t>
            </a:r>
          </a:p>
          <a:p>
            <a:pPr lvl="1">
              <a:buFont typeface="Wingdings" panose="05000000000000000000" pitchFamily="2" charset="2"/>
              <a:buChar char="q"/>
            </a:pPr>
            <a:r>
              <a:rPr lang="it-IT" dirty="0" err="1"/>
              <a:t>createUser</a:t>
            </a:r>
            <a:r>
              <a:rPr lang="it-IT" dirty="0"/>
              <a:t> (</a:t>
            </a:r>
            <a:r>
              <a:rPr lang="it-IT" dirty="0" err="1"/>
              <a:t>String</a:t>
            </a:r>
            <a:r>
              <a:rPr lang="it-IT" dirty="0"/>
              <a:t> name, </a:t>
            </a:r>
            <a:r>
              <a:rPr lang="it-IT" dirty="0" err="1"/>
              <a:t>String</a:t>
            </a:r>
            <a:r>
              <a:rPr lang="it-IT" dirty="0"/>
              <a:t> </a:t>
            </a:r>
            <a:r>
              <a:rPr lang="it-IT" dirty="0" err="1"/>
              <a:t>surname</a:t>
            </a:r>
            <a:r>
              <a:rPr lang="it-IT" dirty="0"/>
              <a:t>, </a:t>
            </a:r>
            <a:r>
              <a:rPr lang="it-IT" dirty="0" err="1"/>
              <a:t>String</a:t>
            </a:r>
            <a:r>
              <a:rPr lang="it-IT" dirty="0"/>
              <a:t> email, </a:t>
            </a:r>
            <a:r>
              <a:rPr lang="it-IT" dirty="0" err="1"/>
              <a:t>String</a:t>
            </a:r>
            <a:r>
              <a:rPr lang="it-IT" dirty="0"/>
              <a:t> </a:t>
            </a:r>
            <a:r>
              <a:rPr lang="it-IT" dirty="0" err="1"/>
              <a:t>pwd</a:t>
            </a:r>
            <a:r>
              <a:rPr lang="it-IT" dirty="0"/>
              <a:t>, </a:t>
            </a:r>
            <a:r>
              <a:rPr lang="it-IT" dirty="0" err="1"/>
              <a:t>String</a:t>
            </a:r>
            <a:r>
              <a:rPr lang="it-IT" dirty="0"/>
              <a:t> </a:t>
            </a:r>
            <a:r>
              <a:rPr lang="it-IT" dirty="0" err="1"/>
              <a:t>address</a:t>
            </a:r>
            <a:r>
              <a:rPr lang="it-IT" dirty="0"/>
              <a:t>) </a:t>
            </a:r>
          </a:p>
          <a:p>
            <a:pPr marL="0" indent="0">
              <a:buNone/>
            </a:pPr>
            <a:endParaRPr lang="it-IT" dirty="0"/>
          </a:p>
          <a:p>
            <a:pPr marL="0" indent="0">
              <a:buNone/>
            </a:pPr>
            <a:r>
              <a:rPr lang="it-IT" dirty="0" err="1"/>
              <a:t>ItemDAO</a:t>
            </a:r>
            <a:r>
              <a:rPr lang="it-IT" dirty="0"/>
              <a:t> </a:t>
            </a:r>
          </a:p>
          <a:p>
            <a:pPr lvl="1">
              <a:buFont typeface="Wingdings" panose="05000000000000000000" pitchFamily="2" charset="2"/>
              <a:buChar char="q"/>
            </a:pPr>
            <a:r>
              <a:rPr lang="it-IT" dirty="0" err="1"/>
              <a:t>findOneByItemId</a:t>
            </a:r>
            <a:r>
              <a:rPr lang="it-IT" dirty="0"/>
              <a:t> (</a:t>
            </a:r>
            <a:r>
              <a:rPr lang="it-IT" dirty="0" err="1"/>
              <a:t>int</a:t>
            </a:r>
            <a:r>
              <a:rPr lang="it-IT" dirty="0"/>
              <a:t> items) </a:t>
            </a:r>
          </a:p>
          <a:p>
            <a:pPr lvl="1">
              <a:buFont typeface="Wingdings" panose="05000000000000000000" pitchFamily="2" charset="2"/>
              <a:buChar char="q"/>
            </a:pPr>
            <a:r>
              <a:rPr lang="it-IT" dirty="0" err="1"/>
              <a:t>findManyByItemsId</a:t>
            </a:r>
            <a:r>
              <a:rPr lang="it-IT" dirty="0"/>
              <a:t> (</a:t>
            </a:r>
            <a:r>
              <a:rPr lang="it-IT" dirty="0" err="1"/>
              <a:t>ArrayList</a:t>
            </a:r>
            <a:r>
              <a:rPr lang="it-IT" dirty="0"/>
              <a:t> items) </a:t>
            </a:r>
          </a:p>
          <a:p>
            <a:pPr lvl="1">
              <a:buFont typeface="Wingdings" panose="05000000000000000000" pitchFamily="2" charset="2"/>
              <a:buChar char="q"/>
            </a:pPr>
            <a:r>
              <a:rPr lang="it-IT" dirty="0" err="1"/>
              <a:t>findLastViewedByUserId</a:t>
            </a:r>
            <a:r>
              <a:rPr lang="it-IT" dirty="0"/>
              <a:t> (</a:t>
            </a:r>
            <a:r>
              <a:rPr lang="it-IT" dirty="0" err="1"/>
              <a:t>int</a:t>
            </a:r>
            <a:r>
              <a:rPr lang="it-IT" dirty="0"/>
              <a:t> </a:t>
            </a:r>
            <a:r>
              <a:rPr lang="it-IT" dirty="0" err="1"/>
              <a:t>userID</a:t>
            </a:r>
            <a:r>
              <a:rPr lang="it-IT" dirty="0"/>
              <a:t>) </a:t>
            </a:r>
          </a:p>
          <a:p>
            <a:pPr lvl="1">
              <a:buFont typeface="Wingdings" panose="05000000000000000000" pitchFamily="2" charset="2"/>
              <a:buChar char="q"/>
            </a:pPr>
            <a:r>
              <a:rPr lang="it-IT" dirty="0" err="1"/>
              <a:t>findManyByCategoryAndNumber</a:t>
            </a:r>
            <a:r>
              <a:rPr lang="it-IT" dirty="0"/>
              <a:t> (</a:t>
            </a:r>
            <a:r>
              <a:rPr lang="it-IT" dirty="0" err="1"/>
              <a:t>String</a:t>
            </a:r>
            <a:r>
              <a:rPr lang="it-IT" dirty="0"/>
              <a:t> </a:t>
            </a:r>
            <a:r>
              <a:rPr lang="it-IT" dirty="0" err="1"/>
              <a:t>category</a:t>
            </a:r>
            <a:r>
              <a:rPr lang="it-IT" dirty="0"/>
              <a:t>, </a:t>
            </a:r>
            <a:r>
              <a:rPr lang="it-IT" dirty="0" err="1"/>
              <a:t>int</a:t>
            </a:r>
            <a:r>
              <a:rPr lang="it-IT" dirty="0"/>
              <a:t> </a:t>
            </a:r>
            <a:r>
              <a:rPr lang="it-IT" dirty="0" err="1"/>
              <a:t>number</a:t>
            </a:r>
            <a:r>
              <a:rPr lang="it-IT" dirty="0"/>
              <a:t>) </a:t>
            </a:r>
          </a:p>
          <a:p>
            <a:pPr lvl="1">
              <a:buFont typeface="Wingdings" panose="05000000000000000000" pitchFamily="2" charset="2"/>
              <a:buChar char="q"/>
            </a:pPr>
            <a:r>
              <a:rPr lang="it-IT" dirty="0" err="1"/>
              <a:t>findManyByWord</a:t>
            </a:r>
            <a:r>
              <a:rPr lang="it-IT" dirty="0"/>
              <a:t> (</a:t>
            </a:r>
            <a:r>
              <a:rPr lang="it-IT" dirty="0" err="1"/>
              <a:t>String</a:t>
            </a:r>
            <a:r>
              <a:rPr lang="it-IT" dirty="0"/>
              <a:t> </a:t>
            </a:r>
            <a:r>
              <a:rPr lang="it-IT" dirty="0" err="1"/>
              <a:t>research</a:t>
            </a:r>
            <a:r>
              <a:rPr lang="it-IT" dirty="0"/>
              <a:t>) </a:t>
            </a:r>
          </a:p>
          <a:p>
            <a:pPr marL="0" indent="0">
              <a:buNone/>
            </a:pPr>
            <a:endParaRPr lang="it-IT" dirty="0"/>
          </a:p>
          <a:p>
            <a:pPr marL="0" indent="0">
              <a:buNone/>
            </a:pPr>
            <a:r>
              <a:rPr lang="it-IT" dirty="0" err="1"/>
              <a:t>ExtendedItemDAO</a:t>
            </a:r>
            <a:r>
              <a:rPr lang="it-IT" dirty="0"/>
              <a:t> </a:t>
            </a:r>
          </a:p>
          <a:p>
            <a:pPr lvl="1">
              <a:buFont typeface="Wingdings" panose="05000000000000000000" pitchFamily="2" charset="2"/>
              <a:buChar char="q"/>
            </a:pPr>
            <a:r>
              <a:rPr lang="it-IT" dirty="0" err="1"/>
              <a:t>findManyItemsDetailsByItemsId</a:t>
            </a:r>
            <a:r>
              <a:rPr lang="it-IT" dirty="0"/>
              <a:t> (List items) </a:t>
            </a:r>
          </a:p>
        </p:txBody>
      </p:sp>
    </p:spTree>
    <p:extLst>
      <p:ext uri="{BB962C8B-B14F-4D97-AF65-F5344CB8AC3E}">
        <p14:creationId xmlns:p14="http://schemas.microsoft.com/office/powerpoint/2010/main" val="2499302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4461B-F5C8-4552-878F-BA385C4A8495}"/>
              </a:ext>
            </a:extLst>
          </p:cNvPr>
          <p:cNvSpPr>
            <a:spLocks noGrp="1"/>
          </p:cNvSpPr>
          <p:nvPr>
            <p:ph type="title"/>
          </p:nvPr>
        </p:nvSpPr>
        <p:spPr/>
        <p:txBody>
          <a:bodyPr/>
          <a:lstStyle/>
          <a:p>
            <a:r>
              <a:rPr lang="it-IT" sz="4000" b="1" dirty="0">
                <a:latin typeface="Hind"/>
              </a:rPr>
              <a:t>Componenti </a:t>
            </a:r>
            <a:r>
              <a:rPr lang="it-IT" sz="4000" dirty="0">
                <a:latin typeface="Hind"/>
              </a:rPr>
              <a:t>– Data Access Objects (Classes)</a:t>
            </a:r>
          </a:p>
        </p:txBody>
      </p:sp>
      <p:sp>
        <p:nvSpPr>
          <p:cNvPr id="3" name="Segnaposto contenuto 2">
            <a:extLst>
              <a:ext uri="{FF2B5EF4-FFF2-40B4-BE49-F238E27FC236}">
                <a16:creationId xmlns:a16="http://schemas.microsoft.com/office/drawing/2014/main" id="{9964ED60-4162-4FF8-A2AB-8CAF75EC9B9C}"/>
              </a:ext>
            </a:extLst>
          </p:cNvPr>
          <p:cNvSpPr>
            <a:spLocks noGrp="1"/>
          </p:cNvSpPr>
          <p:nvPr>
            <p:ph idx="1"/>
          </p:nvPr>
        </p:nvSpPr>
        <p:spPr/>
        <p:txBody>
          <a:bodyPr>
            <a:normAutofit fontScale="70000" lnSpcReduction="20000"/>
          </a:bodyPr>
          <a:lstStyle/>
          <a:p>
            <a:pPr marL="0" indent="0">
              <a:buNone/>
            </a:pPr>
            <a:r>
              <a:rPr lang="it-IT" dirty="0" err="1"/>
              <a:t>OrderDAO</a:t>
            </a:r>
            <a:r>
              <a:rPr lang="it-IT" dirty="0"/>
              <a:t> </a:t>
            </a:r>
          </a:p>
          <a:p>
            <a:pPr lvl="1">
              <a:buFont typeface="Wingdings" panose="05000000000000000000" pitchFamily="2" charset="2"/>
              <a:buChar char="q"/>
            </a:pPr>
            <a:r>
              <a:rPr lang="it-IT" dirty="0" err="1"/>
              <a:t>findOrdersByUserID</a:t>
            </a:r>
            <a:r>
              <a:rPr lang="it-IT" dirty="0"/>
              <a:t> (</a:t>
            </a:r>
            <a:r>
              <a:rPr lang="it-IT" dirty="0" err="1"/>
              <a:t>int</a:t>
            </a:r>
            <a:r>
              <a:rPr lang="it-IT" dirty="0"/>
              <a:t> </a:t>
            </a:r>
            <a:r>
              <a:rPr lang="it-IT" dirty="0" err="1"/>
              <a:t>userID</a:t>
            </a:r>
            <a:r>
              <a:rPr lang="it-IT" dirty="0"/>
              <a:t>) </a:t>
            </a:r>
          </a:p>
          <a:p>
            <a:pPr lvl="1">
              <a:buFont typeface="Wingdings" panose="05000000000000000000" pitchFamily="2" charset="2"/>
              <a:buChar char="q"/>
            </a:pPr>
            <a:r>
              <a:rPr lang="it-IT" dirty="0" err="1"/>
              <a:t>createOrder</a:t>
            </a:r>
            <a:r>
              <a:rPr lang="it-IT" dirty="0"/>
              <a:t>(</a:t>
            </a:r>
            <a:r>
              <a:rPr lang="it-IT" dirty="0" err="1"/>
              <a:t>int</a:t>
            </a:r>
            <a:r>
              <a:rPr lang="it-IT" dirty="0"/>
              <a:t> </a:t>
            </a:r>
            <a:r>
              <a:rPr lang="it-IT" dirty="0" err="1"/>
              <a:t>userID</a:t>
            </a:r>
            <a:r>
              <a:rPr lang="it-IT" dirty="0"/>
              <a:t>, </a:t>
            </a:r>
            <a:r>
              <a:rPr lang="it-IT" dirty="0" err="1"/>
              <a:t>int</a:t>
            </a:r>
            <a:r>
              <a:rPr lang="it-IT" dirty="0"/>
              <a:t> </a:t>
            </a:r>
            <a:r>
              <a:rPr lang="it-IT" dirty="0" err="1"/>
              <a:t>vendorID</a:t>
            </a:r>
            <a:r>
              <a:rPr lang="it-IT" dirty="0"/>
              <a:t>, float </a:t>
            </a:r>
            <a:r>
              <a:rPr lang="it-IT" dirty="0" err="1"/>
              <a:t>shipping_cost</a:t>
            </a:r>
            <a:r>
              <a:rPr lang="it-IT" dirty="0"/>
              <a:t>, List items)</a:t>
            </a:r>
          </a:p>
          <a:p>
            <a:pPr marL="0" indent="0">
              <a:buNone/>
            </a:pPr>
            <a:endParaRPr lang="it-IT" dirty="0"/>
          </a:p>
          <a:p>
            <a:pPr marL="0" indent="0">
              <a:buNone/>
            </a:pPr>
            <a:r>
              <a:rPr lang="it-IT" dirty="0" err="1"/>
              <a:t>ViewDAO</a:t>
            </a:r>
            <a:r>
              <a:rPr lang="it-IT" dirty="0"/>
              <a:t> </a:t>
            </a:r>
          </a:p>
          <a:p>
            <a:pPr lvl="1">
              <a:buFont typeface="Wingdings" panose="05000000000000000000" pitchFamily="2" charset="2"/>
              <a:buChar char="q"/>
            </a:pPr>
            <a:r>
              <a:rPr lang="it-IT" dirty="0" err="1"/>
              <a:t>createOneViewByUserIdAndItemId</a:t>
            </a:r>
            <a:r>
              <a:rPr lang="it-IT" dirty="0"/>
              <a:t> (</a:t>
            </a:r>
            <a:r>
              <a:rPr lang="it-IT" dirty="0" err="1"/>
              <a:t>int</a:t>
            </a:r>
            <a:r>
              <a:rPr lang="it-IT" dirty="0"/>
              <a:t> </a:t>
            </a:r>
            <a:r>
              <a:rPr lang="it-IT" dirty="0" err="1"/>
              <a:t>userId</a:t>
            </a:r>
            <a:r>
              <a:rPr lang="it-IT" dirty="0"/>
              <a:t>, </a:t>
            </a:r>
            <a:r>
              <a:rPr lang="it-IT" dirty="0" err="1"/>
              <a:t>int</a:t>
            </a:r>
            <a:r>
              <a:rPr lang="it-IT" dirty="0"/>
              <a:t> </a:t>
            </a:r>
            <a:r>
              <a:rPr lang="it-IT" dirty="0" err="1"/>
              <a:t>itemId</a:t>
            </a:r>
            <a:r>
              <a:rPr lang="it-IT" dirty="0"/>
              <a:t>) </a:t>
            </a:r>
          </a:p>
          <a:p>
            <a:pPr marL="0" indent="0">
              <a:buNone/>
            </a:pPr>
            <a:endParaRPr lang="it-IT" dirty="0"/>
          </a:p>
          <a:p>
            <a:pPr marL="0" indent="0">
              <a:buNone/>
            </a:pPr>
            <a:r>
              <a:rPr lang="it-IT" dirty="0" err="1"/>
              <a:t>VendorDAO</a:t>
            </a:r>
            <a:r>
              <a:rPr lang="it-IT" dirty="0"/>
              <a:t> </a:t>
            </a:r>
          </a:p>
          <a:p>
            <a:pPr lvl="1">
              <a:buFont typeface="Wingdings" panose="05000000000000000000" pitchFamily="2" charset="2"/>
              <a:buChar char="q"/>
            </a:pPr>
            <a:r>
              <a:rPr lang="it-IT" dirty="0" err="1"/>
              <a:t>findManyByVendorsId</a:t>
            </a:r>
            <a:r>
              <a:rPr lang="it-IT" dirty="0"/>
              <a:t> (List </a:t>
            </a:r>
            <a:r>
              <a:rPr lang="it-IT" dirty="0" err="1"/>
              <a:t>vendorIDs</a:t>
            </a:r>
            <a:r>
              <a:rPr lang="it-IT" dirty="0"/>
              <a:t>)</a:t>
            </a:r>
          </a:p>
          <a:p>
            <a:pPr lvl="1">
              <a:buFont typeface="Wingdings" panose="05000000000000000000" pitchFamily="2" charset="2"/>
              <a:buChar char="q"/>
            </a:pPr>
            <a:r>
              <a:rPr lang="it-IT" dirty="0" err="1"/>
              <a:t>fineOneByVendorId</a:t>
            </a:r>
            <a:r>
              <a:rPr lang="it-IT" dirty="0"/>
              <a:t> (</a:t>
            </a:r>
            <a:r>
              <a:rPr lang="it-IT" dirty="0" err="1"/>
              <a:t>Integer</a:t>
            </a:r>
            <a:r>
              <a:rPr lang="it-IT" dirty="0"/>
              <a:t> </a:t>
            </a:r>
            <a:r>
              <a:rPr lang="it-IT" dirty="0" err="1"/>
              <a:t>vendorId</a:t>
            </a:r>
            <a:r>
              <a:rPr lang="it-IT" dirty="0"/>
              <a:t>)</a:t>
            </a:r>
          </a:p>
          <a:p>
            <a:pPr marL="0" indent="0">
              <a:buNone/>
            </a:pPr>
            <a:endParaRPr lang="it-IT" dirty="0"/>
          </a:p>
          <a:p>
            <a:pPr marL="0" indent="0">
              <a:buNone/>
            </a:pPr>
            <a:r>
              <a:rPr lang="it-IT" dirty="0"/>
              <a:t> </a:t>
            </a:r>
            <a:r>
              <a:rPr lang="it-IT" dirty="0" err="1"/>
              <a:t>PriceDAO</a:t>
            </a:r>
            <a:r>
              <a:rPr lang="it-IT" dirty="0"/>
              <a:t> </a:t>
            </a:r>
          </a:p>
          <a:p>
            <a:pPr lvl="1">
              <a:buFont typeface="Wingdings" panose="05000000000000000000" pitchFamily="2" charset="2"/>
              <a:buChar char="q"/>
            </a:pPr>
            <a:r>
              <a:rPr lang="it-IT" dirty="0" err="1"/>
              <a:t>findManyByItemsID</a:t>
            </a:r>
            <a:r>
              <a:rPr lang="it-IT" dirty="0"/>
              <a:t> (List items)</a:t>
            </a:r>
          </a:p>
          <a:p>
            <a:pPr lvl="1">
              <a:buFont typeface="Wingdings" panose="05000000000000000000" pitchFamily="2" charset="2"/>
              <a:buChar char="q"/>
            </a:pPr>
            <a:r>
              <a:rPr lang="it-IT" dirty="0" err="1"/>
              <a:t>findLowerPriceByItemId</a:t>
            </a:r>
            <a:r>
              <a:rPr lang="it-IT" dirty="0"/>
              <a:t> (</a:t>
            </a:r>
            <a:r>
              <a:rPr lang="it-IT" dirty="0" err="1"/>
              <a:t>ArrayList</a:t>
            </a:r>
            <a:r>
              <a:rPr lang="it-IT" dirty="0"/>
              <a:t> items) </a:t>
            </a:r>
          </a:p>
          <a:p>
            <a:pPr lvl="1">
              <a:buFont typeface="Wingdings" panose="05000000000000000000" pitchFamily="2" charset="2"/>
              <a:buChar char="q"/>
            </a:pPr>
            <a:r>
              <a:rPr lang="it-IT" dirty="0" err="1"/>
              <a:t>findManyForEachItemId</a:t>
            </a:r>
            <a:r>
              <a:rPr lang="it-IT" dirty="0"/>
              <a:t> (List </a:t>
            </a:r>
            <a:r>
              <a:rPr lang="it-IT" dirty="0" err="1"/>
              <a:t>itemsIDs</a:t>
            </a:r>
            <a:r>
              <a:rPr lang="it-IT" dirty="0"/>
              <a:t>)</a:t>
            </a:r>
          </a:p>
        </p:txBody>
      </p:sp>
    </p:spTree>
    <p:extLst>
      <p:ext uri="{BB962C8B-B14F-4D97-AF65-F5344CB8AC3E}">
        <p14:creationId xmlns:p14="http://schemas.microsoft.com/office/powerpoint/2010/main" val="288640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70E4C8-7674-433A-ABC1-2331541D471D}"/>
              </a:ext>
            </a:extLst>
          </p:cNvPr>
          <p:cNvSpPr>
            <a:spLocks noGrp="1"/>
          </p:cNvSpPr>
          <p:nvPr>
            <p:ph type="title"/>
          </p:nvPr>
        </p:nvSpPr>
        <p:spPr/>
        <p:txBody>
          <a:bodyPr/>
          <a:lstStyle/>
          <a:p>
            <a:r>
              <a:rPr lang="it-IT" b="1" dirty="0">
                <a:latin typeface="Hind"/>
              </a:rPr>
              <a:t>INDICE</a:t>
            </a:r>
          </a:p>
        </p:txBody>
      </p:sp>
      <p:sp>
        <p:nvSpPr>
          <p:cNvPr id="3" name="Segnaposto contenuto 2">
            <a:extLst>
              <a:ext uri="{FF2B5EF4-FFF2-40B4-BE49-F238E27FC236}">
                <a16:creationId xmlns:a16="http://schemas.microsoft.com/office/drawing/2014/main" id="{BA4918D9-4E5D-4F77-BAF3-8D1634EB65BC}"/>
              </a:ext>
            </a:extLst>
          </p:cNvPr>
          <p:cNvSpPr>
            <a:spLocks noGrp="1"/>
          </p:cNvSpPr>
          <p:nvPr>
            <p:ph idx="1"/>
          </p:nvPr>
        </p:nvSpPr>
        <p:spPr/>
        <p:txBody>
          <a:bodyPr>
            <a:normAutofit fontScale="92500" lnSpcReduction="20000"/>
          </a:bodyPr>
          <a:lstStyle/>
          <a:p>
            <a:r>
              <a:rPr lang="it-IT" dirty="0">
                <a:highlight>
                  <a:srgbClr val="FFFF00"/>
                </a:highlight>
                <a:latin typeface="Hind"/>
              </a:rPr>
              <a:t>Specifiche del progetto</a:t>
            </a:r>
          </a:p>
          <a:p>
            <a:r>
              <a:rPr lang="it-IT" dirty="0">
                <a:highlight>
                  <a:srgbClr val="FFFF00"/>
                </a:highlight>
                <a:latin typeface="Hind"/>
              </a:rPr>
              <a:t>Strumenti utilizzati per la risoluzione</a:t>
            </a:r>
          </a:p>
          <a:p>
            <a:r>
              <a:rPr lang="it-IT" dirty="0">
                <a:latin typeface="Hind"/>
              </a:rPr>
              <a:t>Scelte implementative (gestione degli errori – filtri – cosa salviamo nella sessione - … )</a:t>
            </a:r>
          </a:p>
          <a:p>
            <a:r>
              <a:rPr lang="it-IT" dirty="0">
                <a:latin typeface="Hind"/>
              </a:rPr>
              <a:t>Ulteriori aggiunte (registrazione – logout – autogenerazione del codice dell’ordine)</a:t>
            </a:r>
          </a:p>
          <a:p>
            <a:r>
              <a:rPr lang="it-IT" dirty="0">
                <a:highlight>
                  <a:srgbClr val="FFFF00"/>
                </a:highlight>
                <a:latin typeface="Hind"/>
              </a:rPr>
              <a:t>Design del Database (schema ER – definizione delle tabelle – righe del testo corrispondenti </a:t>
            </a:r>
          </a:p>
          <a:p>
            <a:r>
              <a:rPr lang="it-IT" dirty="0">
                <a:highlight>
                  <a:srgbClr val="FFFF00"/>
                </a:highlight>
                <a:latin typeface="Hind"/>
              </a:rPr>
              <a:t>Componenti </a:t>
            </a:r>
          </a:p>
          <a:p>
            <a:r>
              <a:rPr lang="it-IT" dirty="0">
                <a:latin typeface="Hind"/>
              </a:rPr>
              <a:t>Struttura dell’applicazione (IFML)</a:t>
            </a:r>
          </a:p>
          <a:p>
            <a:r>
              <a:rPr lang="it-IT" dirty="0">
                <a:latin typeface="Hind"/>
              </a:rPr>
              <a:t>Sequence Diagram</a:t>
            </a:r>
          </a:p>
        </p:txBody>
      </p:sp>
    </p:spTree>
    <p:extLst>
      <p:ext uri="{BB962C8B-B14F-4D97-AF65-F5344CB8AC3E}">
        <p14:creationId xmlns:p14="http://schemas.microsoft.com/office/powerpoint/2010/main" val="28124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4461B-F5C8-4552-878F-BA385C4A8495}"/>
              </a:ext>
            </a:extLst>
          </p:cNvPr>
          <p:cNvSpPr>
            <a:spLocks noGrp="1"/>
          </p:cNvSpPr>
          <p:nvPr>
            <p:ph type="title"/>
          </p:nvPr>
        </p:nvSpPr>
        <p:spPr/>
        <p:txBody>
          <a:bodyPr/>
          <a:lstStyle/>
          <a:p>
            <a:r>
              <a:rPr lang="it-IT" sz="4000" b="1" dirty="0">
                <a:latin typeface="Hind"/>
              </a:rPr>
              <a:t>Componenti </a:t>
            </a:r>
            <a:r>
              <a:rPr lang="it-IT" sz="4000" dirty="0">
                <a:latin typeface="Hind"/>
              </a:rPr>
              <a:t>– Controllers (</a:t>
            </a:r>
            <a:r>
              <a:rPr lang="it-IT" sz="4000" dirty="0" err="1">
                <a:latin typeface="Hind"/>
              </a:rPr>
              <a:t>servlets</a:t>
            </a:r>
            <a:r>
              <a:rPr lang="it-IT" sz="4000" dirty="0">
                <a:latin typeface="Hind"/>
              </a:rPr>
              <a:t>) </a:t>
            </a:r>
          </a:p>
        </p:txBody>
      </p:sp>
      <p:sp>
        <p:nvSpPr>
          <p:cNvPr id="3" name="Segnaposto contenuto 2">
            <a:extLst>
              <a:ext uri="{FF2B5EF4-FFF2-40B4-BE49-F238E27FC236}">
                <a16:creationId xmlns:a16="http://schemas.microsoft.com/office/drawing/2014/main" id="{9964ED60-4162-4FF8-A2AB-8CAF75EC9B9C}"/>
              </a:ext>
            </a:extLst>
          </p:cNvPr>
          <p:cNvSpPr>
            <a:spLocks noGrp="1"/>
          </p:cNvSpPr>
          <p:nvPr>
            <p:ph idx="1"/>
          </p:nvPr>
        </p:nvSpPr>
        <p:spPr/>
        <p:txBody>
          <a:bodyPr>
            <a:normAutofit lnSpcReduction="10000"/>
          </a:bodyPr>
          <a:lstStyle/>
          <a:p>
            <a:pPr>
              <a:buFont typeface="Wingdings" panose="05000000000000000000" pitchFamily="2" charset="2"/>
              <a:buChar char="q"/>
            </a:pPr>
            <a:r>
              <a:rPr lang="it-IT" sz="2400" dirty="0" err="1"/>
              <a:t>doLogin</a:t>
            </a:r>
            <a:r>
              <a:rPr lang="it-IT" sz="2400" dirty="0"/>
              <a:t> </a:t>
            </a:r>
          </a:p>
          <a:p>
            <a:pPr>
              <a:buFont typeface="Wingdings" panose="05000000000000000000" pitchFamily="2" charset="2"/>
              <a:buChar char="q"/>
            </a:pPr>
            <a:r>
              <a:rPr lang="it-IT" sz="2400" dirty="0" err="1"/>
              <a:t>doLogout</a:t>
            </a:r>
            <a:r>
              <a:rPr lang="it-IT" sz="2400" dirty="0"/>
              <a:t> </a:t>
            </a:r>
          </a:p>
          <a:p>
            <a:pPr>
              <a:buFont typeface="Wingdings" panose="05000000000000000000" pitchFamily="2" charset="2"/>
              <a:buChar char="q"/>
            </a:pPr>
            <a:r>
              <a:rPr lang="it-IT" sz="2400" dirty="0" err="1"/>
              <a:t>doRegister</a:t>
            </a:r>
            <a:r>
              <a:rPr lang="it-IT" sz="2400" dirty="0"/>
              <a:t> </a:t>
            </a:r>
          </a:p>
          <a:p>
            <a:pPr>
              <a:buFont typeface="Wingdings" panose="05000000000000000000" pitchFamily="2" charset="2"/>
              <a:buChar char="q"/>
            </a:pPr>
            <a:r>
              <a:rPr lang="it-IT" sz="2400" dirty="0" err="1"/>
              <a:t>goHome</a:t>
            </a:r>
            <a:r>
              <a:rPr lang="it-IT" sz="2400" dirty="0"/>
              <a:t> </a:t>
            </a:r>
          </a:p>
          <a:p>
            <a:pPr>
              <a:buFont typeface="Wingdings" panose="05000000000000000000" pitchFamily="2" charset="2"/>
              <a:buChar char="q"/>
            </a:pPr>
            <a:r>
              <a:rPr lang="it-IT" sz="2400" dirty="0" err="1"/>
              <a:t>doSearch</a:t>
            </a:r>
            <a:r>
              <a:rPr lang="it-IT" sz="2400" dirty="0">
                <a:latin typeface="Hind"/>
              </a:rPr>
              <a:t> </a:t>
            </a:r>
          </a:p>
          <a:p>
            <a:pPr>
              <a:buFont typeface="Wingdings" panose="05000000000000000000" pitchFamily="2" charset="2"/>
              <a:buChar char="q"/>
            </a:pPr>
            <a:r>
              <a:rPr lang="it-IT" sz="2400" dirty="0" err="1">
                <a:latin typeface="Hind"/>
              </a:rPr>
              <a:t>doView</a:t>
            </a:r>
            <a:r>
              <a:rPr lang="it-IT" sz="2400" dirty="0">
                <a:latin typeface="Hind"/>
              </a:rPr>
              <a:t> </a:t>
            </a:r>
          </a:p>
          <a:p>
            <a:pPr>
              <a:buFont typeface="Wingdings" panose="05000000000000000000" pitchFamily="2" charset="2"/>
              <a:buChar char="q"/>
            </a:pPr>
            <a:r>
              <a:rPr lang="it-IT" sz="2400" dirty="0" err="1"/>
              <a:t>doAddCart</a:t>
            </a:r>
            <a:r>
              <a:rPr lang="it-IT" sz="2400" dirty="0"/>
              <a:t> </a:t>
            </a:r>
          </a:p>
          <a:p>
            <a:pPr>
              <a:buFont typeface="Wingdings" panose="05000000000000000000" pitchFamily="2" charset="2"/>
              <a:buChar char="q"/>
            </a:pPr>
            <a:r>
              <a:rPr lang="it-IT" sz="2400" dirty="0" err="1"/>
              <a:t>goCart</a:t>
            </a:r>
            <a:r>
              <a:rPr lang="it-IT" sz="2400" dirty="0"/>
              <a:t> </a:t>
            </a:r>
          </a:p>
          <a:p>
            <a:pPr>
              <a:buFont typeface="Wingdings" panose="05000000000000000000" pitchFamily="2" charset="2"/>
              <a:buChar char="q"/>
            </a:pPr>
            <a:r>
              <a:rPr lang="it-IT" sz="2400" dirty="0" err="1"/>
              <a:t>doOrder</a:t>
            </a:r>
            <a:r>
              <a:rPr lang="it-IT" sz="2400" dirty="0"/>
              <a:t> </a:t>
            </a:r>
          </a:p>
          <a:p>
            <a:pPr>
              <a:buFont typeface="Wingdings" panose="05000000000000000000" pitchFamily="2" charset="2"/>
              <a:buChar char="q"/>
            </a:pPr>
            <a:r>
              <a:rPr lang="it-IT" sz="2400" dirty="0" err="1"/>
              <a:t>goOrders</a:t>
            </a:r>
            <a:endParaRPr lang="it-IT" sz="2400" dirty="0"/>
          </a:p>
        </p:txBody>
      </p:sp>
    </p:spTree>
    <p:extLst>
      <p:ext uri="{BB962C8B-B14F-4D97-AF65-F5344CB8AC3E}">
        <p14:creationId xmlns:p14="http://schemas.microsoft.com/office/powerpoint/2010/main" val="33578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4461B-F5C8-4552-878F-BA385C4A8495}"/>
              </a:ext>
            </a:extLst>
          </p:cNvPr>
          <p:cNvSpPr>
            <a:spLocks noGrp="1"/>
          </p:cNvSpPr>
          <p:nvPr>
            <p:ph type="title"/>
          </p:nvPr>
        </p:nvSpPr>
        <p:spPr/>
        <p:txBody>
          <a:bodyPr/>
          <a:lstStyle/>
          <a:p>
            <a:r>
              <a:rPr lang="it-IT" sz="4000" b="1" dirty="0">
                <a:latin typeface="Hind"/>
              </a:rPr>
              <a:t>Componenti </a:t>
            </a:r>
            <a:r>
              <a:rPr lang="it-IT" sz="4000" dirty="0">
                <a:latin typeface="Hind"/>
              </a:rPr>
              <a:t>– </a:t>
            </a:r>
            <a:r>
              <a:rPr lang="en-US" sz="4000" dirty="0">
                <a:latin typeface="Hind"/>
              </a:rPr>
              <a:t>Views (Templates) </a:t>
            </a:r>
            <a:endParaRPr lang="it-IT" sz="4000" dirty="0">
              <a:latin typeface="Hind"/>
            </a:endParaRPr>
          </a:p>
        </p:txBody>
      </p:sp>
      <p:sp>
        <p:nvSpPr>
          <p:cNvPr id="3" name="Segnaposto contenuto 2">
            <a:extLst>
              <a:ext uri="{FF2B5EF4-FFF2-40B4-BE49-F238E27FC236}">
                <a16:creationId xmlns:a16="http://schemas.microsoft.com/office/drawing/2014/main" id="{9964ED60-4162-4FF8-A2AB-8CAF75EC9B9C}"/>
              </a:ext>
            </a:extLst>
          </p:cNvPr>
          <p:cNvSpPr>
            <a:spLocks noGrp="1"/>
          </p:cNvSpPr>
          <p:nvPr>
            <p:ph idx="1"/>
          </p:nvPr>
        </p:nvSpPr>
        <p:spPr/>
        <p:txBody>
          <a:bodyPr>
            <a:normAutofit/>
          </a:bodyPr>
          <a:lstStyle/>
          <a:p>
            <a:pPr>
              <a:buFont typeface="Wingdings" panose="05000000000000000000" pitchFamily="2" charset="2"/>
              <a:buChar char="q"/>
            </a:pPr>
            <a:r>
              <a:rPr lang="en-US" dirty="0"/>
              <a:t>login </a:t>
            </a:r>
          </a:p>
          <a:p>
            <a:pPr>
              <a:buFont typeface="Wingdings" panose="05000000000000000000" pitchFamily="2" charset="2"/>
              <a:buChar char="q"/>
            </a:pPr>
            <a:r>
              <a:rPr lang="en-US" dirty="0"/>
              <a:t>register </a:t>
            </a:r>
          </a:p>
          <a:p>
            <a:pPr>
              <a:buFont typeface="Wingdings" panose="05000000000000000000" pitchFamily="2" charset="2"/>
              <a:buChar char="q"/>
            </a:pPr>
            <a:r>
              <a:rPr lang="en-US" dirty="0"/>
              <a:t>home </a:t>
            </a:r>
          </a:p>
          <a:p>
            <a:pPr>
              <a:buFont typeface="Wingdings" panose="05000000000000000000" pitchFamily="2" charset="2"/>
              <a:buChar char="q"/>
            </a:pPr>
            <a:r>
              <a:rPr lang="en-US" dirty="0"/>
              <a:t>search </a:t>
            </a:r>
          </a:p>
          <a:p>
            <a:pPr>
              <a:buFont typeface="Wingdings" panose="05000000000000000000" pitchFamily="2" charset="2"/>
              <a:buChar char="q"/>
            </a:pPr>
            <a:r>
              <a:rPr lang="en-US" dirty="0"/>
              <a:t>cart </a:t>
            </a:r>
          </a:p>
          <a:p>
            <a:pPr>
              <a:buFont typeface="Wingdings" panose="05000000000000000000" pitchFamily="2" charset="2"/>
              <a:buChar char="q"/>
            </a:pPr>
            <a:r>
              <a:rPr lang="en-US" dirty="0"/>
              <a:t>orders</a:t>
            </a:r>
            <a:endParaRPr lang="it-IT" dirty="0"/>
          </a:p>
        </p:txBody>
      </p:sp>
    </p:spTree>
    <p:extLst>
      <p:ext uri="{BB962C8B-B14F-4D97-AF65-F5344CB8AC3E}">
        <p14:creationId xmlns:p14="http://schemas.microsoft.com/office/powerpoint/2010/main" val="3254098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4461B-F5C8-4552-878F-BA385C4A8495}"/>
              </a:ext>
            </a:extLst>
          </p:cNvPr>
          <p:cNvSpPr>
            <a:spLocks noGrp="1"/>
          </p:cNvSpPr>
          <p:nvPr>
            <p:ph type="title"/>
          </p:nvPr>
        </p:nvSpPr>
        <p:spPr/>
        <p:txBody>
          <a:bodyPr/>
          <a:lstStyle/>
          <a:p>
            <a:r>
              <a:rPr lang="it-IT" sz="4000" b="1" dirty="0">
                <a:latin typeface="Hind"/>
              </a:rPr>
              <a:t>Componenti </a:t>
            </a:r>
            <a:r>
              <a:rPr lang="it-IT" sz="4000" dirty="0">
                <a:latin typeface="Hind"/>
              </a:rPr>
              <a:t>– </a:t>
            </a:r>
            <a:r>
              <a:rPr lang="en-US" sz="4000" dirty="0">
                <a:latin typeface="Hind"/>
              </a:rPr>
              <a:t>Views (Templates) </a:t>
            </a:r>
            <a:endParaRPr lang="it-IT" sz="4000" dirty="0">
              <a:latin typeface="Hind"/>
            </a:endParaRPr>
          </a:p>
        </p:txBody>
      </p:sp>
      <p:sp>
        <p:nvSpPr>
          <p:cNvPr id="3" name="Segnaposto contenuto 2">
            <a:extLst>
              <a:ext uri="{FF2B5EF4-FFF2-40B4-BE49-F238E27FC236}">
                <a16:creationId xmlns:a16="http://schemas.microsoft.com/office/drawing/2014/main" id="{9964ED60-4162-4FF8-A2AB-8CAF75EC9B9C}"/>
              </a:ext>
            </a:extLst>
          </p:cNvPr>
          <p:cNvSpPr>
            <a:spLocks noGrp="1"/>
          </p:cNvSpPr>
          <p:nvPr>
            <p:ph idx="1"/>
          </p:nvPr>
        </p:nvSpPr>
        <p:spPr/>
        <p:txBody>
          <a:bodyPr>
            <a:normAutofit/>
          </a:bodyPr>
          <a:lstStyle/>
          <a:p>
            <a:pPr>
              <a:buFont typeface="Wingdings" panose="05000000000000000000" pitchFamily="2" charset="2"/>
              <a:buChar char="q"/>
            </a:pPr>
            <a:r>
              <a:rPr lang="en-US" dirty="0"/>
              <a:t>partials: </a:t>
            </a:r>
          </a:p>
          <a:p>
            <a:pPr lvl="1">
              <a:buFont typeface="Wingdings" panose="05000000000000000000" pitchFamily="2" charset="2"/>
              <a:buChar char="q"/>
            </a:pPr>
            <a:r>
              <a:rPr lang="en-US" dirty="0"/>
              <a:t>head </a:t>
            </a:r>
          </a:p>
          <a:p>
            <a:pPr lvl="1">
              <a:buFont typeface="Wingdings" panose="05000000000000000000" pitchFamily="2" charset="2"/>
              <a:buChar char="q"/>
            </a:pPr>
            <a:r>
              <a:rPr lang="en-US" dirty="0"/>
              <a:t>header </a:t>
            </a:r>
          </a:p>
          <a:p>
            <a:pPr lvl="1">
              <a:buFont typeface="Wingdings" panose="05000000000000000000" pitchFamily="2" charset="2"/>
              <a:buChar char="q"/>
            </a:pPr>
            <a:r>
              <a:rPr lang="en-US" dirty="0" err="1"/>
              <a:t>compressedItem</a:t>
            </a:r>
            <a:r>
              <a:rPr lang="en-US" dirty="0"/>
              <a:t>  </a:t>
            </a:r>
          </a:p>
          <a:p>
            <a:pPr lvl="1">
              <a:buFont typeface="Wingdings" panose="05000000000000000000" pitchFamily="2" charset="2"/>
              <a:buChar char="q"/>
            </a:pPr>
            <a:r>
              <a:rPr lang="en-US" dirty="0" err="1"/>
              <a:t>extendedItem</a:t>
            </a:r>
            <a:r>
              <a:rPr lang="en-US" dirty="0"/>
              <a:t> </a:t>
            </a:r>
          </a:p>
          <a:p>
            <a:pPr lvl="1">
              <a:buFont typeface="Wingdings" panose="05000000000000000000" pitchFamily="2" charset="2"/>
              <a:buChar char="q"/>
            </a:pPr>
            <a:r>
              <a:rPr lang="en-US" dirty="0"/>
              <a:t>rating </a:t>
            </a:r>
          </a:p>
          <a:p>
            <a:pPr lvl="1">
              <a:buFont typeface="Wingdings" panose="05000000000000000000" pitchFamily="2" charset="2"/>
              <a:buChar char="q"/>
            </a:pPr>
            <a:r>
              <a:rPr lang="en-US" dirty="0"/>
              <a:t>error</a:t>
            </a:r>
            <a:endParaRPr lang="it-IT" dirty="0"/>
          </a:p>
        </p:txBody>
      </p:sp>
    </p:spTree>
    <p:extLst>
      <p:ext uri="{BB962C8B-B14F-4D97-AF65-F5344CB8AC3E}">
        <p14:creationId xmlns:p14="http://schemas.microsoft.com/office/powerpoint/2010/main" val="135136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4461B-F5C8-4552-878F-BA385C4A8495}"/>
              </a:ext>
            </a:extLst>
          </p:cNvPr>
          <p:cNvSpPr>
            <a:spLocks noGrp="1"/>
          </p:cNvSpPr>
          <p:nvPr>
            <p:ph type="title"/>
          </p:nvPr>
        </p:nvSpPr>
        <p:spPr/>
        <p:txBody>
          <a:bodyPr/>
          <a:lstStyle/>
          <a:p>
            <a:r>
              <a:rPr lang="it-IT" sz="4000" b="1" dirty="0">
                <a:latin typeface="Hind"/>
              </a:rPr>
              <a:t>Componenti </a:t>
            </a:r>
            <a:r>
              <a:rPr lang="it-IT" sz="4000" dirty="0">
                <a:latin typeface="Hind"/>
              </a:rPr>
              <a:t>– </a:t>
            </a:r>
            <a:r>
              <a:rPr lang="en-US" sz="4000" dirty="0" err="1">
                <a:latin typeface="Hind"/>
              </a:rPr>
              <a:t>Filtri</a:t>
            </a:r>
            <a:endParaRPr lang="it-IT" sz="4000" dirty="0">
              <a:latin typeface="Hind"/>
            </a:endParaRPr>
          </a:p>
        </p:txBody>
      </p:sp>
      <p:sp>
        <p:nvSpPr>
          <p:cNvPr id="3" name="Segnaposto contenuto 2">
            <a:extLst>
              <a:ext uri="{FF2B5EF4-FFF2-40B4-BE49-F238E27FC236}">
                <a16:creationId xmlns:a16="http://schemas.microsoft.com/office/drawing/2014/main" id="{9964ED60-4162-4FF8-A2AB-8CAF75EC9B9C}"/>
              </a:ext>
            </a:extLst>
          </p:cNvPr>
          <p:cNvSpPr>
            <a:spLocks noGrp="1"/>
          </p:cNvSpPr>
          <p:nvPr>
            <p:ph idx="1"/>
          </p:nvPr>
        </p:nvSpPr>
        <p:spPr/>
        <p:txBody>
          <a:bodyPr>
            <a:normAutofit/>
          </a:bodyPr>
          <a:lstStyle/>
          <a:p>
            <a:pPr>
              <a:buFont typeface="Wingdings" panose="05000000000000000000" pitchFamily="2" charset="2"/>
              <a:buChar char="q"/>
            </a:pPr>
            <a:r>
              <a:rPr lang="it-IT" dirty="0" err="1"/>
              <a:t>QueryFilter</a:t>
            </a:r>
            <a:endParaRPr lang="it-IT" dirty="0"/>
          </a:p>
        </p:txBody>
      </p:sp>
    </p:spTree>
    <p:extLst>
      <p:ext uri="{BB962C8B-B14F-4D97-AF65-F5344CB8AC3E}">
        <p14:creationId xmlns:p14="http://schemas.microsoft.com/office/powerpoint/2010/main" val="19811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4461B-F5C8-4552-878F-BA385C4A8495}"/>
              </a:ext>
            </a:extLst>
          </p:cNvPr>
          <p:cNvSpPr>
            <a:spLocks noGrp="1"/>
          </p:cNvSpPr>
          <p:nvPr>
            <p:ph type="title"/>
          </p:nvPr>
        </p:nvSpPr>
        <p:spPr/>
        <p:txBody>
          <a:bodyPr/>
          <a:lstStyle/>
          <a:p>
            <a:r>
              <a:rPr lang="it-IT" sz="4000" b="1" dirty="0">
                <a:latin typeface="Hind"/>
              </a:rPr>
              <a:t>Componenti </a:t>
            </a:r>
            <a:r>
              <a:rPr lang="it-IT" sz="4000" dirty="0">
                <a:latin typeface="Hind"/>
              </a:rPr>
              <a:t>– </a:t>
            </a:r>
            <a:r>
              <a:rPr lang="en-US" sz="4000" dirty="0">
                <a:latin typeface="Hind"/>
              </a:rPr>
              <a:t>Utils</a:t>
            </a:r>
            <a:endParaRPr lang="it-IT" sz="4000" dirty="0">
              <a:latin typeface="Hind"/>
            </a:endParaRPr>
          </a:p>
        </p:txBody>
      </p:sp>
      <p:sp>
        <p:nvSpPr>
          <p:cNvPr id="3" name="Segnaposto contenuto 2">
            <a:extLst>
              <a:ext uri="{FF2B5EF4-FFF2-40B4-BE49-F238E27FC236}">
                <a16:creationId xmlns:a16="http://schemas.microsoft.com/office/drawing/2014/main" id="{9964ED60-4162-4FF8-A2AB-8CAF75EC9B9C}"/>
              </a:ext>
            </a:extLst>
          </p:cNvPr>
          <p:cNvSpPr>
            <a:spLocks noGrp="1"/>
          </p:cNvSpPr>
          <p:nvPr>
            <p:ph idx="1"/>
          </p:nvPr>
        </p:nvSpPr>
        <p:spPr/>
        <p:txBody>
          <a:bodyPr>
            <a:normAutofit/>
          </a:bodyPr>
          <a:lstStyle/>
          <a:p>
            <a:pPr>
              <a:buFont typeface="Wingdings" panose="05000000000000000000" pitchFamily="2" charset="2"/>
              <a:buChar char="q"/>
            </a:pPr>
            <a:r>
              <a:rPr lang="it-IT" dirty="0" err="1"/>
              <a:t>AuthUtils</a:t>
            </a:r>
            <a:endParaRPr lang="it-IT" dirty="0"/>
          </a:p>
          <a:p>
            <a:pPr>
              <a:buFont typeface="Wingdings" panose="05000000000000000000" pitchFamily="2" charset="2"/>
              <a:buChar char="q"/>
            </a:pPr>
            <a:r>
              <a:rPr lang="it-IT" dirty="0" err="1"/>
              <a:t>DBConnectionProvider</a:t>
            </a:r>
            <a:endParaRPr lang="it-IT" dirty="0"/>
          </a:p>
          <a:p>
            <a:pPr>
              <a:buFont typeface="Wingdings" panose="05000000000000000000" pitchFamily="2" charset="2"/>
              <a:buChar char="q"/>
            </a:pPr>
            <a:r>
              <a:rPr lang="it-IT" dirty="0" err="1"/>
              <a:t>TemplateEngineProvider</a:t>
            </a:r>
            <a:endParaRPr lang="it-IT" dirty="0"/>
          </a:p>
          <a:p>
            <a:pPr>
              <a:buFont typeface="Wingdings" panose="05000000000000000000" pitchFamily="2" charset="2"/>
              <a:buChar char="q"/>
            </a:pPr>
            <a:r>
              <a:rPr lang="it-IT" dirty="0" err="1"/>
              <a:t>OrderUtils</a:t>
            </a:r>
            <a:endParaRPr lang="it-IT" dirty="0"/>
          </a:p>
        </p:txBody>
      </p:sp>
    </p:spTree>
    <p:extLst>
      <p:ext uri="{BB962C8B-B14F-4D97-AF65-F5344CB8AC3E}">
        <p14:creationId xmlns:p14="http://schemas.microsoft.com/office/powerpoint/2010/main" val="677287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E847F-33A2-4DFD-8A08-B5D9B87E2859}"/>
              </a:ext>
            </a:extLst>
          </p:cNvPr>
          <p:cNvSpPr>
            <a:spLocks noGrp="1"/>
          </p:cNvSpPr>
          <p:nvPr>
            <p:ph type="title"/>
          </p:nvPr>
        </p:nvSpPr>
        <p:spPr/>
        <p:txBody>
          <a:bodyPr>
            <a:normAutofit/>
          </a:bodyPr>
          <a:lstStyle/>
          <a:p>
            <a:r>
              <a:rPr lang="it-IT" sz="4000" b="1" dirty="0">
                <a:latin typeface="Hind"/>
              </a:rPr>
              <a:t>Specifiche del progetto - </a:t>
            </a:r>
            <a:r>
              <a:rPr lang="it-IT" sz="4000" i="0" u="none" strike="noStrike" dirty="0">
                <a:effectLst/>
                <a:latin typeface="Hind"/>
              </a:rPr>
              <a:t>Versione con JavaScript</a:t>
            </a:r>
            <a:endParaRPr lang="it-IT" sz="4000" b="1" dirty="0">
              <a:latin typeface="Hind"/>
            </a:endParaRPr>
          </a:p>
        </p:txBody>
      </p:sp>
      <p:sp>
        <p:nvSpPr>
          <p:cNvPr id="3" name="Segnaposto contenuto 2">
            <a:extLst>
              <a:ext uri="{FF2B5EF4-FFF2-40B4-BE49-F238E27FC236}">
                <a16:creationId xmlns:a16="http://schemas.microsoft.com/office/drawing/2014/main" id="{B629B385-86A1-4554-B7DA-7CB9F13052EF}"/>
              </a:ext>
            </a:extLst>
          </p:cNvPr>
          <p:cNvSpPr>
            <a:spLocks noGrp="1"/>
          </p:cNvSpPr>
          <p:nvPr>
            <p:ph idx="1"/>
          </p:nvPr>
        </p:nvSpPr>
        <p:spPr>
          <a:xfrm>
            <a:off x="838200" y="1825624"/>
            <a:ext cx="10515600" cy="4667251"/>
          </a:xfrm>
        </p:spPr>
        <p:txBody>
          <a:bodyPr>
            <a:normAutofit/>
          </a:bodyPr>
          <a:lstStyle/>
          <a:p>
            <a:pPr algn="just">
              <a:lnSpc>
                <a:spcPct val="115000"/>
              </a:lnSpc>
              <a:spcAft>
                <a:spcPts val="1000"/>
              </a:spcAft>
            </a:pPr>
            <a:r>
              <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 realizzi un’applicazione client server web che modifica le specifiche precedenti come segue: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1000"/>
              </a:spcAft>
              <a:buSzPts val="1000"/>
              <a:buFont typeface="Symbol" panose="05050102010706020507" pitchFamily="18" charset="2"/>
              <a:buChar char=""/>
              <a:tabLst>
                <a:tab pos="457200" algn="l"/>
              </a:tabLst>
            </a:pPr>
            <a:r>
              <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Dopo il login dell’utente, l’intera applicazione è realizzata con un’unica pagina.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1000"/>
              </a:spcAft>
              <a:buSzPts val="1000"/>
              <a:buFont typeface="Symbol" panose="05050102010706020507" pitchFamily="18" charset="2"/>
              <a:buChar char=""/>
              <a:tabLst>
                <a:tab pos="457200" algn="l"/>
              </a:tabLst>
            </a:pPr>
            <a:r>
              <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Ogni interazione dell’utente è gestita senza ricaricare </a:t>
            </a:r>
            <a:r>
              <a:rPr lang="it-IT"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completamente</a:t>
            </a:r>
            <a:r>
              <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la pagina, ma produce l’invocazione asincrona del server e l’eventuale modifica del contenuto da aggiornare a seguito dell’evento.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1000"/>
              </a:spcAft>
              <a:buSzPts val="1000"/>
              <a:buFont typeface="Symbol" panose="05050102010706020507" pitchFamily="18" charset="2"/>
              <a:buChar char=""/>
              <a:tabLst>
                <a:tab pos="457200" algn="l"/>
              </a:tabLst>
            </a:pPr>
            <a:r>
              <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L’applicazione memorizza il contenuto del carrello a lato client.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1000"/>
              </a:spcAft>
              <a:buSzPts val="1000"/>
              <a:buFont typeface="Symbol" panose="05050102010706020507" pitchFamily="18" charset="2"/>
              <a:buChar char=""/>
              <a:tabLst>
                <a:tab pos="457200" algn="l"/>
              </a:tabLst>
            </a:pPr>
            <a:r>
              <a:rPr lang="it-IT"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Nella pagina RISULTATI l’elenco dettagliato degli articoli già nel carrello da parte di un fornitore compare mediante una finestra sovrapposta quando si passa con il mouse sopra il numero che indica quanti articoli del medesimo fornitore sono già nel carrello.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604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E847F-33A2-4DFD-8A08-B5D9B87E2859}"/>
              </a:ext>
            </a:extLst>
          </p:cNvPr>
          <p:cNvSpPr>
            <a:spLocks noGrp="1"/>
          </p:cNvSpPr>
          <p:nvPr>
            <p:ph type="title"/>
          </p:nvPr>
        </p:nvSpPr>
        <p:spPr/>
        <p:txBody>
          <a:bodyPr>
            <a:normAutofit/>
          </a:bodyPr>
          <a:lstStyle/>
          <a:p>
            <a:r>
              <a:rPr lang="it-IT" sz="4000" b="1" dirty="0">
                <a:latin typeface="Hind"/>
              </a:rPr>
              <a:t>Specifiche del progetto </a:t>
            </a:r>
            <a:r>
              <a:rPr lang="it-IT" dirty="0">
                <a:latin typeface="Hind"/>
              </a:rPr>
              <a:t>-</a:t>
            </a:r>
            <a:r>
              <a:rPr lang="it-IT" b="1" dirty="0">
                <a:latin typeface="Hind"/>
              </a:rPr>
              <a:t> </a:t>
            </a:r>
            <a:r>
              <a:rPr lang="it-IT" sz="4000" i="0" u="none" strike="noStrike" dirty="0">
                <a:effectLst/>
                <a:latin typeface="Hind"/>
              </a:rPr>
              <a:t>Versione HTML pura</a:t>
            </a:r>
            <a:endParaRPr lang="it-IT" dirty="0">
              <a:latin typeface="Hind"/>
            </a:endParaRPr>
          </a:p>
        </p:txBody>
      </p:sp>
      <p:sp>
        <p:nvSpPr>
          <p:cNvPr id="3" name="Segnaposto contenuto 2">
            <a:extLst>
              <a:ext uri="{FF2B5EF4-FFF2-40B4-BE49-F238E27FC236}">
                <a16:creationId xmlns:a16="http://schemas.microsoft.com/office/drawing/2014/main" id="{B629B385-86A1-4554-B7DA-7CB9F13052EF}"/>
              </a:ext>
            </a:extLst>
          </p:cNvPr>
          <p:cNvSpPr>
            <a:spLocks noGrp="1"/>
          </p:cNvSpPr>
          <p:nvPr>
            <p:ph idx="1"/>
          </p:nvPr>
        </p:nvSpPr>
        <p:spPr>
          <a:xfrm>
            <a:off x="838200" y="1825625"/>
            <a:ext cx="10515600" cy="4667250"/>
          </a:xfrm>
        </p:spPr>
        <p:txBody>
          <a:bodyPr>
            <a:normAutofit/>
          </a:bodyPr>
          <a:lstStyle/>
          <a:p>
            <a:pPr marL="0" indent="0" algn="just" rtl="0">
              <a:spcBef>
                <a:spcPts val="0"/>
              </a:spcBef>
              <a:spcAft>
                <a:spcPts val="1000"/>
              </a:spcAft>
              <a:buNone/>
            </a:pPr>
            <a:r>
              <a:rPr lang="it-IT" sz="2000" b="0" i="0" u="none" strike="noStrike" dirty="0">
                <a:solidFill>
                  <a:srgbClr val="000000"/>
                </a:solidFill>
                <a:effectLst/>
                <a:latin typeface="Hind"/>
              </a:rPr>
              <a:t>Un’applicazione di commercio elettronico consente all’utente di visualizzare un catalogo di prodotti venduti da diversi fornitori, inserire prodotti in un carrello della spesa e creare un ordine di acquisto a partire dal contenuto del carrello. </a:t>
            </a:r>
          </a:p>
          <a:p>
            <a:pPr marL="0" indent="0" algn="just" rtl="0">
              <a:spcBef>
                <a:spcPts val="0"/>
              </a:spcBef>
              <a:spcAft>
                <a:spcPts val="1000"/>
              </a:spcAft>
              <a:buNone/>
            </a:pPr>
            <a:r>
              <a:rPr lang="it-IT" sz="2000" b="0" i="0" u="none" strike="noStrike" dirty="0">
                <a:solidFill>
                  <a:srgbClr val="000000"/>
                </a:solidFill>
                <a:effectLst/>
                <a:latin typeface="Hind"/>
              </a:rPr>
              <a:t>Un articolo ha un codice (campo chiave), un nome, una descrizione, una categoria merceologica e una foto. Lo stesso articolo (cioè codice articolo) può essere venduto da più fornitori a prezzi differenti. Un fornitore ha un codice, un nome, una valutazione da 1 a 5 stelle e una politica di spedizione. Un utente ha un nome, un cognome, un’e-mail, una password e un indirizzo di spedizione. </a:t>
            </a:r>
          </a:p>
          <a:p>
            <a:pPr marL="0" indent="0" algn="just" rtl="0">
              <a:spcBef>
                <a:spcPts val="0"/>
              </a:spcBef>
              <a:spcAft>
                <a:spcPts val="1000"/>
              </a:spcAft>
              <a:buNone/>
            </a:pPr>
            <a:r>
              <a:rPr lang="it-IT" sz="2000" b="0" i="0" u="none" strike="noStrike" dirty="0">
                <a:solidFill>
                  <a:srgbClr val="000000"/>
                </a:solidFill>
                <a:effectLst/>
                <a:latin typeface="Hind"/>
              </a:rPr>
              <a:t>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a:t>
            </a:r>
            <a:endParaRPr lang="it-IT" dirty="0"/>
          </a:p>
        </p:txBody>
      </p:sp>
    </p:spTree>
    <p:extLst>
      <p:ext uri="{BB962C8B-B14F-4D97-AF65-F5344CB8AC3E}">
        <p14:creationId xmlns:p14="http://schemas.microsoft.com/office/powerpoint/2010/main" val="318267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E847F-33A2-4DFD-8A08-B5D9B87E2859}"/>
              </a:ext>
            </a:extLst>
          </p:cNvPr>
          <p:cNvSpPr>
            <a:spLocks noGrp="1"/>
          </p:cNvSpPr>
          <p:nvPr>
            <p:ph type="title"/>
          </p:nvPr>
        </p:nvSpPr>
        <p:spPr/>
        <p:txBody>
          <a:bodyPr>
            <a:normAutofit/>
          </a:bodyPr>
          <a:lstStyle/>
          <a:p>
            <a:r>
              <a:rPr lang="it-IT" sz="4000" b="1" dirty="0">
                <a:latin typeface="Hind"/>
              </a:rPr>
              <a:t>Specifiche del progetto - </a:t>
            </a:r>
            <a:r>
              <a:rPr lang="it-IT" sz="4000" i="0" u="none" strike="noStrike" dirty="0">
                <a:effectLst/>
                <a:latin typeface="Hind"/>
              </a:rPr>
              <a:t>Versione HTML pura</a:t>
            </a:r>
            <a:endParaRPr lang="it-IT" sz="4000" b="1" dirty="0">
              <a:latin typeface="Hind"/>
            </a:endParaRPr>
          </a:p>
        </p:txBody>
      </p:sp>
      <p:sp>
        <p:nvSpPr>
          <p:cNvPr id="3" name="Segnaposto contenuto 2">
            <a:extLst>
              <a:ext uri="{FF2B5EF4-FFF2-40B4-BE49-F238E27FC236}">
                <a16:creationId xmlns:a16="http://schemas.microsoft.com/office/drawing/2014/main" id="{B629B385-86A1-4554-B7DA-7CB9F13052EF}"/>
              </a:ext>
            </a:extLst>
          </p:cNvPr>
          <p:cNvSpPr>
            <a:spLocks noGrp="1"/>
          </p:cNvSpPr>
          <p:nvPr>
            <p:ph idx="1"/>
          </p:nvPr>
        </p:nvSpPr>
        <p:spPr>
          <a:xfrm>
            <a:off x="838200" y="1825625"/>
            <a:ext cx="10515600" cy="4667250"/>
          </a:xfrm>
        </p:spPr>
        <p:txBody>
          <a:bodyPr>
            <a:normAutofit lnSpcReduction="10000"/>
          </a:bodyPr>
          <a:lstStyle/>
          <a:p>
            <a:pPr marL="0" indent="0" algn="just" rtl="0">
              <a:spcBef>
                <a:spcPts val="0"/>
              </a:spcBef>
              <a:spcAft>
                <a:spcPts val="1000"/>
              </a:spcAft>
              <a:buNone/>
            </a:pPr>
            <a:r>
              <a:rPr lang="it-IT" sz="2000" b="0" i="0" u="none" strike="noStrike" dirty="0">
                <a:solidFill>
                  <a:srgbClr val="000000"/>
                </a:solidFill>
                <a:effectLst/>
                <a:latin typeface="Hind"/>
              </a:rPr>
              <a:t>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a:t>
            </a:r>
          </a:p>
          <a:p>
            <a:pPr marL="0" indent="0" algn="just" rtl="0">
              <a:spcBef>
                <a:spcPts val="0"/>
              </a:spcBef>
              <a:spcAft>
                <a:spcPts val="1000"/>
              </a:spcAft>
              <a:buNone/>
            </a:pPr>
            <a:r>
              <a:rPr lang="it-IT" sz="2000" b="0" i="0" u="none" strike="noStrike" dirty="0">
                <a:solidFill>
                  <a:srgbClr val="000000"/>
                </a:solidFill>
                <a:effectLst/>
                <a:latin typeface="Hind"/>
              </a:rPr>
              <a:t>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ed è ordinato in modo crescente in base al prezzo minimo di vendita dell’articolo da parte dei fornitori che lo offrono. </a:t>
            </a:r>
          </a:p>
          <a:p>
            <a:pPr marL="0" indent="0" algn="just" rtl="0">
              <a:spcBef>
                <a:spcPts val="0"/>
              </a:spcBef>
              <a:spcAft>
                <a:spcPts val="1000"/>
              </a:spcAft>
              <a:buNone/>
            </a:pPr>
            <a:r>
              <a:rPr lang="it-IT" sz="2000" b="0" i="0" u="none" strike="noStrike" dirty="0">
                <a:solidFill>
                  <a:srgbClr val="000000"/>
                </a:solidFill>
                <a:effectLst/>
                <a:latin typeface="Hind"/>
              </a:rPr>
              <a:t>L’utente può selezionare mediante un click un elemento dell'elenco e visualizzare nella stessa pagina i dati completi e l’elenco dei fornitori che lo vendono (questa azione rende l’articolo “visualizzato”). </a:t>
            </a:r>
          </a:p>
          <a:p>
            <a:pPr marL="0" indent="0" algn="just" rtl="0">
              <a:spcBef>
                <a:spcPts val="0"/>
              </a:spcBef>
              <a:spcAft>
                <a:spcPts val="1000"/>
              </a:spcAft>
              <a:buNone/>
            </a:pPr>
            <a:r>
              <a:rPr lang="it-IT" sz="2000" b="0" i="0" u="none" strike="noStrike" dirty="0">
                <a:solidFill>
                  <a:srgbClr val="000000"/>
                </a:solidFill>
                <a:effectLst/>
                <a:latin typeface="Hind"/>
              </a:rPr>
              <a:t>Per ogni fornitore in tale elenco compaiono: nome, valutazione, prezzo unitario, fasce di spesa di spedizione, importo minimo della spedizione gratuita e il numero degli articoli e valore totale degli articoli di quel fornitore che l’utente ha già messo nel carrello. Accanto all’offerta di ciascun fornitore compare un campo di input intero (quantità) e un bottone METTI NEL CARRELLO. </a:t>
            </a:r>
            <a:endParaRPr lang="it-IT" sz="3400" b="0" dirty="0">
              <a:effectLst/>
              <a:latin typeface="Hind"/>
            </a:endParaRPr>
          </a:p>
        </p:txBody>
      </p:sp>
    </p:spTree>
    <p:extLst>
      <p:ext uri="{BB962C8B-B14F-4D97-AF65-F5344CB8AC3E}">
        <p14:creationId xmlns:p14="http://schemas.microsoft.com/office/powerpoint/2010/main" val="150602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E847F-33A2-4DFD-8A08-B5D9B87E2859}"/>
              </a:ext>
            </a:extLst>
          </p:cNvPr>
          <p:cNvSpPr>
            <a:spLocks noGrp="1"/>
          </p:cNvSpPr>
          <p:nvPr>
            <p:ph type="title"/>
          </p:nvPr>
        </p:nvSpPr>
        <p:spPr/>
        <p:txBody>
          <a:bodyPr>
            <a:normAutofit/>
          </a:bodyPr>
          <a:lstStyle/>
          <a:p>
            <a:r>
              <a:rPr lang="it-IT" sz="4000" b="1" dirty="0">
                <a:latin typeface="Hind"/>
              </a:rPr>
              <a:t>Specifiche del progetto - </a:t>
            </a:r>
            <a:r>
              <a:rPr lang="it-IT" sz="4000" i="0" u="none" strike="noStrike" dirty="0">
                <a:effectLst/>
                <a:latin typeface="Hind"/>
              </a:rPr>
              <a:t>Versione HTML pura</a:t>
            </a:r>
            <a:endParaRPr lang="it-IT" sz="4000" b="1" dirty="0">
              <a:latin typeface="Hind"/>
            </a:endParaRPr>
          </a:p>
        </p:txBody>
      </p:sp>
      <p:sp>
        <p:nvSpPr>
          <p:cNvPr id="3" name="Segnaposto contenuto 2">
            <a:extLst>
              <a:ext uri="{FF2B5EF4-FFF2-40B4-BE49-F238E27FC236}">
                <a16:creationId xmlns:a16="http://schemas.microsoft.com/office/drawing/2014/main" id="{B629B385-86A1-4554-B7DA-7CB9F13052EF}"/>
              </a:ext>
            </a:extLst>
          </p:cNvPr>
          <p:cNvSpPr>
            <a:spLocks noGrp="1"/>
          </p:cNvSpPr>
          <p:nvPr>
            <p:ph idx="1"/>
          </p:nvPr>
        </p:nvSpPr>
        <p:spPr>
          <a:xfrm>
            <a:off x="838200" y="1825625"/>
            <a:ext cx="10515600" cy="4667250"/>
          </a:xfrm>
        </p:spPr>
        <p:txBody>
          <a:bodyPr>
            <a:normAutofit/>
          </a:bodyPr>
          <a:lstStyle/>
          <a:p>
            <a:pPr marL="0" indent="0" algn="just" rtl="0">
              <a:spcBef>
                <a:spcPts val="0"/>
              </a:spcBef>
              <a:spcAft>
                <a:spcPts val="1000"/>
              </a:spcAft>
              <a:buNone/>
            </a:pPr>
            <a:r>
              <a:rPr lang="it-IT" sz="2000" b="0" i="0" u="none" strike="noStrike" dirty="0">
                <a:solidFill>
                  <a:srgbClr val="000000"/>
                </a:solidFill>
                <a:effectLst/>
                <a:latin typeface="Hind"/>
              </a:rPr>
              <a:t>L’inserimento nel carrello di una quantità maggiore di zero di articoli comporta l’aggiornamento del contenuto del  carrello e la visualizzazione della pagina CARRELLO. Questa mostra gli articoli inseriti, raggruppati per fornitore. Per ogni fornitore nel carrello si vedono la lista degli articoli, il prezzo totale degli articoli e il prezzo della spedizione calcolato in base alla politica del fornitore. </a:t>
            </a:r>
          </a:p>
          <a:p>
            <a:pPr marL="0" indent="0" algn="just" rtl="0">
              <a:spcBef>
                <a:spcPts val="0"/>
              </a:spcBef>
              <a:spcAft>
                <a:spcPts val="1000"/>
              </a:spcAft>
              <a:buNone/>
            </a:pPr>
            <a:r>
              <a:rPr lang="it-IT" sz="2000" b="0" i="0" u="none" strike="noStrike" dirty="0">
                <a:solidFill>
                  <a:srgbClr val="000000"/>
                </a:solidFill>
                <a:effectLst/>
                <a:latin typeface="Hind"/>
              </a:rPr>
              <a:t>Per ogni fornitore  compare un bottone ORDINA. Premere il bottone comporta l’eliminazione degli articoli del fornitore dal carrello e la creazione di un ordine corrispondente. Un ordine ha un codice, il nome del fornitore, l’elenco degli articoli, un valore totale composto dalla somma del valore degli articoli e delle spese di spedizione, una data di spedizione e l’indirizzo di spedizione dell’utente. I valori degli attributi di un ordine sono memorizzati esplicitamente nella base di dati indipendentemente dai dati del carrello. </a:t>
            </a:r>
          </a:p>
          <a:p>
            <a:pPr marL="0" indent="0" algn="just" rtl="0">
              <a:spcBef>
                <a:spcPts val="0"/>
              </a:spcBef>
              <a:spcAft>
                <a:spcPts val="1000"/>
              </a:spcAft>
              <a:buNone/>
            </a:pPr>
            <a:r>
              <a:rPr lang="it-IT" sz="2000" b="0" i="0" u="none" strike="noStrike" dirty="0">
                <a:solidFill>
                  <a:srgbClr val="000000"/>
                </a:solidFill>
                <a:effectLst/>
                <a:latin typeface="Hind"/>
              </a:rPr>
              <a:t>In ogni momento l’utente può accedere tramite il menu alla pagina HOME, ORDINI e CARRELLO. La pagina ORDINI mostra l’elenco ordinato per data decrescente degli ordini con tutti i dati associati.</a:t>
            </a:r>
            <a:endParaRPr lang="it-IT" sz="3400" b="0" dirty="0">
              <a:effectLst/>
              <a:latin typeface="Hind"/>
            </a:endParaRPr>
          </a:p>
          <a:p>
            <a:pPr marL="0" indent="0" algn="just" rtl="0">
              <a:spcBef>
                <a:spcPts val="0"/>
              </a:spcBef>
              <a:spcAft>
                <a:spcPts val="1000"/>
              </a:spcAft>
              <a:buNone/>
            </a:pPr>
            <a:r>
              <a:rPr lang="it-IT" sz="2000" b="0" i="0" u="none" strike="noStrike" dirty="0">
                <a:solidFill>
                  <a:srgbClr val="000000"/>
                </a:solidFill>
                <a:effectLst/>
                <a:latin typeface="Hind"/>
              </a:rPr>
              <a:t>L’applicazione NON salva il carrello nella base di dati ma solo gli ordini.</a:t>
            </a:r>
            <a:endParaRPr lang="it-IT" sz="3400" b="0" dirty="0">
              <a:effectLst/>
              <a:latin typeface="Hind"/>
            </a:endParaRPr>
          </a:p>
        </p:txBody>
      </p:sp>
    </p:spTree>
    <p:extLst>
      <p:ext uri="{BB962C8B-B14F-4D97-AF65-F5344CB8AC3E}">
        <p14:creationId xmlns:p14="http://schemas.microsoft.com/office/powerpoint/2010/main" val="332741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947483-483C-492A-91EB-2AC18F85D390}"/>
              </a:ext>
            </a:extLst>
          </p:cNvPr>
          <p:cNvSpPr>
            <a:spLocks noGrp="1"/>
          </p:cNvSpPr>
          <p:nvPr>
            <p:ph type="title"/>
          </p:nvPr>
        </p:nvSpPr>
        <p:spPr/>
        <p:txBody>
          <a:bodyPr/>
          <a:lstStyle/>
          <a:p>
            <a:r>
              <a:rPr lang="it-IT" sz="4000" b="1" dirty="0">
                <a:latin typeface="Hind"/>
              </a:rPr>
              <a:t>Strumenti</a:t>
            </a:r>
            <a:r>
              <a:rPr lang="it-IT" dirty="0"/>
              <a:t> </a:t>
            </a:r>
            <a:r>
              <a:rPr lang="it-IT" sz="4000" b="1" dirty="0">
                <a:latin typeface="Hind"/>
              </a:rPr>
              <a:t>utilizzati</a:t>
            </a:r>
          </a:p>
        </p:txBody>
      </p:sp>
      <p:sp>
        <p:nvSpPr>
          <p:cNvPr id="3" name="Segnaposto contenuto 2">
            <a:extLst>
              <a:ext uri="{FF2B5EF4-FFF2-40B4-BE49-F238E27FC236}">
                <a16:creationId xmlns:a16="http://schemas.microsoft.com/office/drawing/2014/main" id="{5A5E5B2C-CAC2-4839-BC74-3C8BEC14A3F9}"/>
              </a:ext>
            </a:extLst>
          </p:cNvPr>
          <p:cNvSpPr>
            <a:spLocks noGrp="1"/>
          </p:cNvSpPr>
          <p:nvPr>
            <p:ph idx="1"/>
          </p:nvPr>
        </p:nvSpPr>
        <p:spPr/>
        <p:txBody>
          <a:bodyPr/>
          <a:lstStyle/>
          <a:p>
            <a:r>
              <a:rPr lang="it-IT" dirty="0"/>
              <a:t>Java: jdk-15.03</a:t>
            </a:r>
          </a:p>
          <a:p>
            <a:r>
              <a:rPr lang="it-IT" dirty="0"/>
              <a:t>Server: Tomcat 9 </a:t>
            </a:r>
          </a:p>
          <a:p>
            <a:r>
              <a:rPr lang="it-IT" dirty="0"/>
              <a:t>Database: MySQL</a:t>
            </a:r>
          </a:p>
          <a:p>
            <a:r>
              <a:rPr lang="it-IT" dirty="0" err="1"/>
              <a:t>Templating</a:t>
            </a:r>
            <a:r>
              <a:rPr lang="it-IT" dirty="0"/>
              <a:t>: </a:t>
            </a:r>
            <a:r>
              <a:rPr lang="it-IT" dirty="0" err="1"/>
              <a:t>Thymeleaf</a:t>
            </a:r>
            <a:r>
              <a:rPr lang="it-IT" dirty="0"/>
              <a:t> 3 – JavaScript </a:t>
            </a:r>
          </a:p>
        </p:txBody>
      </p:sp>
    </p:spTree>
    <p:extLst>
      <p:ext uri="{BB962C8B-B14F-4D97-AF65-F5344CB8AC3E}">
        <p14:creationId xmlns:p14="http://schemas.microsoft.com/office/powerpoint/2010/main" val="169927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93768-0A36-4D3E-9956-D29799316D24}"/>
              </a:ext>
            </a:extLst>
          </p:cNvPr>
          <p:cNvSpPr>
            <a:spLocks noGrp="1"/>
          </p:cNvSpPr>
          <p:nvPr>
            <p:ph type="title"/>
          </p:nvPr>
        </p:nvSpPr>
        <p:spPr/>
        <p:txBody>
          <a:bodyPr>
            <a:normAutofit/>
          </a:bodyPr>
          <a:lstStyle/>
          <a:p>
            <a:r>
              <a:rPr lang="it-IT" sz="4000" b="1" dirty="0">
                <a:latin typeface="Hind"/>
              </a:rPr>
              <a:t>Design del Database </a:t>
            </a:r>
            <a:r>
              <a:rPr lang="it-IT" sz="4000" dirty="0">
                <a:latin typeface="Hind"/>
              </a:rPr>
              <a:t>– Schema ER</a:t>
            </a:r>
          </a:p>
        </p:txBody>
      </p:sp>
      <p:pic>
        <p:nvPicPr>
          <p:cNvPr id="5" name="Segnaposto contenuto 4">
            <a:extLst>
              <a:ext uri="{FF2B5EF4-FFF2-40B4-BE49-F238E27FC236}">
                <a16:creationId xmlns:a16="http://schemas.microsoft.com/office/drawing/2014/main" id="{63D55CB6-732D-495D-86D0-512917EF2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4484" y="1405467"/>
            <a:ext cx="7619250" cy="5286162"/>
          </a:xfrm>
        </p:spPr>
      </p:pic>
    </p:spTree>
    <p:extLst>
      <p:ext uri="{BB962C8B-B14F-4D97-AF65-F5344CB8AC3E}">
        <p14:creationId xmlns:p14="http://schemas.microsoft.com/office/powerpoint/2010/main" val="268010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46205-7257-47FD-A07F-1B1048C90351}"/>
              </a:ext>
            </a:extLst>
          </p:cNvPr>
          <p:cNvSpPr>
            <a:spLocks noGrp="1"/>
          </p:cNvSpPr>
          <p:nvPr>
            <p:ph type="title"/>
          </p:nvPr>
        </p:nvSpPr>
        <p:spPr/>
        <p:txBody>
          <a:bodyPr>
            <a:normAutofit/>
          </a:bodyPr>
          <a:lstStyle/>
          <a:p>
            <a:r>
              <a:rPr lang="it-IT" sz="4000" b="1" dirty="0">
                <a:latin typeface="Hind"/>
              </a:rPr>
              <a:t>Design del Database </a:t>
            </a:r>
            <a:r>
              <a:rPr lang="it-IT" sz="4000" dirty="0"/>
              <a:t>– </a:t>
            </a:r>
            <a:r>
              <a:rPr lang="it-IT" sz="4000" dirty="0">
                <a:latin typeface="Hind"/>
              </a:rPr>
              <a:t>Definizione delle tabelle</a:t>
            </a:r>
          </a:p>
        </p:txBody>
      </p:sp>
      <p:sp>
        <p:nvSpPr>
          <p:cNvPr id="3" name="Segnaposto contenuto 2">
            <a:extLst>
              <a:ext uri="{FF2B5EF4-FFF2-40B4-BE49-F238E27FC236}">
                <a16:creationId xmlns:a16="http://schemas.microsoft.com/office/drawing/2014/main" id="{80869FFB-E925-4364-8C80-6479C4DD48B5}"/>
              </a:ext>
            </a:extLst>
          </p:cNvPr>
          <p:cNvSpPr>
            <a:spLocks noGrp="1"/>
          </p:cNvSpPr>
          <p:nvPr>
            <p:ph idx="1"/>
          </p:nvPr>
        </p:nvSpPr>
        <p:spPr/>
        <p:txBody>
          <a:bodyPr>
            <a:normAutofit/>
          </a:bodyPr>
          <a:lstStyle/>
          <a:p>
            <a:pPr marL="0" indent="0">
              <a:buNone/>
            </a:pPr>
            <a:r>
              <a:rPr lang="it-IT" sz="1800" dirty="0">
                <a:solidFill>
                  <a:srgbClr val="000000"/>
                </a:solidFill>
                <a:latin typeface="Calibri" panose="020F0502020204030204" pitchFamily="34" charset="0"/>
                <a:ea typeface="Times New Roman" panose="02020603050405020304" pitchFamily="18" charset="0"/>
              </a:rPr>
              <a:t>«U</a:t>
            </a:r>
            <a:r>
              <a:rPr lang="it-IT" sz="1800" dirty="0">
                <a:solidFill>
                  <a:srgbClr val="000000"/>
                </a:solidFill>
                <a:effectLst/>
                <a:latin typeface="Calibri" panose="020F0502020204030204" pitchFamily="34" charset="0"/>
                <a:ea typeface="Times New Roman" panose="02020603050405020304" pitchFamily="18" charset="0"/>
              </a:rPr>
              <a:t>n </a:t>
            </a:r>
            <a:r>
              <a:rPr lang="it-IT" sz="1800" b="1" dirty="0">
                <a:solidFill>
                  <a:srgbClr val="FFC000"/>
                </a:solidFill>
                <a:effectLst/>
                <a:latin typeface="Calibri" panose="020F0502020204030204" pitchFamily="34" charset="0"/>
                <a:ea typeface="Times New Roman" panose="02020603050405020304" pitchFamily="18" charset="0"/>
              </a:rPr>
              <a:t>articolo</a:t>
            </a:r>
            <a:r>
              <a:rPr lang="it-IT" sz="1800" dirty="0">
                <a:solidFill>
                  <a:srgbClr val="000000"/>
                </a:solidFill>
                <a:effectLst/>
                <a:latin typeface="Calibri" panose="020F0502020204030204" pitchFamily="34" charset="0"/>
                <a:ea typeface="Times New Roman" panose="02020603050405020304" pitchFamily="18" charset="0"/>
              </a:rPr>
              <a:t> ha un </a:t>
            </a:r>
            <a:r>
              <a:rPr lang="it-IT" sz="1800" dirty="0">
                <a:solidFill>
                  <a:srgbClr val="FF0000"/>
                </a:solidFill>
                <a:effectLst/>
                <a:latin typeface="Calibri" panose="020F0502020204030204" pitchFamily="34" charset="0"/>
                <a:ea typeface="Times New Roman" panose="02020603050405020304" pitchFamily="18" charset="0"/>
              </a:rPr>
              <a:t>codice</a:t>
            </a:r>
            <a:r>
              <a:rPr lang="it-IT" sz="1800" dirty="0">
                <a:solidFill>
                  <a:srgbClr val="000000"/>
                </a:solidFill>
                <a:effectLst/>
                <a:latin typeface="Calibri" panose="020F0502020204030204" pitchFamily="34" charset="0"/>
                <a:ea typeface="Times New Roman" panose="02020603050405020304" pitchFamily="18" charset="0"/>
              </a:rPr>
              <a:t> (campo chiave), un </a:t>
            </a:r>
            <a:r>
              <a:rPr lang="it-IT" sz="1800" dirty="0">
                <a:solidFill>
                  <a:srgbClr val="FF0000"/>
                </a:solidFill>
                <a:effectLst/>
                <a:latin typeface="Calibri" panose="020F0502020204030204" pitchFamily="34" charset="0"/>
                <a:ea typeface="Times New Roman" panose="02020603050405020304" pitchFamily="18" charset="0"/>
              </a:rPr>
              <a:t>nome</a:t>
            </a:r>
            <a:r>
              <a:rPr lang="it-IT" sz="1800" dirty="0">
                <a:solidFill>
                  <a:srgbClr val="000000"/>
                </a:solidFill>
                <a:effectLst/>
                <a:latin typeface="Calibri" panose="020F0502020204030204" pitchFamily="34" charset="0"/>
                <a:ea typeface="Times New Roman" panose="02020603050405020304" pitchFamily="18" charset="0"/>
              </a:rPr>
              <a:t>, una </a:t>
            </a:r>
            <a:r>
              <a:rPr lang="it-IT" sz="1800" dirty="0">
                <a:solidFill>
                  <a:srgbClr val="FF0000"/>
                </a:solidFill>
                <a:effectLst/>
                <a:latin typeface="Calibri" panose="020F0502020204030204" pitchFamily="34" charset="0"/>
                <a:ea typeface="Times New Roman" panose="02020603050405020304" pitchFamily="18" charset="0"/>
              </a:rPr>
              <a:t>descrizione</a:t>
            </a:r>
            <a:r>
              <a:rPr lang="it-IT" sz="1800" dirty="0">
                <a:solidFill>
                  <a:srgbClr val="000000"/>
                </a:solidFill>
                <a:effectLst/>
                <a:latin typeface="Calibri" panose="020F0502020204030204" pitchFamily="34" charset="0"/>
                <a:ea typeface="Times New Roman" panose="02020603050405020304" pitchFamily="18" charset="0"/>
              </a:rPr>
              <a:t>, una </a:t>
            </a:r>
            <a:r>
              <a:rPr lang="it-IT" sz="1800" dirty="0">
                <a:solidFill>
                  <a:srgbClr val="FF0000"/>
                </a:solidFill>
                <a:effectLst/>
                <a:latin typeface="Calibri" panose="020F0502020204030204" pitchFamily="34" charset="0"/>
                <a:ea typeface="Times New Roman" panose="02020603050405020304" pitchFamily="18" charset="0"/>
              </a:rPr>
              <a:t>categoria</a:t>
            </a:r>
            <a:r>
              <a:rPr lang="it-IT" sz="1800" dirty="0">
                <a:solidFill>
                  <a:srgbClr val="000000"/>
                </a:solidFill>
                <a:effectLst/>
                <a:latin typeface="Calibri" panose="020F0502020204030204" pitchFamily="34" charset="0"/>
                <a:ea typeface="Times New Roman" panose="02020603050405020304" pitchFamily="18" charset="0"/>
              </a:rPr>
              <a:t> </a:t>
            </a:r>
            <a:r>
              <a:rPr lang="it-IT" sz="1800" dirty="0">
                <a:solidFill>
                  <a:srgbClr val="FF0000"/>
                </a:solidFill>
                <a:effectLst/>
                <a:latin typeface="Calibri" panose="020F0502020204030204" pitchFamily="34" charset="0"/>
                <a:ea typeface="Times New Roman" panose="02020603050405020304" pitchFamily="18" charset="0"/>
              </a:rPr>
              <a:t>merceologica</a:t>
            </a:r>
            <a:r>
              <a:rPr lang="it-IT" sz="1800" dirty="0">
                <a:solidFill>
                  <a:srgbClr val="000000"/>
                </a:solidFill>
                <a:effectLst/>
                <a:latin typeface="Calibri" panose="020F0502020204030204" pitchFamily="34" charset="0"/>
                <a:ea typeface="Times New Roman" panose="02020603050405020304" pitchFamily="18" charset="0"/>
              </a:rPr>
              <a:t> e una </a:t>
            </a:r>
            <a:r>
              <a:rPr lang="it-IT" sz="1800" dirty="0">
                <a:solidFill>
                  <a:srgbClr val="FF0000"/>
                </a:solidFill>
                <a:effectLst/>
                <a:latin typeface="Calibri" panose="020F0502020204030204" pitchFamily="34" charset="0"/>
                <a:ea typeface="Times New Roman" panose="02020603050405020304" pitchFamily="18" charset="0"/>
              </a:rPr>
              <a:t>foto</a:t>
            </a:r>
            <a:r>
              <a:rPr lang="it-IT" sz="1800" dirty="0">
                <a:solidFill>
                  <a:srgbClr val="000000"/>
                </a:solidFill>
                <a:effectLst/>
                <a:latin typeface="Calibri" panose="020F0502020204030204" pitchFamily="34" charset="0"/>
                <a:ea typeface="Times New Roman" panose="02020603050405020304" pitchFamily="18" charset="0"/>
              </a:rPr>
              <a:t>.»</a:t>
            </a:r>
            <a:endParaRPr lang="it-IT" sz="1800" dirty="0">
              <a:latin typeface="Hind"/>
              <a:ea typeface="+mj-ea"/>
              <a:cs typeface="+mj-cs"/>
            </a:endParaRPr>
          </a:p>
          <a:p>
            <a:pPr marL="0" indent="0">
              <a:buNone/>
            </a:pPr>
            <a:endParaRPr lang="en-US" sz="1800" dirty="0">
              <a:latin typeface="Hind"/>
              <a:ea typeface="+mj-ea"/>
              <a:cs typeface="+mj-cs"/>
            </a:endParaRPr>
          </a:p>
          <a:p>
            <a:pPr marL="0" indent="0">
              <a:buNone/>
            </a:pPr>
            <a:r>
              <a:rPr lang="en-US" sz="1800" dirty="0">
                <a:latin typeface="Hind"/>
                <a:ea typeface="+mj-ea"/>
                <a:cs typeface="+mj-cs"/>
              </a:rPr>
              <a:t>CREATE TABLE IF NOT EXISTS `</a:t>
            </a:r>
            <a:r>
              <a:rPr lang="en-US" sz="1800" dirty="0">
                <a:solidFill>
                  <a:srgbClr val="FFC000"/>
                </a:solidFill>
                <a:latin typeface="Hind"/>
                <a:ea typeface="+mj-ea"/>
                <a:cs typeface="+mj-cs"/>
              </a:rPr>
              <a:t>item</a:t>
            </a:r>
            <a:r>
              <a:rPr lang="en-US" sz="1800" dirty="0">
                <a:latin typeface="Hind"/>
                <a:ea typeface="+mj-ea"/>
                <a:cs typeface="+mj-cs"/>
              </a:rPr>
              <a:t>` (  </a:t>
            </a:r>
          </a:p>
          <a:p>
            <a:pPr marL="0" indent="0">
              <a:buNone/>
            </a:pPr>
            <a:r>
              <a:rPr lang="en-US" sz="1800" dirty="0">
                <a:latin typeface="Hind"/>
                <a:ea typeface="+mj-ea"/>
                <a:cs typeface="+mj-cs"/>
              </a:rPr>
              <a:t>`id` INT NOT NULL AUTO_INCREMENT,  </a:t>
            </a:r>
          </a:p>
          <a:p>
            <a:pPr marL="0" indent="0">
              <a:buNone/>
            </a:pPr>
            <a:r>
              <a:rPr lang="en-US" sz="1800" dirty="0">
                <a:latin typeface="Hind"/>
                <a:ea typeface="+mj-ea"/>
                <a:cs typeface="+mj-cs"/>
              </a:rPr>
              <a:t>`name` VARCHAR(45) NOT NULL,  </a:t>
            </a:r>
          </a:p>
          <a:p>
            <a:pPr marL="0" indent="0">
              <a:buNone/>
            </a:pPr>
            <a:r>
              <a:rPr lang="en-US" sz="1800" dirty="0">
                <a:latin typeface="Hind"/>
                <a:ea typeface="+mj-ea"/>
                <a:cs typeface="+mj-cs"/>
              </a:rPr>
              <a:t>`description` TEXT NOT NULL,  </a:t>
            </a:r>
          </a:p>
          <a:p>
            <a:pPr marL="0" indent="0">
              <a:buNone/>
            </a:pPr>
            <a:r>
              <a:rPr lang="en-US" sz="1800" dirty="0">
                <a:latin typeface="Hind"/>
                <a:ea typeface="+mj-ea"/>
                <a:cs typeface="+mj-cs"/>
              </a:rPr>
              <a:t>`category` LONGTEXT NOT NULL,  </a:t>
            </a:r>
          </a:p>
          <a:p>
            <a:pPr marL="0" indent="0">
              <a:buNone/>
            </a:pPr>
            <a:r>
              <a:rPr lang="en-US" sz="1800" dirty="0">
                <a:latin typeface="Hind"/>
                <a:ea typeface="+mj-ea"/>
                <a:cs typeface="+mj-cs"/>
              </a:rPr>
              <a:t>`picture` VARCHAR(45) NOT NULL,  </a:t>
            </a:r>
          </a:p>
          <a:p>
            <a:pPr marL="0" indent="0">
              <a:buNone/>
            </a:pPr>
            <a:r>
              <a:rPr lang="en-US" sz="1800" dirty="0">
                <a:latin typeface="Hind"/>
                <a:ea typeface="+mj-ea"/>
                <a:cs typeface="+mj-cs"/>
              </a:rPr>
              <a:t>PRIMARY KEY (`id`))</a:t>
            </a:r>
          </a:p>
        </p:txBody>
      </p:sp>
    </p:spTree>
    <p:extLst>
      <p:ext uri="{BB962C8B-B14F-4D97-AF65-F5344CB8AC3E}">
        <p14:creationId xmlns:p14="http://schemas.microsoft.com/office/powerpoint/2010/main" val="188674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46205-7257-47FD-A07F-1B1048C90351}"/>
              </a:ext>
            </a:extLst>
          </p:cNvPr>
          <p:cNvSpPr>
            <a:spLocks noGrp="1"/>
          </p:cNvSpPr>
          <p:nvPr>
            <p:ph type="title"/>
          </p:nvPr>
        </p:nvSpPr>
        <p:spPr/>
        <p:txBody>
          <a:bodyPr>
            <a:normAutofit/>
          </a:bodyPr>
          <a:lstStyle/>
          <a:p>
            <a:r>
              <a:rPr lang="it-IT" sz="4000" b="1" dirty="0">
                <a:latin typeface="Hind"/>
              </a:rPr>
              <a:t>Design del Database </a:t>
            </a:r>
            <a:r>
              <a:rPr lang="it-IT" sz="4000" dirty="0"/>
              <a:t>– </a:t>
            </a:r>
            <a:r>
              <a:rPr lang="it-IT" sz="4000" dirty="0">
                <a:latin typeface="Hind"/>
              </a:rPr>
              <a:t>Definizione delle tabelle</a:t>
            </a:r>
          </a:p>
        </p:txBody>
      </p:sp>
      <p:sp>
        <p:nvSpPr>
          <p:cNvPr id="3" name="Segnaposto contenuto 2">
            <a:extLst>
              <a:ext uri="{FF2B5EF4-FFF2-40B4-BE49-F238E27FC236}">
                <a16:creationId xmlns:a16="http://schemas.microsoft.com/office/drawing/2014/main" id="{80869FFB-E925-4364-8C80-6479C4DD48B5}"/>
              </a:ext>
            </a:extLst>
          </p:cNvPr>
          <p:cNvSpPr>
            <a:spLocks noGrp="1"/>
          </p:cNvSpPr>
          <p:nvPr>
            <p:ph idx="1"/>
          </p:nvPr>
        </p:nvSpPr>
        <p:spPr/>
        <p:txBody>
          <a:bodyPr>
            <a:normAutofit/>
          </a:bodyPr>
          <a:lstStyle/>
          <a:p>
            <a:pPr marL="0" indent="0">
              <a:buNone/>
            </a:pPr>
            <a:r>
              <a:rPr lang="it-IT" sz="1800" dirty="0">
                <a:solidFill>
                  <a:srgbClr val="000000"/>
                </a:solidFill>
                <a:effectLst/>
                <a:latin typeface="Calibri" panose="020F0502020204030204" pitchFamily="34" charset="0"/>
                <a:ea typeface="Times New Roman" panose="02020603050405020304" pitchFamily="18" charset="0"/>
              </a:rPr>
              <a:t>«Un </a:t>
            </a:r>
            <a:r>
              <a:rPr lang="it-IT" sz="1800" b="1" dirty="0">
                <a:solidFill>
                  <a:srgbClr val="FFC000"/>
                </a:solidFill>
                <a:effectLst/>
                <a:latin typeface="Calibri" panose="020F0502020204030204" pitchFamily="34" charset="0"/>
                <a:ea typeface="Times New Roman" panose="02020603050405020304" pitchFamily="18" charset="0"/>
              </a:rPr>
              <a:t>fornitore</a:t>
            </a:r>
            <a:r>
              <a:rPr lang="it-IT" sz="1800" dirty="0">
                <a:solidFill>
                  <a:srgbClr val="000000"/>
                </a:solidFill>
                <a:effectLst/>
                <a:latin typeface="Calibri" panose="020F0502020204030204" pitchFamily="34" charset="0"/>
                <a:ea typeface="Times New Roman" panose="02020603050405020304" pitchFamily="18" charset="0"/>
              </a:rPr>
              <a:t> ha un </a:t>
            </a:r>
            <a:r>
              <a:rPr lang="it-IT" sz="1800" dirty="0">
                <a:solidFill>
                  <a:srgbClr val="FF0000"/>
                </a:solidFill>
                <a:effectLst/>
                <a:latin typeface="Calibri" panose="020F0502020204030204" pitchFamily="34" charset="0"/>
                <a:ea typeface="Times New Roman" panose="02020603050405020304" pitchFamily="18" charset="0"/>
              </a:rPr>
              <a:t>codice</a:t>
            </a:r>
            <a:r>
              <a:rPr lang="it-IT" sz="1800" dirty="0">
                <a:solidFill>
                  <a:srgbClr val="000000"/>
                </a:solidFill>
                <a:effectLst/>
                <a:latin typeface="Calibri" panose="020F0502020204030204" pitchFamily="34" charset="0"/>
                <a:ea typeface="Times New Roman" panose="02020603050405020304" pitchFamily="18" charset="0"/>
              </a:rPr>
              <a:t>, un </a:t>
            </a:r>
            <a:r>
              <a:rPr lang="it-IT" sz="1800" dirty="0">
                <a:solidFill>
                  <a:srgbClr val="FF0000"/>
                </a:solidFill>
                <a:effectLst/>
                <a:latin typeface="Calibri" panose="020F0502020204030204" pitchFamily="34" charset="0"/>
                <a:ea typeface="Times New Roman" panose="02020603050405020304" pitchFamily="18" charset="0"/>
              </a:rPr>
              <a:t>nome</a:t>
            </a:r>
            <a:r>
              <a:rPr lang="it-IT" sz="1800" dirty="0">
                <a:solidFill>
                  <a:srgbClr val="000000"/>
                </a:solidFill>
                <a:effectLst/>
                <a:latin typeface="Calibri" panose="020F0502020204030204" pitchFamily="34" charset="0"/>
                <a:ea typeface="Times New Roman" panose="02020603050405020304" pitchFamily="18" charset="0"/>
              </a:rPr>
              <a:t>, una </a:t>
            </a:r>
            <a:r>
              <a:rPr lang="it-IT" sz="1800" dirty="0">
                <a:solidFill>
                  <a:srgbClr val="FF0000"/>
                </a:solidFill>
                <a:effectLst/>
                <a:latin typeface="Calibri" panose="020F0502020204030204" pitchFamily="34" charset="0"/>
                <a:ea typeface="Times New Roman" panose="02020603050405020304" pitchFamily="18" charset="0"/>
              </a:rPr>
              <a:t>valutazione</a:t>
            </a:r>
            <a:r>
              <a:rPr lang="it-IT" sz="1800" dirty="0">
                <a:solidFill>
                  <a:srgbClr val="000000"/>
                </a:solidFill>
                <a:effectLst/>
                <a:latin typeface="Calibri" panose="020F0502020204030204" pitchFamily="34" charset="0"/>
                <a:ea typeface="Times New Roman" panose="02020603050405020304" pitchFamily="18" charset="0"/>
              </a:rPr>
              <a:t> da 1 a 5 stelle e una </a:t>
            </a:r>
            <a:r>
              <a:rPr lang="it-IT" sz="1800" b="1" dirty="0">
                <a:solidFill>
                  <a:srgbClr val="FFC000"/>
                </a:solidFill>
                <a:effectLst/>
                <a:latin typeface="Calibri" panose="020F0502020204030204" pitchFamily="34" charset="0"/>
                <a:ea typeface="Times New Roman" panose="02020603050405020304" pitchFamily="18" charset="0"/>
              </a:rPr>
              <a:t>politica di spedizione</a:t>
            </a:r>
            <a:r>
              <a:rPr lang="it-IT" sz="1800" b="1" dirty="0">
                <a:solidFill>
                  <a:srgbClr val="000000"/>
                </a:solidFill>
                <a:latin typeface="Calibri" panose="020F0502020204030204" pitchFamily="34" charset="0"/>
                <a:ea typeface="Times New Roman" panose="02020603050405020304" pitchFamily="18" charset="0"/>
              </a:rPr>
              <a:t>.</a:t>
            </a:r>
          </a:p>
          <a:p>
            <a:pPr marL="0" indent="0">
              <a:buNone/>
            </a:pPr>
            <a:r>
              <a:rPr lang="it-IT" sz="1800" b="1" dirty="0">
                <a:solidFill>
                  <a:srgbClr val="000000"/>
                </a:solidFill>
                <a:latin typeface="Calibri" panose="020F0502020204030204" pitchFamily="34" charset="0"/>
                <a:ea typeface="Times New Roman" panose="02020603050405020304" pitchFamily="18" charset="0"/>
              </a:rPr>
              <a:t> …</a:t>
            </a:r>
            <a:r>
              <a:rPr lang="it-IT" sz="1800" b="1" dirty="0">
                <a:solidFill>
                  <a:srgbClr val="000000"/>
                </a:solidFill>
                <a:effectLst/>
                <a:latin typeface="Calibri" panose="020F0502020204030204" pitchFamily="34" charset="0"/>
                <a:ea typeface="Times New Roman" panose="02020603050405020304" pitchFamily="18" charset="0"/>
              </a:rPr>
              <a:t>  </a:t>
            </a:r>
          </a:p>
          <a:p>
            <a:pPr marL="0" indent="0">
              <a:buNone/>
            </a:pPr>
            <a:r>
              <a:rPr lang="it-IT" sz="1800" dirty="0">
                <a:solidFill>
                  <a:srgbClr val="000000"/>
                </a:solidFill>
                <a:effectLst/>
                <a:latin typeface="Calibri" panose="020F0502020204030204" pitchFamily="34" charset="0"/>
                <a:ea typeface="Times New Roman" panose="02020603050405020304" pitchFamily="18" charset="0"/>
              </a:rPr>
              <a:t>Oltre alla fascia di spesa, il fornitore può anche indicare un importo in euro oltre al quale la </a:t>
            </a:r>
            <a:r>
              <a:rPr lang="it-IT" sz="1800" dirty="0">
                <a:solidFill>
                  <a:srgbClr val="FF0000"/>
                </a:solidFill>
                <a:effectLst/>
                <a:latin typeface="Calibri" panose="020F0502020204030204" pitchFamily="34" charset="0"/>
                <a:ea typeface="Times New Roman" panose="02020603050405020304" pitchFamily="18" charset="0"/>
              </a:rPr>
              <a:t>spedizione è gratuita</a:t>
            </a:r>
            <a:r>
              <a:rPr lang="it-IT" sz="1800" dirty="0">
                <a:solidFill>
                  <a:srgbClr val="000000"/>
                </a:solidFill>
                <a:effectLst/>
                <a:latin typeface="Calibri" panose="020F0502020204030204" pitchFamily="34" charset="0"/>
                <a:ea typeface="Times New Roman" panose="02020603050405020304" pitchFamily="18" charset="0"/>
              </a:rPr>
              <a:t>.»</a:t>
            </a:r>
          </a:p>
          <a:p>
            <a:pPr marL="0" indent="0">
              <a:buNone/>
            </a:pPr>
            <a:endParaRPr lang="en-US" sz="1800" dirty="0">
              <a:latin typeface="Hind"/>
              <a:ea typeface="+mj-ea"/>
              <a:cs typeface="+mj-cs"/>
            </a:endParaRPr>
          </a:p>
          <a:p>
            <a:pPr marL="0" indent="0">
              <a:buNone/>
            </a:pPr>
            <a:r>
              <a:rPr lang="en-US" sz="1800" dirty="0">
                <a:latin typeface="Hind"/>
                <a:ea typeface="+mj-ea"/>
                <a:cs typeface="+mj-cs"/>
              </a:rPr>
              <a:t>CREATE TABLE IF NOT EXISTS `</a:t>
            </a:r>
            <a:r>
              <a:rPr lang="en-US" sz="1800" dirty="0">
                <a:solidFill>
                  <a:srgbClr val="FFC000"/>
                </a:solidFill>
                <a:latin typeface="Hind"/>
                <a:ea typeface="+mj-ea"/>
                <a:cs typeface="+mj-cs"/>
              </a:rPr>
              <a:t>vendor</a:t>
            </a:r>
            <a:r>
              <a:rPr lang="en-US" sz="1800" dirty="0">
                <a:latin typeface="Hind"/>
                <a:ea typeface="+mj-ea"/>
                <a:cs typeface="+mj-cs"/>
              </a:rPr>
              <a:t>` (  </a:t>
            </a:r>
          </a:p>
          <a:p>
            <a:pPr marL="0" indent="0">
              <a:buNone/>
            </a:pPr>
            <a:r>
              <a:rPr lang="en-US" sz="1800" dirty="0">
                <a:latin typeface="Hind"/>
                <a:ea typeface="+mj-ea"/>
                <a:cs typeface="+mj-cs"/>
              </a:rPr>
              <a:t>`id` INT NOT NULL AUTO_INCREMENT,  </a:t>
            </a:r>
          </a:p>
          <a:p>
            <a:pPr marL="0" indent="0">
              <a:buNone/>
            </a:pPr>
            <a:r>
              <a:rPr lang="en-US" sz="1800" dirty="0">
                <a:latin typeface="Hind"/>
                <a:ea typeface="+mj-ea"/>
                <a:cs typeface="+mj-cs"/>
              </a:rPr>
              <a:t>`name` VARCHAR(45) NOT NULL,  </a:t>
            </a:r>
          </a:p>
          <a:p>
            <a:pPr marL="0" indent="0">
              <a:buNone/>
            </a:pPr>
            <a:r>
              <a:rPr lang="en-US" sz="1800" dirty="0">
                <a:latin typeface="Hind"/>
                <a:ea typeface="+mj-ea"/>
                <a:cs typeface="+mj-cs"/>
              </a:rPr>
              <a:t>`score` INT NOT NULL,  </a:t>
            </a:r>
          </a:p>
          <a:p>
            <a:pPr marL="0" indent="0">
              <a:buNone/>
            </a:pPr>
            <a:r>
              <a:rPr lang="en-US" sz="1800" dirty="0">
                <a:latin typeface="Hind"/>
                <a:ea typeface="+mj-ea"/>
                <a:cs typeface="+mj-cs"/>
              </a:rPr>
              <a:t>`</a:t>
            </a:r>
            <a:r>
              <a:rPr lang="en-US" sz="1800" dirty="0" err="1">
                <a:latin typeface="Hind"/>
                <a:ea typeface="+mj-ea"/>
                <a:cs typeface="+mj-cs"/>
              </a:rPr>
              <a:t>free_limit</a:t>
            </a:r>
            <a:r>
              <a:rPr lang="en-US" sz="1800" dirty="0">
                <a:latin typeface="Hind"/>
                <a:ea typeface="+mj-ea"/>
                <a:cs typeface="+mj-cs"/>
              </a:rPr>
              <a:t>` FLOAT NULL DEFAULT NULL,  </a:t>
            </a:r>
          </a:p>
          <a:p>
            <a:pPr marL="0" indent="0">
              <a:buNone/>
            </a:pPr>
            <a:r>
              <a:rPr lang="en-US" sz="1800" dirty="0">
                <a:latin typeface="Hind"/>
                <a:ea typeface="+mj-ea"/>
                <a:cs typeface="+mj-cs"/>
              </a:rPr>
              <a:t>PRIMARY KEY (`id`))</a:t>
            </a:r>
          </a:p>
        </p:txBody>
      </p:sp>
    </p:spTree>
    <p:extLst>
      <p:ext uri="{BB962C8B-B14F-4D97-AF65-F5344CB8AC3E}">
        <p14:creationId xmlns:p14="http://schemas.microsoft.com/office/powerpoint/2010/main" val="150839310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2342</Words>
  <Application>Microsoft Office PowerPoint</Application>
  <PresentationFormat>Widescreen</PresentationFormat>
  <Paragraphs>217</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Calibri Light</vt:lpstr>
      <vt:lpstr>Hind</vt:lpstr>
      <vt:lpstr>Symbol</vt:lpstr>
      <vt:lpstr>Wingdings</vt:lpstr>
      <vt:lpstr>Tema di Office</vt:lpstr>
      <vt:lpstr>Progetto di TIW </vt:lpstr>
      <vt:lpstr>INDICE</vt:lpstr>
      <vt:lpstr>Specifiche del progetto - Versione HTML pura</vt:lpstr>
      <vt:lpstr>Specifiche del progetto - Versione HTML pura</vt:lpstr>
      <vt:lpstr>Specifiche del progetto - Versione HTML pura</vt:lpstr>
      <vt:lpstr>Strumenti utilizzati</vt:lpstr>
      <vt:lpstr>Design del Database – Schema ER</vt:lpstr>
      <vt:lpstr>Design del Database – Definizione delle tabelle</vt:lpstr>
      <vt:lpstr>Design del Database – Definizione delle tabelle</vt:lpstr>
      <vt:lpstr>Design del Database – Definizione delle tabelle</vt:lpstr>
      <vt:lpstr>Design del Database – Definizione delle tabelle</vt:lpstr>
      <vt:lpstr>Design del Database – Definizione delle tabelle</vt:lpstr>
      <vt:lpstr>Design del Database – Definizione delle tabelle</vt:lpstr>
      <vt:lpstr>Design del Database – Definizione delle tabelle</vt:lpstr>
      <vt:lpstr>Design del Database – Definizione delle tabelle</vt:lpstr>
      <vt:lpstr>Design del Database – Definizione delle tabelle</vt:lpstr>
      <vt:lpstr>Componenti – Model Objects (Beans)</vt:lpstr>
      <vt:lpstr>Componenti – Data Access Objects (Classes)</vt:lpstr>
      <vt:lpstr>Componenti – Data Access Objects (Classes)</vt:lpstr>
      <vt:lpstr>Componenti – Controllers (servlets) </vt:lpstr>
      <vt:lpstr>Componenti – Views (Templates) </vt:lpstr>
      <vt:lpstr>Componenti – Views (Templates) </vt:lpstr>
      <vt:lpstr>Componenti – Filtri</vt:lpstr>
      <vt:lpstr>Componenti – Utils</vt:lpstr>
      <vt:lpstr>Specifiche del progetto - Versione con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TIW</dc:title>
  <dc:creator>Margherita Musumeci</dc:creator>
  <cp:lastModifiedBy>Margherita Musumeci</cp:lastModifiedBy>
  <cp:revision>9</cp:revision>
  <dcterms:created xsi:type="dcterms:W3CDTF">2021-06-18T16:13:37Z</dcterms:created>
  <dcterms:modified xsi:type="dcterms:W3CDTF">2021-06-20T08:08:46Z</dcterms:modified>
</cp:coreProperties>
</file>