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12192000" cy="6858000"/>
  <p:notesSz cx="7772400" cy="10058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editor.ifmledit.org/" TargetMode="External"/><Relationship Id="rId2" Type="http://schemas.openxmlformats.org/officeDocument/2006/relationships/image" Target="NUL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editor.ifmledit.org/" TargetMode="External"/><Relationship Id="rId2" Type="http://schemas.openxmlformats.org/officeDocument/2006/relationships/image" Target="NUL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olo 1"/>
          <p:cNvSpPr/>
          <p:nvPr/>
        </p:nvSpPr>
        <p:spPr>
          <a:xfrm>
            <a:off x="5956920" y="2167560"/>
            <a:ext cx="6234120" cy="103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it-IT" sz="4400" b="1" strike="noStrike" spc="-1">
                <a:solidFill>
                  <a:srgbClr val="000000"/>
                </a:solidFill>
                <a:latin typeface="Arial"/>
                <a:ea typeface="DejaVu Sans"/>
              </a:rPr>
              <a:t>Progetto di TIW </a:t>
            </a:r>
            <a:endParaRPr lang="en-US" sz="4400" b="0" strike="noStrike" spc="-1">
              <a:latin typeface="Arial"/>
            </a:endParaRPr>
          </a:p>
        </p:txBody>
      </p:sp>
      <p:sp>
        <p:nvSpPr>
          <p:cNvPr id="77" name="Sottotitolo 2"/>
          <p:cNvSpPr/>
          <p:nvPr/>
        </p:nvSpPr>
        <p:spPr>
          <a:xfrm>
            <a:off x="5956920" y="3320640"/>
            <a:ext cx="6234120" cy="24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0000" lnSpcReduction="20000"/>
          </a:bodyPr>
          <a:lstStyle/>
          <a:p>
            <a:pPr algn="ctr">
              <a:lnSpc>
                <a:spcPct val="90000"/>
              </a:lnSpc>
              <a:spcBef>
                <a:spcPts val="1001"/>
              </a:spcBef>
              <a:tabLst>
                <a:tab pos="0" algn="l"/>
              </a:tabLst>
            </a:pPr>
            <a:r>
              <a:rPr lang="it-IT" sz="2800" b="0" strike="noStrike" spc="-1">
                <a:solidFill>
                  <a:srgbClr val="000000"/>
                </a:solidFill>
                <a:latin typeface="Arial"/>
                <a:ea typeface="Times New Roman"/>
              </a:rPr>
              <a:t>Carrello con più fornitori e ordine</a:t>
            </a:r>
            <a:endParaRPr lang="en-US" sz="2800" b="0" strike="noStrike" spc="-1">
              <a:latin typeface="Arial"/>
            </a:endParaRPr>
          </a:p>
          <a:p>
            <a:pPr algn="ctr">
              <a:lnSpc>
                <a:spcPct val="90000"/>
              </a:lnSpc>
              <a:spcBef>
                <a:spcPts val="1001"/>
              </a:spcBef>
              <a:tabLst>
                <a:tab pos="0" algn="l"/>
              </a:tabLst>
            </a:pPr>
            <a:endParaRPr lang="en-US" sz="2800" b="0" strike="noStrike" spc="-1">
              <a:latin typeface="Arial"/>
            </a:endParaRPr>
          </a:p>
          <a:p>
            <a:pPr algn="ctr">
              <a:lnSpc>
                <a:spcPct val="90000"/>
              </a:lnSpc>
              <a:spcBef>
                <a:spcPts val="1001"/>
              </a:spcBef>
              <a:tabLst>
                <a:tab pos="0" algn="l"/>
              </a:tabLst>
            </a:pPr>
            <a:r>
              <a:rPr lang="it-IT" sz="2100" b="0" strike="noStrike" spc="-1">
                <a:solidFill>
                  <a:srgbClr val="000000"/>
                </a:solidFill>
                <a:latin typeface="Arial"/>
                <a:ea typeface="Times New Roman"/>
              </a:rPr>
              <a:t>PURE HTML </a:t>
            </a:r>
            <a:endParaRPr lang="en-US" sz="2100" b="0" strike="noStrike" spc="-1">
              <a:latin typeface="Arial"/>
            </a:endParaRPr>
          </a:p>
          <a:p>
            <a:pPr algn="ctr">
              <a:lnSpc>
                <a:spcPct val="90000"/>
              </a:lnSpc>
              <a:spcBef>
                <a:spcPts val="1001"/>
              </a:spcBef>
              <a:tabLst>
                <a:tab pos="0" algn="l"/>
              </a:tabLst>
            </a:pPr>
            <a:r>
              <a:rPr lang="it-IT" sz="2100" b="0" strike="noStrike" spc="-1">
                <a:solidFill>
                  <a:srgbClr val="000000"/>
                </a:solidFill>
                <a:latin typeface="Arial"/>
                <a:ea typeface="Times New Roman"/>
              </a:rPr>
              <a:t>2020/2021</a:t>
            </a:r>
            <a:endParaRPr lang="en-US" sz="2100" b="0" strike="noStrike" spc="-1">
              <a:latin typeface="Arial"/>
            </a:endParaRPr>
          </a:p>
          <a:p>
            <a:pPr algn="ctr">
              <a:lnSpc>
                <a:spcPct val="90000"/>
              </a:lnSpc>
              <a:spcBef>
                <a:spcPts val="1001"/>
              </a:spcBef>
              <a:tabLst>
                <a:tab pos="0" algn="l"/>
              </a:tabLst>
            </a:pPr>
            <a:endParaRPr lang="en-US" sz="2100" b="0" strike="noStrike" spc="-1">
              <a:latin typeface="Arial"/>
            </a:endParaRPr>
          </a:p>
          <a:p>
            <a:pPr algn="ctr">
              <a:lnSpc>
                <a:spcPct val="90000"/>
              </a:lnSpc>
              <a:spcBef>
                <a:spcPts val="1001"/>
              </a:spcBef>
              <a:tabLst>
                <a:tab pos="0" algn="l"/>
              </a:tabLst>
            </a:pPr>
            <a:r>
              <a:rPr lang="it-IT" sz="1600" b="0" strike="noStrike" spc="-1">
                <a:solidFill>
                  <a:srgbClr val="000000"/>
                </a:solidFill>
                <a:latin typeface="Arial"/>
                <a:ea typeface="Times New Roman"/>
              </a:rPr>
              <a:t>Gruppo 43:</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Martellozzo Sofia - 10623060 - 910488</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Mosconi Alberto - 10653349 - 910001</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Musumeci Margherita - 10600069 - 907435</a:t>
            </a:r>
            <a:endParaRPr lang="en-US" sz="1600" b="0" strike="noStrike" spc="-1">
              <a:latin typeface="Arial"/>
            </a:endParaRPr>
          </a:p>
        </p:txBody>
      </p:sp>
      <p:pic>
        <p:nvPicPr>
          <p:cNvPr id="78" name="Immagine 4" descr="Immagine che contiene colorato, decorato, dipingendo&#10;&#10;Descrizione generata automaticamente"/>
          <p:cNvPicPr/>
          <p:nvPr/>
        </p:nvPicPr>
        <p:blipFill>
          <a:blip r:embed="rId2"/>
          <a:stretch/>
        </p:blipFill>
        <p:spPr>
          <a:xfrm>
            <a:off x="0" y="0"/>
            <a:ext cx="5955840" cy="6856920"/>
          </a:xfrm>
          <a:prstGeom prst="rect">
            <a:avLst/>
          </a:prstGeom>
          <a:ln w="0">
            <a:noFill/>
          </a:ln>
        </p:spPr>
      </p:pic>
      <p:pic>
        <p:nvPicPr>
          <p:cNvPr id="79" name="Immagine 6"/>
          <p:cNvPicPr/>
          <p:nvPr/>
        </p:nvPicPr>
        <p:blipFill>
          <a:blip r:embed="rId2"/>
          <a:stretch/>
        </p:blipFill>
        <p:spPr>
          <a:xfrm>
            <a:off x="6706080" y="264240"/>
            <a:ext cx="4735440" cy="2239200"/>
          </a:xfrm>
          <a:prstGeom prst="rect">
            <a:avLst/>
          </a:prstGeom>
          <a:ln w="0">
            <a:noFill/>
          </a:ln>
        </p:spPr>
      </p:pic>
      <p:sp>
        <p:nvSpPr>
          <p:cNvPr id="80"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C7BED61-5C77-4444-9C7F-7E6BF4B3BC32}" type="slidenum">
              <a:rPr lang="it-IT" sz="1200" b="0" strike="noStrike" spc="-1">
                <a:solidFill>
                  <a:srgbClr val="8B8B8B"/>
                </a:solidFill>
                <a:latin typeface="Calibri"/>
                <a:ea typeface="DejaVu Sans"/>
              </a:rPr>
              <a:t>1</a:t>
            </a:fld>
            <a:endParaRPr lang="en-US"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Ulteriori Aggiunte</a:t>
            </a:r>
            <a:endParaRPr lang="en-US" sz="3600" b="0" strike="noStrike" spc="-1">
              <a:latin typeface="Arial"/>
            </a:endParaRPr>
          </a:p>
        </p:txBody>
      </p:sp>
      <p:sp>
        <p:nvSpPr>
          <p:cNvPr id="106"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Possibilità di registrare nuovi utenti</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Crittografia della password (SHA3-256)</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Possibilità di logout</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Generazione automatica del codice univoco dell’ordine</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Logo personalizzato</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CSS personalizzato</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07"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F93F274-D84D-414E-B333-A9780EF21694}" type="slidenum">
              <a:rPr lang="it-IT" sz="1200" b="0" strike="noStrike" spc="-1">
                <a:solidFill>
                  <a:srgbClr val="8B8B8B"/>
                </a:solidFill>
                <a:latin typeface="Calibri"/>
                <a:ea typeface="DejaVu Sans"/>
              </a:rPr>
              <a:t>10</a:t>
            </a:fld>
            <a:endParaRPr lang="en-US" sz="12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Schema ER</a:t>
            </a:r>
            <a:endParaRPr lang="en-US" sz="3600" b="0" strike="noStrike" spc="-1">
              <a:latin typeface="Arial"/>
            </a:endParaRPr>
          </a:p>
        </p:txBody>
      </p:sp>
      <p:sp>
        <p:nvSpPr>
          <p:cNvPr id="109"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B3787F5-5B7F-4E7A-B9B4-99AC82A19ABD}" type="slidenum">
              <a:rPr lang="it-IT" sz="1200" b="0" strike="noStrike" spc="-1">
                <a:solidFill>
                  <a:srgbClr val="8B8B8B"/>
                </a:solidFill>
                <a:latin typeface="Calibri"/>
                <a:ea typeface="DejaVu Sans"/>
              </a:rPr>
              <a:t>11</a:t>
            </a:fld>
            <a:endParaRPr lang="en-US" sz="1200" b="0" strike="noStrike" spc="-1">
              <a:latin typeface="Arial"/>
            </a:endParaRPr>
          </a:p>
        </p:txBody>
      </p:sp>
      <p:pic>
        <p:nvPicPr>
          <p:cNvPr id="110" name="Immagine 2"/>
          <p:cNvPicPr/>
          <p:nvPr/>
        </p:nvPicPr>
        <p:blipFill>
          <a:blip r:embed="rId2"/>
          <a:srcRect t="20488"/>
          <a:stretch/>
        </p:blipFill>
        <p:spPr>
          <a:xfrm>
            <a:off x="2238120" y="1268640"/>
            <a:ext cx="7040520" cy="54518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Schema logico</a:t>
            </a:r>
            <a:endParaRPr lang="en-US" sz="3600" b="0" strike="noStrike" spc="-1">
              <a:latin typeface="Arial"/>
            </a:endParaRPr>
          </a:p>
        </p:txBody>
      </p:sp>
      <p:pic>
        <p:nvPicPr>
          <p:cNvPr id="112" name="Segnaposto contenuto 4"/>
          <p:cNvPicPr/>
          <p:nvPr/>
        </p:nvPicPr>
        <p:blipFill>
          <a:blip r:embed="rId2"/>
          <a:stretch/>
        </p:blipFill>
        <p:spPr>
          <a:xfrm>
            <a:off x="2354400" y="1405440"/>
            <a:ext cx="7618320" cy="5285160"/>
          </a:xfrm>
          <a:prstGeom prst="rect">
            <a:avLst/>
          </a:prstGeom>
          <a:ln w="0">
            <a:noFill/>
          </a:ln>
        </p:spPr>
      </p:pic>
      <p:sp>
        <p:nvSpPr>
          <p:cNvPr id="113"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1A24213-03CB-4C22-B25F-D5E7A81D0023}" type="slidenum">
              <a:rPr lang="it-IT" sz="1200" b="0" strike="noStrike" spc="-1">
                <a:solidFill>
                  <a:srgbClr val="8B8B8B"/>
                </a:solidFill>
                <a:latin typeface="Calibri"/>
                <a:ea typeface="DejaVu Sans"/>
              </a:rPr>
              <a:t>12</a:t>
            </a:fld>
            <a:endParaRPr lang="en-US" sz="1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15"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«Un </a:t>
            </a:r>
            <a:r>
              <a:rPr lang="it-IT" sz="1800" b="1" strike="noStrike" spc="-1">
                <a:solidFill>
                  <a:srgbClr val="FFC000"/>
                </a:solidFill>
                <a:latin typeface="Arial"/>
                <a:ea typeface="Times New Roman"/>
              </a:rPr>
              <a:t>articolo</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codice</a:t>
            </a:r>
            <a:r>
              <a:rPr lang="it-IT" sz="1800" b="0" strike="noStrike" spc="-1">
                <a:solidFill>
                  <a:srgbClr val="000000"/>
                </a:solidFill>
                <a:latin typeface="Arial"/>
                <a:ea typeface="Times New Roman"/>
              </a:rPr>
              <a:t> (campo chiave), un </a:t>
            </a:r>
            <a:r>
              <a:rPr lang="it-IT" sz="1800" b="0" strike="noStrike" spc="-1">
                <a:solidFill>
                  <a:srgbClr val="FF0000"/>
                </a:solidFill>
                <a:latin typeface="Arial"/>
                <a:ea typeface="Times New Roman"/>
              </a:rPr>
              <a:t>nome</a:t>
            </a:r>
            <a:r>
              <a:rPr lang="it-IT" sz="1800" b="0" strike="noStrike" spc="-1">
                <a:solidFill>
                  <a:srgbClr val="000000"/>
                </a:solidFill>
                <a:latin typeface="Arial"/>
                <a:ea typeface="Times New Roman"/>
              </a:rPr>
              <a:t>, una </a:t>
            </a:r>
            <a:r>
              <a:rPr lang="it-IT" sz="1800" b="0" strike="noStrike" spc="-1">
                <a:solidFill>
                  <a:srgbClr val="FF0000"/>
                </a:solidFill>
                <a:latin typeface="Arial"/>
                <a:ea typeface="Times New Roman"/>
              </a:rPr>
              <a:t>descrizione</a:t>
            </a:r>
            <a:r>
              <a:rPr lang="it-IT" sz="1800" b="0" strike="noStrike" spc="-1">
                <a:solidFill>
                  <a:srgbClr val="000000"/>
                </a:solidFill>
                <a:latin typeface="Arial"/>
                <a:ea typeface="Times New Roman"/>
              </a:rPr>
              <a:t>, una </a:t>
            </a:r>
            <a:r>
              <a:rPr lang="it-IT" sz="1800" b="0" strike="noStrike" spc="-1">
                <a:solidFill>
                  <a:srgbClr val="FF0000"/>
                </a:solidFill>
                <a:latin typeface="Arial"/>
                <a:ea typeface="Times New Roman"/>
              </a:rPr>
              <a:t>categoria</a:t>
            </a:r>
            <a:r>
              <a:rPr lang="it-IT" sz="1800" b="0" strike="noStrike" spc="-1">
                <a:solidFill>
                  <a:srgbClr val="000000"/>
                </a:solidFill>
                <a:latin typeface="Arial"/>
                <a:ea typeface="Times New Roman"/>
              </a:rPr>
              <a:t> </a:t>
            </a:r>
            <a:r>
              <a:rPr lang="it-IT" sz="1800" b="0" strike="noStrike" spc="-1">
                <a:solidFill>
                  <a:srgbClr val="FF0000"/>
                </a:solidFill>
                <a:latin typeface="Arial"/>
                <a:ea typeface="Times New Roman"/>
              </a:rPr>
              <a:t>merceologica</a:t>
            </a:r>
            <a:r>
              <a:rPr lang="it-IT" sz="1800" b="0" strike="noStrike" spc="-1">
                <a:solidFill>
                  <a:srgbClr val="000000"/>
                </a:solidFill>
                <a:latin typeface="Arial"/>
                <a:ea typeface="Times New Roman"/>
              </a:rPr>
              <a:t> e una </a:t>
            </a:r>
            <a:r>
              <a:rPr lang="it-IT" sz="1800" b="0" strike="noStrike" spc="-1">
                <a:solidFill>
                  <a:srgbClr val="FF0000"/>
                </a:solidFill>
                <a:latin typeface="Arial"/>
                <a:ea typeface="Times New Roman"/>
              </a:rPr>
              <a:t>foto</a:t>
            </a:r>
            <a:r>
              <a:rPr lang="it-IT" sz="1800" b="0"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item</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 INT NOT NULL AUTO_INCREMENT,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`name` VARCHAR(45)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`description` TEXT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`category` TEXT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`picture` VARCHAR(45)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a:t>
            </a:r>
            <a:endParaRPr lang="en-US" sz="1800" b="0" strike="noStrike" spc="-1">
              <a:latin typeface="Arial"/>
            </a:endParaRPr>
          </a:p>
        </p:txBody>
      </p:sp>
      <p:sp>
        <p:nvSpPr>
          <p:cNvPr id="116"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99770D7-6409-410D-8652-08C85A61BE25}" type="slidenum">
              <a:rPr lang="it-IT" sz="1200" b="0" strike="noStrike" spc="-1">
                <a:solidFill>
                  <a:srgbClr val="8B8B8B"/>
                </a:solidFill>
                <a:latin typeface="Calibri"/>
                <a:ea typeface="DejaVu Sans"/>
              </a:rPr>
              <a:t>13</a:t>
            </a:fld>
            <a:endParaRPr lang="en-US" sz="1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18"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«Un </a:t>
            </a:r>
            <a:r>
              <a:rPr lang="it-IT" sz="1800" b="1" strike="noStrike" spc="-1">
                <a:solidFill>
                  <a:srgbClr val="FFC000"/>
                </a:solidFill>
                <a:latin typeface="Arial"/>
                <a:ea typeface="Times New Roman"/>
              </a:rPr>
              <a:t>fornitore</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codice</a:t>
            </a:r>
            <a:r>
              <a:rPr lang="it-IT" sz="1800" b="0" strike="noStrike" spc="-1">
                <a:solidFill>
                  <a:srgbClr val="000000"/>
                </a:solidFill>
                <a:latin typeface="Arial"/>
                <a:ea typeface="Times New Roman"/>
              </a:rPr>
              <a:t>, un </a:t>
            </a:r>
            <a:r>
              <a:rPr lang="it-IT" sz="1800" b="0" strike="noStrike" spc="-1">
                <a:solidFill>
                  <a:srgbClr val="FF0000"/>
                </a:solidFill>
                <a:latin typeface="Arial"/>
                <a:ea typeface="Times New Roman"/>
              </a:rPr>
              <a:t>nome</a:t>
            </a:r>
            <a:r>
              <a:rPr lang="it-IT" sz="1800" b="0" strike="noStrike" spc="-1">
                <a:solidFill>
                  <a:srgbClr val="000000"/>
                </a:solidFill>
                <a:latin typeface="Arial"/>
                <a:ea typeface="Times New Roman"/>
              </a:rPr>
              <a:t>, una </a:t>
            </a:r>
            <a:r>
              <a:rPr lang="it-IT" sz="1800" b="0" strike="noStrike" spc="-1">
                <a:solidFill>
                  <a:srgbClr val="FF0000"/>
                </a:solidFill>
                <a:latin typeface="Arial"/>
                <a:ea typeface="Times New Roman"/>
              </a:rPr>
              <a:t>valutazione</a:t>
            </a:r>
            <a:r>
              <a:rPr lang="it-IT" sz="1800" b="0" strike="noStrike" spc="-1">
                <a:solidFill>
                  <a:srgbClr val="000000"/>
                </a:solidFill>
                <a:latin typeface="Arial"/>
                <a:ea typeface="Times New Roman"/>
              </a:rPr>
              <a:t> da 1 a 5 stelle e una </a:t>
            </a:r>
            <a:r>
              <a:rPr lang="it-IT" sz="1800" b="1" strike="noStrike" spc="-1">
                <a:solidFill>
                  <a:srgbClr val="FFC000"/>
                </a:solidFill>
                <a:latin typeface="Arial"/>
                <a:ea typeface="Times New Roman"/>
              </a:rPr>
              <a:t>politica di spedizione</a:t>
            </a:r>
            <a:r>
              <a:rPr lang="it-IT" sz="1800" b="1"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r>
              <a:rPr lang="it-IT" sz="1800" b="1"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it-IT" sz="1800" b="0" strike="noStrike" spc="-1">
                <a:solidFill>
                  <a:srgbClr val="000000"/>
                </a:solidFill>
                <a:latin typeface="Arial"/>
                <a:ea typeface="Times New Roman"/>
              </a:rPr>
              <a:t>Oltre alla fascia di spesa, il fornitore può anche indicare un importo in euro oltre al quale la </a:t>
            </a:r>
            <a:r>
              <a:rPr lang="it-IT" sz="1800" b="0" strike="noStrike" spc="-1">
                <a:solidFill>
                  <a:srgbClr val="FF0000"/>
                </a:solidFill>
                <a:latin typeface="Arial"/>
                <a:ea typeface="Times New Roman"/>
              </a:rPr>
              <a:t>spedizione è gratuita</a:t>
            </a:r>
            <a:r>
              <a:rPr lang="it-IT" sz="1800" b="0"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vendor</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 INT NOT NULL AUTO_INCREMENT,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`name` VARCHAR(45)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`score`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`free_limit` FLOAT NULL DEFAULT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a:t>
            </a:r>
            <a:endParaRPr lang="en-US" sz="1800" b="0" strike="noStrike" spc="-1">
              <a:latin typeface="Arial"/>
            </a:endParaRPr>
          </a:p>
        </p:txBody>
      </p:sp>
      <p:sp>
        <p:nvSpPr>
          <p:cNvPr id="119"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34FD84E-A2C8-4E64-BEA0-BDBEC16255AC}" type="slidenum">
              <a:rPr lang="it-IT" sz="1200" b="0" strike="noStrike" spc="-1">
                <a:solidFill>
                  <a:srgbClr val="8B8B8B"/>
                </a:solidFill>
                <a:latin typeface="Calibri"/>
                <a:ea typeface="DejaVu Sans"/>
              </a:rPr>
              <a:t>14</a:t>
            </a:fld>
            <a:endParaRPr lang="en-US" sz="1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21"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«Una </a:t>
            </a:r>
            <a:r>
              <a:rPr lang="it-IT" sz="1800" b="1" strike="noStrike" spc="-1">
                <a:solidFill>
                  <a:srgbClr val="FFC000"/>
                </a:solidFill>
                <a:latin typeface="Arial"/>
                <a:ea typeface="Times New Roman"/>
              </a:rPr>
              <a:t>fascia di spesa</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numero minimo</a:t>
            </a:r>
            <a:r>
              <a:rPr lang="it-IT" sz="1800" b="0" strike="noStrike" spc="-1">
                <a:solidFill>
                  <a:srgbClr val="000000"/>
                </a:solidFill>
                <a:latin typeface="Arial"/>
                <a:ea typeface="Times New Roman"/>
              </a:rPr>
              <a:t>, un </a:t>
            </a:r>
            <a:r>
              <a:rPr lang="it-IT" sz="1800" b="0" strike="noStrike" spc="-1">
                <a:solidFill>
                  <a:srgbClr val="FF0000"/>
                </a:solidFill>
                <a:latin typeface="Arial"/>
                <a:ea typeface="Times New Roman"/>
              </a:rPr>
              <a:t>numero massimo</a:t>
            </a:r>
            <a:r>
              <a:rPr lang="it-IT" sz="1800" b="0" strike="noStrike" spc="-1">
                <a:solidFill>
                  <a:srgbClr val="000000"/>
                </a:solidFill>
                <a:latin typeface="Arial"/>
                <a:ea typeface="Times New Roman"/>
              </a:rPr>
              <a:t> e un </a:t>
            </a:r>
            <a:r>
              <a:rPr lang="it-IT" sz="1800" b="0" strike="noStrike" spc="-1">
                <a:solidFill>
                  <a:srgbClr val="FF0000"/>
                </a:solidFill>
                <a:latin typeface="Arial"/>
                <a:ea typeface="Times New Roman"/>
              </a:rPr>
              <a:t>prezzo</a:t>
            </a:r>
            <a:r>
              <a:rPr lang="it-IT" sz="1800" b="0" strike="noStrike" spc="-1">
                <a:solidFill>
                  <a:srgbClr val="000000"/>
                </a:solidFill>
                <a:latin typeface="Arial"/>
                <a:ea typeface="Times New Roman"/>
              </a:rPr>
              <a:t>. Ad esempio: da 1 a 3 articoli 15€, da 4 a 10 articoli 20€, oltre a 10 articoli, ecc.»</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range</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 INT NOT NULL AUTO_INCREMENT,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`min`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`max`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`shipping_cost` FLOAT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a:t>
            </a:r>
            <a:endParaRPr lang="en-US" sz="1800" b="0" strike="noStrike" spc="-1">
              <a:latin typeface="Arial"/>
            </a:endParaRPr>
          </a:p>
        </p:txBody>
      </p:sp>
      <p:sp>
        <p:nvSpPr>
          <p:cNvPr id="122"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6EAD05-E410-4CE9-8FEC-63B80F0CFCA8}" type="slidenum">
              <a:rPr lang="it-IT" sz="1200" b="0" strike="noStrike" spc="-1">
                <a:solidFill>
                  <a:srgbClr val="8B8B8B"/>
                </a:solidFill>
                <a:latin typeface="Calibri"/>
                <a:ea typeface="DejaVu Sans"/>
              </a:rPr>
              <a:t>15</a:t>
            </a:fld>
            <a:endParaRPr lang="en-US"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24"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«Un </a:t>
            </a:r>
            <a:r>
              <a:rPr lang="it-IT" sz="1800" b="1" strike="noStrike" spc="-1">
                <a:solidFill>
                  <a:srgbClr val="FFC000"/>
                </a:solidFill>
                <a:latin typeface="Arial"/>
                <a:ea typeface="Times New Roman"/>
              </a:rPr>
              <a:t>fornitore</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codice</a:t>
            </a:r>
            <a:r>
              <a:rPr lang="it-IT" sz="1800" b="0" strike="noStrike" spc="-1">
                <a:solidFill>
                  <a:srgbClr val="000000"/>
                </a:solidFill>
                <a:latin typeface="Arial"/>
                <a:ea typeface="Times New Roman"/>
              </a:rPr>
              <a:t>, un </a:t>
            </a:r>
            <a:r>
              <a:rPr lang="it-IT" sz="1800" b="0" strike="noStrike" spc="-1">
                <a:solidFill>
                  <a:srgbClr val="FF0000"/>
                </a:solidFill>
                <a:latin typeface="Arial"/>
                <a:ea typeface="Times New Roman"/>
              </a:rPr>
              <a:t>nome</a:t>
            </a:r>
            <a:r>
              <a:rPr lang="it-IT" sz="1800" b="0" strike="noStrike" spc="-1">
                <a:solidFill>
                  <a:srgbClr val="000000"/>
                </a:solidFill>
                <a:latin typeface="Arial"/>
                <a:ea typeface="Times New Roman"/>
              </a:rPr>
              <a:t>, una </a:t>
            </a:r>
            <a:r>
              <a:rPr lang="it-IT" sz="1800" b="0" strike="noStrike" spc="-1">
                <a:solidFill>
                  <a:srgbClr val="FF0000"/>
                </a:solidFill>
                <a:latin typeface="Arial"/>
                <a:ea typeface="Times New Roman"/>
              </a:rPr>
              <a:t>valutazione</a:t>
            </a:r>
            <a:r>
              <a:rPr lang="it-IT" sz="1800" b="0" strike="noStrike" spc="-1">
                <a:solidFill>
                  <a:srgbClr val="000000"/>
                </a:solidFill>
                <a:latin typeface="Arial"/>
                <a:ea typeface="Times New Roman"/>
              </a:rPr>
              <a:t> da 1 a 5 stelle e una </a:t>
            </a:r>
            <a:r>
              <a:rPr lang="it-IT" sz="1800" b="1" strike="noStrike" spc="-1">
                <a:solidFill>
                  <a:srgbClr val="FFC000"/>
                </a:solidFill>
                <a:latin typeface="Arial"/>
                <a:ea typeface="Times New Roman"/>
              </a:rPr>
              <a:t>politica di spedizione</a:t>
            </a:r>
            <a:r>
              <a:rPr lang="it-IT" sz="1800" b="1"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shipping_policy</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`id_range`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`id_vendor`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(`id_range`, `id_vendor`),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`shipping_id_range`    FOREIGN KEY (`id_range`)    REFERENCES `range` (`id`)    ON UPDATE CASCADE,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`shipping_id_vendor`    FOREIGN KEY (`id_vendor`)    REFERENCES `vendor` (`id`)    ON DELETE CASCADE    ON UPDATE CASCADE)</a:t>
            </a:r>
            <a:endParaRPr lang="en-US" sz="1800" b="0" strike="noStrike" spc="-1">
              <a:latin typeface="Arial"/>
            </a:endParaRPr>
          </a:p>
        </p:txBody>
      </p:sp>
      <p:sp>
        <p:nvSpPr>
          <p:cNvPr id="125"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A19A49-95E0-47E3-BF8D-ACD9A683FF07}" type="slidenum">
              <a:rPr lang="it-IT" sz="1200" b="0" strike="noStrike" spc="-1">
                <a:solidFill>
                  <a:srgbClr val="8B8B8B"/>
                </a:solidFill>
                <a:latin typeface="Calibri"/>
                <a:ea typeface="DejaVu Sans"/>
              </a:rPr>
              <a:t>16</a:t>
            </a:fld>
            <a:endParaRPr lang="en-US" sz="1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27"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«Lo stesso </a:t>
            </a:r>
            <a:r>
              <a:rPr lang="it-IT" sz="1800" b="0" strike="noStrike" spc="-1">
                <a:solidFill>
                  <a:srgbClr val="FF0000"/>
                </a:solidFill>
                <a:latin typeface="Arial"/>
                <a:ea typeface="Times New Roman"/>
              </a:rPr>
              <a:t>articolo</a:t>
            </a:r>
            <a:r>
              <a:rPr lang="it-IT" sz="1800" b="0" strike="noStrike" spc="-1">
                <a:solidFill>
                  <a:srgbClr val="000000"/>
                </a:solidFill>
                <a:latin typeface="Arial"/>
                <a:ea typeface="Times New Roman"/>
              </a:rPr>
              <a:t> (cioè codice articolo) può </a:t>
            </a:r>
            <a:r>
              <a:rPr lang="it-IT" sz="1800" b="1" strike="noStrike" spc="-1">
                <a:solidFill>
                  <a:srgbClr val="FFC000"/>
                </a:solidFill>
                <a:latin typeface="Arial"/>
                <a:ea typeface="Times New Roman"/>
              </a:rPr>
              <a:t>essere venduto</a:t>
            </a:r>
            <a:r>
              <a:rPr lang="it-IT" sz="1800" b="0" strike="noStrike" spc="-1">
                <a:solidFill>
                  <a:srgbClr val="FFC000"/>
                </a:solidFill>
                <a:latin typeface="Arial"/>
                <a:ea typeface="Times New Roman"/>
              </a:rPr>
              <a:t> </a:t>
            </a:r>
            <a:r>
              <a:rPr lang="it-IT" sz="1800" b="0" strike="noStrike" spc="-1">
                <a:solidFill>
                  <a:srgbClr val="000000"/>
                </a:solidFill>
                <a:latin typeface="Arial"/>
                <a:ea typeface="Times New Roman"/>
              </a:rPr>
              <a:t>da più </a:t>
            </a:r>
            <a:r>
              <a:rPr lang="it-IT" sz="1800" b="0" strike="noStrike" spc="-1">
                <a:solidFill>
                  <a:srgbClr val="FF0000"/>
                </a:solidFill>
                <a:latin typeface="Arial"/>
                <a:ea typeface="Times New Roman"/>
              </a:rPr>
              <a:t>fornitori</a:t>
            </a:r>
            <a:r>
              <a:rPr lang="it-IT" sz="1800" b="0" strike="noStrike" spc="-1">
                <a:solidFill>
                  <a:srgbClr val="000000"/>
                </a:solidFill>
                <a:latin typeface="Arial"/>
                <a:ea typeface="Times New Roman"/>
              </a:rPr>
              <a:t> a prezzi </a:t>
            </a:r>
            <a:r>
              <a:rPr lang="it-IT" sz="1800" b="0" strike="noStrike" spc="-1">
                <a:solidFill>
                  <a:srgbClr val="FF0000"/>
                </a:solidFill>
                <a:latin typeface="Arial"/>
                <a:ea typeface="Times New Roman"/>
              </a:rPr>
              <a:t>differenti</a:t>
            </a:r>
            <a:r>
              <a:rPr lang="it-IT" sz="1800" b="0"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price</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`id_vendor`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`id_item`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`price` FLOAT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(`id_vendor`, `id_item`),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`price_id_vendor`    FOREIGN KEY (`id_vendor`)    REFERENCES `vendor` (`id`)    ON DELETE CASCADE    ON UPDATE CASCADE,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`price_id_item`    FOREIGN KEY (`id_item`)    REFERENCES `item` (`id`)    ON DELETE CASCADE    ON UPDATE CASCADE)</a:t>
            </a:r>
            <a:endParaRPr lang="en-US" sz="1800" b="0" strike="noStrike" spc="-1">
              <a:latin typeface="Arial"/>
            </a:endParaRPr>
          </a:p>
        </p:txBody>
      </p:sp>
      <p:sp>
        <p:nvSpPr>
          <p:cNvPr id="128"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DACDB8-1BD8-4CF8-BF4B-B6232B566787}" type="slidenum">
              <a:rPr lang="it-IT" sz="1200" b="0" strike="noStrike" spc="-1">
                <a:solidFill>
                  <a:srgbClr val="8B8B8B"/>
                </a:solidFill>
                <a:latin typeface="Calibri"/>
                <a:ea typeface="DejaVu Sans"/>
              </a:rPr>
              <a:t>17</a:t>
            </a:fld>
            <a:endParaRPr lang="en-US" sz="1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30"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1800" b="0" strike="noStrike" spc="-1">
                <a:solidFill>
                  <a:srgbClr val="000000"/>
                </a:solidFill>
                <a:latin typeface="Arial"/>
                <a:ea typeface="Times New Roman"/>
              </a:rPr>
              <a:t>«Un </a:t>
            </a:r>
            <a:r>
              <a:rPr lang="it-IT" sz="1800" b="1" strike="noStrike" spc="-1">
                <a:solidFill>
                  <a:srgbClr val="FFC000"/>
                </a:solidFill>
                <a:latin typeface="Arial"/>
                <a:ea typeface="Times New Roman"/>
              </a:rPr>
              <a:t>utente</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nome</a:t>
            </a:r>
            <a:r>
              <a:rPr lang="it-IT" sz="1800" b="0" strike="noStrike" spc="-1">
                <a:solidFill>
                  <a:srgbClr val="000000"/>
                </a:solidFill>
                <a:latin typeface="Arial"/>
                <a:ea typeface="Times New Roman"/>
              </a:rPr>
              <a:t>, un </a:t>
            </a:r>
            <a:r>
              <a:rPr lang="it-IT" sz="1800" b="0" strike="noStrike" spc="-1">
                <a:solidFill>
                  <a:srgbClr val="FF0000"/>
                </a:solidFill>
                <a:latin typeface="Arial"/>
                <a:ea typeface="Times New Roman"/>
              </a:rPr>
              <a:t>cognome</a:t>
            </a:r>
            <a:r>
              <a:rPr lang="it-IT" sz="1800" b="0" strike="noStrike" spc="-1">
                <a:solidFill>
                  <a:srgbClr val="000000"/>
                </a:solidFill>
                <a:latin typeface="Arial"/>
                <a:ea typeface="Times New Roman"/>
              </a:rPr>
              <a:t>, un’</a:t>
            </a:r>
            <a:r>
              <a:rPr lang="it-IT" sz="1800" b="0" strike="noStrike" spc="-1">
                <a:solidFill>
                  <a:srgbClr val="FF0000"/>
                </a:solidFill>
                <a:latin typeface="Arial"/>
                <a:ea typeface="Times New Roman"/>
              </a:rPr>
              <a:t>e-mail</a:t>
            </a:r>
            <a:r>
              <a:rPr lang="it-IT" sz="1800" b="0" strike="noStrike" spc="-1">
                <a:solidFill>
                  <a:srgbClr val="000000"/>
                </a:solidFill>
                <a:latin typeface="Arial"/>
                <a:ea typeface="Times New Roman"/>
              </a:rPr>
              <a:t>, una </a:t>
            </a:r>
            <a:r>
              <a:rPr lang="it-IT" sz="1800" b="0" strike="noStrike" spc="-1">
                <a:solidFill>
                  <a:srgbClr val="FF0000"/>
                </a:solidFill>
                <a:latin typeface="Arial"/>
                <a:ea typeface="Times New Roman"/>
              </a:rPr>
              <a:t>password</a:t>
            </a:r>
            <a:r>
              <a:rPr lang="it-IT" sz="1800" b="0" strike="noStrike" spc="-1">
                <a:solidFill>
                  <a:srgbClr val="000000"/>
                </a:solidFill>
                <a:latin typeface="Arial"/>
                <a:ea typeface="Times New Roman"/>
              </a:rPr>
              <a:t> e un </a:t>
            </a:r>
            <a:r>
              <a:rPr lang="it-IT" sz="1800" b="0" strike="noStrike" spc="-1">
                <a:solidFill>
                  <a:srgbClr val="FF0000"/>
                </a:solidFill>
                <a:latin typeface="Arial"/>
                <a:ea typeface="Times New Roman"/>
              </a:rPr>
              <a:t>indirizzo di spedizione</a:t>
            </a:r>
            <a:r>
              <a:rPr lang="it-IT" sz="1800" b="0" strike="noStrike" spc="-1">
                <a:solidFill>
                  <a:srgbClr val="000000"/>
                </a:solidFill>
                <a:latin typeface="Arial"/>
                <a:ea typeface="Times New Roman"/>
              </a:rPr>
              <a:t>.»</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user</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 INT NOT NULL AUTO_INCREMENT,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`name` VARCHAR(45)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`surname` VARCHAR(45)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`email` VARCHAR(60)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`password` VARCHAR(256)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`address` VARCHAR(60)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a:t>
            </a:r>
            <a:endParaRPr lang="en-US" sz="1800" b="0" strike="noStrike" spc="-1">
              <a:latin typeface="Arial"/>
            </a:endParaRPr>
          </a:p>
        </p:txBody>
      </p:sp>
      <p:sp>
        <p:nvSpPr>
          <p:cNvPr id="131"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F02CBC5-61DC-438D-82A7-128BC9912104}" type="slidenum">
              <a:rPr lang="it-IT" sz="1200" b="0" strike="noStrike" spc="-1">
                <a:solidFill>
                  <a:srgbClr val="8B8B8B"/>
                </a:solidFill>
                <a:latin typeface="Calibri"/>
                <a:ea typeface="DejaVu Sans"/>
              </a:rPr>
              <a:t>18</a:t>
            </a:fld>
            <a:endParaRPr lang="en-US" sz="1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33" name="Segnaposto contenuto 2"/>
          <p:cNvSpPr/>
          <p:nvPr/>
        </p:nvSpPr>
        <p:spPr>
          <a:xfrm>
            <a:off x="838080" y="1597680"/>
            <a:ext cx="10514520" cy="485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spcBef>
                <a:spcPts val="1001"/>
              </a:spcBef>
              <a:tabLst>
                <a:tab pos="0" algn="l"/>
              </a:tabLst>
            </a:pPr>
            <a:r>
              <a:rPr lang="it-IT" sz="1800" b="0" strike="noStrike" spc="-1" dirty="0">
                <a:solidFill>
                  <a:srgbClr val="000000"/>
                </a:solidFill>
                <a:latin typeface="Arial"/>
                <a:ea typeface="Times New Roman"/>
              </a:rPr>
              <a:t>«Un’applicazione di commercio elettronico consente all’utente di </a:t>
            </a:r>
            <a:r>
              <a:rPr lang="it-IT" sz="1800" b="1" strike="noStrike" spc="-1" dirty="0">
                <a:solidFill>
                  <a:srgbClr val="FFC000"/>
                </a:solidFill>
                <a:latin typeface="Arial"/>
                <a:ea typeface="Times New Roman"/>
              </a:rPr>
              <a:t>visualizzare</a:t>
            </a:r>
            <a:r>
              <a:rPr lang="it-IT" sz="1800" b="0" strike="noStrike" spc="-1" dirty="0">
                <a:solidFill>
                  <a:srgbClr val="000000"/>
                </a:solidFill>
                <a:latin typeface="Arial"/>
                <a:ea typeface="Times New Roman"/>
              </a:rPr>
              <a:t> un catalogo di prodotti venduti da diversi fornitori.</a:t>
            </a:r>
            <a:endParaRPr lang="en-US" sz="1800" b="0" strike="noStrike" spc="-1" dirty="0">
              <a:latin typeface="Arial"/>
            </a:endParaRPr>
          </a:p>
          <a:p>
            <a:pPr>
              <a:lnSpc>
                <a:spcPct val="90000"/>
              </a:lnSpc>
              <a:spcBef>
                <a:spcPts val="1001"/>
              </a:spcBef>
              <a:tabLst>
                <a:tab pos="0" algn="l"/>
              </a:tabLst>
            </a:pPr>
            <a:r>
              <a:rPr lang="it-IT" sz="1800" b="0" strike="noStrike" spc="-1" dirty="0">
                <a:solidFill>
                  <a:srgbClr val="000000"/>
                </a:solidFill>
                <a:latin typeface="Arial"/>
                <a:ea typeface="Times New Roman"/>
              </a:rPr>
              <a:t>…</a:t>
            </a:r>
            <a:endParaRPr lang="en-US" sz="1800" b="0" strike="noStrike" spc="-1" dirty="0">
              <a:latin typeface="Arial"/>
            </a:endParaRPr>
          </a:p>
          <a:p>
            <a:pPr>
              <a:lnSpc>
                <a:spcPct val="90000"/>
              </a:lnSpc>
              <a:spcBef>
                <a:spcPts val="1001"/>
              </a:spcBef>
              <a:tabLst>
                <a:tab pos="0" algn="l"/>
              </a:tabLst>
            </a:pPr>
            <a:r>
              <a:rPr lang="it-IT" sz="1800" b="0" strike="noStrike" spc="-1" dirty="0">
                <a:solidFill>
                  <a:srgbClr val="000000"/>
                </a:solidFill>
                <a:latin typeface="Arial"/>
                <a:ea typeface="Times New Roman"/>
              </a:rPr>
              <a:t>Dopo il login, l’utente accede a una pagina HOME che mostra (come tutte le altre pagine) un menù con i link HOME, CARRELLO, ORDINI, un campo di ricerca e una lista </a:t>
            </a:r>
            <a:r>
              <a:rPr lang="it-IT" sz="1800" b="0" strike="noStrike" spc="-1" dirty="0">
                <a:solidFill>
                  <a:srgbClr val="FF0000"/>
                </a:solidFill>
                <a:latin typeface="Arial"/>
                <a:ea typeface="Times New Roman"/>
              </a:rPr>
              <a:t>degli ultimi </a:t>
            </a:r>
            <a:r>
              <a:rPr lang="it-IT" sz="1800" b="0" strike="noStrike" spc="-1" dirty="0">
                <a:solidFill>
                  <a:srgbClr val="000000"/>
                </a:solidFill>
                <a:latin typeface="Arial"/>
                <a:ea typeface="Times New Roman"/>
              </a:rPr>
              <a:t>cinque</a:t>
            </a:r>
            <a:r>
              <a:rPr lang="it-IT" sz="1800" b="0" strike="noStrike" spc="-1" dirty="0">
                <a:solidFill>
                  <a:srgbClr val="4472C4"/>
                </a:solidFill>
                <a:latin typeface="Arial"/>
                <a:ea typeface="Times New Roman"/>
              </a:rPr>
              <a:t> </a:t>
            </a:r>
            <a:r>
              <a:rPr lang="it-IT" sz="1800" b="0" strike="noStrike" spc="-1" dirty="0">
                <a:solidFill>
                  <a:srgbClr val="FF0000"/>
                </a:solidFill>
                <a:latin typeface="Arial"/>
                <a:ea typeface="Times New Roman"/>
              </a:rPr>
              <a:t>prodotti</a:t>
            </a:r>
            <a:r>
              <a:rPr lang="it-IT" sz="1800" b="0" strike="noStrike" spc="-1" dirty="0">
                <a:solidFill>
                  <a:srgbClr val="4472C4"/>
                </a:solidFill>
                <a:latin typeface="Arial"/>
                <a:ea typeface="Times New Roman"/>
              </a:rPr>
              <a:t> </a:t>
            </a:r>
            <a:r>
              <a:rPr lang="it-IT" sz="1800" b="0" strike="noStrike" spc="-1" dirty="0">
                <a:solidFill>
                  <a:srgbClr val="000000"/>
                </a:solidFill>
                <a:latin typeface="Arial"/>
                <a:ea typeface="Times New Roman"/>
              </a:rPr>
              <a:t>visualizzati</a:t>
            </a:r>
            <a:r>
              <a:rPr lang="it-IT" sz="1800" b="0" strike="noStrike" spc="-1" dirty="0">
                <a:solidFill>
                  <a:srgbClr val="4472C4"/>
                </a:solidFill>
                <a:latin typeface="Arial"/>
                <a:ea typeface="Times New Roman"/>
              </a:rPr>
              <a:t> </a:t>
            </a:r>
            <a:r>
              <a:rPr lang="it-IT" sz="1800" b="0" strike="noStrike" spc="-1" dirty="0">
                <a:solidFill>
                  <a:srgbClr val="FF0000"/>
                </a:solidFill>
                <a:latin typeface="Arial"/>
                <a:ea typeface="Times New Roman"/>
              </a:rPr>
              <a:t>dall’utente</a:t>
            </a:r>
            <a:r>
              <a:rPr lang="it-IT" sz="1800" b="0" strike="noStrike" spc="-1" dirty="0">
                <a:solidFill>
                  <a:srgbClr val="000000"/>
                </a:solidFill>
                <a:latin typeface="Arial"/>
                <a:ea typeface="Times New Roman"/>
              </a:rPr>
              <a:t>»</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CREATE TABLE IF NOT EXISTS `</a:t>
            </a:r>
            <a:r>
              <a:rPr lang="en-US" sz="1800" b="1" strike="noStrike" spc="-1" dirty="0">
                <a:solidFill>
                  <a:srgbClr val="FFC000"/>
                </a:solidFill>
                <a:latin typeface="Arial"/>
                <a:ea typeface="Times New Roman"/>
              </a:rPr>
              <a:t>view</a:t>
            </a:r>
            <a:r>
              <a:rPr lang="en-US" sz="1800" b="0" strike="noStrike" spc="-1" dirty="0">
                <a:solidFill>
                  <a:srgbClr val="000000"/>
                </a:solidFill>
                <a:latin typeface="Arial"/>
                <a:ea typeface="Times New Roman"/>
              </a:rPr>
              <a:t>` (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a:t>
            </a:r>
            <a:r>
              <a:rPr lang="en-US" sz="1800" b="0" strike="noStrike" spc="-1" dirty="0" err="1">
                <a:solidFill>
                  <a:srgbClr val="000000"/>
                </a:solidFill>
                <a:latin typeface="Arial"/>
                <a:ea typeface="Times New Roman"/>
              </a:rPr>
              <a:t>id_user</a:t>
            </a:r>
            <a:r>
              <a:rPr lang="en-US" sz="1800" b="0" strike="noStrike" spc="-1" dirty="0">
                <a:solidFill>
                  <a:srgbClr val="000000"/>
                </a:solidFill>
                <a:latin typeface="Arial"/>
                <a:ea typeface="Times New Roman"/>
              </a:rPr>
              <a:t>` INT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a:t>
            </a:r>
            <a:r>
              <a:rPr lang="en-US" sz="1800" b="0" strike="noStrike" spc="-1" dirty="0" err="1">
                <a:solidFill>
                  <a:srgbClr val="000000"/>
                </a:solidFill>
                <a:latin typeface="Arial"/>
                <a:ea typeface="Times New Roman"/>
              </a:rPr>
              <a:t>id_item</a:t>
            </a:r>
            <a:r>
              <a:rPr lang="en-US" sz="1800" b="0" strike="noStrike" spc="-1" dirty="0">
                <a:solidFill>
                  <a:srgbClr val="000000"/>
                </a:solidFill>
                <a:latin typeface="Arial"/>
                <a:ea typeface="Times New Roman"/>
              </a:rPr>
              <a:t>` INT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`date` TIMESTAMP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PRIMARY KEY (`</a:t>
            </a:r>
            <a:r>
              <a:rPr lang="en-US" sz="1800" b="0" strike="noStrike" spc="-1" dirty="0" err="1">
                <a:solidFill>
                  <a:srgbClr val="000000"/>
                </a:solidFill>
                <a:latin typeface="Arial"/>
                <a:ea typeface="Times New Roman"/>
              </a:rPr>
              <a:t>id_user</a:t>
            </a:r>
            <a:r>
              <a:rPr lang="en-US" sz="1800" b="0" strike="noStrike" spc="-1" dirty="0">
                <a:solidFill>
                  <a:srgbClr val="000000"/>
                </a:solidFill>
                <a:latin typeface="Arial"/>
                <a:ea typeface="Times New Roman"/>
              </a:rPr>
              <a:t>`, `</a:t>
            </a:r>
            <a:r>
              <a:rPr lang="en-US" sz="1800" b="0" strike="noStrike" spc="-1" dirty="0" err="1">
                <a:solidFill>
                  <a:srgbClr val="000000"/>
                </a:solidFill>
                <a:latin typeface="Arial"/>
                <a:ea typeface="Times New Roman"/>
              </a:rPr>
              <a:t>id_item`,`date</a:t>
            </a:r>
            <a:r>
              <a:rPr lang="en-US" sz="1800" b="0" strike="noStrike" spc="-1" dirty="0">
                <a:solidFill>
                  <a:srgbClr val="000000"/>
                </a:solidFill>
                <a:latin typeface="Arial"/>
                <a:ea typeface="Times New Roman"/>
              </a:rPr>
              <a:t>`),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CONSTRAINT `</a:t>
            </a:r>
            <a:r>
              <a:rPr lang="en-US" sz="1800" b="0" strike="noStrike" spc="-1" dirty="0" err="1">
                <a:solidFill>
                  <a:srgbClr val="000000"/>
                </a:solidFill>
                <a:latin typeface="Arial"/>
                <a:ea typeface="Times New Roman"/>
              </a:rPr>
              <a:t>view_id_item</a:t>
            </a:r>
            <a:r>
              <a:rPr lang="en-US" sz="1800" b="0" strike="noStrike" spc="-1" dirty="0">
                <a:solidFill>
                  <a:srgbClr val="000000"/>
                </a:solidFill>
                <a:latin typeface="Arial"/>
                <a:ea typeface="Times New Roman"/>
              </a:rPr>
              <a:t>`    FOREIGN KEY (`</a:t>
            </a:r>
            <a:r>
              <a:rPr lang="en-US" sz="1800" b="0" strike="noStrike" spc="-1" dirty="0" err="1">
                <a:solidFill>
                  <a:srgbClr val="000000"/>
                </a:solidFill>
                <a:latin typeface="Arial"/>
                <a:ea typeface="Times New Roman"/>
              </a:rPr>
              <a:t>id_item</a:t>
            </a:r>
            <a:r>
              <a:rPr lang="en-US" sz="1800" b="0" strike="noStrike" spc="-1" dirty="0">
                <a:solidFill>
                  <a:srgbClr val="000000"/>
                </a:solidFill>
                <a:latin typeface="Arial"/>
                <a:ea typeface="Times New Roman"/>
              </a:rPr>
              <a:t>`)    REFERENCES `item` (`id`)    ON DELETE CASCADE    ON UPDATE CASCADE,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CONSTRAINT `</a:t>
            </a:r>
            <a:r>
              <a:rPr lang="en-US" sz="1800" b="0" strike="noStrike" spc="-1" dirty="0" err="1">
                <a:solidFill>
                  <a:srgbClr val="000000"/>
                </a:solidFill>
                <a:latin typeface="Arial"/>
                <a:ea typeface="Times New Roman"/>
              </a:rPr>
              <a:t>view_id_user</a:t>
            </a:r>
            <a:r>
              <a:rPr lang="en-US" sz="1800" b="0" strike="noStrike" spc="-1" dirty="0">
                <a:solidFill>
                  <a:srgbClr val="000000"/>
                </a:solidFill>
                <a:latin typeface="Arial"/>
                <a:ea typeface="Times New Roman"/>
              </a:rPr>
              <a:t>`    FOREIGN KEY (`</a:t>
            </a:r>
            <a:r>
              <a:rPr lang="en-US" sz="1800" b="0" strike="noStrike" spc="-1" dirty="0" err="1">
                <a:solidFill>
                  <a:srgbClr val="000000"/>
                </a:solidFill>
                <a:latin typeface="Arial"/>
                <a:ea typeface="Times New Roman"/>
              </a:rPr>
              <a:t>id_user</a:t>
            </a:r>
            <a:r>
              <a:rPr lang="en-US" sz="1800" b="0" strike="noStrike" spc="-1" dirty="0">
                <a:solidFill>
                  <a:srgbClr val="000000"/>
                </a:solidFill>
                <a:latin typeface="Arial"/>
                <a:ea typeface="Times New Roman"/>
              </a:rPr>
              <a:t>`)    REFERENCES `user` (`id`)    ON DELETE CASCADE    ON UPDATE CASCADE)</a:t>
            </a:r>
            <a:endParaRPr lang="en-US" sz="1800" b="0" strike="noStrike" spc="-1" dirty="0">
              <a:latin typeface="Arial"/>
            </a:endParaRPr>
          </a:p>
        </p:txBody>
      </p:sp>
      <p:sp>
        <p:nvSpPr>
          <p:cNvPr id="134"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544A143-294A-4EF6-B6F8-895333555206}" type="slidenum">
              <a:rPr lang="it-IT" sz="1200" b="0" strike="noStrike" spc="-1">
                <a:solidFill>
                  <a:srgbClr val="8B8B8B"/>
                </a:solidFill>
                <a:latin typeface="Calibri"/>
                <a:ea typeface="DejaVu Sans"/>
              </a:rPr>
              <a:t>19</a:t>
            </a:fld>
            <a:endParaRPr lang="en-US"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t-IT" sz="4400" b="1" strike="noStrike" spc="-1">
                <a:solidFill>
                  <a:srgbClr val="000000"/>
                </a:solidFill>
                <a:latin typeface="Arial"/>
                <a:ea typeface="DejaVu Sans"/>
              </a:rPr>
              <a:t>INDICE</a:t>
            </a:r>
            <a:endParaRPr lang="en-US" sz="4400" b="0" strike="noStrike" spc="-1">
              <a:latin typeface="Arial"/>
            </a:endParaRPr>
          </a:p>
        </p:txBody>
      </p:sp>
      <p:graphicFrame>
        <p:nvGraphicFramePr>
          <p:cNvPr id="82" name="Tabella 4"/>
          <p:cNvGraphicFramePr/>
          <p:nvPr/>
        </p:nvGraphicFramePr>
        <p:xfrm>
          <a:off x="838080" y="1563120"/>
          <a:ext cx="10515240" cy="4507920"/>
        </p:xfrm>
        <a:graphic>
          <a:graphicData uri="http://schemas.openxmlformats.org/drawingml/2006/table">
            <a:tbl>
              <a:tblPr/>
              <a:tblGrid>
                <a:gridCol w="10059840">
                  <a:extLst>
                    <a:ext uri="{9D8B030D-6E8A-4147-A177-3AD203B41FA5}">
                      <a16:colId xmlns:a16="http://schemas.microsoft.com/office/drawing/2014/main" val="20000"/>
                    </a:ext>
                  </a:extLst>
                </a:gridCol>
                <a:gridCol w="455400">
                  <a:extLst>
                    <a:ext uri="{9D8B030D-6E8A-4147-A177-3AD203B41FA5}">
                      <a16:colId xmlns:a16="http://schemas.microsoft.com/office/drawing/2014/main" val="20001"/>
                    </a:ext>
                  </a:extLst>
                </a:gridCol>
              </a:tblGrid>
              <a:tr h="375480">
                <a:tc>
                  <a:txBody>
                    <a:bodyPr/>
                    <a:lstStyle/>
                    <a:p>
                      <a:pPr>
                        <a:lnSpc>
                          <a:spcPct val="100000"/>
                        </a:lnSpc>
                        <a:tabLst>
                          <a:tab pos="0" algn="l"/>
                        </a:tabLst>
                      </a:pPr>
                      <a:r>
                        <a:rPr lang="it-IT" sz="1200" b="0" u="sng" strike="noStrike" spc="-1">
                          <a:solidFill>
                            <a:srgbClr val="000000"/>
                          </a:solidFill>
                          <a:uFillTx/>
                          <a:latin typeface="Arial"/>
                          <a:ea typeface="DejaVu Sans"/>
                        </a:rPr>
                        <a:t>Specifiche del progetto – HTML PURA</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3 </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r h="375480">
                <a:tc>
                  <a:txBody>
                    <a:bodyPr/>
                    <a:lstStyle/>
                    <a:p>
                      <a:pPr>
                        <a:lnSpc>
                          <a:spcPct val="100000"/>
                        </a:lnSpc>
                        <a:tabLst>
                          <a:tab pos="0" algn="l"/>
                        </a:tabLst>
                      </a:pPr>
                      <a:r>
                        <a:rPr lang="it-IT" sz="1200" b="0" strike="noStrike" spc="-1">
                          <a:solidFill>
                            <a:srgbClr val="000000"/>
                          </a:solidFill>
                          <a:latin typeface="Arial"/>
                          <a:ea typeface="DejaVu Sans"/>
                        </a:rPr>
                        <a:t>    Strumenti utilizzati</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6</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375480">
                <a:tc>
                  <a:txBody>
                    <a:bodyPr/>
                    <a:lstStyle/>
                    <a:p>
                      <a:pPr>
                        <a:lnSpc>
                          <a:spcPct val="100000"/>
                        </a:lnSpc>
                        <a:tabLst>
                          <a:tab pos="0" algn="l"/>
                        </a:tabLst>
                      </a:pPr>
                      <a:r>
                        <a:rPr lang="it-IT" sz="1200" b="0" strike="noStrike" spc="-1">
                          <a:solidFill>
                            <a:srgbClr val="000000"/>
                          </a:solidFill>
                          <a:latin typeface="Arial"/>
                          <a:ea typeface="DejaVu Sans"/>
                        </a:rPr>
                        <a:t>    Scelte implementative</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7</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375480">
                <a:tc>
                  <a:txBody>
                    <a:bodyPr/>
                    <a:lstStyle/>
                    <a:p>
                      <a:pPr>
                        <a:lnSpc>
                          <a:spcPct val="100000"/>
                        </a:lnSpc>
                        <a:tabLst>
                          <a:tab pos="0" algn="l"/>
                        </a:tabLst>
                      </a:pPr>
                      <a:r>
                        <a:rPr lang="it-IT" sz="1200" b="0" strike="noStrike" spc="-1">
                          <a:solidFill>
                            <a:srgbClr val="000000"/>
                          </a:solidFill>
                          <a:latin typeface="Arial"/>
                          <a:ea typeface="DejaVu Sans"/>
                        </a:rPr>
                        <a:t>    Ulteriori aggiunte</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10</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375480">
                <a:tc>
                  <a:txBody>
                    <a:bodyPr/>
                    <a:lstStyle/>
                    <a:p>
                      <a:pPr>
                        <a:lnSpc>
                          <a:spcPct val="100000"/>
                        </a:lnSpc>
                      </a:pPr>
                      <a:r>
                        <a:rPr lang="it-IT" sz="1200" b="0" strike="noStrike" spc="-1">
                          <a:solidFill>
                            <a:srgbClr val="000000"/>
                          </a:solidFill>
                          <a:latin typeface="Arial"/>
                          <a:ea typeface="DejaVu Sans"/>
                        </a:rPr>
                        <a:t>    Design del Database</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11</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375480">
                <a:tc>
                  <a:txBody>
                    <a:bodyPr/>
                    <a:lstStyle/>
                    <a:p>
                      <a:pPr>
                        <a:lnSpc>
                          <a:spcPct val="100000"/>
                        </a:lnSpc>
                        <a:tabLst>
                          <a:tab pos="0" algn="l"/>
                        </a:tabLst>
                      </a:pPr>
                      <a:r>
                        <a:rPr lang="it-IT" sz="1200" b="0" strike="noStrike" spc="-1">
                          <a:solidFill>
                            <a:srgbClr val="000000"/>
                          </a:solidFill>
                          <a:latin typeface="Arial"/>
                          <a:ea typeface="DejaVu Sans"/>
                        </a:rPr>
                        <a:t>    Componenti </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21</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375480">
                <a:tc>
                  <a:txBody>
                    <a:bodyPr/>
                    <a:lstStyle/>
                    <a:p>
                      <a:pPr>
                        <a:lnSpc>
                          <a:spcPct val="100000"/>
                        </a:lnSpc>
                        <a:tabLst>
                          <a:tab pos="0" algn="l"/>
                        </a:tabLst>
                      </a:pPr>
                      <a:r>
                        <a:rPr lang="it-IT" sz="1200" b="0" strike="noStrike" spc="-1">
                          <a:solidFill>
                            <a:srgbClr val="000000"/>
                          </a:solidFill>
                          <a:latin typeface="Arial"/>
                          <a:ea typeface="DejaVu Sans"/>
                        </a:rPr>
                        <a:t>    Struttura dell’applicazione (IFML)</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31</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375480">
                <a:tc>
                  <a:txBody>
                    <a:bodyPr/>
                    <a:lstStyle/>
                    <a:p>
                      <a:pPr>
                        <a:lnSpc>
                          <a:spcPct val="100000"/>
                        </a:lnSpc>
                      </a:pPr>
                      <a:r>
                        <a:rPr lang="it-IT" sz="1200" b="0" strike="noStrike" spc="-1">
                          <a:solidFill>
                            <a:srgbClr val="000000"/>
                          </a:solidFill>
                          <a:latin typeface="Arial"/>
                          <a:ea typeface="DejaVu Sans"/>
                        </a:rPr>
                        <a:t>    Sequence Diagram </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32</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375480">
                <a:tc>
                  <a:txBody>
                    <a:bodyPr/>
                    <a:lstStyle/>
                    <a:p>
                      <a:pPr>
                        <a:lnSpc>
                          <a:spcPct val="100000"/>
                        </a:lnSpc>
                        <a:tabLst>
                          <a:tab pos="0" algn="l"/>
                        </a:tabLst>
                      </a:pPr>
                      <a:r>
                        <a:rPr lang="it-IT" sz="1200" b="0" u="sng" strike="noStrike" spc="-1">
                          <a:solidFill>
                            <a:srgbClr val="000000"/>
                          </a:solidFill>
                          <a:uFillTx/>
                          <a:latin typeface="Arial"/>
                          <a:ea typeface="DejaVu Sans"/>
                        </a:rPr>
                        <a:t>Specifiche del progetto – JAVASCRIPT</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47</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375480">
                <a:tc>
                  <a:txBody>
                    <a:bodyPr/>
                    <a:lstStyle/>
                    <a:p>
                      <a:pPr>
                        <a:lnSpc>
                          <a:spcPct val="100000"/>
                        </a:lnSpc>
                        <a:tabLst>
                          <a:tab pos="0" algn="l"/>
                        </a:tabLst>
                      </a:pPr>
                      <a:r>
                        <a:rPr lang="it-IT" sz="1200" b="0" strike="noStrike" spc="-1">
                          <a:solidFill>
                            <a:srgbClr val="000000"/>
                          </a:solidFill>
                          <a:latin typeface="Arial"/>
                          <a:ea typeface="DejaVu Sans"/>
                        </a:rPr>
                        <a:t>    Strumenti utilizzati</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48</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375480">
                <a:tc>
                  <a:txBody>
                    <a:bodyPr/>
                    <a:lstStyle/>
                    <a:p>
                      <a:pPr>
                        <a:lnSpc>
                          <a:spcPct val="100000"/>
                        </a:lnSpc>
                        <a:tabLst>
                          <a:tab pos="0" algn="l"/>
                        </a:tabLst>
                      </a:pPr>
                      <a:r>
                        <a:rPr lang="it-IT" sz="1200" b="0" strike="noStrike" spc="-1">
                          <a:solidFill>
                            <a:srgbClr val="000000"/>
                          </a:solidFill>
                          <a:latin typeface="Arial"/>
                          <a:ea typeface="DejaVu Sans"/>
                        </a:rPr>
                        <a:t>    Scelte implementative</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49</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377640">
                <a:tc>
                  <a:txBody>
                    <a:bodyPr/>
                    <a:lstStyle/>
                    <a:p>
                      <a:pPr>
                        <a:lnSpc>
                          <a:spcPct val="100000"/>
                        </a:lnSpc>
                      </a:pPr>
                      <a:r>
                        <a:rPr lang="it-IT" sz="1200" b="0" strike="noStrike" spc="-1">
                          <a:solidFill>
                            <a:srgbClr val="000000"/>
                          </a:solidFill>
                          <a:latin typeface="Arial"/>
                          <a:ea typeface="DejaVu Sans"/>
                        </a:rPr>
                        <a:t>    Sequence Diagram</a:t>
                      </a:r>
                      <a:endParaRPr lang="en-US" sz="1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it-IT" sz="1200" b="0" strike="noStrike" spc="-1">
                          <a:solidFill>
                            <a:srgbClr val="000000"/>
                          </a:solidFill>
                          <a:latin typeface="Calibri"/>
                          <a:ea typeface="DejaVu Sans"/>
                        </a:rPr>
                        <a:t>58</a:t>
                      </a:r>
                      <a:endParaRPr lang="en-US" sz="12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bl>
          </a:graphicData>
        </a:graphic>
      </p:graphicFrame>
      <p:sp>
        <p:nvSpPr>
          <p:cNvPr id="83"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04F67E5-B375-42FE-B792-294BCBFBAF94}" type="slidenum">
              <a:rPr lang="it-IT" sz="1200" b="0" strike="noStrike" spc="-1">
                <a:solidFill>
                  <a:srgbClr val="8B8B8B"/>
                </a:solidFill>
                <a:latin typeface="Calibri"/>
                <a:ea typeface="DejaVu Sans"/>
              </a:rPr>
              <a:t>2</a:t>
            </a:fld>
            <a:endParaRPr lang="en-US"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36" name="Segnaposto contenuto 2"/>
          <p:cNvSpPr/>
          <p:nvPr/>
        </p:nvSpPr>
        <p:spPr>
          <a:xfrm>
            <a:off x="838080" y="1825560"/>
            <a:ext cx="10514520" cy="483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0500" lnSpcReduction="10000"/>
          </a:bodyPr>
          <a:lstStyle/>
          <a:p>
            <a:pPr>
              <a:lnSpc>
                <a:spcPct val="90000"/>
              </a:lnSpc>
              <a:spcBef>
                <a:spcPts val="1001"/>
              </a:spcBef>
              <a:tabLst>
                <a:tab pos="0" algn="l"/>
              </a:tabLst>
            </a:pPr>
            <a:r>
              <a:rPr lang="it-IT" sz="1800" b="0" strike="noStrike" spc="-1" dirty="0">
                <a:solidFill>
                  <a:srgbClr val="000000"/>
                </a:solidFill>
                <a:latin typeface="Arial"/>
                <a:ea typeface="Times New Roman"/>
              </a:rPr>
              <a:t>«Un </a:t>
            </a:r>
            <a:r>
              <a:rPr lang="it-IT" sz="1800" b="1" strike="noStrike" spc="-1" dirty="0">
                <a:solidFill>
                  <a:srgbClr val="FFC000"/>
                </a:solidFill>
                <a:latin typeface="Arial"/>
                <a:ea typeface="Times New Roman"/>
              </a:rPr>
              <a:t>ordine</a:t>
            </a:r>
            <a:r>
              <a:rPr lang="it-IT" sz="1800" b="0" strike="noStrike" spc="-1" dirty="0">
                <a:solidFill>
                  <a:srgbClr val="000000"/>
                </a:solidFill>
                <a:latin typeface="Arial"/>
                <a:ea typeface="Times New Roman"/>
              </a:rPr>
              <a:t> ha un </a:t>
            </a:r>
            <a:r>
              <a:rPr lang="it-IT" sz="1800" b="0" strike="noStrike" spc="-1" dirty="0">
                <a:solidFill>
                  <a:srgbClr val="FF0000"/>
                </a:solidFill>
                <a:latin typeface="Arial"/>
                <a:ea typeface="Times New Roman"/>
              </a:rPr>
              <a:t>codice</a:t>
            </a:r>
            <a:r>
              <a:rPr lang="it-IT" sz="1800" b="0" strike="noStrike" spc="-1" dirty="0">
                <a:solidFill>
                  <a:srgbClr val="000000"/>
                </a:solidFill>
                <a:latin typeface="Arial"/>
                <a:ea typeface="Times New Roman"/>
              </a:rPr>
              <a:t>, il </a:t>
            </a:r>
            <a:r>
              <a:rPr lang="it-IT" sz="1800" b="0" strike="noStrike" spc="-1" dirty="0">
                <a:solidFill>
                  <a:srgbClr val="FF0000"/>
                </a:solidFill>
                <a:latin typeface="Arial"/>
                <a:ea typeface="Times New Roman"/>
              </a:rPr>
              <a:t>nome</a:t>
            </a:r>
            <a:r>
              <a:rPr lang="it-IT" sz="1800" b="0" strike="noStrike" spc="-1" dirty="0">
                <a:solidFill>
                  <a:srgbClr val="000000"/>
                </a:solidFill>
                <a:latin typeface="Arial"/>
                <a:ea typeface="Times New Roman"/>
              </a:rPr>
              <a:t> </a:t>
            </a:r>
            <a:r>
              <a:rPr lang="it-IT" sz="1800" b="0" strike="noStrike" spc="-1" dirty="0">
                <a:solidFill>
                  <a:srgbClr val="FF0000"/>
                </a:solidFill>
                <a:latin typeface="Arial"/>
                <a:ea typeface="Times New Roman"/>
              </a:rPr>
              <a:t>del fornitore</a:t>
            </a:r>
            <a:r>
              <a:rPr lang="it-IT" sz="1800" b="0" strike="noStrike" spc="-1" dirty="0">
                <a:solidFill>
                  <a:srgbClr val="000000"/>
                </a:solidFill>
                <a:latin typeface="Arial"/>
                <a:ea typeface="Times New Roman"/>
              </a:rPr>
              <a:t>, </a:t>
            </a:r>
            <a:r>
              <a:rPr lang="it-IT" sz="1800" b="0" strike="noStrike" spc="-1" dirty="0">
                <a:solidFill>
                  <a:srgbClr val="FF0000"/>
                </a:solidFill>
                <a:latin typeface="Arial"/>
                <a:ea typeface="Times New Roman"/>
              </a:rPr>
              <a:t>l’elenco degli articoli</a:t>
            </a:r>
            <a:r>
              <a:rPr lang="it-IT" sz="1800" b="0" strike="noStrike" spc="-1" dirty="0">
                <a:solidFill>
                  <a:srgbClr val="000000"/>
                </a:solidFill>
                <a:latin typeface="Arial"/>
                <a:ea typeface="Times New Roman"/>
              </a:rPr>
              <a:t>, un </a:t>
            </a:r>
            <a:r>
              <a:rPr lang="it-IT" sz="1800" b="0" strike="noStrike" spc="-1" dirty="0">
                <a:solidFill>
                  <a:srgbClr val="FF0000"/>
                </a:solidFill>
                <a:latin typeface="Arial"/>
                <a:ea typeface="Times New Roman"/>
              </a:rPr>
              <a:t>valore </a:t>
            </a:r>
            <a:r>
              <a:rPr lang="it-IT" sz="1800" b="0" strike="noStrike" spc="-1" dirty="0">
                <a:solidFill>
                  <a:srgbClr val="000000"/>
                </a:solidFill>
                <a:latin typeface="Arial"/>
                <a:ea typeface="Times New Roman"/>
              </a:rPr>
              <a:t>totale composto dalla somma del valore degli articoli e delle spese di spedizione, una </a:t>
            </a:r>
            <a:r>
              <a:rPr lang="it-IT" sz="1800" b="0" strike="noStrike" spc="-1" dirty="0">
                <a:solidFill>
                  <a:srgbClr val="FF0000"/>
                </a:solidFill>
                <a:latin typeface="Arial"/>
                <a:ea typeface="Times New Roman"/>
              </a:rPr>
              <a:t>data</a:t>
            </a:r>
            <a:r>
              <a:rPr lang="it-IT" sz="1800" b="0" strike="noStrike" spc="-1" dirty="0">
                <a:solidFill>
                  <a:srgbClr val="000000"/>
                </a:solidFill>
                <a:latin typeface="Arial"/>
                <a:ea typeface="Times New Roman"/>
              </a:rPr>
              <a:t> di spedizione e </a:t>
            </a:r>
            <a:r>
              <a:rPr lang="it-IT" sz="1800" b="0" strike="noStrike" spc="-1" dirty="0">
                <a:solidFill>
                  <a:srgbClr val="FF0000"/>
                </a:solidFill>
                <a:latin typeface="Arial"/>
                <a:ea typeface="Times New Roman"/>
              </a:rPr>
              <a:t>l’indirizzo</a:t>
            </a:r>
            <a:r>
              <a:rPr lang="it-IT" sz="1800" b="0" strike="noStrike" spc="-1" dirty="0">
                <a:solidFill>
                  <a:srgbClr val="000000"/>
                </a:solidFill>
                <a:latin typeface="Arial"/>
                <a:ea typeface="Times New Roman"/>
              </a:rPr>
              <a:t> di spedizione dell’utente.»</a:t>
            </a:r>
            <a:endParaRPr lang="en-US" sz="1800" b="0" strike="noStrike" spc="-1" dirty="0">
              <a:latin typeface="Arial"/>
            </a:endParaRPr>
          </a:p>
          <a:p>
            <a:pPr>
              <a:lnSpc>
                <a:spcPct val="90000"/>
              </a:lnSpc>
              <a:spcBef>
                <a:spcPts val="1001"/>
              </a:spcBef>
              <a:tabLst>
                <a:tab pos="0" algn="l"/>
              </a:tabLst>
            </a:pPr>
            <a:r>
              <a:rPr lang="it-IT" spc="-1" dirty="0">
                <a:solidFill>
                  <a:srgbClr val="000000"/>
                </a:solidFill>
                <a:latin typeface="Arial"/>
                <a:ea typeface="Times New Roman"/>
              </a:rPr>
              <a:t>Si è</a:t>
            </a:r>
            <a:r>
              <a:rPr lang="it-IT" sz="1800" b="0" strike="noStrike" spc="-1" dirty="0">
                <a:solidFill>
                  <a:srgbClr val="000000"/>
                </a:solidFill>
                <a:latin typeface="Arial"/>
                <a:ea typeface="Times New Roman"/>
              </a:rPr>
              <a:t> deciso di salvare le informazioni necessarie in due tabelle, una contenente i dati dell’ordine e una contenete i dettagli riguardanti il contenuto dell’ordine.</a:t>
            </a:r>
            <a:endParaRPr lang="en-US" sz="1800" b="0" strike="noStrike" spc="-1" dirty="0">
              <a:latin typeface="Arial"/>
            </a:endParaRPr>
          </a:p>
          <a:p>
            <a:pPr>
              <a:lnSpc>
                <a:spcPct val="90000"/>
              </a:lnSpc>
              <a:spcBef>
                <a:spcPts val="1001"/>
              </a:spcBef>
              <a:tabLst>
                <a:tab pos="0" algn="l"/>
              </a:tabLst>
            </a:pP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CREATE TABLE IF NOT EXISTS `</a:t>
            </a:r>
            <a:r>
              <a:rPr lang="en-US" sz="1800" b="1" strike="noStrike" spc="-1" dirty="0" err="1">
                <a:solidFill>
                  <a:srgbClr val="FFC000"/>
                </a:solidFill>
                <a:latin typeface="Arial"/>
                <a:ea typeface="Times New Roman"/>
              </a:rPr>
              <a:t>order_info</a:t>
            </a:r>
            <a:r>
              <a:rPr lang="en-US" sz="1800" b="0" strike="noStrike" spc="-1" dirty="0">
                <a:solidFill>
                  <a:srgbClr val="000000"/>
                </a:solidFill>
                <a:latin typeface="Arial"/>
                <a:ea typeface="Times New Roman"/>
              </a:rPr>
              <a:t>` (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`id` CHAR(36)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a:t>
            </a:r>
            <a:r>
              <a:rPr lang="en-US" sz="1800" b="0" strike="noStrike" spc="-1" dirty="0" err="1">
                <a:solidFill>
                  <a:srgbClr val="000000"/>
                </a:solidFill>
                <a:latin typeface="Arial"/>
                <a:ea typeface="Times New Roman"/>
              </a:rPr>
              <a:t>id_user</a:t>
            </a:r>
            <a:r>
              <a:rPr lang="en-US" sz="1800" b="0" strike="noStrike" spc="-1" dirty="0">
                <a:solidFill>
                  <a:srgbClr val="000000"/>
                </a:solidFill>
                <a:latin typeface="Arial"/>
                <a:ea typeface="Times New Roman"/>
              </a:rPr>
              <a:t>` INT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a:t>
            </a:r>
            <a:r>
              <a:rPr lang="en-US" sz="1800" b="0" strike="noStrike" spc="-1" dirty="0" err="1">
                <a:solidFill>
                  <a:srgbClr val="000000"/>
                </a:solidFill>
                <a:latin typeface="Arial"/>
                <a:ea typeface="Times New Roman"/>
              </a:rPr>
              <a:t>id_vendor</a:t>
            </a:r>
            <a:r>
              <a:rPr lang="en-US" sz="1800" b="0" strike="noStrike" spc="-1" dirty="0">
                <a:solidFill>
                  <a:srgbClr val="000000"/>
                </a:solidFill>
                <a:latin typeface="Arial"/>
                <a:ea typeface="Times New Roman"/>
              </a:rPr>
              <a:t>` INT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`date` TIMESTAMP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a:t>
            </a:r>
            <a:r>
              <a:rPr lang="en-US" sz="1800" b="0" strike="noStrike" spc="-1" dirty="0" err="1">
                <a:solidFill>
                  <a:srgbClr val="000000"/>
                </a:solidFill>
                <a:latin typeface="Arial"/>
                <a:ea typeface="Times New Roman"/>
              </a:rPr>
              <a:t>shipping_cost</a:t>
            </a:r>
            <a:r>
              <a:rPr lang="en-US" sz="1800" b="0" strike="noStrike" spc="-1" dirty="0">
                <a:solidFill>
                  <a:srgbClr val="000000"/>
                </a:solidFill>
                <a:latin typeface="Arial"/>
                <a:ea typeface="Times New Roman"/>
              </a:rPr>
              <a:t>` FLOAT NOT NULL,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PRIMARY KEY (`id`),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CONSTRAINT `</a:t>
            </a:r>
            <a:r>
              <a:rPr lang="en-US" sz="1800" b="0" strike="noStrike" spc="-1" dirty="0" err="1">
                <a:solidFill>
                  <a:srgbClr val="000000"/>
                </a:solidFill>
                <a:latin typeface="Arial"/>
                <a:ea typeface="Times New Roman"/>
              </a:rPr>
              <a:t>order_info_id_user</a:t>
            </a:r>
            <a:r>
              <a:rPr lang="en-US" sz="1800" b="0" strike="noStrike" spc="-1" dirty="0">
                <a:solidFill>
                  <a:srgbClr val="000000"/>
                </a:solidFill>
                <a:latin typeface="Arial"/>
                <a:ea typeface="Times New Roman"/>
              </a:rPr>
              <a:t>`    FOREIGN KEY (`</a:t>
            </a:r>
            <a:r>
              <a:rPr lang="en-US" sz="1800" b="0" strike="noStrike" spc="-1" dirty="0" err="1">
                <a:solidFill>
                  <a:srgbClr val="000000"/>
                </a:solidFill>
                <a:latin typeface="Arial"/>
                <a:ea typeface="Times New Roman"/>
              </a:rPr>
              <a:t>id_user</a:t>
            </a:r>
            <a:r>
              <a:rPr lang="en-US" sz="1800" b="0" strike="noStrike" spc="-1" dirty="0">
                <a:solidFill>
                  <a:srgbClr val="000000"/>
                </a:solidFill>
                <a:latin typeface="Arial"/>
                <a:ea typeface="Times New Roman"/>
              </a:rPr>
              <a:t>`)    REFERENCES `user` (`id`)    ON UPDATE CASCADE,  </a:t>
            </a:r>
            <a:endParaRPr lang="en-US"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Arial"/>
                <a:ea typeface="Times New Roman"/>
              </a:rPr>
              <a:t>CONSTRAINT `</a:t>
            </a:r>
            <a:r>
              <a:rPr lang="en-US" sz="1800" b="0" strike="noStrike" spc="-1" dirty="0" err="1">
                <a:solidFill>
                  <a:srgbClr val="000000"/>
                </a:solidFill>
                <a:latin typeface="Arial"/>
                <a:ea typeface="Times New Roman"/>
              </a:rPr>
              <a:t>order_info_id_vendor</a:t>
            </a:r>
            <a:r>
              <a:rPr lang="en-US" sz="1800" b="0" strike="noStrike" spc="-1" dirty="0">
                <a:solidFill>
                  <a:srgbClr val="000000"/>
                </a:solidFill>
                <a:latin typeface="Arial"/>
                <a:ea typeface="Times New Roman"/>
              </a:rPr>
              <a:t>`    FOREIGN KEY (`</a:t>
            </a:r>
            <a:r>
              <a:rPr lang="en-US" sz="1800" b="0" strike="noStrike" spc="-1" dirty="0" err="1">
                <a:solidFill>
                  <a:srgbClr val="000000"/>
                </a:solidFill>
                <a:latin typeface="Arial"/>
                <a:ea typeface="Times New Roman"/>
              </a:rPr>
              <a:t>id_vendor</a:t>
            </a:r>
            <a:r>
              <a:rPr lang="en-US" sz="1800" b="0" strike="noStrike" spc="-1" dirty="0">
                <a:solidFill>
                  <a:srgbClr val="000000"/>
                </a:solidFill>
                <a:latin typeface="Arial"/>
                <a:ea typeface="Times New Roman"/>
              </a:rPr>
              <a:t>`)    REFERENCES `vendor` (`id`)    ON UPDATE CASCADE)</a:t>
            </a:r>
            <a:endParaRPr lang="en-US" sz="1800" b="0" strike="noStrike" spc="-1" dirty="0">
              <a:latin typeface="Arial"/>
            </a:endParaRPr>
          </a:p>
        </p:txBody>
      </p:sp>
      <p:sp>
        <p:nvSpPr>
          <p:cNvPr id="137"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8B9E5F7-660D-4A25-B6C6-3E99346EA1F3}" type="slidenum">
              <a:rPr lang="it-IT" sz="1200" b="0" strike="noStrike" spc="-1">
                <a:solidFill>
                  <a:srgbClr val="8B8B8B"/>
                </a:solidFill>
                <a:latin typeface="Calibri"/>
                <a:ea typeface="DejaVu Sans"/>
              </a:rPr>
              <a:t>20</a:t>
            </a:fld>
            <a:endParaRPr lang="en-US" sz="1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Design del Database </a:t>
            </a:r>
            <a:r>
              <a:rPr lang="it-IT" sz="3600" b="0" strike="noStrike" spc="-1">
                <a:solidFill>
                  <a:srgbClr val="000000"/>
                </a:solidFill>
                <a:latin typeface="Arial"/>
                <a:ea typeface="DejaVu Sans"/>
              </a:rPr>
              <a:t>– Definizione delle tabelle</a:t>
            </a:r>
            <a:endParaRPr lang="en-US" sz="3600" b="0" strike="noStrike" spc="-1">
              <a:latin typeface="Arial"/>
            </a:endParaRPr>
          </a:p>
        </p:txBody>
      </p:sp>
      <p:sp>
        <p:nvSpPr>
          <p:cNvPr id="139"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500" lnSpcReduction="10000"/>
          </a:bodyPr>
          <a:lstStyle/>
          <a:p>
            <a:pPr>
              <a:lnSpc>
                <a:spcPct val="90000"/>
              </a:lnSpc>
              <a:spcBef>
                <a:spcPts val="1001"/>
              </a:spcBef>
              <a:tabLst>
                <a:tab pos="0" algn="l"/>
              </a:tabLst>
            </a:pPr>
            <a:r>
              <a:rPr lang="it-IT" sz="1800" b="0" strike="noStrike" spc="-1">
                <a:solidFill>
                  <a:srgbClr val="000000"/>
                </a:solidFill>
                <a:latin typeface="Arial"/>
                <a:ea typeface="Times New Roman"/>
              </a:rPr>
              <a:t>«Un </a:t>
            </a:r>
            <a:r>
              <a:rPr lang="it-IT" sz="1800" b="1" strike="noStrike" spc="-1">
                <a:solidFill>
                  <a:srgbClr val="FFC000"/>
                </a:solidFill>
                <a:latin typeface="Arial"/>
                <a:ea typeface="Times New Roman"/>
              </a:rPr>
              <a:t>ordine</a:t>
            </a:r>
            <a:r>
              <a:rPr lang="it-IT" sz="1800" b="0" strike="noStrike" spc="-1">
                <a:solidFill>
                  <a:srgbClr val="000000"/>
                </a:solidFill>
                <a:latin typeface="Arial"/>
                <a:ea typeface="Times New Roman"/>
              </a:rPr>
              <a:t> ha un </a:t>
            </a:r>
            <a:r>
              <a:rPr lang="it-IT" sz="1800" b="0" strike="noStrike" spc="-1">
                <a:solidFill>
                  <a:srgbClr val="FF0000"/>
                </a:solidFill>
                <a:latin typeface="Arial"/>
                <a:ea typeface="Times New Roman"/>
              </a:rPr>
              <a:t>codice</a:t>
            </a:r>
            <a:r>
              <a:rPr lang="it-IT" sz="1800" b="0" strike="noStrike" spc="-1">
                <a:solidFill>
                  <a:srgbClr val="000000"/>
                </a:solidFill>
                <a:latin typeface="Arial"/>
                <a:ea typeface="Times New Roman"/>
              </a:rPr>
              <a:t>, il </a:t>
            </a:r>
            <a:r>
              <a:rPr lang="it-IT" sz="1800" b="0" strike="noStrike" spc="-1">
                <a:solidFill>
                  <a:srgbClr val="FF0000"/>
                </a:solidFill>
                <a:latin typeface="Arial"/>
                <a:ea typeface="Times New Roman"/>
              </a:rPr>
              <a:t>nome</a:t>
            </a:r>
            <a:r>
              <a:rPr lang="it-IT" sz="1800" b="0" strike="noStrike" spc="-1">
                <a:solidFill>
                  <a:srgbClr val="000000"/>
                </a:solidFill>
                <a:latin typeface="Arial"/>
                <a:ea typeface="Times New Roman"/>
              </a:rPr>
              <a:t> </a:t>
            </a:r>
            <a:r>
              <a:rPr lang="it-IT" sz="1800" b="0" strike="noStrike" spc="-1">
                <a:solidFill>
                  <a:srgbClr val="FF0000"/>
                </a:solidFill>
                <a:latin typeface="Arial"/>
                <a:ea typeface="Times New Roman"/>
              </a:rPr>
              <a:t>del fornitore</a:t>
            </a:r>
            <a:r>
              <a:rPr lang="it-IT" sz="1800" b="0" strike="noStrike" spc="-1">
                <a:solidFill>
                  <a:srgbClr val="000000"/>
                </a:solidFill>
                <a:latin typeface="Arial"/>
                <a:ea typeface="Times New Roman"/>
              </a:rPr>
              <a:t>, </a:t>
            </a:r>
            <a:r>
              <a:rPr lang="it-IT" sz="1800" b="0" strike="noStrike" spc="-1">
                <a:solidFill>
                  <a:srgbClr val="FF0000"/>
                </a:solidFill>
                <a:latin typeface="Arial"/>
                <a:ea typeface="Times New Roman"/>
              </a:rPr>
              <a:t>l’elenco degli articoli</a:t>
            </a:r>
            <a:r>
              <a:rPr lang="it-IT" sz="1800" b="0" strike="noStrike" spc="-1">
                <a:solidFill>
                  <a:srgbClr val="000000"/>
                </a:solidFill>
                <a:latin typeface="Arial"/>
                <a:ea typeface="Times New Roman"/>
              </a:rPr>
              <a:t>, un </a:t>
            </a:r>
            <a:r>
              <a:rPr lang="it-IT" sz="1800" b="0" strike="noStrike" spc="-1">
                <a:solidFill>
                  <a:srgbClr val="FF0000"/>
                </a:solidFill>
                <a:latin typeface="Arial"/>
                <a:ea typeface="Times New Roman"/>
              </a:rPr>
              <a:t>valore </a:t>
            </a:r>
            <a:r>
              <a:rPr lang="it-IT" sz="1800" b="0" strike="noStrike" spc="-1">
                <a:solidFill>
                  <a:srgbClr val="000000"/>
                </a:solidFill>
                <a:latin typeface="Arial"/>
                <a:ea typeface="Times New Roman"/>
              </a:rPr>
              <a:t>totale composto dalla somma del valore degli articoli e delle spese di spedizione, una </a:t>
            </a:r>
            <a:r>
              <a:rPr lang="it-IT" sz="1800" b="0" strike="noStrike" spc="-1">
                <a:solidFill>
                  <a:srgbClr val="FF0000"/>
                </a:solidFill>
                <a:latin typeface="Arial"/>
                <a:ea typeface="Times New Roman"/>
              </a:rPr>
              <a:t>data</a:t>
            </a:r>
            <a:r>
              <a:rPr lang="it-IT" sz="1800" b="0" strike="noStrike" spc="-1">
                <a:solidFill>
                  <a:srgbClr val="000000"/>
                </a:solidFill>
                <a:latin typeface="Arial"/>
                <a:ea typeface="Times New Roman"/>
              </a:rPr>
              <a:t> di spedizione e </a:t>
            </a:r>
            <a:r>
              <a:rPr lang="it-IT" sz="1800" b="0" strike="noStrike" spc="-1">
                <a:solidFill>
                  <a:srgbClr val="FF0000"/>
                </a:solidFill>
                <a:latin typeface="Arial"/>
                <a:ea typeface="Times New Roman"/>
              </a:rPr>
              <a:t>l’indirizzo</a:t>
            </a:r>
            <a:r>
              <a:rPr lang="it-IT" sz="1800" b="0" strike="noStrike" spc="-1">
                <a:solidFill>
                  <a:srgbClr val="000000"/>
                </a:solidFill>
                <a:latin typeface="Arial"/>
                <a:ea typeface="Times New Roman"/>
              </a:rPr>
              <a:t> di spedizione dell’utente.»</a:t>
            </a:r>
            <a:endParaRPr lang="en-US" sz="1800" b="0" strike="noStrike" spc="-1">
              <a:latin typeface="Arial"/>
            </a:endParaRPr>
          </a:p>
          <a:p>
            <a:pPr>
              <a:lnSpc>
                <a:spcPct val="90000"/>
              </a:lnSpc>
              <a:spcBef>
                <a:spcPts val="1001"/>
              </a:spcBef>
              <a:tabLst>
                <a:tab pos="0" algn="l"/>
              </a:tabLst>
            </a:pPr>
            <a:r>
              <a:rPr lang="it-IT" sz="1800" b="0" strike="noStrike" spc="-1">
                <a:solidFill>
                  <a:srgbClr val="000000"/>
                </a:solidFill>
                <a:latin typeface="Arial"/>
                <a:ea typeface="Times New Roman"/>
              </a:rPr>
              <a:t>Si è deciso di salvare le informazioni necessarie in due tabelle, una contenente i dati dell’ordine e una contenete i dettagli riguardanti il contenuto dell’ordine.</a:t>
            </a:r>
            <a:endParaRPr lang="en-US" sz="1800" b="0" strike="noStrike" spc="-1">
              <a:latin typeface="Arial"/>
            </a:endParaRPr>
          </a:p>
          <a:p>
            <a:pPr>
              <a:lnSpc>
                <a:spcPct val="90000"/>
              </a:lnSpc>
              <a:spcBef>
                <a:spcPts val="1001"/>
              </a:spcBef>
              <a:tabLst>
                <a:tab pos="0" algn="l"/>
              </a:tabLst>
            </a:pP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CREATE TABLE IF NOT EXISTS `</a:t>
            </a:r>
            <a:r>
              <a:rPr lang="en-US" sz="1800" b="1" strike="noStrike" spc="-1">
                <a:solidFill>
                  <a:srgbClr val="FFC000"/>
                </a:solidFill>
                <a:latin typeface="Arial"/>
                <a:ea typeface="Times New Roman"/>
              </a:rPr>
              <a:t>ordered_item</a:t>
            </a:r>
            <a:r>
              <a:rPr lang="en-US" sz="1800" b="0" strike="noStrike" spc="-1">
                <a:solidFill>
                  <a:srgbClr val="000000"/>
                </a:solidFill>
                <a:latin typeface="Arial"/>
                <a:ea typeface="Times New Roman"/>
              </a:rPr>
              <a:t>` (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`id_order` CHAR(36)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`id_item`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`quantity` INT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`cost` FLOAT NOT NULL,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PRIMARY KEY (`id_order`,`id_item`),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`ordered_item_id_order`    FOREIGN KEY (`id_order`)    REFERENCES `order_info` (`id`)    ON UPDATE CASCADE,  </a:t>
            </a:r>
            <a:endParaRPr lang="en-US" sz="1800" b="0" strike="noStrike" spc="-1">
              <a:latin typeface="Arial"/>
            </a:endParaRPr>
          </a:p>
          <a:p>
            <a:pPr>
              <a:lnSpc>
                <a:spcPct val="90000"/>
              </a:lnSpc>
              <a:spcBef>
                <a:spcPts val="1001"/>
              </a:spcBef>
              <a:tabLst>
                <a:tab pos="0" algn="l"/>
              </a:tabLst>
            </a:pPr>
            <a:r>
              <a:rPr lang="en-US" sz="1800" b="0" strike="noStrike" spc="-1">
                <a:solidFill>
                  <a:srgbClr val="000000"/>
                </a:solidFill>
                <a:latin typeface="Arial"/>
                <a:ea typeface="Times New Roman"/>
              </a:rPr>
              <a:t>CONSTRAINT `ordered_item_id_item`    FOREIGN KEY (`id_item`)    REFERENCES `item` (`id`)    ON UPDATE CASCADE)</a:t>
            </a:r>
            <a:endParaRPr lang="en-US" sz="1800" b="0" strike="noStrike" spc="-1">
              <a:latin typeface="Arial"/>
            </a:endParaRPr>
          </a:p>
        </p:txBody>
      </p:sp>
      <p:sp>
        <p:nvSpPr>
          <p:cNvPr id="140"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C12BD6-EA95-4F66-9942-0B6CA4E1E2AE}" type="slidenum">
              <a:rPr lang="it-IT" sz="1200" b="0" strike="noStrike" spc="-1">
                <a:solidFill>
                  <a:srgbClr val="8B8B8B"/>
                </a:solidFill>
                <a:latin typeface="Calibri"/>
                <a:ea typeface="DejaVu Sans"/>
              </a:rPr>
              <a:t>21</a:t>
            </a:fld>
            <a:endParaRPr lang="en-US" sz="1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Packages</a:t>
            </a:r>
            <a:endParaRPr lang="en-US" sz="3600" b="0" strike="noStrike" spc="-1">
              <a:latin typeface="Arial"/>
            </a:endParaRPr>
          </a:p>
        </p:txBody>
      </p:sp>
      <p:sp>
        <p:nvSpPr>
          <p:cNvPr id="142"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Beans</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DAO</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Controllers</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Exceptions</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Filters</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Utils</a:t>
            </a:r>
            <a:endParaRPr lang="en-US" sz="2800" b="0" strike="noStrike" spc="-1">
              <a:latin typeface="Arial"/>
            </a:endParaRPr>
          </a:p>
        </p:txBody>
      </p:sp>
      <p:sp>
        <p:nvSpPr>
          <p:cNvPr id="143"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BA257CE-EA2C-4836-957A-5D0A59CAC263}" type="slidenum">
              <a:rPr lang="it-IT" sz="1200" b="0" strike="noStrike" spc="-1">
                <a:solidFill>
                  <a:srgbClr val="8B8B8B"/>
                </a:solidFill>
                <a:latin typeface="Calibri"/>
                <a:ea typeface="DejaVu Sans"/>
              </a:rPr>
              <a:t>22</a:t>
            </a:fld>
            <a:endParaRPr lang="en-US" sz="1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Model Objects (Beans)</a:t>
            </a:r>
            <a:endParaRPr lang="en-US" sz="3600" b="0" strike="noStrike" spc="-1">
              <a:latin typeface="Arial"/>
            </a:endParaRPr>
          </a:p>
        </p:txBody>
      </p:sp>
      <p:sp>
        <p:nvSpPr>
          <p:cNvPr id="145"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3000" lnSpcReduction="1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User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Item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ExtendedItem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SelectedItem</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OrderedItem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View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Vendor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ShippingRange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Price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OrderInfo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ErrorMessage</a:t>
            </a:r>
            <a:endParaRPr lang="en-US" sz="2800" b="0" strike="noStrike" spc="-1">
              <a:latin typeface="Arial"/>
            </a:endParaRPr>
          </a:p>
        </p:txBody>
      </p:sp>
      <p:sp>
        <p:nvSpPr>
          <p:cNvPr id="146"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8A182AD-2EE5-4D78-9FD7-544141E1E7BF}" type="slidenum">
              <a:rPr lang="it-IT" sz="1200" b="0" strike="noStrike" spc="-1">
                <a:solidFill>
                  <a:srgbClr val="8B8B8B"/>
                </a:solidFill>
                <a:latin typeface="Calibri"/>
                <a:ea typeface="DejaVu Sans"/>
              </a:rPr>
              <a:t>23</a:t>
            </a:fld>
            <a:endParaRPr lang="en-US" sz="1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Data Access Objects (Classes)</a:t>
            </a:r>
            <a:endParaRPr lang="en-US" sz="3600" b="0" strike="noStrike" spc="-1">
              <a:latin typeface="Arial"/>
            </a:endParaRPr>
          </a:p>
        </p:txBody>
      </p:sp>
      <p:sp>
        <p:nvSpPr>
          <p:cNvPr id="148"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75500" lnSpcReduction="10000"/>
          </a:bodyPr>
          <a:lstStyle/>
          <a:p>
            <a:pPr>
              <a:lnSpc>
                <a:spcPct val="90000"/>
              </a:lnSpc>
              <a:spcBef>
                <a:spcPts val="1001"/>
              </a:spcBef>
              <a:tabLst>
                <a:tab pos="0" algn="l"/>
              </a:tabLst>
            </a:pPr>
            <a:r>
              <a:rPr lang="it-IT" sz="2800" b="0" strike="noStrike" spc="-1">
                <a:solidFill>
                  <a:srgbClr val="000000"/>
                </a:solidFill>
                <a:latin typeface="Arial"/>
                <a:ea typeface="DejaVu Sans"/>
              </a:rPr>
              <a:t>UserDAO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checkCredentials (String email, String pwd)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createUser (String name, String surname, String email, String pwd, String address) </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ItemDAO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findOneByItemId (int items)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findManyByItemsId (ArrayList items)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findLastViewedByUserId (int userID)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findManyByCategoryAndNumber (String category, int number)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findManyByWord (String research) </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ExtendedItemDAO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findManyItemsDetailsByItemsId (List items) </a:t>
            </a:r>
            <a:endParaRPr lang="en-US" sz="2400" b="0" strike="noStrike" spc="-1">
              <a:latin typeface="Arial"/>
            </a:endParaRPr>
          </a:p>
        </p:txBody>
      </p:sp>
      <p:sp>
        <p:nvSpPr>
          <p:cNvPr id="149"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EBDA51B-7D9B-48F7-9051-F512B74F0A59}" type="slidenum">
              <a:rPr lang="it-IT" sz="1200" b="0" strike="noStrike" spc="-1">
                <a:solidFill>
                  <a:srgbClr val="8B8B8B"/>
                </a:solidFill>
                <a:latin typeface="Calibri"/>
                <a:ea typeface="DejaVu Sans"/>
              </a:rPr>
              <a:t>24</a:t>
            </a:fld>
            <a:endParaRPr lang="en-US" sz="1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Data Access Objects (Classes)</a:t>
            </a:r>
            <a:endParaRPr lang="en-US" sz="3600" b="0" strike="noStrike" spc="-1">
              <a:latin typeface="Arial"/>
            </a:endParaRPr>
          </a:p>
        </p:txBody>
      </p:sp>
      <p:sp>
        <p:nvSpPr>
          <p:cNvPr id="151"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3500" lnSpcReduction="10000"/>
          </a:bodyPr>
          <a:lstStyle/>
          <a:p>
            <a:pPr>
              <a:lnSpc>
                <a:spcPct val="90000"/>
              </a:lnSpc>
              <a:spcBef>
                <a:spcPts val="1001"/>
              </a:spcBef>
              <a:tabLst>
                <a:tab pos="0" algn="l"/>
              </a:tabLst>
            </a:pPr>
            <a:r>
              <a:rPr lang="it-IT" sz="2800" b="0" strike="noStrike" spc="-1">
                <a:solidFill>
                  <a:srgbClr val="000000"/>
                </a:solidFill>
                <a:latin typeface="Arial"/>
                <a:ea typeface="DejaVu Sans"/>
              </a:rPr>
              <a:t>OrderDAO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findOrdersByUserID (int userID)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createOrder(int userID, int vendorID, float shipping_cost, List items)</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ViewDAO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createOneViewByUserIdAndItemId (int userId, int itemId) </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VendorDAO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findManyByVendorsId (List vendorIDs)</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fineOneByVendorId (Integer vendorId)</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 PriceDAO </a:t>
            </a:r>
            <a:endParaRPr lang="en-US" sz="28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findManyByItemsID (List items)</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findLowerPriceByItemId (ArrayList items) </a:t>
            </a:r>
            <a:endParaRPr lang="en-US" sz="2400" b="0" strike="noStrike" spc="-1">
              <a:latin typeface="Arial"/>
            </a:endParaRPr>
          </a:p>
          <a:p>
            <a:pPr marL="685800" lvl="1" indent="-227520">
              <a:lnSpc>
                <a:spcPct val="90000"/>
              </a:lnSpc>
              <a:spcBef>
                <a:spcPts val="499"/>
              </a:spcBef>
              <a:buClr>
                <a:srgbClr val="000000"/>
              </a:buClr>
              <a:buFont typeface="Arial"/>
              <a:buChar char="•"/>
              <a:tabLst>
                <a:tab pos="0" algn="l"/>
              </a:tabLst>
            </a:pPr>
            <a:r>
              <a:rPr lang="it-IT" sz="2400" b="0" strike="noStrike" spc="-1">
                <a:solidFill>
                  <a:srgbClr val="000000"/>
                </a:solidFill>
                <a:latin typeface="Arial"/>
                <a:ea typeface="DejaVu Sans"/>
              </a:rPr>
              <a:t>findManyForEachItemId (List itemsIDs)</a:t>
            </a:r>
            <a:endParaRPr lang="en-US" sz="2400" b="0" strike="noStrike" spc="-1">
              <a:latin typeface="Arial"/>
            </a:endParaRPr>
          </a:p>
        </p:txBody>
      </p:sp>
      <p:sp>
        <p:nvSpPr>
          <p:cNvPr id="152"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685E134-C66B-4839-B8E4-B0D1A0EFF688}" type="slidenum">
              <a:rPr lang="it-IT" sz="1200" b="0" strike="noStrike" spc="-1">
                <a:solidFill>
                  <a:srgbClr val="8B8B8B"/>
                </a:solidFill>
                <a:latin typeface="Calibri"/>
                <a:ea typeface="DejaVu Sans"/>
              </a:rPr>
              <a:t>25</a:t>
            </a:fld>
            <a:endParaRPr lang="en-US" sz="12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Controllers (servlets) </a:t>
            </a:r>
            <a:endParaRPr lang="en-US" sz="3600" b="0" strike="noStrike" spc="-1">
              <a:latin typeface="Arial"/>
            </a:endParaRPr>
          </a:p>
        </p:txBody>
      </p:sp>
      <p:sp>
        <p:nvSpPr>
          <p:cNvPr id="154"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doLogin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doLogout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doRegister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goHome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doSearch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doView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doAddCart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goCart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doOrder </a:t>
            </a:r>
            <a:endParaRPr lang="en-US" sz="2400" b="0" strike="noStrike" spc="-1">
              <a:latin typeface="Arial"/>
            </a:endParaRPr>
          </a:p>
          <a:p>
            <a:pPr marL="228600" indent="-227520">
              <a:lnSpc>
                <a:spcPct val="90000"/>
              </a:lnSpc>
              <a:spcBef>
                <a:spcPts val="1001"/>
              </a:spcBef>
              <a:buClr>
                <a:srgbClr val="000000"/>
              </a:buClr>
              <a:buFont typeface="Arial"/>
              <a:buChar char="•"/>
            </a:pPr>
            <a:r>
              <a:rPr lang="it-IT" sz="2400" b="0" strike="noStrike" spc="-1">
                <a:solidFill>
                  <a:srgbClr val="000000"/>
                </a:solidFill>
                <a:latin typeface="Arial"/>
                <a:ea typeface="DejaVu Sans"/>
              </a:rPr>
              <a:t>goOrders</a:t>
            </a:r>
            <a:endParaRPr lang="en-US" sz="2400" b="0" strike="noStrike" spc="-1">
              <a:latin typeface="Arial"/>
            </a:endParaRPr>
          </a:p>
        </p:txBody>
      </p:sp>
      <p:sp>
        <p:nvSpPr>
          <p:cNvPr id="155"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A97EB67-BBD9-47F4-A336-38306C137991}" type="slidenum">
              <a:rPr lang="it-IT" sz="1200" b="0" strike="noStrike" spc="-1">
                <a:solidFill>
                  <a:srgbClr val="8B8B8B"/>
                </a:solidFill>
                <a:latin typeface="Calibri"/>
                <a:ea typeface="DejaVu Sans"/>
              </a:rPr>
              <a:t>26</a:t>
            </a:fld>
            <a:endParaRPr lang="en-US" sz="1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a:t>
            </a:r>
            <a:r>
              <a:rPr lang="en-US" sz="3600" b="0" strike="noStrike" spc="-1">
                <a:solidFill>
                  <a:srgbClr val="000000"/>
                </a:solidFill>
                <a:latin typeface="Arial"/>
                <a:ea typeface="DejaVu Sans"/>
              </a:rPr>
              <a:t>Exceptions</a:t>
            </a:r>
            <a:endParaRPr lang="en-US" sz="3600" b="0" strike="noStrike" spc="-1">
              <a:latin typeface="Arial"/>
            </a:endParaRPr>
          </a:p>
        </p:txBody>
      </p:sp>
      <p:sp>
        <p:nvSpPr>
          <p:cNvPr id="157"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DatabaseException</a:t>
            </a:r>
            <a:endParaRPr lang="en-US" sz="2800" b="0" strike="noStrike" spc="-1">
              <a:latin typeface="Arial"/>
            </a:endParaRPr>
          </a:p>
        </p:txBody>
      </p:sp>
      <p:sp>
        <p:nvSpPr>
          <p:cNvPr id="158"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15B3594-3390-43CB-91B3-DC7FDF1F92FD}" type="slidenum">
              <a:rPr lang="it-IT" sz="1200" b="0" strike="noStrike" spc="-1">
                <a:solidFill>
                  <a:srgbClr val="8B8B8B"/>
                </a:solidFill>
                <a:latin typeface="Calibri"/>
                <a:ea typeface="DejaVu Sans"/>
              </a:rPr>
              <a:t>27</a:t>
            </a:fld>
            <a:endParaRPr lang="en-US" sz="1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a:t>
            </a:r>
            <a:r>
              <a:rPr lang="en-US" sz="3600" b="0" strike="noStrike" spc="-1">
                <a:solidFill>
                  <a:srgbClr val="000000"/>
                </a:solidFill>
                <a:latin typeface="Arial"/>
                <a:ea typeface="DejaVu Sans"/>
              </a:rPr>
              <a:t>Filtri</a:t>
            </a:r>
            <a:endParaRPr lang="en-US" sz="3600" b="0" strike="noStrike" spc="-1">
              <a:latin typeface="Arial"/>
            </a:endParaRPr>
          </a:p>
        </p:txBody>
      </p:sp>
      <p:sp>
        <p:nvSpPr>
          <p:cNvPr id="160"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QueryFilter</a:t>
            </a:r>
            <a:endParaRPr lang="en-US" sz="2800" b="0" strike="noStrike" spc="-1">
              <a:latin typeface="Arial"/>
            </a:endParaRPr>
          </a:p>
        </p:txBody>
      </p:sp>
      <p:sp>
        <p:nvSpPr>
          <p:cNvPr id="161"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3384319-205A-4229-8984-825A4AEF6F20}" type="slidenum">
              <a:rPr lang="it-IT" sz="1200" b="0" strike="noStrike" spc="-1">
                <a:solidFill>
                  <a:srgbClr val="8B8B8B"/>
                </a:solidFill>
                <a:latin typeface="Calibri"/>
                <a:ea typeface="DejaVu Sans"/>
              </a:rPr>
              <a:t>28</a:t>
            </a:fld>
            <a:endParaRPr lang="en-US" sz="1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a:t>
            </a:r>
            <a:r>
              <a:rPr lang="en-US" sz="3600" b="0" strike="noStrike" spc="-1">
                <a:solidFill>
                  <a:srgbClr val="000000"/>
                </a:solidFill>
                <a:latin typeface="Arial"/>
                <a:ea typeface="DejaVu Sans"/>
              </a:rPr>
              <a:t>Utils</a:t>
            </a:r>
            <a:endParaRPr lang="en-US" sz="3600" b="0" strike="noStrike" spc="-1">
              <a:latin typeface="Arial"/>
            </a:endParaRPr>
          </a:p>
        </p:txBody>
      </p:sp>
      <p:sp>
        <p:nvSpPr>
          <p:cNvPr id="163"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AuthUtils</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DBConnectionProvider</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TemplateEngineProvider</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OrderUtils</a:t>
            </a:r>
            <a:endParaRPr lang="en-US" sz="2800" b="0" strike="noStrike" spc="-1">
              <a:latin typeface="Arial"/>
            </a:endParaRPr>
          </a:p>
        </p:txBody>
      </p:sp>
      <p:sp>
        <p:nvSpPr>
          <p:cNvPr id="164"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53CCA1-F9E7-47B1-A299-977E428C3E1F}" type="slidenum">
              <a:rPr lang="it-IT" sz="1200" b="0" strike="noStrike" spc="-1">
                <a:solidFill>
                  <a:srgbClr val="8B8B8B"/>
                </a:solidFill>
                <a:latin typeface="Calibri"/>
                <a:ea typeface="DejaVu Sans"/>
              </a:rPr>
              <a:t>29</a:t>
            </a:fld>
            <a:endParaRPr lang="en-US" sz="1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Specifiche del progetto </a:t>
            </a:r>
            <a:r>
              <a:rPr lang="it-IT" sz="3600" b="0" strike="noStrike" spc="-1">
                <a:solidFill>
                  <a:srgbClr val="000000"/>
                </a:solidFill>
                <a:latin typeface="Arial"/>
                <a:ea typeface="DejaVu Sans"/>
              </a:rPr>
              <a:t>-</a:t>
            </a:r>
            <a:r>
              <a:rPr lang="it-IT" sz="4000" b="1" strike="noStrike" spc="-1">
                <a:solidFill>
                  <a:srgbClr val="000000"/>
                </a:solidFill>
                <a:latin typeface="Arial"/>
                <a:ea typeface="DejaVu Sans"/>
              </a:rPr>
              <a:t> </a:t>
            </a:r>
            <a:r>
              <a:rPr lang="it-IT" sz="3600" b="0" strike="noStrike" spc="-1">
                <a:solidFill>
                  <a:srgbClr val="000000"/>
                </a:solidFill>
                <a:latin typeface="Arial"/>
                <a:ea typeface="DejaVu Sans"/>
              </a:rPr>
              <a:t>Versione HTML pura</a:t>
            </a:r>
            <a:endParaRPr lang="en-US" sz="3600" b="0" strike="noStrike" spc="-1">
              <a:latin typeface="Arial"/>
            </a:endParaRPr>
          </a:p>
        </p:txBody>
      </p:sp>
      <p:sp>
        <p:nvSpPr>
          <p:cNvPr id="85" name="Segnaposto contenuto 2"/>
          <p:cNvSpPr/>
          <p:nvPr/>
        </p:nvSpPr>
        <p:spPr>
          <a:xfrm>
            <a:off x="838080" y="1825560"/>
            <a:ext cx="10514520" cy="466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90000"/>
              </a:lnSpc>
              <a:spcAft>
                <a:spcPts val="1001"/>
              </a:spcAft>
              <a:tabLst>
                <a:tab pos="0" algn="l"/>
              </a:tabLst>
            </a:pPr>
            <a:r>
              <a:rPr lang="it-IT" sz="2000" b="0" strike="noStrike" spc="-1">
                <a:solidFill>
                  <a:srgbClr val="000000"/>
                </a:solidFill>
                <a:latin typeface="Arial"/>
                <a:ea typeface="DejaVu Sans"/>
              </a:rPr>
              <a:t>Un’applicazione di commercio elettronico consente all’utente di visualizzare un catalogo di prodotti venduti da diversi fornitori, inserire prodotti in un carrello della spesa e creare un ordine di acquisto a partire dal contenuto del carrello.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a:t>
            </a:r>
            <a:endParaRPr lang="en-US" sz="2000" b="0" strike="noStrike" spc="-1">
              <a:latin typeface="Arial"/>
            </a:endParaRPr>
          </a:p>
        </p:txBody>
      </p:sp>
      <p:sp>
        <p:nvSpPr>
          <p:cNvPr id="86"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72889B-1592-4AA6-8E23-F6141DCCDCFF}" type="slidenum">
              <a:rPr lang="it-IT" sz="1200" b="0" strike="noStrike" spc="-1">
                <a:solidFill>
                  <a:srgbClr val="8B8B8B"/>
                </a:solidFill>
                <a:latin typeface="Calibri"/>
                <a:ea typeface="DejaVu Sans"/>
              </a:rPr>
              <a:t>3</a:t>
            </a:fld>
            <a:endParaRPr lang="en-US" sz="1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Componenti </a:t>
            </a:r>
            <a:r>
              <a:rPr lang="it-IT" sz="3600" b="0" strike="noStrike" spc="-1">
                <a:solidFill>
                  <a:srgbClr val="000000"/>
                </a:solidFill>
                <a:latin typeface="Arial"/>
                <a:ea typeface="DejaVu Sans"/>
              </a:rPr>
              <a:t>– </a:t>
            </a:r>
            <a:r>
              <a:rPr lang="en-US" sz="3600" b="0" strike="noStrike" spc="-1">
                <a:solidFill>
                  <a:srgbClr val="000000"/>
                </a:solidFill>
                <a:latin typeface="Arial"/>
                <a:ea typeface="DejaVu Sans"/>
              </a:rPr>
              <a:t>Views (Templates) </a:t>
            </a:r>
            <a:endParaRPr lang="en-US" sz="3600" b="0" strike="noStrike" spc="-1">
              <a:latin typeface="Arial"/>
            </a:endParaRPr>
          </a:p>
        </p:txBody>
      </p:sp>
      <p:sp>
        <p:nvSpPr>
          <p:cNvPr id="166"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login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register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home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search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cart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orders</a:t>
            </a:r>
            <a:endParaRPr lang="en-US" sz="2800" b="0" strike="noStrike" spc="-1">
              <a:latin typeface="Arial"/>
            </a:endParaRPr>
          </a:p>
        </p:txBody>
      </p:sp>
      <p:sp>
        <p:nvSpPr>
          <p:cNvPr id="167"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E66B753-A7D4-405C-9981-05B7CD0314B9}" type="slidenum">
              <a:rPr lang="it-IT" sz="1200" b="0" strike="noStrike" spc="-1">
                <a:solidFill>
                  <a:srgbClr val="8B8B8B"/>
                </a:solidFill>
                <a:latin typeface="Calibri"/>
                <a:ea typeface="DejaVu Sans"/>
              </a:rPr>
              <a:t>30</a:t>
            </a:fld>
            <a:endParaRPr lang="en-US" sz="12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it-IT" sz="3600" b="1" strike="noStrike" spc="-1">
                <a:solidFill>
                  <a:srgbClr val="000000"/>
                </a:solidFill>
                <a:latin typeface="Arial"/>
                <a:ea typeface="DejaVu Sans"/>
              </a:rPr>
              <a:t>Componenti</a:t>
            </a:r>
            <a:r>
              <a:rPr lang="it-IT" sz="4000" b="1" strike="noStrike" spc="-1">
                <a:solidFill>
                  <a:srgbClr val="000000"/>
                </a:solidFill>
                <a:latin typeface="Hind"/>
                <a:ea typeface="DejaVu Sans"/>
              </a:rPr>
              <a:t> </a:t>
            </a:r>
            <a:r>
              <a:rPr lang="it-IT" sz="3600" b="0" strike="noStrike" spc="-1">
                <a:solidFill>
                  <a:srgbClr val="000000"/>
                </a:solidFill>
                <a:latin typeface="Arial"/>
                <a:ea typeface="DejaVu Sans"/>
              </a:rPr>
              <a:t>–</a:t>
            </a:r>
            <a:r>
              <a:rPr lang="it-IT" sz="4000" b="0" strike="noStrike" spc="-1">
                <a:solidFill>
                  <a:srgbClr val="000000"/>
                </a:solidFill>
                <a:latin typeface="Hind"/>
                <a:ea typeface="DejaVu Sans"/>
              </a:rPr>
              <a:t> </a:t>
            </a:r>
            <a:r>
              <a:rPr lang="en-US" sz="3600" b="0" strike="noStrike" spc="-1">
                <a:solidFill>
                  <a:srgbClr val="000000"/>
                </a:solidFill>
                <a:latin typeface="Arial"/>
                <a:ea typeface="DejaVu Sans"/>
              </a:rPr>
              <a:t>Views (Templates) </a:t>
            </a:r>
            <a:endParaRPr lang="en-US" sz="3600" b="0" strike="noStrike" spc="-1">
              <a:latin typeface="Arial"/>
            </a:endParaRPr>
          </a:p>
        </p:txBody>
      </p:sp>
      <p:sp>
        <p:nvSpPr>
          <p:cNvPr id="169"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Arial"/>
                <a:ea typeface="DejaVu Sans"/>
              </a:rPr>
              <a:t>partials: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head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header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compressedItem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extendedItem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rating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Arial"/>
                <a:ea typeface="DejaVu Sans"/>
              </a:rPr>
              <a:t>error</a:t>
            </a:r>
            <a:endParaRPr lang="en-US" sz="2400" b="0" strike="noStrike" spc="-1">
              <a:latin typeface="Arial"/>
            </a:endParaRPr>
          </a:p>
        </p:txBody>
      </p:sp>
      <p:sp>
        <p:nvSpPr>
          <p:cNvPr id="170"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BDF5B40-F2E5-4BC8-8A9D-5FAB5EB80D37}" type="slidenum">
              <a:rPr lang="it-IT" sz="1200" b="0" strike="noStrike" spc="-1">
                <a:solidFill>
                  <a:srgbClr val="8B8B8B"/>
                </a:solidFill>
                <a:latin typeface="Calibri"/>
                <a:ea typeface="DejaVu Sans"/>
              </a:rPr>
              <a:t>31</a:t>
            </a:fld>
            <a:endParaRPr lang="en-US" sz="12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0" algn="l"/>
              </a:tabLst>
            </a:pPr>
            <a:r>
              <a:rPr lang="it-IT" sz="3600" b="1" strike="noStrike" spc="-1">
                <a:solidFill>
                  <a:srgbClr val="000000"/>
                </a:solidFill>
                <a:latin typeface="Arial"/>
                <a:ea typeface="DejaVu Sans"/>
              </a:rPr>
              <a:t>Struttura dell’applicazione (IFML)</a:t>
            </a:r>
            <a:endParaRPr lang="en-US" sz="3600" b="0" strike="noStrike" spc="-1">
              <a:latin typeface="Arial"/>
            </a:endParaRPr>
          </a:p>
        </p:txBody>
      </p:sp>
      <p:sp>
        <p:nvSpPr>
          <p:cNvPr id="172"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6CF0C79-C0BF-456A-AFF3-FDBAB1FA4DA3}" type="slidenum">
              <a:rPr lang="it-IT" sz="1200" b="0" strike="noStrike" spc="-1">
                <a:solidFill>
                  <a:srgbClr val="8B8B8B"/>
                </a:solidFill>
                <a:latin typeface="Calibri"/>
                <a:ea typeface="DejaVu Sans"/>
              </a:rPr>
              <a:t>32</a:t>
            </a:fld>
            <a:endParaRPr lang="en-US" sz="1200" b="0" strike="noStrike" spc="-1">
              <a:latin typeface="Arial"/>
            </a:endParaRPr>
          </a:p>
        </p:txBody>
      </p:sp>
      <p:pic>
        <p:nvPicPr>
          <p:cNvPr id="173" name="Immagine 2"/>
          <p:cNvPicPr/>
          <p:nvPr/>
        </p:nvPicPr>
        <p:blipFill>
          <a:blip r:embed="rId2"/>
          <a:srcRect r="994" b="17114"/>
          <a:stretch/>
        </p:blipFill>
        <p:spPr>
          <a:xfrm>
            <a:off x="439560" y="1353960"/>
            <a:ext cx="10913040" cy="5001840"/>
          </a:xfrm>
          <a:prstGeom prst="rect">
            <a:avLst/>
          </a:prstGeom>
          <a:ln w="0">
            <a:noFill/>
          </a:ln>
        </p:spPr>
      </p:pic>
      <p:sp>
        <p:nvSpPr>
          <p:cNvPr id="174" name="Rettangolo 173"/>
          <p:cNvSpPr/>
          <p:nvPr/>
        </p:nvSpPr>
        <p:spPr>
          <a:xfrm>
            <a:off x="0" y="6511680"/>
            <a:ext cx="457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u="sng" strike="noStrike" spc="-1">
                <a:solidFill>
                  <a:srgbClr val="0563C1"/>
                </a:solidFill>
                <a:uFillTx/>
                <a:latin typeface="Arial"/>
                <a:hlinkClick r:id="rId3"/>
              </a:rPr>
              <a:t>editor.ifmledit.org</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Login </a:t>
            </a:r>
            <a:endParaRPr lang="en-US" sz="3600" b="0" strike="noStrike" spc="-1">
              <a:latin typeface="Arial"/>
            </a:endParaRPr>
          </a:p>
        </p:txBody>
      </p:sp>
      <p:sp>
        <p:nvSpPr>
          <p:cNvPr id="176"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414D7C3-7677-45B6-9B22-096B1102137D}" type="slidenum">
              <a:rPr lang="it-IT" sz="1200" b="0" strike="noStrike" spc="-1">
                <a:solidFill>
                  <a:srgbClr val="8B8B8B"/>
                </a:solidFill>
                <a:latin typeface="Calibri"/>
                <a:ea typeface="DejaVu Sans"/>
              </a:rPr>
              <a:t>33</a:t>
            </a:fld>
            <a:endParaRPr lang="en-US" sz="1200" b="0" strike="noStrike" spc="-1">
              <a:latin typeface="Arial"/>
            </a:endParaRPr>
          </a:p>
        </p:txBody>
      </p:sp>
      <p:pic>
        <p:nvPicPr>
          <p:cNvPr id="177" name="Immagine 178"/>
          <p:cNvPicPr/>
          <p:nvPr/>
        </p:nvPicPr>
        <p:blipFill>
          <a:blip r:embed="rId2"/>
          <a:stretch/>
        </p:blipFill>
        <p:spPr>
          <a:xfrm>
            <a:off x="1600200" y="1314720"/>
            <a:ext cx="8445240" cy="531396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Register</a:t>
            </a:r>
            <a:endParaRPr lang="en-US" sz="3600" b="0" strike="noStrike" spc="-1">
              <a:latin typeface="Arial"/>
            </a:endParaRPr>
          </a:p>
        </p:txBody>
      </p:sp>
      <p:pic>
        <p:nvPicPr>
          <p:cNvPr id="179" name="Segnaposto contenuto 4"/>
          <p:cNvPicPr/>
          <p:nvPr/>
        </p:nvPicPr>
        <p:blipFill>
          <a:blip r:embed="rId2"/>
          <a:srcRect t="7063"/>
          <a:stretch/>
        </p:blipFill>
        <p:spPr>
          <a:xfrm>
            <a:off x="1775880" y="2037240"/>
            <a:ext cx="8638920" cy="3544560"/>
          </a:xfrm>
          <a:prstGeom prst="rect">
            <a:avLst/>
          </a:prstGeom>
          <a:ln w="0">
            <a:noFill/>
          </a:ln>
        </p:spPr>
      </p:pic>
      <p:sp>
        <p:nvSpPr>
          <p:cNvPr id="180"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401B079-A114-4DA0-9027-B372A1621BD0}" type="slidenum">
              <a:rPr lang="it-IT" sz="1200" b="0" strike="noStrike" spc="-1">
                <a:solidFill>
                  <a:srgbClr val="8B8B8B"/>
                </a:solidFill>
                <a:latin typeface="Calibri"/>
                <a:ea typeface="DejaVu Sans"/>
              </a:rPr>
              <a:t>34</a:t>
            </a:fld>
            <a:endParaRPr lang="en-US" sz="1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Do search </a:t>
            </a:r>
            <a:endParaRPr lang="en-US" sz="3600" b="0" strike="noStrike" spc="-1">
              <a:latin typeface="Arial"/>
            </a:endParaRPr>
          </a:p>
        </p:txBody>
      </p:sp>
      <p:pic>
        <p:nvPicPr>
          <p:cNvPr id="182" name="Segnaposto contenuto 4"/>
          <p:cNvPicPr/>
          <p:nvPr/>
        </p:nvPicPr>
        <p:blipFill>
          <a:blip r:embed="rId2"/>
          <a:srcRect t="3005" b="39556"/>
          <a:stretch/>
        </p:blipFill>
        <p:spPr>
          <a:xfrm>
            <a:off x="1775880" y="1451160"/>
            <a:ext cx="8638920" cy="4894920"/>
          </a:xfrm>
          <a:prstGeom prst="rect">
            <a:avLst/>
          </a:prstGeom>
          <a:ln w="0">
            <a:noFill/>
          </a:ln>
        </p:spPr>
      </p:pic>
      <p:sp>
        <p:nvSpPr>
          <p:cNvPr id="183"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EAF8F13-EB5A-4323-AAFF-D5C4504B0816}" type="slidenum">
              <a:rPr lang="it-IT" sz="1200" b="0" strike="noStrike" spc="-1">
                <a:solidFill>
                  <a:srgbClr val="8B8B8B"/>
                </a:solidFill>
                <a:latin typeface="Calibri"/>
                <a:ea typeface="DejaVu Sans"/>
              </a:rPr>
              <a:t>35</a:t>
            </a:fld>
            <a:endParaRPr lang="en-US" sz="1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Do search </a:t>
            </a:r>
            <a:endParaRPr lang="en-US" sz="3600" b="0" strike="noStrike" spc="-1">
              <a:latin typeface="Arial"/>
            </a:endParaRPr>
          </a:p>
        </p:txBody>
      </p:sp>
      <p:pic>
        <p:nvPicPr>
          <p:cNvPr id="185" name="Segnaposto contenuto 6"/>
          <p:cNvPicPr/>
          <p:nvPr/>
        </p:nvPicPr>
        <p:blipFill>
          <a:blip r:embed="rId2"/>
          <a:srcRect t="59913"/>
          <a:stretch/>
        </p:blipFill>
        <p:spPr>
          <a:xfrm>
            <a:off x="1775880" y="2232720"/>
            <a:ext cx="8638920" cy="3414600"/>
          </a:xfrm>
          <a:prstGeom prst="rect">
            <a:avLst/>
          </a:prstGeom>
          <a:ln w="0">
            <a:noFill/>
          </a:ln>
        </p:spPr>
      </p:pic>
      <p:sp>
        <p:nvSpPr>
          <p:cNvPr id="186"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AD43DE-2352-4752-B846-60FB48943085}" type="slidenum">
              <a:rPr lang="it-IT" sz="1200" b="0" strike="noStrike" spc="-1">
                <a:solidFill>
                  <a:srgbClr val="8B8B8B"/>
                </a:solidFill>
                <a:latin typeface="Calibri"/>
                <a:ea typeface="DejaVu Sans"/>
              </a:rPr>
              <a:t>36</a:t>
            </a:fld>
            <a:endParaRPr lang="en-US" sz="1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item</a:t>
            </a:r>
            <a:endParaRPr lang="en-US" sz="3600" b="0" strike="noStrike" spc="-1">
              <a:latin typeface="Arial"/>
            </a:endParaRPr>
          </a:p>
        </p:txBody>
      </p:sp>
      <p:pic>
        <p:nvPicPr>
          <p:cNvPr id="188" name="Segnaposto contenuto 5"/>
          <p:cNvPicPr/>
          <p:nvPr/>
        </p:nvPicPr>
        <p:blipFill>
          <a:blip r:embed="rId2"/>
          <a:srcRect t="6374"/>
          <a:stretch/>
        </p:blipFill>
        <p:spPr>
          <a:xfrm>
            <a:off x="2495880" y="1448280"/>
            <a:ext cx="7198920" cy="5043600"/>
          </a:xfrm>
          <a:prstGeom prst="rect">
            <a:avLst/>
          </a:prstGeom>
          <a:ln w="0">
            <a:noFill/>
          </a:ln>
        </p:spPr>
      </p:pic>
      <p:sp>
        <p:nvSpPr>
          <p:cNvPr id="189"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97F41E8-B570-4457-BFE0-6A32A022BFD0}" type="slidenum">
              <a:rPr lang="it-IT" sz="1200" b="0" strike="noStrike" spc="-1">
                <a:solidFill>
                  <a:srgbClr val="8B8B8B"/>
                </a:solidFill>
                <a:latin typeface="Calibri"/>
                <a:ea typeface="DejaVu Sans"/>
              </a:rPr>
              <a:t>37</a:t>
            </a:fld>
            <a:endParaRPr lang="en-US" sz="12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Add to cart</a:t>
            </a:r>
            <a:endParaRPr lang="en-US" sz="3600" b="0" strike="noStrike" spc="-1">
              <a:latin typeface="Arial"/>
            </a:endParaRPr>
          </a:p>
        </p:txBody>
      </p:sp>
      <p:pic>
        <p:nvPicPr>
          <p:cNvPr id="191" name="Segnaposto contenuto 4"/>
          <p:cNvPicPr/>
          <p:nvPr/>
        </p:nvPicPr>
        <p:blipFill>
          <a:blip r:embed="rId2"/>
          <a:srcRect t="2769" b="47791"/>
          <a:stretch/>
        </p:blipFill>
        <p:spPr>
          <a:xfrm>
            <a:off x="1775520" y="1528560"/>
            <a:ext cx="8640000" cy="4746240"/>
          </a:xfrm>
          <a:prstGeom prst="rect">
            <a:avLst/>
          </a:prstGeom>
          <a:ln w="0">
            <a:noFill/>
          </a:ln>
        </p:spPr>
      </p:pic>
      <p:sp>
        <p:nvSpPr>
          <p:cNvPr id="192"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E879C86-14CE-471D-8388-A6034E85859C}" type="slidenum">
              <a:rPr lang="it-IT" sz="1200" b="0" strike="noStrike" spc="-1">
                <a:solidFill>
                  <a:srgbClr val="8B8B8B"/>
                </a:solidFill>
                <a:latin typeface="Calibri"/>
                <a:ea typeface="DejaVu Sans"/>
              </a:rPr>
              <a:t>38</a:t>
            </a:fld>
            <a:endParaRPr lang="en-US" sz="12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Add to cart</a:t>
            </a:r>
            <a:endParaRPr lang="en-US" sz="3600" b="0" strike="noStrike" spc="-1">
              <a:latin typeface="Arial"/>
            </a:endParaRPr>
          </a:p>
        </p:txBody>
      </p:sp>
      <p:pic>
        <p:nvPicPr>
          <p:cNvPr id="194" name="Segnaposto contenuto 6"/>
          <p:cNvPicPr/>
          <p:nvPr/>
        </p:nvPicPr>
        <p:blipFill>
          <a:blip r:embed="rId2"/>
          <a:srcRect t="51410"/>
          <a:stretch/>
        </p:blipFill>
        <p:spPr>
          <a:xfrm>
            <a:off x="1857960" y="1828080"/>
            <a:ext cx="8638920" cy="4663800"/>
          </a:xfrm>
          <a:prstGeom prst="rect">
            <a:avLst/>
          </a:prstGeom>
          <a:ln w="0">
            <a:noFill/>
          </a:ln>
        </p:spPr>
      </p:pic>
      <p:sp>
        <p:nvSpPr>
          <p:cNvPr id="195"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E43D74D-C34C-471D-874F-32AF227D5334}" type="slidenum">
              <a:rPr lang="it-IT" sz="1200" b="0" strike="noStrike" spc="-1">
                <a:solidFill>
                  <a:srgbClr val="8B8B8B"/>
                </a:solidFill>
                <a:latin typeface="Calibri"/>
                <a:ea typeface="DejaVu Sans"/>
              </a:rPr>
              <a:t>39</a:t>
            </a:fld>
            <a:endParaRPr lang="en-US"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Specifiche del progetto - </a:t>
            </a:r>
            <a:r>
              <a:rPr lang="it-IT" sz="3600" b="0" strike="noStrike" spc="-1">
                <a:solidFill>
                  <a:srgbClr val="000000"/>
                </a:solidFill>
                <a:latin typeface="Arial"/>
                <a:ea typeface="DejaVu Sans"/>
              </a:rPr>
              <a:t>Versione HTML pura</a:t>
            </a:r>
            <a:endParaRPr lang="en-US" sz="3600" b="0" strike="noStrike" spc="-1">
              <a:latin typeface="Arial"/>
            </a:endParaRPr>
          </a:p>
        </p:txBody>
      </p:sp>
      <p:sp>
        <p:nvSpPr>
          <p:cNvPr id="88" name="Segnaposto contenuto 2"/>
          <p:cNvSpPr/>
          <p:nvPr/>
        </p:nvSpPr>
        <p:spPr>
          <a:xfrm>
            <a:off x="838080" y="1825560"/>
            <a:ext cx="10514520" cy="466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algn="just">
              <a:lnSpc>
                <a:spcPct val="90000"/>
              </a:lnSpc>
              <a:spcAft>
                <a:spcPts val="1001"/>
              </a:spcAft>
              <a:tabLst>
                <a:tab pos="0" algn="l"/>
              </a:tabLst>
            </a:pPr>
            <a:r>
              <a:rPr lang="it-IT" sz="2000" b="0" strike="noStrike" spc="-1">
                <a:solidFill>
                  <a:srgbClr val="000000"/>
                </a:solidFill>
                <a:latin typeface="Arial"/>
                <a:ea typeface="DejaVu Sans"/>
              </a:rPr>
              <a:t>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L’utente può selezionare mediante un click un elemento dell'elenco e visualizzare nella stessa pagina i dati completi e l’elenco dei fornitori che lo vendono (questa azione rende l’articolo “visualizzato”).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a:t>
            </a:r>
            <a:endParaRPr lang="en-US" sz="2000" b="0" strike="noStrike" spc="-1">
              <a:latin typeface="Arial"/>
            </a:endParaRPr>
          </a:p>
        </p:txBody>
      </p:sp>
      <p:sp>
        <p:nvSpPr>
          <p:cNvPr id="89"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AFD32CC-6013-437A-B932-84A486AE44FF}" type="slidenum">
              <a:rPr lang="it-IT" sz="1200" b="0" strike="noStrike" spc="-1">
                <a:solidFill>
                  <a:srgbClr val="8B8B8B"/>
                </a:solidFill>
                <a:latin typeface="Calibri"/>
                <a:ea typeface="DejaVu Sans"/>
              </a:rPr>
              <a:t>4</a:t>
            </a:fld>
            <a:endParaRPr lang="en-US" sz="1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cart</a:t>
            </a:r>
            <a:endParaRPr lang="en-US" sz="3600" b="0" strike="noStrike" spc="-1">
              <a:latin typeface="Arial"/>
            </a:endParaRPr>
          </a:p>
        </p:txBody>
      </p:sp>
      <p:pic>
        <p:nvPicPr>
          <p:cNvPr id="197" name="Segnaposto contenuto 4"/>
          <p:cNvPicPr/>
          <p:nvPr/>
        </p:nvPicPr>
        <p:blipFill>
          <a:blip r:embed="rId2"/>
          <a:srcRect t="3533" b="59987"/>
          <a:stretch/>
        </p:blipFill>
        <p:spPr>
          <a:xfrm>
            <a:off x="1775880" y="2343600"/>
            <a:ext cx="8638920" cy="2170080"/>
          </a:xfrm>
          <a:prstGeom prst="rect">
            <a:avLst/>
          </a:prstGeom>
          <a:ln w="0">
            <a:noFill/>
          </a:ln>
        </p:spPr>
      </p:pic>
      <p:sp>
        <p:nvSpPr>
          <p:cNvPr id="198"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09131C4-EF3E-44A4-A7FB-5CF5BF9C633E}" type="slidenum">
              <a:rPr lang="it-IT" sz="1200" b="0" strike="noStrike" spc="-1">
                <a:solidFill>
                  <a:srgbClr val="8B8B8B"/>
                </a:solidFill>
                <a:latin typeface="Calibri"/>
                <a:ea typeface="DejaVu Sans"/>
              </a:rPr>
              <a:t>40</a:t>
            </a:fld>
            <a:endParaRPr lang="en-US" sz="12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cart</a:t>
            </a:r>
            <a:endParaRPr lang="en-US" sz="3600" b="0" strike="noStrike" spc="-1">
              <a:latin typeface="Arial"/>
            </a:endParaRPr>
          </a:p>
        </p:txBody>
      </p:sp>
      <p:pic>
        <p:nvPicPr>
          <p:cNvPr id="200" name="Segnaposto contenuto 6"/>
          <p:cNvPicPr/>
          <p:nvPr/>
        </p:nvPicPr>
        <p:blipFill>
          <a:blip r:embed="rId2"/>
          <a:srcRect t="39707"/>
          <a:stretch/>
        </p:blipFill>
        <p:spPr>
          <a:xfrm>
            <a:off x="246960" y="1635120"/>
            <a:ext cx="11696760" cy="4856760"/>
          </a:xfrm>
          <a:prstGeom prst="rect">
            <a:avLst/>
          </a:prstGeom>
          <a:ln w="0">
            <a:noFill/>
          </a:ln>
        </p:spPr>
      </p:pic>
      <p:sp>
        <p:nvSpPr>
          <p:cNvPr id="201"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98C4F07-4A76-4461-8CEB-74438019D5AD}" type="slidenum">
              <a:rPr lang="it-IT" sz="1200" b="0" strike="noStrike" spc="-1">
                <a:solidFill>
                  <a:srgbClr val="8B8B8B"/>
                </a:solidFill>
                <a:latin typeface="Calibri"/>
                <a:ea typeface="DejaVu Sans"/>
              </a:rPr>
              <a:t>41</a:t>
            </a:fld>
            <a:endParaRPr lang="en-US" sz="12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order</a:t>
            </a:r>
            <a:endParaRPr lang="en-US" sz="3600" b="0" strike="noStrike" spc="-1">
              <a:latin typeface="Arial"/>
            </a:endParaRPr>
          </a:p>
        </p:txBody>
      </p:sp>
      <p:sp>
        <p:nvSpPr>
          <p:cNvPr id="203"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858B193-22E6-4A8D-AD1C-6831DE10973C}" type="slidenum">
              <a:rPr lang="it-IT" sz="1200" b="0" strike="noStrike" spc="-1">
                <a:solidFill>
                  <a:srgbClr val="8B8B8B"/>
                </a:solidFill>
                <a:latin typeface="Calibri"/>
                <a:ea typeface="DejaVu Sans"/>
              </a:rPr>
              <a:t>42</a:t>
            </a:fld>
            <a:endParaRPr lang="en-US" sz="1200" b="0" strike="noStrike" spc="-1">
              <a:latin typeface="Arial"/>
            </a:endParaRPr>
          </a:p>
        </p:txBody>
      </p:sp>
      <p:pic>
        <p:nvPicPr>
          <p:cNvPr id="204" name="Immagine 205"/>
          <p:cNvPicPr/>
          <p:nvPr/>
        </p:nvPicPr>
        <p:blipFill>
          <a:blip r:embed="rId2"/>
          <a:stretch/>
        </p:blipFill>
        <p:spPr>
          <a:xfrm>
            <a:off x="1600200" y="1371600"/>
            <a:ext cx="9206280" cy="526032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itolo 1_0"/>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order</a:t>
            </a:r>
            <a:endParaRPr lang="en-US" sz="3600" b="0" strike="noStrike" spc="-1">
              <a:latin typeface="Arial"/>
            </a:endParaRPr>
          </a:p>
        </p:txBody>
      </p:sp>
      <p:sp>
        <p:nvSpPr>
          <p:cNvPr id="206" name="Segnaposto numero diapositiva 3_0"/>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4914A4-C648-4372-A02F-6EE36554A446}" type="slidenum">
              <a:rPr lang="it-IT" sz="1200" b="0" strike="noStrike" spc="-1">
                <a:solidFill>
                  <a:srgbClr val="8B8B8B"/>
                </a:solidFill>
                <a:latin typeface="Calibri"/>
                <a:ea typeface="DejaVu Sans"/>
              </a:rPr>
              <a:t>43</a:t>
            </a:fld>
            <a:endParaRPr lang="en-US" sz="1200" b="0" strike="noStrike" spc="-1">
              <a:latin typeface="Arial"/>
            </a:endParaRPr>
          </a:p>
        </p:txBody>
      </p:sp>
      <p:pic>
        <p:nvPicPr>
          <p:cNvPr id="207" name="Immagine 208"/>
          <p:cNvPicPr/>
          <p:nvPr/>
        </p:nvPicPr>
        <p:blipFill>
          <a:blip r:embed="rId2"/>
          <a:stretch/>
        </p:blipFill>
        <p:spPr>
          <a:xfrm>
            <a:off x="1114200" y="1451520"/>
            <a:ext cx="9629280" cy="517716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orders</a:t>
            </a:r>
            <a:endParaRPr lang="en-US" sz="3600" b="0" strike="noStrike" spc="-1">
              <a:latin typeface="Arial"/>
            </a:endParaRPr>
          </a:p>
        </p:txBody>
      </p:sp>
      <p:sp>
        <p:nvSpPr>
          <p:cNvPr id="209"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18F9F7-0E47-48FC-99A4-E3F110CF0B69}" type="slidenum">
              <a:rPr lang="it-IT" sz="1200" b="0" strike="noStrike" spc="-1">
                <a:solidFill>
                  <a:srgbClr val="8B8B8B"/>
                </a:solidFill>
                <a:latin typeface="Calibri"/>
                <a:ea typeface="DejaVu Sans"/>
              </a:rPr>
              <a:t>44</a:t>
            </a:fld>
            <a:endParaRPr lang="en-US" sz="1200" b="0" strike="noStrike" spc="-1">
              <a:latin typeface="Arial"/>
            </a:endParaRPr>
          </a:p>
        </p:txBody>
      </p:sp>
      <p:pic>
        <p:nvPicPr>
          <p:cNvPr id="210" name="Immagine 211"/>
          <p:cNvPicPr/>
          <p:nvPr/>
        </p:nvPicPr>
        <p:blipFill>
          <a:blip r:embed="rId2"/>
          <a:stretch/>
        </p:blipFill>
        <p:spPr>
          <a:xfrm>
            <a:off x="838080" y="1371600"/>
            <a:ext cx="9971640" cy="525708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olo 1_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orders</a:t>
            </a:r>
            <a:endParaRPr lang="en-US" sz="3600" b="0" strike="noStrike" spc="-1">
              <a:latin typeface="Arial"/>
            </a:endParaRPr>
          </a:p>
        </p:txBody>
      </p:sp>
      <p:sp>
        <p:nvSpPr>
          <p:cNvPr id="212" name="Segnaposto numero diapositiva 3_1"/>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E1F891B-84DD-4291-9F7B-CE3BC5CF91B4}" type="slidenum">
              <a:rPr lang="it-IT" sz="1200" b="0" strike="noStrike" spc="-1">
                <a:solidFill>
                  <a:srgbClr val="8B8B8B"/>
                </a:solidFill>
                <a:latin typeface="Calibri"/>
                <a:ea typeface="DejaVu Sans"/>
              </a:rPr>
              <a:t>45</a:t>
            </a:fld>
            <a:endParaRPr lang="en-US" sz="1200" b="0" strike="noStrike" spc="-1">
              <a:latin typeface="Arial"/>
            </a:endParaRPr>
          </a:p>
        </p:txBody>
      </p:sp>
      <p:pic>
        <p:nvPicPr>
          <p:cNvPr id="213" name="Immagine 214"/>
          <p:cNvPicPr/>
          <p:nvPr/>
        </p:nvPicPr>
        <p:blipFill>
          <a:blip r:embed="rId2"/>
          <a:stretch/>
        </p:blipFill>
        <p:spPr>
          <a:xfrm>
            <a:off x="0" y="1478880"/>
            <a:ext cx="10972080" cy="507960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logout</a:t>
            </a:r>
            <a:endParaRPr lang="en-US" sz="3600" b="0" strike="noStrike" spc="-1">
              <a:latin typeface="Arial"/>
            </a:endParaRPr>
          </a:p>
        </p:txBody>
      </p:sp>
      <p:pic>
        <p:nvPicPr>
          <p:cNvPr id="215" name="Segnaposto contenuto 4"/>
          <p:cNvPicPr/>
          <p:nvPr/>
        </p:nvPicPr>
        <p:blipFill>
          <a:blip r:embed="rId2"/>
          <a:srcRect t="10305"/>
          <a:stretch/>
        </p:blipFill>
        <p:spPr>
          <a:xfrm>
            <a:off x="3633840" y="2232720"/>
            <a:ext cx="4923360" cy="2937960"/>
          </a:xfrm>
          <a:prstGeom prst="rect">
            <a:avLst/>
          </a:prstGeom>
          <a:ln w="0">
            <a:noFill/>
          </a:ln>
        </p:spPr>
      </p:pic>
      <p:sp>
        <p:nvSpPr>
          <p:cNvPr id="216"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765ED7B-699A-43CF-B6AD-E7C6DE8311E9}" type="slidenum">
              <a:rPr lang="it-IT" sz="1200" b="0" strike="noStrike" spc="-1">
                <a:solidFill>
                  <a:srgbClr val="8B8B8B"/>
                </a:solidFill>
                <a:latin typeface="Calibri"/>
                <a:ea typeface="DejaVu Sans"/>
              </a:rPr>
              <a:t>46</a:t>
            </a:fld>
            <a:endParaRPr lang="en-US" sz="12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Immagine 4" descr="Immagine che contiene colorato, decorato, dipingendo&#10;&#10;Descrizione generata automaticamente"/>
          <p:cNvPicPr/>
          <p:nvPr/>
        </p:nvPicPr>
        <p:blipFill>
          <a:blip r:embed="rId2"/>
          <a:stretch/>
        </p:blipFill>
        <p:spPr>
          <a:xfrm flipH="1">
            <a:off x="6236280" y="0"/>
            <a:ext cx="5955840" cy="6856920"/>
          </a:xfrm>
          <a:prstGeom prst="rect">
            <a:avLst/>
          </a:prstGeom>
          <a:ln w="0">
            <a:noFill/>
          </a:ln>
        </p:spPr>
      </p:pic>
      <p:sp>
        <p:nvSpPr>
          <p:cNvPr id="218" name="Titolo 1"/>
          <p:cNvSpPr/>
          <p:nvPr/>
        </p:nvSpPr>
        <p:spPr>
          <a:xfrm>
            <a:off x="0" y="2392920"/>
            <a:ext cx="6234120" cy="103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it-IT" sz="4400" b="1" strike="noStrike" spc="-1">
                <a:solidFill>
                  <a:srgbClr val="000000"/>
                </a:solidFill>
                <a:latin typeface="Arial"/>
                <a:ea typeface="DejaVu Sans"/>
              </a:rPr>
              <a:t>Progetto di TIW </a:t>
            </a:r>
            <a:endParaRPr lang="en-US" sz="4400" b="0" strike="noStrike" spc="-1">
              <a:latin typeface="Arial"/>
            </a:endParaRPr>
          </a:p>
        </p:txBody>
      </p:sp>
      <p:sp>
        <p:nvSpPr>
          <p:cNvPr id="219" name="Sottotitolo 2"/>
          <p:cNvSpPr/>
          <p:nvPr/>
        </p:nvSpPr>
        <p:spPr>
          <a:xfrm>
            <a:off x="0" y="3502800"/>
            <a:ext cx="6234120" cy="24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0000" lnSpcReduction="20000"/>
          </a:bodyPr>
          <a:lstStyle/>
          <a:p>
            <a:pPr algn="ctr">
              <a:lnSpc>
                <a:spcPct val="90000"/>
              </a:lnSpc>
              <a:spcBef>
                <a:spcPts val="1001"/>
              </a:spcBef>
              <a:tabLst>
                <a:tab pos="0" algn="l"/>
              </a:tabLst>
            </a:pPr>
            <a:r>
              <a:rPr lang="it-IT" sz="2800" b="0" strike="noStrike" spc="-1">
                <a:solidFill>
                  <a:srgbClr val="000000"/>
                </a:solidFill>
                <a:latin typeface="Arial"/>
                <a:ea typeface="Times New Roman"/>
              </a:rPr>
              <a:t>Carrello con più fornitori e ordine</a:t>
            </a:r>
            <a:endParaRPr lang="en-US" sz="2800" b="0" strike="noStrike" spc="-1">
              <a:latin typeface="Arial"/>
            </a:endParaRPr>
          </a:p>
          <a:p>
            <a:pPr algn="ctr">
              <a:lnSpc>
                <a:spcPct val="90000"/>
              </a:lnSpc>
              <a:spcBef>
                <a:spcPts val="1001"/>
              </a:spcBef>
              <a:tabLst>
                <a:tab pos="0" algn="l"/>
              </a:tabLst>
            </a:pPr>
            <a:endParaRPr lang="en-US" sz="2800" b="0" strike="noStrike" spc="-1">
              <a:latin typeface="Arial"/>
            </a:endParaRPr>
          </a:p>
          <a:p>
            <a:pPr algn="ctr">
              <a:lnSpc>
                <a:spcPct val="90000"/>
              </a:lnSpc>
              <a:spcBef>
                <a:spcPts val="1001"/>
              </a:spcBef>
              <a:tabLst>
                <a:tab pos="0" algn="l"/>
              </a:tabLst>
            </a:pPr>
            <a:r>
              <a:rPr lang="it-IT" sz="2100" b="0" strike="noStrike" spc="-1">
                <a:solidFill>
                  <a:srgbClr val="000000"/>
                </a:solidFill>
                <a:latin typeface="Arial"/>
                <a:ea typeface="Times New Roman"/>
              </a:rPr>
              <a:t>JAVASCRIPT</a:t>
            </a:r>
            <a:endParaRPr lang="en-US" sz="2100" b="0" strike="noStrike" spc="-1">
              <a:latin typeface="Arial"/>
            </a:endParaRPr>
          </a:p>
          <a:p>
            <a:pPr algn="ctr">
              <a:lnSpc>
                <a:spcPct val="90000"/>
              </a:lnSpc>
              <a:spcBef>
                <a:spcPts val="1001"/>
              </a:spcBef>
              <a:tabLst>
                <a:tab pos="0" algn="l"/>
              </a:tabLst>
            </a:pPr>
            <a:r>
              <a:rPr lang="it-IT" sz="2100" b="0" strike="noStrike" spc="-1">
                <a:solidFill>
                  <a:srgbClr val="000000"/>
                </a:solidFill>
                <a:latin typeface="Arial"/>
                <a:ea typeface="Times New Roman"/>
              </a:rPr>
              <a:t>2020/2021</a:t>
            </a:r>
            <a:endParaRPr lang="en-US" sz="2100" b="0" strike="noStrike" spc="-1">
              <a:latin typeface="Arial"/>
            </a:endParaRPr>
          </a:p>
          <a:p>
            <a:pPr algn="ctr">
              <a:lnSpc>
                <a:spcPct val="90000"/>
              </a:lnSpc>
              <a:spcBef>
                <a:spcPts val="1001"/>
              </a:spcBef>
              <a:tabLst>
                <a:tab pos="0" algn="l"/>
              </a:tabLst>
            </a:pPr>
            <a:endParaRPr lang="en-US" sz="2100" b="0" strike="noStrike" spc="-1">
              <a:latin typeface="Arial"/>
            </a:endParaRPr>
          </a:p>
          <a:p>
            <a:pPr algn="ctr">
              <a:lnSpc>
                <a:spcPct val="90000"/>
              </a:lnSpc>
              <a:spcBef>
                <a:spcPts val="1001"/>
              </a:spcBef>
              <a:tabLst>
                <a:tab pos="0" algn="l"/>
              </a:tabLst>
            </a:pPr>
            <a:r>
              <a:rPr lang="it-IT" sz="1600" b="0" strike="noStrike" spc="-1">
                <a:solidFill>
                  <a:srgbClr val="000000"/>
                </a:solidFill>
                <a:latin typeface="Arial"/>
                <a:ea typeface="Times New Roman"/>
              </a:rPr>
              <a:t>Gruppo 43:</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Martellozzo Sofia - 10623060 - 910488</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Mosconi Alberto - 10653349 - 910001</a:t>
            </a:r>
            <a:endParaRPr lang="en-US" sz="1600" b="0" strike="noStrike" spc="-1">
              <a:latin typeface="Arial"/>
            </a:endParaRPr>
          </a:p>
          <a:p>
            <a:pPr algn="ctr">
              <a:lnSpc>
                <a:spcPct val="90000"/>
              </a:lnSpc>
              <a:spcBef>
                <a:spcPts val="1001"/>
              </a:spcBef>
              <a:tabLst>
                <a:tab pos="0" algn="l"/>
              </a:tabLst>
            </a:pPr>
            <a:r>
              <a:rPr lang="it-IT" sz="1600" b="0" i="1" strike="noStrike" spc="-1">
                <a:solidFill>
                  <a:srgbClr val="000000"/>
                </a:solidFill>
                <a:latin typeface="Arial"/>
                <a:ea typeface="Times New Roman"/>
              </a:rPr>
              <a:t>Musumeci Margherita - 10600069 - 907435</a:t>
            </a:r>
            <a:endParaRPr lang="en-US" sz="1600" b="0" strike="noStrike" spc="-1">
              <a:latin typeface="Arial"/>
            </a:endParaRPr>
          </a:p>
        </p:txBody>
      </p:sp>
      <p:pic>
        <p:nvPicPr>
          <p:cNvPr id="220" name="Immagine 6"/>
          <p:cNvPicPr/>
          <p:nvPr/>
        </p:nvPicPr>
        <p:blipFill>
          <a:blip r:embed="rId2"/>
          <a:stretch/>
        </p:blipFill>
        <p:spPr>
          <a:xfrm>
            <a:off x="749160" y="402120"/>
            <a:ext cx="4735440" cy="2239200"/>
          </a:xfrm>
          <a:prstGeom prst="rect">
            <a:avLst/>
          </a:prstGeom>
          <a:ln w="0">
            <a:noFill/>
          </a:ln>
        </p:spPr>
      </p:pic>
      <p:sp>
        <p:nvSpPr>
          <p:cNvPr id="221"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381072-C94D-44F7-B8A7-54D4E96FF7E7}" type="slidenum">
              <a:rPr lang="it-IT" sz="1200" b="0" strike="noStrike" spc="-1">
                <a:solidFill>
                  <a:srgbClr val="8B8B8B"/>
                </a:solidFill>
                <a:latin typeface="Calibri"/>
                <a:ea typeface="DejaVu Sans"/>
              </a:rPr>
              <a:t>47</a:t>
            </a:fld>
            <a:endParaRPr lang="en-US" sz="12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Specifiche</a:t>
            </a:r>
            <a:r>
              <a:rPr lang="it-IT" sz="3200" b="1" strike="noStrike" spc="-1">
                <a:solidFill>
                  <a:srgbClr val="000000"/>
                </a:solidFill>
                <a:latin typeface="Arial"/>
                <a:ea typeface="DejaVu Sans"/>
              </a:rPr>
              <a:t> del progetto - </a:t>
            </a:r>
            <a:r>
              <a:rPr lang="it-IT" sz="3200" b="0" strike="noStrike" spc="-1">
                <a:solidFill>
                  <a:srgbClr val="000000"/>
                </a:solidFill>
                <a:latin typeface="Arial"/>
                <a:ea typeface="DejaVu Sans"/>
              </a:rPr>
              <a:t>Versione con JavaScript</a:t>
            </a:r>
            <a:endParaRPr lang="en-US" sz="3200" b="0" strike="noStrike" spc="-1">
              <a:latin typeface="Arial"/>
            </a:endParaRPr>
          </a:p>
        </p:txBody>
      </p:sp>
      <p:sp>
        <p:nvSpPr>
          <p:cNvPr id="223" name="Segnaposto contenuto 2"/>
          <p:cNvSpPr/>
          <p:nvPr/>
        </p:nvSpPr>
        <p:spPr>
          <a:xfrm>
            <a:off x="838080" y="1825560"/>
            <a:ext cx="10514520" cy="466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15000"/>
              </a:lnSpc>
              <a:spcBef>
                <a:spcPts val="1001"/>
              </a:spcBef>
              <a:spcAft>
                <a:spcPts val="1001"/>
              </a:spcAft>
              <a:tabLst>
                <a:tab pos="0" algn="l"/>
              </a:tabLst>
            </a:pPr>
            <a:r>
              <a:rPr lang="it-IT" sz="1800" b="0" strike="noStrike" spc="-1">
                <a:solidFill>
                  <a:srgbClr val="000000"/>
                </a:solidFill>
                <a:latin typeface="Arial"/>
                <a:ea typeface="Times New Roman"/>
              </a:rPr>
              <a:t>Si realizzi un’applicazione client server web che modifica le specifiche precedenti come segue:</a:t>
            </a:r>
            <a:endParaRPr lang="en-US" sz="1800" b="0" strike="noStrike" spc="-1">
              <a:latin typeface="Arial"/>
            </a:endParaRPr>
          </a:p>
          <a:p>
            <a:pPr marL="343080" indent="-342000" algn="just">
              <a:lnSpc>
                <a:spcPct val="115000"/>
              </a:lnSpc>
              <a:spcBef>
                <a:spcPts val="1001"/>
              </a:spcBef>
              <a:spcAft>
                <a:spcPts val="1001"/>
              </a:spcAft>
              <a:buClr>
                <a:srgbClr val="000000"/>
              </a:buClr>
              <a:buFont typeface="Symbol"/>
              <a:buChar char=""/>
              <a:tabLst>
                <a:tab pos="457200" algn="l"/>
              </a:tabLst>
            </a:pPr>
            <a:r>
              <a:rPr lang="it-IT" sz="1800" b="0" strike="noStrike" spc="-1">
                <a:solidFill>
                  <a:srgbClr val="000000"/>
                </a:solidFill>
                <a:latin typeface="Arial"/>
                <a:ea typeface="Times New Roman"/>
              </a:rPr>
              <a:t>Dopo il login dell’utente, l’intera applicazione è realizzata con un’unica pagina.</a:t>
            </a:r>
            <a:endParaRPr lang="en-US" sz="1800" b="0" strike="noStrike" spc="-1">
              <a:latin typeface="Arial"/>
            </a:endParaRPr>
          </a:p>
          <a:p>
            <a:pPr marL="343080" indent="-342000" algn="just">
              <a:lnSpc>
                <a:spcPct val="115000"/>
              </a:lnSpc>
              <a:spcBef>
                <a:spcPts val="1001"/>
              </a:spcBef>
              <a:spcAft>
                <a:spcPts val="1001"/>
              </a:spcAft>
              <a:buClr>
                <a:srgbClr val="000000"/>
              </a:buClr>
              <a:buFont typeface="Symbol"/>
              <a:buChar char=""/>
              <a:tabLst>
                <a:tab pos="457200" algn="l"/>
              </a:tabLst>
            </a:pPr>
            <a:r>
              <a:rPr lang="it-IT" sz="1800" b="0" strike="noStrike" spc="-1">
                <a:solidFill>
                  <a:srgbClr val="000000"/>
                </a:solidFill>
                <a:latin typeface="Arial"/>
                <a:ea typeface="Times New Roman"/>
              </a:rPr>
              <a:t>Ogni interazione dell’utente è gestita senza ricaricare </a:t>
            </a:r>
            <a:r>
              <a:rPr lang="it-IT" sz="1800" b="0" u="sng" strike="noStrike" spc="-1">
                <a:solidFill>
                  <a:srgbClr val="000000"/>
                </a:solidFill>
                <a:uFillTx/>
                <a:latin typeface="Arial"/>
                <a:ea typeface="Times New Roman"/>
              </a:rPr>
              <a:t>completamente</a:t>
            </a:r>
            <a:r>
              <a:rPr lang="it-IT" sz="1800" b="0" strike="noStrike" spc="-1">
                <a:solidFill>
                  <a:srgbClr val="000000"/>
                </a:solidFill>
                <a:latin typeface="Arial"/>
                <a:ea typeface="Times New Roman"/>
              </a:rPr>
              <a:t> la pagina, ma produce l’invocazione asincrona del server e l’eventuale modifica del contenuto da aggiornare a seguito dell’evento.</a:t>
            </a:r>
            <a:endParaRPr lang="en-US" sz="1800" b="0" strike="noStrike" spc="-1">
              <a:latin typeface="Arial"/>
            </a:endParaRPr>
          </a:p>
          <a:p>
            <a:pPr marL="343080" indent="-342000" algn="just">
              <a:lnSpc>
                <a:spcPct val="115000"/>
              </a:lnSpc>
              <a:spcBef>
                <a:spcPts val="1001"/>
              </a:spcBef>
              <a:spcAft>
                <a:spcPts val="1001"/>
              </a:spcAft>
              <a:buClr>
                <a:srgbClr val="000000"/>
              </a:buClr>
              <a:buFont typeface="Symbol"/>
              <a:buChar char=""/>
              <a:tabLst>
                <a:tab pos="457200" algn="l"/>
              </a:tabLst>
            </a:pPr>
            <a:r>
              <a:rPr lang="it-IT" sz="1800" b="0" strike="noStrike" spc="-1">
                <a:solidFill>
                  <a:srgbClr val="000000"/>
                </a:solidFill>
                <a:latin typeface="Arial"/>
                <a:ea typeface="Times New Roman"/>
              </a:rPr>
              <a:t>L’applicazione memorizza il contenuto del carrello a lato client.</a:t>
            </a:r>
            <a:endParaRPr lang="en-US" sz="1800" b="0" strike="noStrike" spc="-1">
              <a:latin typeface="Arial"/>
            </a:endParaRPr>
          </a:p>
          <a:p>
            <a:pPr marL="343080" indent="-342000" algn="just">
              <a:lnSpc>
                <a:spcPct val="115000"/>
              </a:lnSpc>
              <a:spcBef>
                <a:spcPts val="1001"/>
              </a:spcBef>
              <a:spcAft>
                <a:spcPts val="1001"/>
              </a:spcAft>
              <a:buClr>
                <a:srgbClr val="000000"/>
              </a:buClr>
              <a:buFont typeface="Symbol"/>
              <a:buChar char=""/>
              <a:tabLst>
                <a:tab pos="457200" algn="l"/>
              </a:tabLst>
            </a:pPr>
            <a:r>
              <a:rPr lang="it-IT" sz="1800" b="0" strike="noStrike" spc="-1">
                <a:solidFill>
                  <a:srgbClr val="000000"/>
                </a:solidFill>
                <a:latin typeface="Arial"/>
                <a:ea typeface="Times New Roman"/>
              </a:rPr>
              <a:t>Nella pagina RISULTATI l’elenco dettagliato degli articoli già nel carrello da parte di un fornitore compare mediante una finestra sovrapposta quando si passa con il mouse sopra il numero che indica quanti articoli del medesimo fornitore sono già nel carrello.</a:t>
            </a:r>
            <a:endParaRPr lang="en-US" sz="1800" b="0" strike="noStrike" spc="-1">
              <a:latin typeface="Arial"/>
            </a:endParaRPr>
          </a:p>
        </p:txBody>
      </p:sp>
      <p:sp>
        <p:nvSpPr>
          <p:cNvPr id="224"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A85D4F1-7D8E-4ABB-A664-EFC292CC0071}" type="slidenum">
              <a:rPr lang="it-IT" sz="1200" b="0" strike="noStrike" spc="-1">
                <a:solidFill>
                  <a:srgbClr val="8B8B8B"/>
                </a:solidFill>
                <a:latin typeface="Calibri"/>
                <a:ea typeface="DejaVu Sans"/>
              </a:rPr>
              <a:t>48</a:t>
            </a:fld>
            <a:endParaRPr lang="en-US" sz="12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Strumenti</a:t>
            </a:r>
            <a:r>
              <a:rPr lang="it-IT" sz="4000" b="0" strike="noStrike" spc="-1">
                <a:solidFill>
                  <a:srgbClr val="000000"/>
                </a:solidFill>
                <a:latin typeface="Arial"/>
                <a:ea typeface="DejaVu Sans"/>
              </a:rPr>
              <a:t> </a:t>
            </a:r>
            <a:r>
              <a:rPr lang="it-IT" sz="3600" b="1" strike="noStrike" spc="-1">
                <a:solidFill>
                  <a:srgbClr val="000000"/>
                </a:solidFill>
                <a:latin typeface="Arial"/>
                <a:ea typeface="DejaVu Sans"/>
              </a:rPr>
              <a:t>utilizzati</a:t>
            </a:r>
            <a:endParaRPr lang="en-US" sz="3600" b="0" strike="noStrike" spc="-1">
              <a:latin typeface="Arial"/>
            </a:endParaRPr>
          </a:p>
        </p:txBody>
      </p:sp>
      <p:sp>
        <p:nvSpPr>
          <p:cNvPr id="226"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Java: jdk-15.03</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Server: Tomcat 9 </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Database: MySQL</a:t>
            </a:r>
            <a:endParaRPr lang="en-US" sz="2800" b="0" strike="noStrike" spc="-1">
              <a:latin typeface="Arial"/>
            </a:endParaRPr>
          </a:p>
          <a:p>
            <a:pPr marL="228600" indent="-227520">
              <a:lnSpc>
                <a:spcPct val="90000"/>
              </a:lnSpc>
              <a:spcBef>
                <a:spcPts val="1001"/>
              </a:spcBef>
              <a:buClr>
                <a:srgbClr val="000000"/>
              </a:buClr>
              <a:buFont typeface="Arial"/>
              <a:buChar char="•"/>
            </a:pPr>
            <a:r>
              <a:rPr lang="it-IT" sz="2800" b="0" strike="noStrike" spc="-1">
                <a:solidFill>
                  <a:srgbClr val="000000"/>
                </a:solidFill>
                <a:latin typeface="Arial"/>
                <a:ea typeface="DejaVu Sans"/>
              </a:rPr>
              <a:t>Librerie gestione json: GSON</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Client Side: JavaScript</a:t>
            </a:r>
            <a:endParaRPr lang="en-US" sz="2800" b="0" strike="noStrike" spc="-1">
              <a:latin typeface="Arial"/>
            </a:endParaRPr>
          </a:p>
        </p:txBody>
      </p:sp>
      <p:sp>
        <p:nvSpPr>
          <p:cNvPr id="227"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7B3AD85-E452-4544-8986-2E1BFED2B722}" type="slidenum">
              <a:rPr lang="it-IT" sz="1200" b="0" strike="noStrike" spc="-1">
                <a:solidFill>
                  <a:srgbClr val="8B8B8B"/>
                </a:solidFill>
                <a:latin typeface="Calibri"/>
                <a:ea typeface="DejaVu Sans"/>
              </a:rPr>
              <a:t>49</a:t>
            </a:fld>
            <a:endParaRPr lang="en-US" sz="1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Specifiche del progetto - </a:t>
            </a:r>
            <a:r>
              <a:rPr lang="it-IT" sz="3600" b="0" strike="noStrike" spc="-1">
                <a:solidFill>
                  <a:srgbClr val="000000"/>
                </a:solidFill>
                <a:latin typeface="Arial"/>
                <a:ea typeface="DejaVu Sans"/>
              </a:rPr>
              <a:t>Versione HTML pura</a:t>
            </a:r>
            <a:endParaRPr lang="en-US" sz="3600" b="0" strike="noStrike" spc="-1">
              <a:latin typeface="Arial"/>
            </a:endParaRPr>
          </a:p>
        </p:txBody>
      </p:sp>
      <p:sp>
        <p:nvSpPr>
          <p:cNvPr id="91" name="Segnaposto contenuto 2"/>
          <p:cNvSpPr/>
          <p:nvPr/>
        </p:nvSpPr>
        <p:spPr>
          <a:xfrm>
            <a:off x="838080" y="1825560"/>
            <a:ext cx="10514520" cy="466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90000"/>
              </a:lnSpc>
              <a:spcAft>
                <a:spcPts val="1001"/>
              </a:spcAft>
              <a:tabLst>
                <a:tab pos="0" algn="l"/>
              </a:tabLst>
            </a:pPr>
            <a:r>
              <a:rPr lang="it-IT" sz="2000" b="0" strike="noStrike" spc="-1">
                <a:solidFill>
                  <a:srgbClr val="000000"/>
                </a:solidFill>
                <a:latin typeface="Arial"/>
                <a:ea typeface="DejaVu Sans"/>
              </a:rPr>
              <a:t>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Per ogni fornitore  compare un bottone ORDINA. Premere il bottone comporta l’eliminazione degli articoli del fornitore dal carrello e la creazione di un ordine corrispondente.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In ogni momento l’utente può accedere tramite il menu alla pagina HOME, ORDINI e CARRELLO. La pagina ORDINI mostra l’elenco ordinato per data decrescente degli ordini con tutti i dati associati.</a:t>
            </a:r>
            <a:endParaRPr lang="en-US" sz="2000" b="0" strike="noStrike" spc="-1">
              <a:latin typeface="Arial"/>
            </a:endParaRPr>
          </a:p>
          <a:p>
            <a:pPr algn="just">
              <a:lnSpc>
                <a:spcPct val="90000"/>
              </a:lnSpc>
              <a:spcAft>
                <a:spcPts val="1001"/>
              </a:spcAft>
              <a:tabLst>
                <a:tab pos="0" algn="l"/>
              </a:tabLst>
            </a:pPr>
            <a:r>
              <a:rPr lang="it-IT" sz="2000" b="0" strike="noStrike" spc="-1">
                <a:solidFill>
                  <a:srgbClr val="000000"/>
                </a:solidFill>
                <a:latin typeface="Arial"/>
                <a:ea typeface="DejaVu Sans"/>
              </a:rPr>
              <a:t>L’applicazione NON salva il carrello nella base di dati ma solo gli ordini.</a:t>
            </a:r>
            <a:endParaRPr lang="en-US" sz="2000" b="0" strike="noStrike" spc="-1">
              <a:latin typeface="Arial"/>
            </a:endParaRPr>
          </a:p>
        </p:txBody>
      </p:sp>
      <p:sp>
        <p:nvSpPr>
          <p:cNvPr id="92"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B8D743A-C33B-43D0-8CFB-270A17A8FBFA}" type="slidenum">
              <a:rPr lang="it-IT" sz="1200" b="0" strike="noStrike" spc="-1">
                <a:solidFill>
                  <a:srgbClr val="8B8B8B"/>
                </a:solidFill>
                <a:latin typeface="Calibri"/>
                <a:ea typeface="DejaVu Sans"/>
              </a:rPr>
              <a:t>5</a:t>
            </a:fld>
            <a:endParaRPr lang="en-US" sz="12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gestione degli errori</a:t>
            </a:r>
            <a:endParaRPr lang="en-US" sz="3600" b="0" strike="noStrike" spc="-1">
              <a:latin typeface="Arial"/>
            </a:endParaRPr>
          </a:p>
        </p:txBody>
      </p:sp>
      <p:sp>
        <p:nvSpPr>
          <p:cNvPr id="229"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dirty="0">
                <a:solidFill>
                  <a:srgbClr val="000000"/>
                </a:solidFill>
                <a:ea typeface="DejaVu Sans"/>
              </a:rPr>
              <a:t>Le eccezioni generate da </a:t>
            </a:r>
            <a:r>
              <a:rPr lang="it-IT" sz="2800" b="0" strike="noStrike" spc="-1" dirty="0" err="1">
                <a:solidFill>
                  <a:srgbClr val="000000"/>
                </a:solidFill>
                <a:ea typeface="DejaVu Sans"/>
              </a:rPr>
              <a:t>query</a:t>
            </a:r>
            <a:r>
              <a:rPr lang="it-IT" sz="2800" b="0" strike="noStrike" spc="-1" dirty="0">
                <a:solidFill>
                  <a:srgbClr val="000000"/>
                </a:solidFill>
                <a:ea typeface="DejaVu Sans"/>
              </a:rPr>
              <a:t> al database sono intercettate dai DAO e convertite in </a:t>
            </a:r>
            <a:r>
              <a:rPr lang="it-IT" sz="2800" b="0" strike="noStrike" spc="-1" dirty="0" err="1">
                <a:solidFill>
                  <a:srgbClr val="000000"/>
                </a:solidFill>
                <a:ea typeface="DejaVu Sans"/>
              </a:rPr>
              <a:t>DatabaseException</a:t>
            </a:r>
            <a:r>
              <a:rPr lang="it-IT" sz="2800" b="0" strike="noStrike" spc="-1" dirty="0">
                <a:solidFill>
                  <a:srgbClr val="000000"/>
                </a:solidFill>
                <a:ea typeface="DejaVu Sans"/>
              </a:rPr>
              <a:t>, che vengono catturate dalla </a:t>
            </a:r>
            <a:r>
              <a:rPr lang="it-IT" sz="2800" b="0" strike="noStrike" spc="-1" dirty="0" err="1">
                <a:solidFill>
                  <a:srgbClr val="000000"/>
                </a:solidFill>
                <a:ea typeface="DejaVu Sans"/>
              </a:rPr>
              <a:t>servlet</a:t>
            </a:r>
            <a:r>
              <a:rPr lang="it-IT" sz="2800" b="0" strike="noStrike" spc="-1" dirty="0">
                <a:solidFill>
                  <a:srgbClr val="000000"/>
                </a:solidFill>
                <a:ea typeface="DejaVu Sans"/>
              </a:rPr>
              <a:t> chiamante. Gli errori rappresentati da queste, insieme al resto delle eccezioni, vengono gestiti rispondendo al Client con il codice di errore corrispondente e un messaggio descrittivo.</a:t>
            </a:r>
            <a:endParaRPr lang="en-US" sz="2800" b="0" strike="noStrike" spc="-1" dirty="0"/>
          </a:p>
        </p:txBody>
      </p:sp>
      <p:sp>
        <p:nvSpPr>
          <p:cNvPr id="230"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0581900-AC0F-40CA-9475-4330F05D518B}" type="slidenum">
              <a:rPr lang="it-IT" sz="1200" b="0" strike="noStrike" spc="-1">
                <a:solidFill>
                  <a:srgbClr val="8B8B8B"/>
                </a:solidFill>
                <a:latin typeface="Calibri"/>
                <a:ea typeface="DejaVu Sans"/>
              </a:rPr>
              <a:t>50</a:t>
            </a:fld>
            <a:endParaRPr lang="en-US" sz="12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gestione degli errori</a:t>
            </a:r>
            <a:endParaRPr lang="en-US" sz="3600" b="0" strike="noStrike" spc="-1">
              <a:latin typeface="Arial"/>
            </a:endParaRPr>
          </a:p>
        </p:txBody>
      </p:sp>
      <p:sp>
        <p:nvSpPr>
          <p:cNvPr id="232"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Il client si occupa di notificare all’utente l’errore ricostruendo la pagina e inserendo nell’apposito spazio (errorContainer) il messaggio ricevuto dal server.</a:t>
            </a:r>
            <a:endParaRPr lang="en-US" sz="2800" b="0" strike="noStrike" spc="-1">
              <a:latin typeface="Arial"/>
            </a:endParaRPr>
          </a:p>
        </p:txBody>
      </p:sp>
      <p:sp>
        <p:nvSpPr>
          <p:cNvPr id="233"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BD71A25-2E42-4FC9-BA02-66826EE2CF2A}" type="slidenum">
              <a:rPr lang="it-IT" sz="1200" b="0" strike="noStrike" spc="-1">
                <a:solidFill>
                  <a:srgbClr val="8B8B8B"/>
                </a:solidFill>
                <a:latin typeface="Calibri"/>
                <a:ea typeface="DejaVu Sans"/>
              </a:rPr>
              <a:t>51</a:t>
            </a:fld>
            <a:endParaRPr lang="en-US" sz="12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filtri</a:t>
            </a:r>
            <a:endParaRPr lang="en-US" sz="3600" b="0" strike="noStrike" spc="-1">
              <a:latin typeface="Arial"/>
            </a:endParaRPr>
          </a:p>
        </p:txBody>
      </p:sp>
      <p:sp>
        <p:nvSpPr>
          <p:cNvPr id="235"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dirty="0">
                <a:solidFill>
                  <a:srgbClr val="000000"/>
                </a:solidFill>
                <a:latin typeface="Arial"/>
                <a:ea typeface="DejaVu Sans"/>
              </a:rPr>
              <a:t>Si è deciso di implementare un filtro per evitare la ripetizione di vari controlli all’interno delle </a:t>
            </a:r>
            <a:r>
              <a:rPr lang="it-IT" sz="2800" b="0" strike="noStrike" spc="-1" dirty="0" err="1">
                <a:solidFill>
                  <a:srgbClr val="000000"/>
                </a:solidFill>
                <a:latin typeface="Arial"/>
                <a:ea typeface="DejaVu Sans"/>
              </a:rPr>
              <a:t>servlet</a:t>
            </a:r>
            <a:r>
              <a:rPr lang="it-IT" sz="2800" b="0" strike="noStrike" spc="-1" dirty="0">
                <a:solidFill>
                  <a:srgbClr val="000000"/>
                </a:solidFill>
                <a:latin typeface="Arial"/>
                <a:ea typeface="DejaVu Sans"/>
              </a:rPr>
              <a:t>.</a:t>
            </a:r>
            <a:endParaRPr lang="en-US" sz="2800" b="0" strike="noStrike" spc="-1" dirty="0">
              <a:latin typeface="Arial"/>
            </a:endParaRPr>
          </a:p>
          <a:p>
            <a:pPr>
              <a:lnSpc>
                <a:spcPct val="90000"/>
              </a:lnSpc>
              <a:spcBef>
                <a:spcPts val="1001"/>
              </a:spcBef>
              <a:tabLst>
                <a:tab pos="0" algn="l"/>
              </a:tabLst>
            </a:pPr>
            <a:r>
              <a:rPr lang="it-IT" sz="2800" b="0" strike="noStrike" spc="-1" dirty="0">
                <a:solidFill>
                  <a:srgbClr val="000000"/>
                </a:solidFill>
                <a:latin typeface="Arial"/>
                <a:ea typeface="DejaVu Sans"/>
              </a:rPr>
              <a:t>I controlli effettuati sono i seguenti:</a:t>
            </a:r>
            <a:endParaRPr lang="en-US" sz="2800" b="0" strike="noStrike" spc="-1" dirty="0">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dirty="0">
                <a:solidFill>
                  <a:srgbClr val="000000"/>
                </a:solidFill>
                <a:latin typeface="Arial"/>
                <a:ea typeface="DejaVu Sans"/>
              </a:rPr>
              <a:t>Un utente non loggato che cerca di accedere a una pagina che richiede l’autenticazione </a:t>
            </a:r>
            <a:r>
              <a:rPr lang="it-IT" sz="2800" spc="-1" dirty="0">
                <a:solidFill>
                  <a:srgbClr val="000000"/>
                </a:solidFill>
                <a:latin typeface="Arial"/>
                <a:ea typeface="DejaVu Sans"/>
              </a:rPr>
              <a:t>viene rimandato alla pagina di login.</a:t>
            </a:r>
            <a:endParaRPr lang="en-US" sz="2800" b="0" strike="noStrike" spc="-1" dirty="0">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dirty="0">
                <a:solidFill>
                  <a:srgbClr val="000000"/>
                </a:solidFill>
                <a:latin typeface="Arial"/>
                <a:ea typeface="DejaVu Sans"/>
              </a:rPr>
              <a:t>Un utente che tenta di accedere a un </a:t>
            </a:r>
            <a:r>
              <a:rPr lang="it-IT" sz="2800" b="0" strike="noStrike" spc="-1" dirty="0" err="1">
                <a:solidFill>
                  <a:srgbClr val="000000"/>
                </a:solidFill>
                <a:latin typeface="Arial"/>
                <a:ea typeface="DejaVu Sans"/>
              </a:rPr>
              <a:t>path</a:t>
            </a:r>
            <a:r>
              <a:rPr lang="it-IT" sz="2800" b="0" strike="noStrike" spc="-1" dirty="0">
                <a:solidFill>
                  <a:srgbClr val="000000"/>
                </a:solidFill>
                <a:latin typeface="Arial"/>
                <a:ea typeface="DejaVu Sans"/>
              </a:rPr>
              <a:t> sconosciuto viene rimandato alla </a:t>
            </a:r>
            <a:r>
              <a:rPr lang="it-IT" sz="2800" spc="-1" dirty="0">
                <a:solidFill>
                  <a:srgbClr val="000000"/>
                </a:solidFill>
                <a:latin typeface="Arial"/>
                <a:ea typeface="DejaVu Sans"/>
              </a:rPr>
              <a:t>home page.</a:t>
            </a:r>
            <a:endParaRPr lang="en-US" sz="2800" b="0" strike="noStrike" spc="-1" dirty="0">
              <a:latin typeface="Arial"/>
            </a:endParaRPr>
          </a:p>
        </p:txBody>
      </p:sp>
      <p:sp>
        <p:nvSpPr>
          <p:cNvPr id="236"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3BC9D83-C369-48DC-A593-9F0802CBDC28}" type="slidenum">
              <a:rPr lang="it-IT" sz="1200" b="0" strike="noStrike" spc="-1">
                <a:solidFill>
                  <a:srgbClr val="8B8B8B"/>
                </a:solidFill>
                <a:latin typeface="Calibri"/>
                <a:ea typeface="DejaVu Sans"/>
              </a:rPr>
              <a:t>52</a:t>
            </a:fld>
            <a:endParaRPr lang="en-US" sz="12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session (Server)</a:t>
            </a:r>
            <a:endParaRPr lang="en-US" sz="3600" b="0" strike="noStrike" spc="-1">
              <a:latin typeface="Arial"/>
            </a:endParaRPr>
          </a:p>
        </p:txBody>
      </p:sp>
      <p:sp>
        <p:nvSpPr>
          <p:cNvPr id="238"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dirty="0">
                <a:solidFill>
                  <a:srgbClr val="000000"/>
                </a:solidFill>
                <a:latin typeface="Arial"/>
                <a:ea typeface="DejaVu Sans"/>
              </a:rPr>
              <a:t>Nella session vengono salvate: </a:t>
            </a:r>
            <a:endParaRPr lang="en-US" sz="2800" b="0" strike="noStrike" spc="-1" dirty="0">
              <a:latin typeface="Arial"/>
            </a:endParaRPr>
          </a:p>
          <a:p>
            <a:pPr>
              <a:lnSpc>
                <a:spcPct val="90000"/>
              </a:lnSpc>
              <a:spcBef>
                <a:spcPts val="1001"/>
              </a:spcBef>
              <a:tabLst>
                <a:tab pos="0" algn="l"/>
              </a:tabLst>
            </a:pPr>
            <a:endParaRPr lang="en-US" sz="2800" b="0" strike="noStrike" spc="-1" dirty="0">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dirty="0">
                <a:solidFill>
                  <a:srgbClr val="000000"/>
                </a:solidFill>
                <a:latin typeface="Arial"/>
                <a:ea typeface="DejaVu Sans"/>
              </a:rPr>
              <a:t>Le informazioni dell’utente </a:t>
            </a:r>
            <a:endParaRPr lang="en-US" sz="2800" b="0" strike="noStrike" spc="-1" dirty="0">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dirty="0">
                <a:solidFill>
                  <a:srgbClr val="000000"/>
                </a:solidFill>
                <a:latin typeface="Arial"/>
                <a:ea typeface="DejaVu Sans"/>
              </a:rPr>
              <a:t>Le informazioni del contenuto del carrello (solo id, non dettagli)</a:t>
            </a:r>
            <a:endParaRPr lang="en-US" sz="2800" b="0" strike="noStrike" spc="-1" dirty="0">
              <a:latin typeface="Arial"/>
            </a:endParaRPr>
          </a:p>
          <a:p>
            <a:pPr>
              <a:lnSpc>
                <a:spcPct val="90000"/>
              </a:lnSpc>
              <a:spcBef>
                <a:spcPts val="1001"/>
              </a:spcBef>
              <a:tabLst>
                <a:tab pos="0" algn="l"/>
              </a:tabLst>
            </a:pPr>
            <a:endParaRPr lang="en-US" sz="2800" b="0" strike="noStrike" spc="-1" dirty="0">
              <a:latin typeface="Arial"/>
            </a:endParaRPr>
          </a:p>
          <a:p>
            <a:pPr marL="457200">
              <a:lnSpc>
                <a:spcPct val="90000"/>
              </a:lnSpc>
              <a:spcBef>
                <a:spcPts val="499"/>
              </a:spcBef>
              <a:tabLst>
                <a:tab pos="0" algn="l"/>
              </a:tabLst>
            </a:pPr>
            <a:endParaRPr lang="en-US" sz="2800" b="0" strike="noStrike" spc="-1" dirty="0">
              <a:latin typeface="Arial"/>
            </a:endParaRPr>
          </a:p>
          <a:p>
            <a:pPr marL="457200">
              <a:lnSpc>
                <a:spcPct val="90000"/>
              </a:lnSpc>
              <a:spcBef>
                <a:spcPts val="1001"/>
              </a:spcBef>
              <a:tabLst>
                <a:tab pos="0" algn="l"/>
              </a:tabLst>
            </a:pPr>
            <a:endParaRPr lang="en-US" sz="2800" b="0" strike="noStrike" spc="-1" dirty="0">
              <a:latin typeface="Arial"/>
            </a:endParaRPr>
          </a:p>
          <a:p>
            <a:pPr marL="457200">
              <a:lnSpc>
                <a:spcPct val="90000"/>
              </a:lnSpc>
              <a:spcBef>
                <a:spcPts val="1001"/>
              </a:spcBef>
              <a:tabLst>
                <a:tab pos="0" algn="l"/>
              </a:tabLst>
            </a:pPr>
            <a:endParaRPr lang="en-US" sz="2800" b="0" strike="noStrike" spc="-1" dirty="0">
              <a:latin typeface="Arial"/>
            </a:endParaRPr>
          </a:p>
        </p:txBody>
      </p:sp>
      <p:sp>
        <p:nvSpPr>
          <p:cNvPr id="239"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85D452-9134-4734-ADD7-5941C52CD152}" type="slidenum">
              <a:rPr lang="it-IT" sz="1200" b="0" strike="noStrike" spc="-1">
                <a:solidFill>
                  <a:srgbClr val="8B8B8B"/>
                </a:solidFill>
                <a:latin typeface="Calibri"/>
                <a:ea typeface="DejaVu Sans"/>
              </a:rPr>
              <a:t>53</a:t>
            </a:fld>
            <a:endParaRPr lang="en-US" sz="12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sessionStorage (client)</a:t>
            </a:r>
            <a:endParaRPr lang="en-US" sz="3600" b="0" strike="noStrike" spc="-1">
              <a:latin typeface="Arial"/>
            </a:endParaRPr>
          </a:p>
        </p:txBody>
      </p:sp>
      <p:sp>
        <p:nvSpPr>
          <p:cNvPr id="241"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Nella session vengono salvate: </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Le informazioni dell’utente </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La keyword cercata</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La lista di id degli item visualizzati</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Le informazioni del contenuto del carrello (informazioni dettagliate)</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457200">
              <a:lnSpc>
                <a:spcPct val="90000"/>
              </a:lnSpc>
              <a:spcBef>
                <a:spcPts val="499"/>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p:txBody>
      </p:sp>
      <p:sp>
        <p:nvSpPr>
          <p:cNvPr id="242"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0591915-0111-44E9-A927-6A6B02AB875D}" type="slidenum">
              <a:rPr lang="it-IT" sz="1200" b="0" strike="noStrike" spc="-1">
                <a:solidFill>
                  <a:srgbClr val="8B8B8B"/>
                </a:solidFill>
                <a:latin typeface="Calibri"/>
                <a:ea typeface="DejaVu Sans"/>
              </a:rPr>
              <a:t>54</a:t>
            </a:fld>
            <a:endParaRPr lang="en-US" sz="12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Componenti</a:t>
            </a:r>
            <a:endParaRPr lang="en-US" sz="3600" b="0" strike="noStrike" spc="-1">
              <a:latin typeface="Arial"/>
            </a:endParaRPr>
          </a:p>
        </p:txBody>
      </p:sp>
      <p:sp>
        <p:nvSpPr>
          <p:cNvPr id="244"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I componenti sono stati riadattati in modo da rispondere alle richieste con un json piuttosto che ricorrere al templating con Thymeleaf. </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457200">
              <a:lnSpc>
                <a:spcPct val="90000"/>
              </a:lnSpc>
              <a:spcBef>
                <a:spcPts val="499"/>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p:txBody>
      </p:sp>
      <p:sp>
        <p:nvSpPr>
          <p:cNvPr id="245"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1751309-45AC-463E-85E7-8783D55BC559}" type="slidenum">
              <a:rPr lang="it-IT" sz="1200" b="0" strike="noStrike" spc="-1">
                <a:solidFill>
                  <a:srgbClr val="8B8B8B"/>
                </a:solidFill>
                <a:latin typeface="Calibri"/>
                <a:ea typeface="DejaVu Sans"/>
              </a:rPr>
              <a:t>55</a:t>
            </a:fld>
            <a:endParaRPr lang="en-US" sz="12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Gestione viste</a:t>
            </a:r>
            <a:endParaRPr lang="en-US" sz="3600" b="0" strike="noStrike" spc="-1">
              <a:latin typeface="Arial"/>
            </a:endParaRPr>
          </a:p>
        </p:txBody>
      </p:sp>
      <p:sp>
        <p:nvSpPr>
          <p:cNvPr id="247"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Le varie viste (home, search, cart, orders) sono costruite ciascuna nel corrispondente file JavaScript.</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cartBuilder</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searchBuilder</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orderBuilder</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homeBuilder</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registerBuilder</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457200">
              <a:lnSpc>
                <a:spcPct val="90000"/>
              </a:lnSpc>
              <a:spcBef>
                <a:spcPts val="499"/>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p:txBody>
      </p:sp>
      <p:sp>
        <p:nvSpPr>
          <p:cNvPr id="248"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C89495-837E-4728-A469-A318A457437B}" type="slidenum">
              <a:rPr lang="it-IT" sz="1200" b="0" strike="noStrike" spc="-1">
                <a:solidFill>
                  <a:srgbClr val="8B8B8B"/>
                </a:solidFill>
                <a:latin typeface="Calibri"/>
                <a:ea typeface="DejaVu Sans"/>
              </a:rPr>
              <a:t>56</a:t>
            </a:fld>
            <a:endParaRPr lang="en-US" sz="12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Gestione viste</a:t>
            </a:r>
            <a:endParaRPr lang="en-US" sz="3600" b="0" strike="noStrike" spc="-1">
              <a:latin typeface="Arial"/>
            </a:endParaRPr>
          </a:p>
        </p:txBody>
      </p:sp>
      <p:sp>
        <p:nvSpPr>
          <p:cNvPr id="250"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Il tutto è orchestrato da un file «main.js» che si occupa di effettuare richieste al server e ai vari builder.</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457200">
              <a:lnSpc>
                <a:spcPct val="90000"/>
              </a:lnSpc>
              <a:spcBef>
                <a:spcPts val="499"/>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p:txBody>
      </p:sp>
      <p:sp>
        <p:nvSpPr>
          <p:cNvPr id="251"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052BB07-1B43-4FF6-9743-50CC04989441}" type="slidenum">
              <a:rPr lang="it-IT" sz="1200" b="0" strike="noStrike" spc="-1">
                <a:solidFill>
                  <a:srgbClr val="8B8B8B"/>
                </a:solidFill>
                <a:latin typeface="Calibri"/>
                <a:ea typeface="DejaVu Sans"/>
              </a:rPr>
              <a:t>57</a:t>
            </a:fld>
            <a:endParaRPr lang="en-US" sz="12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itolo 1_4"/>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0" algn="l"/>
              </a:tabLst>
            </a:pPr>
            <a:r>
              <a:rPr lang="it-IT" sz="3600" b="1" strike="noStrike" spc="-1">
                <a:solidFill>
                  <a:srgbClr val="000000"/>
                </a:solidFill>
                <a:latin typeface="Arial"/>
                <a:ea typeface="DejaVu Sans"/>
              </a:rPr>
              <a:t>Struttura dell’applicazione (IFML)</a:t>
            </a:r>
            <a:endParaRPr lang="en-US" sz="3600" b="0" strike="noStrike" spc="-1">
              <a:latin typeface="Arial"/>
            </a:endParaRPr>
          </a:p>
        </p:txBody>
      </p:sp>
      <p:sp>
        <p:nvSpPr>
          <p:cNvPr id="253" name="Segnaposto numero diapositiva 2_0"/>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6B73A44-9E20-466D-B30D-8F8742836AF5}" type="slidenum">
              <a:rPr lang="it-IT" sz="1200" b="0" strike="noStrike" spc="-1">
                <a:solidFill>
                  <a:srgbClr val="8B8B8B"/>
                </a:solidFill>
                <a:latin typeface="Calibri"/>
                <a:ea typeface="DejaVu Sans"/>
              </a:rPr>
              <a:t>58</a:t>
            </a:fld>
            <a:endParaRPr lang="en-US" sz="1200" b="0" strike="noStrike" spc="-1">
              <a:latin typeface="Arial"/>
            </a:endParaRPr>
          </a:p>
        </p:txBody>
      </p:sp>
      <p:pic>
        <p:nvPicPr>
          <p:cNvPr id="254" name="Immagine 253"/>
          <p:cNvPicPr/>
          <p:nvPr/>
        </p:nvPicPr>
        <p:blipFill>
          <a:blip r:embed="rId2"/>
          <a:stretch/>
        </p:blipFill>
        <p:spPr>
          <a:xfrm>
            <a:off x="228600" y="764280"/>
            <a:ext cx="12191400" cy="6855840"/>
          </a:xfrm>
          <a:prstGeom prst="rect">
            <a:avLst/>
          </a:prstGeom>
          <a:ln w="0">
            <a:noFill/>
          </a:ln>
        </p:spPr>
      </p:pic>
      <p:sp>
        <p:nvSpPr>
          <p:cNvPr id="255" name="Rettangolo 254"/>
          <p:cNvSpPr/>
          <p:nvPr/>
        </p:nvSpPr>
        <p:spPr>
          <a:xfrm>
            <a:off x="0" y="6511680"/>
            <a:ext cx="457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u="sng" strike="noStrike" spc="-1">
                <a:solidFill>
                  <a:srgbClr val="0563C1"/>
                </a:solidFill>
                <a:uFillTx/>
                <a:latin typeface="Arial"/>
                <a:hlinkClick r:id="rId3"/>
              </a:rPr>
              <a:t>editor.ifmledit.org</a:t>
            </a:r>
            <a:endParaRPr lang="en-US"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Login </a:t>
            </a:r>
            <a:endParaRPr lang="en-US" sz="3600" b="0" strike="noStrike" spc="-1">
              <a:latin typeface="Arial"/>
            </a:endParaRPr>
          </a:p>
        </p:txBody>
      </p:sp>
      <p:sp>
        <p:nvSpPr>
          <p:cNvPr id="257"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27B305-2DD5-43BA-BFCE-39FAE7928AEC}" type="slidenum">
              <a:rPr lang="it-IT" sz="1200" b="0" strike="noStrike" spc="-1">
                <a:solidFill>
                  <a:srgbClr val="8B8B8B"/>
                </a:solidFill>
                <a:latin typeface="Calibri"/>
                <a:ea typeface="DejaVu Sans"/>
              </a:rPr>
              <a:t>59</a:t>
            </a:fld>
            <a:endParaRPr lang="en-US" sz="1200" b="0" strike="noStrike" spc="-1">
              <a:latin typeface="Arial"/>
            </a:endParaRPr>
          </a:p>
        </p:txBody>
      </p:sp>
      <p:pic>
        <p:nvPicPr>
          <p:cNvPr id="258" name="Immagine 255"/>
          <p:cNvPicPr/>
          <p:nvPr/>
        </p:nvPicPr>
        <p:blipFill>
          <a:blip r:embed="rId2"/>
          <a:stretch/>
        </p:blipFill>
        <p:spPr>
          <a:xfrm>
            <a:off x="838080" y="1371600"/>
            <a:ext cx="10046520" cy="53488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Strumenti</a:t>
            </a:r>
            <a:r>
              <a:rPr lang="it-IT" sz="4000" b="0" strike="noStrike" spc="-1">
                <a:solidFill>
                  <a:srgbClr val="000000"/>
                </a:solidFill>
                <a:latin typeface="Arial"/>
                <a:ea typeface="DejaVu Sans"/>
              </a:rPr>
              <a:t> </a:t>
            </a:r>
            <a:r>
              <a:rPr lang="it-IT" sz="3600" b="1" strike="noStrike" spc="-1">
                <a:solidFill>
                  <a:srgbClr val="000000"/>
                </a:solidFill>
                <a:latin typeface="Arial"/>
                <a:ea typeface="DejaVu Sans"/>
              </a:rPr>
              <a:t>utilizzati</a:t>
            </a:r>
            <a:endParaRPr lang="en-US" sz="3600" b="0" strike="noStrike" spc="-1">
              <a:latin typeface="Arial"/>
            </a:endParaRPr>
          </a:p>
        </p:txBody>
      </p:sp>
      <p:sp>
        <p:nvSpPr>
          <p:cNvPr id="94"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90000"/>
              </a:lnSpc>
              <a:spcBef>
                <a:spcPts val="1001"/>
              </a:spcBef>
              <a:buClr>
                <a:srgbClr val="000000"/>
              </a:buClr>
              <a:buFont typeface="Arial"/>
              <a:buChar char="•"/>
            </a:pPr>
            <a:r>
              <a:rPr lang="it-IT" sz="2800" b="0" strike="noStrike" spc="-1" dirty="0">
                <a:solidFill>
                  <a:srgbClr val="000000"/>
                </a:solidFill>
                <a:latin typeface="Arial"/>
                <a:ea typeface="DejaVu Sans"/>
              </a:rPr>
              <a:t>Java: jdk-15.03</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it-IT" sz="2800" b="0" strike="noStrike" spc="-1" dirty="0">
                <a:solidFill>
                  <a:srgbClr val="000000"/>
                </a:solidFill>
                <a:latin typeface="Arial"/>
                <a:ea typeface="DejaVu Sans"/>
              </a:rPr>
              <a:t>Server: </a:t>
            </a:r>
            <a:r>
              <a:rPr lang="it-IT" sz="2800" b="0" strike="noStrike" spc="-1" dirty="0" err="1">
                <a:solidFill>
                  <a:srgbClr val="000000"/>
                </a:solidFill>
                <a:latin typeface="Arial"/>
                <a:ea typeface="DejaVu Sans"/>
              </a:rPr>
              <a:t>Tomcat</a:t>
            </a:r>
            <a:r>
              <a:rPr lang="it-IT" sz="2800" b="0" strike="noStrike" spc="-1" dirty="0">
                <a:solidFill>
                  <a:srgbClr val="000000"/>
                </a:solidFill>
                <a:latin typeface="Arial"/>
                <a:ea typeface="DejaVu Sans"/>
              </a:rPr>
              <a:t> 9 </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it-IT" sz="2800" b="0" strike="noStrike" spc="-1" dirty="0">
                <a:solidFill>
                  <a:srgbClr val="000000"/>
                </a:solidFill>
                <a:latin typeface="Arial"/>
                <a:ea typeface="DejaVu Sans"/>
              </a:rPr>
              <a:t>Database: </a:t>
            </a:r>
            <a:r>
              <a:rPr lang="it-IT" sz="2800" b="0" strike="noStrike" spc="-1" dirty="0" err="1">
                <a:solidFill>
                  <a:srgbClr val="000000"/>
                </a:solidFill>
                <a:latin typeface="Arial"/>
                <a:ea typeface="DejaVu Sans"/>
              </a:rPr>
              <a:t>MySQL</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it-IT" sz="2800" b="0" strike="noStrike" spc="-1" dirty="0" err="1">
                <a:solidFill>
                  <a:srgbClr val="000000"/>
                </a:solidFill>
                <a:latin typeface="Arial"/>
                <a:ea typeface="DejaVu Sans"/>
              </a:rPr>
              <a:t>Templating</a:t>
            </a:r>
            <a:r>
              <a:rPr lang="it-IT" sz="2800" b="0" strike="noStrike" spc="-1" dirty="0">
                <a:solidFill>
                  <a:srgbClr val="000000"/>
                </a:solidFill>
                <a:latin typeface="Arial"/>
                <a:ea typeface="DejaVu Sans"/>
              </a:rPr>
              <a:t>: </a:t>
            </a:r>
            <a:r>
              <a:rPr lang="it-IT" sz="2800" b="0" strike="noStrike" spc="-1" dirty="0" err="1">
                <a:solidFill>
                  <a:srgbClr val="000000"/>
                </a:solidFill>
                <a:latin typeface="Arial"/>
                <a:ea typeface="DejaVu Sans"/>
              </a:rPr>
              <a:t>Thymeleaf</a:t>
            </a:r>
            <a:r>
              <a:rPr lang="it-IT" sz="2800" b="0" strike="noStrike" spc="-1" dirty="0">
                <a:solidFill>
                  <a:srgbClr val="000000"/>
                </a:solidFill>
                <a:latin typeface="Arial"/>
                <a:ea typeface="DejaVu Sans"/>
              </a:rPr>
              <a:t> 3</a:t>
            </a:r>
            <a:endParaRPr lang="en-US" sz="2800" b="0" strike="noStrike" spc="-1" dirty="0">
              <a:latin typeface="Arial"/>
            </a:endParaRPr>
          </a:p>
        </p:txBody>
      </p:sp>
      <p:sp>
        <p:nvSpPr>
          <p:cNvPr id="95"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D9FFDF8-4352-487C-9C80-01EA73D3893A}" type="slidenum">
              <a:rPr lang="it-IT" sz="1200" b="0" strike="noStrike" spc="-1">
                <a:solidFill>
                  <a:srgbClr val="8B8B8B"/>
                </a:solidFill>
                <a:latin typeface="Calibri"/>
                <a:ea typeface="DejaVu Sans"/>
              </a:rPr>
              <a:t>6</a:t>
            </a:fld>
            <a:endParaRPr lang="en-US" sz="12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Register</a:t>
            </a:r>
            <a:endParaRPr lang="en-US" sz="3600" b="0" strike="noStrike" spc="-1">
              <a:latin typeface="Arial"/>
            </a:endParaRPr>
          </a:p>
        </p:txBody>
      </p:sp>
      <p:pic>
        <p:nvPicPr>
          <p:cNvPr id="260" name="Segnaposto contenuto 4"/>
          <p:cNvPicPr/>
          <p:nvPr/>
        </p:nvPicPr>
        <p:blipFill>
          <a:blip r:embed="rId2"/>
          <a:srcRect t="7519"/>
          <a:stretch/>
        </p:blipFill>
        <p:spPr>
          <a:xfrm>
            <a:off x="1067040" y="2152800"/>
            <a:ext cx="10056600" cy="4023000"/>
          </a:xfrm>
          <a:prstGeom prst="rect">
            <a:avLst/>
          </a:prstGeom>
          <a:ln w="0">
            <a:noFill/>
          </a:ln>
        </p:spPr>
      </p:pic>
      <p:sp>
        <p:nvSpPr>
          <p:cNvPr id="261"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FA1E6F8-D739-44AE-B291-69930DECE511}" type="slidenum">
              <a:rPr lang="it-IT" sz="1200" b="0" strike="noStrike" spc="-1">
                <a:solidFill>
                  <a:srgbClr val="8B8B8B"/>
                </a:solidFill>
                <a:latin typeface="Calibri"/>
                <a:ea typeface="DejaVu Sans"/>
              </a:rPr>
              <a:t>60</a:t>
            </a:fld>
            <a:endParaRPr lang="en-US" sz="12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Do search </a:t>
            </a:r>
            <a:endParaRPr lang="en-US" sz="3600" b="0" strike="noStrike" spc="-1">
              <a:latin typeface="Arial"/>
            </a:endParaRPr>
          </a:p>
        </p:txBody>
      </p:sp>
      <p:pic>
        <p:nvPicPr>
          <p:cNvPr id="263" name="Segnaposto contenuto 4"/>
          <p:cNvPicPr/>
          <p:nvPr/>
        </p:nvPicPr>
        <p:blipFill>
          <a:blip r:embed="rId2"/>
          <a:srcRect t="6454"/>
          <a:stretch/>
        </p:blipFill>
        <p:spPr>
          <a:xfrm>
            <a:off x="2359440" y="1406160"/>
            <a:ext cx="7472160" cy="5085720"/>
          </a:xfrm>
          <a:prstGeom prst="rect">
            <a:avLst/>
          </a:prstGeom>
          <a:ln w="0">
            <a:noFill/>
          </a:ln>
        </p:spPr>
      </p:pic>
      <p:sp>
        <p:nvSpPr>
          <p:cNvPr id="264"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EDAA36A-FE91-4CF0-9D61-C6744AEFDE12}" type="slidenum">
              <a:rPr lang="it-IT" sz="1200" b="0" strike="noStrike" spc="-1">
                <a:solidFill>
                  <a:srgbClr val="8B8B8B"/>
                </a:solidFill>
                <a:latin typeface="Calibri"/>
                <a:ea typeface="DejaVu Sans"/>
              </a:rPr>
              <a:t>61</a:t>
            </a:fld>
            <a:endParaRPr lang="en-US" sz="12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 </a:t>
            </a:r>
            <a:r>
              <a:rPr lang="it-IT" sz="3600" b="0" strike="noStrike" spc="-1">
                <a:solidFill>
                  <a:srgbClr val="000000"/>
                </a:solidFill>
                <a:latin typeface="Arial"/>
                <a:ea typeface="DejaVu Sans"/>
              </a:rPr>
              <a:t>View item</a:t>
            </a:r>
            <a:endParaRPr lang="en-US" sz="3600" b="0" strike="noStrike" spc="-1">
              <a:latin typeface="Arial"/>
            </a:endParaRPr>
          </a:p>
        </p:txBody>
      </p:sp>
      <p:pic>
        <p:nvPicPr>
          <p:cNvPr id="266" name="Segnaposto contenuto 4"/>
          <p:cNvPicPr/>
          <p:nvPr/>
        </p:nvPicPr>
        <p:blipFill>
          <a:blip r:embed="rId2"/>
          <a:srcRect t="8318"/>
          <a:stretch/>
        </p:blipFill>
        <p:spPr>
          <a:xfrm>
            <a:off x="1860840" y="1863360"/>
            <a:ext cx="8469000" cy="3988440"/>
          </a:xfrm>
          <a:prstGeom prst="rect">
            <a:avLst/>
          </a:prstGeom>
          <a:ln w="0">
            <a:noFill/>
          </a:ln>
        </p:spPr>
      </p:pic>
      <p:sp>
        <p:nvSpPr>
          <p:cNvPr id="267"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B72C8B4-873F-42CB-99C4-8DB50EE86A7C}" type="slidenum">
              <a:rPr lang="it-IT" sz="1200" b="0" strike="noStrike" spc="-1">
                <a:solidFill>
                  <a:srgbClr val="8B8B8B"/>
                </a:solidFill>
                <a:latin typeface="Calibri"/>
                <a:ea typeface="DejaVu Sans"/>
              </a:rPr>
              <a:t>62</a:t>
            </a:fld>
            <a:endParaRPr lang="en-US" sz="12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Add to cart</a:t>
            </a:r>
            <a:endParaRPr lang="en-US" sz="3600" b="0" strike="noStrike" spc="-1">
              <a:latin typeface="Arial"/>
            </a:endParaRPr>
          </a:p>
        </p:txBody>
      </p:sp>
      <p:pic>
        <p:nvPicPr>
          <p:cNvPr id="269" name="Segnaposto contenuto 3"/>
          <p:cNvPicPr/>
          <p:nvPr/>
        </p:nvPicPr>
        <p:blipFill>
          <a:blip r:embed="rId2"/>
          <a:srcRect t="2200" b="51780"/>
          <a:stretch/>
        </p:blipFill>
        <p:spPr>
          <a:xfrm>
            <a:off x="1775880" y="1690560"/>
            <a:ext cx="8638920" cy="4680720"/>
          </a:xfrm>
          <a:prstGeom prst="rect">
            <a:avLst/>
          </a:prstGeom>
          <a:ln w="0">
            <a:noFill/>
          </a:ln>
        </p:spPr>
      </p:pic>
      <p:sp>
        <p:nvSpPr>
          <p:cNvPr id="270"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C1A1FEC-1C82-49D3-A7E8-A44186C80AAC}" type="slidenum">
              <a:rPr lang="it-IT" sz="1200" b="0" strike="noStrike" spc="-1">
                <a:solidFill>
                  <a:srgbClr val="8B8B8B"/>
                </a:solidFill>
                <a:latin typeface="Calibri"/>
                <a:ea typeface="DejaVu Sans"/>
              </a:rPr>
              <a:t>63</a:t>
            </a:fld>
            <a:endParaRPr lang="en-US" sz="12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 Add to cart</a:t>
            </a:r>
            <a:endParaRPr lang="en-US" sz="3600" b="0" strike="noStrike" spc="-1">
              <a:latin typeface="Arial"/>
            </a:endParaRPr>
          </a:p>
        </p:txBody>
      </p:sp>
      <p:pic>
        <p:nvPicPr>
          <p:cNvPr id="272" name="Segnaposto contenuto 6"/>
          <p:cNvPicPr/>
          <p:nvPr/>
        </p:nvPicPr>
        <p:blipFill>
          <a:blip r:embed="rId2"/>
          <a:srcRect t="47422"/>
          <a:stretch/>
        </p:blipFill>
        <p:spPr>
          <a:xfrm>
            <a:off x="1775880" y="1381680"/>
            <a:ext cx="8638920" cy="5348160"/>
          </a:xfrm>
          <a:prstGeom prst="rect">
            <a:avLst/>
          </a:prstGeom>
          <a:ln w="0">
            <a:noFill/>
          </a:ln>
        </p:spPr>
      </p:pic>
      <p:sp>
        <p:nvSpPr>
          <p:cNvPr id="273"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AF65FCD-3239-48C4-BB99-6C64611CD288}" type="slidenum">
              <a:rPr lang="it-IT" sz="1200" b="0" strike="noStrike" spc="-1">
                <a:solidFill>
                  <a:srgbClr val="8B8B8B"/>
                </a:solidFill>
                <a:latin typeface="Calibri"/>
                <a:ea typeface="DejaVu Sans"/>
              </a:rPr>
              <a:t>64</a:t>
            </a:fld>
            <a:endParaRPr lang="en-US" sz="12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cart</a:t>
            </a:r>
            <a:endParaRPr lang="en-US" sz="3600" b="0" strike="noStrike" spc="-1">
              <a:latin typeface="Arial"/>
            </a:endParaRPr>
          </a:p>
        </p:txBody>
      </p:sp>
      <p:pic>
        <p:nvPicPr>
          <p:cNvPr id="275" name="Segnaposto contenuto 6"/>
          <p:cNvPicPr/>
          <p:nvPr/>
        </p:nvPicPr>
        <p:blipFill>
          <a:blip r:embed="rId2"/>
          <a:stretch/>
        </p:blipFill>
        <p:spPr>
          <a:xfrm>
            <a:off x="4334040" y="2458080"/>
            <a:ext cx="3523320" cy="3085200"/>
          </a:xfrm>
          <a:prstGeom prst="rect">
            <a:avLst/>
          </a:prstGeom>
          <a:ln w="0">
            <a:noFill/>
          </a:ln>
        </p:spPr>
      </p:pic>
      <p:sp>
        <p:nvSpPr>
          <p:cNvPr id="276"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FC4DB49-B9EC-42F4-894D-5E8533FAECE5}" type="slidenum">
              <a:rPr lang="it-IT" sz="1200" b="0" strike="noStrike" spc="-1">
                <a:solidFill>
                  <a:srgbClr val="8B8B8B"/>
                </a:solidFill>
                <a:latin typeface="Calibri"/>
                <a:ea typeface="DejaVu Sans"/>
              </a:rPr>
              <a:t>65</a:t>
            </a:fld>
            <a:endParaRPr lang="en-US" sz="12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order</a:t>
            </a:r>
            <a:endParaRPr lang="en-US" sz="3600" b="0" strike="noStrike" spc="-1">
              <a:latin typeface="Arial"/>
            </a:endParaRPr>
          </a:p>
        </p:txBody>
      </p:sp>
      <p:sp>
        <p:nvSpPr>
          <p:cNvPr id="278"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47FF222-4F95-4CDE-BE33-56B449129238}" type="slidenum">
              <a:rPr lang="it-IT" sz="1200" b="0" strike="noStrike" spc="-1">
                <a:solidFill>
                  <a:srgbClr val="8B8B8B"/>
                </a:solidFill>
                <a:latin typeface="Calibri"/>
                <a:ea typeface="DejaVu Sans"/>
              </a:rPr>
              <a:t>66</a:t>
            </a:fld>
            <a:endParaRPr lang="en-US" sz="1200" b="0" strike="noStrike" spc="-1">
              <a:latin typeface="Arial"/>
            </a:endParaRPr>
          </a:p>
        </p:txBody>
      </p:sp>
      <p:pic>
        <p:nvPicPr>
          <p:cNvPr id="279" name="Immagine 276"/>
          <p:cNvPicPr/>
          <p:nvPr/>
        </p:nvPicPr>
        <p:blipFill>
          <a:blip r:embed="rId2"/>
          <a:stretch/>
        </p:blipFill>
        <p:spPr>
          <a:xfrm>
            <a:off x="223920" y="1356840"/>
            <a:ext cx="10976760" cy="5060880"/>
          </a:xfrm>
          <a:prstGeom prst="rect">
            <a:avLst/>
          </a:prstGeom>
          <a:ln w="0">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itolo 1_2"/>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order</a:t>
            </a:r>
            <a:endParaRPr lang="en-US" sz="3600" b="0" strike="noStrike" spc="-1">
              <a:latin typeface="Arial"/>
            </a:endParaRPr>
          </a:p>
        </p:txBody>
      </p:sp>
      <p:sp>
        <p:nvSpPr>
          <p:cNvPr id="281" name="Segnaposto numero diapositiva 3_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57F727C-41F4-402F-9334-994D89FDBE0E}" type="slidenum">
              <a:rPr lang="it-IT" sz="1200" b="0" strike="noStrike" spc="-1">
                <a:solidFill>
                  <a:srgbClr val="8B8B8B"/>
                </a:solidFill>
                <a:latin typeface="Calibri"/>
                <a:ea typeface="DejaVu Sans"/>
              </a:rPr>
              <a:t>67</a:t>
            </a:fld>
            <a:endParaRPr lang="en-US" sz="1200" b="0" strike="noStrike" spc="-1">
              <a:latin typeface="Arial"/>
            </a:endParaRPr>
          </a:p>
        </p:txBody>
      </p:sp>
      <p:pic>
        <p:nvPicPr>
          <p:cNvPr id="282" name="Immagine 279"/>
          <p:cNvPicPr/>
          <p:nvPr/>
        </p:nvPicPr>
        <p:blipFill>
          <a:blip r:embed="rId2"/>
          <a:stretch/>
        </p:blipFill>
        <p:spPr>
          <a:xfrm>
            <a:off x="499680" y="1371600"/>
            <a:ext cx="10243800" cy="5348880"/>
          </a:xfrm>
          <a:prstGeom prst="rect">
            <a:avLst/>
          </a:prstGeom>
          <a:ln w="0">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orders</a:t>
            </a:r>
            <a:endParaRPr lang="en-US" sz="3600" b="0" strike="noStrike" spc="-1">
              <a:latin typeface="Arial"/>
            </a:endParaRPr>
          </a:p>
        </p:txBody>
      </p:sp>
      <p:sp>
        <p:nvSpPr>
          <p:cNvPr id="284"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9F66072-7D76-462E-B200-1147E1D73D0A}" type="slidenum">
              <a:rPr lang="it-IT" sz="1200" b="0" strike="noStrike" spc="-1">
                <a:solidFill>
                  <a:srgbClr val="8B8B8B"/>
                </a:solidFill>
                <a:latin typeface="Calibri"/>
                <a:ea typeface="DejaVu Sans"/>
              </a:rPr>
              <a:t>68</a:t>
            </a:fld>
            <a:endParaRPr lang="en-US" sz="1200" b="0" strike="noStrike" spc="-1">
              <a:latin typeface="Arial"/>
            </a:endParaRPr>
          </a:p>
        </p:txBody>
      </p:sp>
      <p:pic>
        <p:nvPicPr>
          <p:cNvPr id="285" name="Immagine 282"/>
          <p:cNvPicPr/>
          <p:nvPr/>
        </p:nvPicPr>
        <p:blipFill>
          <a:blip r:embed="rId2"/>
          <a:stretch/>
        </p:blipFill>
        <p:spPr>
          <a:xfrm>
            <a:off x="685800" y="1371600"/>
            <a:ext cx="10014120" cy="5193720"/>
          </a:xfrm>
          <a:prstGeom prst="rect">
            <a:avLst/>
          </a:prstGeom>
          <a:ln w="0">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itolo 1_3"/>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View orders</a:t>
            </a:r>
            <a:endParaRPr lang="en-US" sz="3600" b="0" strike="noStrike" spc="-1">
              <a:latin typeface="Arial"/>
            </a:endParaRPr>
          </a:p>
        </p:txBody>
      </p:sp>
      <p:sp>
        <p:nvSpPr>
          <p:cNvPr id="287" name="Segnaposto numero diapositiva 3_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2E650B1-AF55-4FE1-87F4-D742750BFA20}" type="slidenum">
              <a:rPr lang="it-IT" sz="1200" b="0" strike="noStrike" spc="-1">
                <a:solidFill>
                  <a:srgbClr val="8B8B8B"/>
                </a:solidFill>
                <a:latin typeface="Calibri"/>
                <a:ea typeface="DejaVu Sans"/>
              </a:rPr>
              <a:t>69</a:t>
            </a:fld>
            <a:endParaRPr lang="en-US" sz="1200" b="0" strike="noStrike" spc="-1">
              <a:latin typeface="Arial"/>
            </a:endParaRPr>
          </a:p>
        </p:txBody>
      </p:sp>
      <p:pic>
        <p:nvPicPr>
          <p:cNvPr id="288" name="Immagine 285"/>
          <p:cNvPicPr/>
          <p:nvPr/>
        </p:nvPicPr>
        <p:blipFill>
          <a:blip r:embed="rId2"/>
          <a:stretch/>
        </p:blipFill>
        <p:spPr>
          <a:xfrm>
            <a:off x="685800" y="1371600"/>
            <a:ext cx="9829080" cy="53949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gestione degli errori</a:t>
            </a:r>
            <a:endParaRPr lang="en-US" sz="3600" b="0" strike="noStrike" spc="-1">
              <a:latin typeface="Arial"/>
            </a:endParaRPr>
          </a:p>
        </p:txBody>
      </p:sp>
      <p:sp>
        <p:nvSpPr>
          <p:cNvPr id="97"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dirty="0">
                <a:solidFill>
                  <a:srgbClr val="000000"/>
                </a:solidFill>
                <a:ea typeface="DejaVu Sans"/>
              </a:rPr>
              <a:t>Le eccezioni generate da </a:t>
            </a:r>
            <a:r>
              <a:rPr lang="it-IT" sz="2800" b="0" strike="noStrike" spc="-1" dirty="0" err="1">
                <a:solidFill>
                  <a:srgbClr val="000000"/>
                </a:solidFill>
                <a:ea typeface="DejaVu Sans"/>
              </a:rPr>
              <a:t>query</a:t>
            </a:r>
            <a:r>
              <a:rPr lang="it-IT" sz="2800" b="0" strike="noStrike" spc="-1" dirty="0">
                <a:solidFill>
                  <a:srgbClr val="000000"/>
                </a:solidFill>
                <a:ea typeface="DejaVu Sans"/>
              </a:rPr>
              <a:t> al database sono intercettate dai DAO e convertite in </a:t>
            </a:r>
            <a:r>
              <a:rPr lang="it-IT" sz="2800" b="0" strike="noStrike" spc="-1" dirty="0" err="1">
                <a:solidFill>
                  <a:srgbClr val="000000"/>
                </a:solidFill>
                <a:ea typeface="DejaVu Sans"/>
              </a:rPr>
              <a:t>DatabaseException</a:t>
            </a:r>
            <a:r>
              <a:rPr lang="it-IT" sz="2800" b="0" strike="noStrike" spc="-1" dirty="0">
                <a:solidFill>
                  <a:srgbClr val="000000"/>
                </a:solidFill>
                <a:ea typeface="DejaVu Sans"/>
              </a:rPr>
              <a:t>, che vengono catturate dalla </a:t>
            </a:r>
            <a:r>
              <a:rPr lang="it-IT" sz="2800" b="0" strike="noStrike" spc="-1" dirty="0" err="1">
                <a:solidFill>
                  <a:srgbClr val="000000"/>
                </a:solidFill>
                <a:ea typeface="DejaVu Sans"/>
              </a:rPr>
              <a:t>servlet</a:t>
            </a:r>
            <a:r>
              <a:rPr lang="it-IT" sz="2800" b="0" strike="noStrike" spc="-1" dirty="0">
                <a:solidFill>
                  <a:srgbClr val="000000"/>
                </a:solidFill>
                <a:ea typeface="DejaVu Sans"/>
              </a:rPr>
              <a:t> chiamante. Gli errori rappresentati da queste, insieme al resto delle eccezioni, vengono incapsulati in apposite classi del tipo </a:t>
            </a:r>
            <a:r>
              <a:rPr lang="it-IT" sz="2800" b="0" strike="noStrike" spc="-1" dirty="0" err="1">
                <a:solidFill>
                  <a:srgbClr val="000000"/>
                </a:solidFill>
                <a:ea typeface="DejaVu Sans"/>
              </a:rPr>
              <a:t>ErrorMessage</a:t>
            </a:r>
            <a:r>
              <a:rPr lang="it-IT" sz="2800" b="0" strike="noStrike" spc="-1" dirty="0">
                <a:solidFill>
                  <a:srgbClr val="000000"/>
                </a:solidFill>
                <a:ea typeface="DejaVu Sans"/>
              </a:rPr>
              <a:t>, così strutturate:</a:t>
            </a:r>
            <a:endParaRPr lang="en-US" sz="2800" b="0" strike="noStrike" spc="-1" dirty="0"/>
          </a:p>
          <a:p>
            <a:pPr marL="685800" lvl="1" indent="-227520">
              <a:lnSpc>
                <a:spcPct val="90000"/>
              </a:lnSpc>
              <a:spcBef>
                <a:spcPts val="499"/>
              </a:spcBef>
              <a:buClr>
                <a:srgbClr val="000000"/>
              </a:buClr>
              <a:buFont typeface="Arial"/>
              <a:buChar char="•"/>
              <a:tabLst>
                <a:tab pos="0" algn="l"/>
              </a:tabLst>
            </a:pPr>
            <a:r>
              <a:rPr lang="it-IT" sz="2400" b="0" strike="noStrike" spc="-1" dirty="0">
                <a:solidFill>
                  <a:srgbClr val="000000"/>
                </a:solidFill>
                <a:ea typeface="DejaVu Sans"/>
              </a:rPr>
              <a:t>Titolo: tipo di errore </a:t>
            </a:r>
            <a:endParaRPr lang="en-US" sz="2400" b="0" strike="noStrike" spc="-1" dirty="0"/>
          </a:p>
          <a:p>
            <a:pPr marL="685800" lvl="1" indent="-227520">
              <a:lnSpc>
                <a:spcPct val="90000"/>
              </a:lnSpc>
              <a:spcBef>
                <a:spcPts val="499"/>
              </a:spcBef>
              <a:buClr>
                <a:srgbClr val="000000"/>
              </a:buClr>
              <a:buFont typeface="Arial"/>
              <a:buChar char="•"/>
              <a:tabLst>
                <a:tab pos="0" algn="l"/>
              </a:tabLst>
            </a:pPr>
            <a:r>
              <a:rPr lang="it-IT" sz="2400" b="0" strike="noStrike" spc="-1" dirty="0">
                <a:solidFill>
                  <a:srgbClr val="000000"/>
                </a:solidFill>
                <a:ea typeface="DejaVu Sans"/>
              </a:rPr>
              <a:t>Body: messaggio specifico</a:t>
            </a:r>
            <a:endParaRPr lang="en-US" sz="2400" b="0" strike="noStrike" spc="-1" dirty="0"/>
          </a:p>
          <a:p>
            <a:pPr>
              <a:lnSpc>
                <a:spcPct val="90000"/>
              </a:lnSpc>
              <a:spcBef>
                <a:spcPts val="1001"/>
              </a:spcBef>
              <a:tabLst>
                <a:tab pos="0" algn="l"/>
              </a:tabLst>
            </a:pPr>
            <a:r>
              <a:rPr lang="it-IT" sz="2800" b="0" strike="noStrike" spc="-1" dirty="0">
                <a:solidFill>
                  <a:srgbClr val="000000"/>
                </a:solidFill>
                <a:ea typeface="DejaVu Sans"/>
              </a:rPr>
              <a:t>Dopo la generazione del messaggio viene fatta una </a:t>
            </a:r>
            <a:r>
              <a:rPr lang="it-IT" sz="2800" b="0" strike="noStrike" spc="-1" dirty="0" err="1">
                <a:solidFill>
                  <a:srgbClr val="000000"/>
                </a:solidFill>
                <a:ea typeface="DejaVu Sans"/>
              </a:rPr>
              <a:t>redirect</a:t>
            </a:r>
            <a:r>
              <a:rPr lang="it-IT" sz="2800" b="0" strike="noStrike" spc="-1" dirty="0">
                <a:solidFill>
                  <a:srgbClr val="000000"/>
                </a:solidFill>
                <a:ea typeface="DejaVu Sans"/>
              </a:rPr>
              <a:t> alla pagina che ha effettuato la </a:t>
            </a:r>
            <a:r>
              <a:rPr lang="it-IT" sz="2800" b="0" strike="noStrike" spc="-1" dirty="0" err="1">
                <a:solidFill>
                  <a:srgbClr val="000000"/>
                </a:solidFill>
                <a:ea typeface="DejaVu Sans"/>
              </a:rPr>
              <a:t>request</a:t>
            </a:r>
            <a:r>
              <a:rPr lang="it-IT" sz="2800" b="0" strike="noStrike" spc="-1" dirty="0">
                <a:solidFill>
                  <a:srgbClr val="000000"/>
                </a:solidFill>
                <a:ea typeface="DejaVu Sans"/>
              </a:rPr>
              <a:t> incorporando l’errore nell’apposito «div».</a:t>
            </a:r>
            <a:endParaRPr lang="en-US" sz="2800" b="0" strike="noStrike" spc="-1" dirty="0"/>
          </a:p>
        </p:txBody>
      </p:sp>
      <p:sp>
        <p:nvSpPr>
          <p:cNvPr id="98"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BB1464F-EF60-4B52-93DE-F4F4DE57021D}" type="slidenum">
              <a:rPr lang="it-IT" sz="1200" b="0" strike="noStrike" spc="-1">
                <a:solidFill>
                  <a:srgbClr val="8B8B8B"/>
                </a:solidFill>
                <a:latin typeface="Calibri"/>
                <a:ea typeface="DejaVu Sans"/>
              </a:rPr>
              <a:t>7</a:t>
            </a:fld>
            <a:endParaRPr lang="en-US" sz="12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Sequence Diagram </a:t>
            </a:r>
            <a:r>
              <a:rPr lang="it-IT" sz="3600" b="0" strike="noStrike" spc="-1">
                <a:solidFill>
                  <a:srgbClr val="000000"/>
                </a:solidFill>
                <a:latin typeface="Arial"/>
                <a:ea typeface="DejaVu Sans"/>
              </a:rPr>
              <a:t>–</a:t>
            </a:r>
            <a:r>
              <a:rPr lang="it-IT" sz="3600" b="1" strike="noStrike" spc="-1">
                <a:solidFill>
                  <a:srgbClr val="000000"/>
                </a:solidFill>
                <a:latin typeface="Arial"/>
                <a:ea typeface="DejaVu Sans"/>
              </a:rPr>
              <a:t> </a:t>
            </a:r>
            <a:r>
              <a:rPr lang="it-IT" sz="3600" b="0" strike="noStrike" spc="-1">
                <a:solidFill>
                  <a:srgbClr val="000000"/>
                </a:solidFill>
                <a:latin typeface="Arial"/>
                <a:ea typeface="DejaVu Sans"/>
              </a:rPr>
              <a:t>Do logout</a:t>
            </a:r>
            <a:endParaRPr lang="en-US" sz="3600" b="0" strike="noStrike" spc="-1">
              <a:latin typeface="Arial"/>
            </a:endParaRPr>
          </a:p>
        </p:txBody>
      </p:sp>
      <p:sp>
        <p:nvSpPr>
          <p:cNvPr id="291" name="Segnaposto numero diapositiva 2"/>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78FD2CF-8C89-4268-9512-3BC8AA575F4C}" type="slidenum">
              <a:rPr lang="it-IT" sz="1200" b="0" strike="noStrike" spc="-1">
                <a:solidFill>
                  <a:srgbClr val="8B8B8B"/>
                </a:solidFill>
                <a:latin typeface="Calibri"/>
                <a:ea typeface="DejaVu Sans"/>
              </a:rPr>
              <a:t>70</a:t>
            </a:fld>
            <a:endParaRPr lang="en-US" sz="1200" b="0" strike="noStrike" spc="-1">
              <a:latin typeface="Arial"/>
            </a:endParaRPr>
          </a:p>
        </p:txBody>
      </p:sp>
      <p:pic>
        <p:nvPicPr>
          <p:cNvPr id="3" name="Immagine 2">
            <a:extLst>
              <a:ext uri="{FF2B5EF4-FFF2-40B4-BE49-F238E27FC236}">
                <a16:creationId xmlns:a16="http://schemas.microsoft.com/office/drawing/2014/main" id="{F8C67185-62FE-DF4B-9B6C-610076BE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750" y="1689480"/>
            <a:ext cx="6245180" cy="4019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filtri</a:t>
            </a:r>
            <a:endParaRPr lang="en-US" sz="3600" b="0" strike="noStrike" spc="-1">
              <a:latin typeface="Arial"/>
            </a:endParaRPr>
          </a:p>
        </p:txBody>
      </p:sp>
      <p:sp>
        <p:nvSpPr>
          <p:cNvPr id="100"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Si è deciso di implementare un filtro per evitare la ripetizione di vari controlli all’interno delle servlet.</a:t>
            </a:r>
            <a:endParaRPr lang="en-US" sz="2800" b="0" strike="noStrike" spc="-1">
              <a:latin typeface="Arial"/>
            </a:endParaRPr>
          </a:p>
          <a:p>
            <a:pPr>
              <a:lnSpc>
                <a:spcPct val="90000"/>
              </a:lnSpc>
              <a:spcBef>
                <a:spcPts val="1001"/>
              </a:spcBef>
              <a:tabLst>
                <a:tab pos="0" algn="l"/>
              </a:tabLst>
            </a:pPr>
            <a:r>
              <a:rPr lang="it-IT" sz="2800" b="0" strike="noStrike" spc="-1">
                <a:solidFill>
                  <a:srgbClr val="000000"/>
                </a:solidFill>
                <a:latin typeface="Arial"/>
                <a:ea typeface="DejaVu Sans"/>
              </a:rPr>
              <a:t>I controlli effettuati sono i seguenti:</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Un utente non loggato che cerca di accedere a una pagina che richiede l’autenticazione viene reindirizzato alla pagina di «login».</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Un utente che tenta di accedere a un path sconosciuto viene rimandato alla «home».</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01"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8488640-0303-4087-8C82-84A74F6C467A}" type="slidenum">
              <a:rPr lang="it-IT" sz="1200" b="0" strike="noStrike" spc="-1">
                <a:solidFill>
                  <a:srgbClr val="8B8B8B"/>
                </a:solidFill>
                <a:latin typeface="Calibri"/>
                <a:ea typeface="DejaVu Sans"/>
              </a:rPr>
              <a:t>8</a:t>
            </a:fld>
            <a:endParaRPr lang="en-US" sz="1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olo 1"/>
          <p:cNvSpPr/>
          <p:nvPr/>
        </p:nvSpPr>
        <p:spPr>
          <a:xfrm>
            <a:off x="838080" y="365040"/>
            <a:ext cx="10514520" cy="13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it-IT" sz="3600" b="1" strike="noStrike" spc="-1">
                <a:solidFill>
                  <a:srgbClr val="000000"/>
                </a:solidFill>
                <a:latin typeface="Arial"/>
                <a:ea typeface="DejaVu Sans"/>
              </a:rPr>
              <a:t>Scelte implementative </a:t>
            </a:r>
            <a:r>
              <a:rPr lang="it-IT" sz="3600" b="0" strike="noStrike" spc="-1">
                <a:solidFill>
                  <a:srgbClr val="000000"/>
                </a:solidFill>
                <a:latin typeface="Arial"/>
                <a:ea typeface="DejaVu Sans"/>
              </a:rPr>
              <a:t>– session</a:t>
            </a:r>
            <a:endParaRPr lang="en-US" sz="3600" b="0" strike="noStrike" spc="-1">
              <a:latin typeface="Arial"/>
            </a:endParaRPr>
          </a:p>
        </p:txBody>
      </p:sp>
      <p:sp>
        <p:nvSpPr>
          <p:cNvPr id="103" name="Segnaposto contenuto 2"/>
          <p:cNvSpPr/>
          <p:nvPr/>
        </p:nvSpPr>
        <p:spPr>
          <a:xfrm>
            <a:off x="838080" y="1825560"/>
            <a:ext cx="10514520" cy="435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it-IT" sz="2800" b="0" strike="noStrike" spc="-1">
                <a:solidFill>
                  <a:srgbClr val="000000"/>
                </a:solidFill>
                <a:latin typeface="Arial"/>
                <a:ea typeface="DejaVu Sans"/>
              </a:rPr>
              <a:t>Nella session vengono salvate: </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Le informazioni dell’utente </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La keyword cercata</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La lista di id degli item visualizzati</a:t>
            </a:r>
            <a:endParaRPr lang="en-US" sz="2800" b="0" strike="noStrike" spc="-1">
              <a:latin typeface="Arial"/>
            </a:endParaRPr>
          </a:p>
          <a:p>
            <a:pPr marL="228600" indent="-227520">
              <a:lnSpc>
                <a:spcPct val="90000"/>
              </a:lnSpc>
              <a:spcBef>
                <a:spcPts val="1001"/>
              </a:spcBef>
              <a:buClr>
                <a:srgbClr val="000000"/>
              </a:buClr>
              <a:buFont typeface="Arial"/>
              <a:buChar char="•"/>
              <a:tabLst>
                <a:tab pos="0" algn="l"/>
              </a:tabLst>
            </a:pPr>
            <a:r>
              <a:rPr lang="it-IT" sz="2800" b="0" strike="noStrike" spc="-1">
                <a:solidFill>
                  <a:srgbClr val="000000"/>
                </a:solidFill>
                <a:latin typeface="Arial"/>
                <a:ea typeface="DejaVu Sans"/>
              </a:rPr>
              <a:t>Le informazioni del contenuto del carrello</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marL="457200">
              <a:lnSpc>
                <a:spcPct val="90000"/>
              </a:lnSpc>
              <a:spcBef>
                <a:spcPts val="499"/>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a:p>
            <a:pPr marL="457200">
              <a:lnSpc>
                <a:spcPct val="90000"/>
              </a:lnSpc>
              <a:spcBef>
                <a:spcPts val="1001"/>
              </a:spcBef>
              <a:tabLst>
                <a:tab pos="0" algn="l"/>
              </a:tabLst>
            </a:pPr>
            <a:endParaRPr lang="en-US" sz="2800" b="0" strike="noStrike" spc="-1">
              <a:latin typeface="Arial"/>
            </a:endParaRPr>
          </a:p>
        </p:txBody>
      </p:sp>
      <p:sp>
        <p:nvSpPr>
          <p:cNvPr id="104" name="Segnaposto numero diapositiva 3"/>
          <p:cNvSpPr/>
          <p:nvPr/>
        </p:nvSpPr>
        <p:spPr>
          <a:xfrm>
            <a:off x="8610480" y="6356520"/>
            <a:ext cx="2742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A296A3-81D8-4C38-90C8-14620660DF5B}" type="slidenum">
              <a:rPr lang="it-IT" sz="1200" b="0" strike="noStrike" spc="-1">
                <a:solidFill>
                  <a:srgbClr val="8B8B8B"/>
                </a:solidFill>
                <a:latin typeface="Calibri"/>
                <a:ea typeface="DejaVu Sans"/>
              </a:rPr>
              <a:t>9</a:t>
            </a:fld>
            <a:endParaRPr lang="en-US"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3136</Words>
  <Application>Microsoft Macintosh PowerPoint</Application>
  <PresentationFormat>Widescreen</PresentationFormat>
  <Paragraphs>430</Paragraphs>
  <Slides>70</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70</vt:i4>
      </vt:variant>
    </vt:vector>
  </HeadingPairs>
  <TitlesOfParts>
    <vt:vector size="77" baseType="lpstr">
      <vt:lpstr>Arial</vt:lpstr>
      <vt:lpstr>Calibri</vt:lpstr>
      <vt:lpstr>Hind</vt:lpstr>
      <vt:lpstr>Symbol</vt:lpstr>
      <vt:lpstr>Wingdings</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TIW</dc:title>
  <dc:subject/>
  <dc:creator>Margherita Musumeci</dc:creator>
  <dc:description/>
  <cp:lastModifiedBy>Sofia Martellozzo</cp:lastModifiedBy>
  <cp:revision>40</cp:revision>
  <dcterms:created xsi:type="dcterms:W3CDTF">2021-06-18T16:13:37Z</dcterms:created>
  <dcterms:modified xsi:type="dcterms:W3CDTF">2021-07-02T08:55:27Z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69</vt:i4>
  </property>
</Properties>
</file>