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58" r:id="rId7"/>
    <p:sldId id="259" r:id="rId8"/>
    <p:sldId id="264" r:id="rId9"/>
    <p:sldId id="263" r:id="rId10"/>
    <p:sldId id="266" r:id="rId11"/>
    <p:sldId id="267" r:id="rId12"/>
    <p:sldId id="272" r:id="rId13"/>
    <p:sldId id="260" r:id="rId14"/>
    <p:sldId id="261" r:id="rId15"/>
    <p:sldId id="262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A1617F-1210-4C09-A726-8E1EB4F1C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91269D5-88CE-4492-B3C8-00F0A03D5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C8144C-0E0D-4BF4-872A-8B2C65D5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0704-D090-48E5-9793-E1A82410574F}" type="datetimeFigureOut">
              <a:rPr lang="it-IT" smtClean="0"/>
              <a:t>19/06/2021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7793F7-429D-4332-8A0D-70A0BCBDD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4B40A7-7D19-4E60-B58E-D8E25DC3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E117-2816-458B-861B-BD913AC89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654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8140CE-75AA-4523-8642-1E7B58C6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C131FFC-8B56-4044-A141-789F3A391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4705FF-85E5-4AF2-8480-90B35E6A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0704-D090-48E5-9793-E1A82410574F}" type="datetimeFigureOut">
              <a:rPr lang="it-IT" smtClean="0"/>
              <a:t>19/06/2021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E86BC4-2913-49B7-827D-8932F761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58C783-4938-4297-A15B-7968AF36A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E117-2816-458B-861B-BD913AC89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204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9C9D0F8-A2D7-4A88-983D-BB0F0CD1B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4F0F659-B15E-4E3C-A767-5615F8C16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389634-20DB-4C83-95BE-067F056AF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0704-D090-48E5-9793-E1A82410574F}" type="datetimeFigureOut">
              <a:rPr lang="it-IT" smtClean="0"/>
              <a:t>19/06/2021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8A2004-34FA-4B65-BEBA-1FECA96CF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119ADF-70F5-4CBD-9B6C-C00DCE9A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E117-2816-458B-861B-BD913AC89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817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38644D-85C6-412D-B61C-FFC2FA10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CD55D4-DEE7-43A1-A072-377531259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FC0467-38A4-49F2-A332-B54AAF98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0704-D090-48E5-9793-E1A82410574F}" type="datetimeFigureOut">
              <a:rPr lang="it-IT" smtClean="0"/>
              <a:t>19/06/2021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4A1896-3BED-4309-B952-757F5334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EC02E6-8B57-4A1E-9402-58DFF0B9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E117-2816-458B-861B-BD913AC89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660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B32D9B-8E8F-4F0D-A4A9-40AC2E282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7105012-512B-40A2-B5A4-D31E26FEB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F44A01-2326-4487-BDAC-C254CF7D6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0704-D090-48E5-9793-E1A82410574F}" type="datetimeFigureOut">
              <a:rPr lang="it-IT" smtClean="0"/>
              <a:t>19/06/2021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B5C1A3-0561-40C7-A947-D5D012E7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E6E311-72CD-49CC-9CC0-286054A7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E117-2816-458B-861B-BD913AC89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256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6A512A-B0DB-4944-883C-A8B780FA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16DCF0-4E2D-4236-BAEF-B6F1D71A5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2B85AD-DB16-461C-ABFD-54066F0D5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E965C77-B909-4B41-81AC-98AE4C8F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0704-D090-48E5-9793-E1A82410574F}" type="datetimeFigureOut">
              <a:rPr lang="it-IT" smtClean="0"/>
              <a:t>19/06/2021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7353FD0-D1C3-41EE-B478-5F85BC9E7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3202CF-AD70-4935-8DD3-8B5197D4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E117-2816-458B-861B-BD913AC89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206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F6FEA-44C8-4565-8E3B-B2EB9FBDB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782488-F0E6-4C02-9C9B-0640222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5E74E32-2D44-45D2-A972-3DD2364CD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CD30103-199F-49AA-B4D1-55B541E28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F01FCD4-E831-4E77-B003-CE66176B3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D4C8EE8-E787-40CE-A89A-99BF63C7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0704-D090-48E5-9793-E1A82410574F}" type="datetimeFigureOut">
              <a:rPr lang="it-IT" smtClean="0"/>
              <a:t>19/06/2021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C3E80A8-2F6C-4271-A546-EF855CB6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1A57ACB-8B14-4E2C-91AC-82DC45F2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E117-2816-458B-861B-BD913AC89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277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E8D0B4-0379-4A0D-B136-9DF90348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609046A-E71F-49B8-BB90-29925F3F4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0704-D090-48E5-9793-E1A82410574F}" type="datetimeFigureOut">
              <a:rPr lang="it-IT" smtClean="0"/>
              <a:t>19/06/2021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C01D3A-F706-4044-B672-0EF59398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07199DC-0847-4B12-9F0E-18D7C7A4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E117-2816-458B-861B-BD913AC89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979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2680432-F061-44E1-9695-0DD20076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0704-D090-48E5-9793-E1A82410574F}" type="datetimeFigureOut">
              <a:rPr lang="it-IT" smtClean="0"/>
              <a:t>19/06/2021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660132-9AF8-4602-9D25-3B123D29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8D498CE-9885-44B1-BC67-C0717697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E117-2816-458B-861B-BD913AC89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227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AF9915-14A8-458D-9ED6-D3D486E94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DA9AE9-B2F2-43CA-BAC7-E10772FEB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12EA2B-95AD-407E-8696-0182287FF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854E61F-0C1E-4305-81A5-E0D7B543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0704-D090-48E5-9793-E1A82410574F}" type="datetimeFigureOut">
              <a:rPr lang="it-IT" smtClean="0"/>
              <a:t>19/06/2021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BF31696-90A7-4FD5-B1A2-EE6FBF92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DD3EF3-E4A6-4D9B-9A3F-E9A9D032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E117-2816-458B-861B-BD913AC89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345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B36DFB-4735-460F-B6D4-A5893DDBC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F3D671A-DB3F-4719-97DA-F0800ADAA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9B4791-233B-4225-AB40-2C1044C57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F6AFDA3-1BF3-4AB0-9CEA-2F15B780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0704-D090-48E5-9793-E1A82410574F}" type="datetimeFigureOut">
              <a:rPr lang="it-IT" smtClean="0"/>
              <a:t>19/06/2021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6762CE-5895-4AFB-A684-91BE7378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A1F59DA-0CEE-497B-9535-23030B9AA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E117-2816-458B-861B-BD913AC89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532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63686FD-B5BA-4F30-903F-7F19ECF03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836094-A722-4568-8C9B-F63E58C93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4108DD-BB6D-49B3-A663-179310BC3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50704-D090-48E5-9793-E1A82410574F}" type="datetimeFigureOut">
              <a:rPr lang="it-IT" smtClean="0"/>
              <a:t>19/06/2021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E19084-563E-4029-9258-4E774A958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6E4D4B-8F0F-4297-9FA1-BE78E43AD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6E117-2816-458B-861B-BD913AC89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11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28B0E3-D799-466F-B350-48A49BB1B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5814" y="2167557"/>
            <a:ext cx="6706186" cy="1036216"/>
          </a:xfrm>
        </p:spPr>
        <p:txBody>
          <a:bodyPr>
            <a:normAutofit/>
          </a:bodyPr>
          <a:lstStyle/>
          <a:p>
            <a:r>
              <a:rPr lang="it-IT" sz="4400" b="1" dirty="0">
                <a:latin typeface="Hind"/>
              </a:rPr>
              <a:t>Progetto di TIW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BB98D94-1907-459D-85DF-D143CCF83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5814" y="3320731"/>
            <a:ext cx="6706186" cy="2484646"/>
          </a:xfrm>
        </p:spPr>
        <p:txBody>
          <a:bodyPr>
            <a:normAutofit fontScale="70000" lnSpcReduction="20000"/>
          </a:bodyPr>
          <a:lstStyle/>
          <a:p>
            <a:r>
              <a:rPr lang="it-IT" sz="2800" kern="1800" dirty="0">
                <a:effectLst/>
                <a:latin typeface="Hind"/>
                <a:ea typeface="Times New Roman" panose="02020603050405020304" pitchFamily="18" charset="0"/>
                <a:cs typeface="Times New Roman" panose="02020603050405020304" pitchFamily="18" charset="0"/>
              </a:rPr>
              <a:t>Carrello con più fornitori e ordine</a:t>
            </a:r>
          </a:p>
          <a:p>
            <a:endParaRPr lang="it-IT" sz="2800" kern="1800" dirty="0">
              <a:effectLst/>
              <a:latin typeface="Hind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100" kern="1800" dirty="0">
                <a:latin typeface="Hind"/>
                <a:ea typeface="Times New Roman" panose="02020603050405020304" pitchFamily="18" charset="0"/>
                <a:cs typeface="Times New Roman" panose="02020603050405020304" pitchFamily="18" charset="0"/>
              </a:rPr>
              <a:t>PURE HTML &amp; JAVASCRIPT</a:t>
            </a:r>
            <a:endParaRPr lang="it-IT" sz="2100" kern="1800" dirty="0">
              <a:effectLst/>
              <a:latin typeface="Hind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100" kern="1800" dirty="0">
                <a:effectLst/>
                <a:latin typeface="Hind"/>
                <a:ea typeface="Times New Roman" panose="02020603050405020304" pitchFamily="18" charset="0"/>
                <a:cs typeface="Times New Roman" panose="02020603050405020304" pitchFamily="18" charset="0"/>
              </a:rPr>
              <a:t>2021/2021</a:t>
            </a:r>
          </a:p>
          <a:p>
            <a:endParaRPr lang="it-IT" sz="1600" kern="1800" dirty="0">
              <a:latin typeface="Hind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600" kern="1800" dirty="0">
                <a:latin typeface="Hind"/>
                <a:ea typeface="Times New Roman" panose="02020603050405020304" pitchFamily="18" charset="0"/>
                <a:cs typeface="Times New Roman" panose="02020603050405020304" pitchFamily="18" charset="0"/>
              </a:rPr>
              <a:t>Gruppo 43:</a:t>
            </a:r>
          </a:p>
          <a:p>
            <a:r>
              <a:rPr lang="it-IT" sz="1600" i="1" kern="1800" dirty="0">
                <a:latin typeface="Hind"/>
                <a:ea typeface="Times New Roman" panose="02020603050405020304" pitchFamily="18" charset="0"/>
                <a:cs typeface="Times New Roman" panose="02020603050405020304" pitchFamily="18" charset="0"/>
              </a:rPr>
              <a:t>Martellozzo Sofia - 10623060 - 914088</a:t>
            </a:r>
          </a:p>
          <a:p>
            <a:r>
              <a:rPr lang="it-IT" sz="1600" i="1" kern="1800" dirty="0">
                <a:effectLst/>
                <a:latin typeface="Hind"/>
                <a:ea typeface="Times New Roman" panose="02020603050405020304" pitchFamily="18" charset="0"/>
                <a:cs typeface="Times New Roman" panose="02020603050405020304" pitchFamily="18" charset="0"/>
              </a:rPr>
              <a:t>Mosconi Alberto - 10653349 - 910001</a:t>
            </a:r>
          </a:p>
          <a:p>
            <a:r>
              <a:rPr lang="it-IT" sz="1600" i="1" kern="1800" dirty="0">
                <a:effectLst/>
                <a:latin typeface="Hind"/>
                <a:ea typeface="Times New Roman" panose="02020603050405020304" pitchFamily="18" charset="0"/>
                <a:cs typeface="Times New Roman" panose="02020603050405020304" pitchFamily="18" charset="0"/>
              </a:rPr>
              <a:t>Musumeci Margherita - 10600060 - 907435</a:t>
            </a:r>
            <a:endParaRPr lang="it-IT" i="1" dirty="0">
              <a:latin typeface="Hind"/>
            </a:endParaRPr>
          </a:p>
        </p:txBody>
      </p:sp>
      <p:pic>
        <p:nvPicPr>
          <p:cNvPr id="5" name="Immagine 4" descr="Immagine che contiene colorato, decorato, dipingendo&#10;&#10;Descrizione generata automaticamente">
            <a:extLst>
              <a:ext uri="{FF2B5EF4-FFF2-40B4-BE49-F238E27FC236}">
                <a16:creationId xmlns:a16="http://schemas.microsoft.com/office/drawing/2014/main" id="{714FD0EF-6750-46A3-9BFD-0B33827EA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5814" cy="6858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ED8A83E-A638-41E2-9108-4A19F7FDA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027" y="189715"/>
            <a:ext cx="4736601" cy="224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88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046205-7257-47FD-A07F-1B1048C9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>
                <a:latin typeface="Hind"/>
              </a:rPr>
              <a:t>Design del Database </a:t>
            </a:r>
            <a:r>
              <a:rPr lang="it-IT" sz="4000" dirty="0"/>
              <a:t>– </a:t>
            </a:r>
            <a:r>
              <a:rPr lang="it-IT" sz="4000" dirty="0">
                <a:latin typeface="Hind"/>
              </a:rPr>
              <a:t>Definizione delle tabelle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869FFB-E925-4364-8C80-6479C4DD4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«Un </a:t>
            </a:r>
            <a:r>
              <a:rPr lang="it-IT" sz="1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fornitore</a:t>
            </a: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ha un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codice</a:t>
            </a: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un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nome</a:t>
            </a: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una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valutazione</a:t>
            </a: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da 1 a 5 stelle e una </a:t>
            </a:r>
            <a:r>
              <a:rPr lang="it-IT" sz="1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politica di spedizione</a:t>
            </a:r>
            <a:r>
              <a:rPr lang="it-IT" sz="18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.»</a:t>
            </a:r>
            <a:endParaRPr lang="en-US" sz="1800" dirty="0">
              <a:latin typeface="Hind"/>
              <a:ea typeface="+mj-ea"/>
              <a:cs typeface="+mj-cs"/>
            </a:endParaRPr>
          </a:p>
          <a:p>
            <a:pPr marL="0" indent="0">
              <a:buNone/>
            </a:pPr>
            <a:endParaRPr lang="en-US" sz="1800" dirty="0">
              <a:latin typeface="Hind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CREATE TABLE IF NOT EXISTS `</a:t>
            </a:r>
            <a:r>
              <a:rPr lang="en-US" sz="1800" dirty="0" err="1">
                <a:solidFill>
                  <a:srgbClr val="FFC000"/>
                </a:solidFill>
                <a:latin typeface="Hind"/>
                <a:ea typeface="+mj-ea"/>
                <a:cs typeface="+mj-cs"/>
              </a:rPr>
              <a:t>shipping_policy</a:t>
            </a:r>
            <a:r>
              <a:rPr lang="en-US" sz="1800" dirty="0">
                <a:latin typeface="Hind"/>
                <a:ea typeface="+mj-ea"/>
                <a:cs typeface="+mj-cs"/>
              </a:rPr>
              <a:t>` ( 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`</a:t>
            </a:r>
            <a:r>
              <a:rPr lang="en-US" sz="1800" dirty="0" err="1">
                <a:latin typeface="Hind"/>
                <a:ea typeface="+mj-ea"/>
                <a:cs typeface="+mj-cs"/>
              </a:rPr>
              <a:t>id_range</a:t>
            </a:r>
            <a:r>
              <a:rPr lang="en-US" sz="1800" dirty="0">
                <a:latin typeface="Hind"/>
                <a:ea typeface="+mj-ea"/>
                <a:cs typeface="+mj-cs"/>
              </a:rPr>
              <a:t>` INT NOT NULL, 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`</a:t>
            </a:r>
            <a:r>
              <a:rPr lang="en-US" sz="1800" dirty="0" err="1">
                <a:latin typeface="Hind"/>
                <a:ea typeface="+mj-ea"/>
                <a:cs typeface="+mj-cs"/>
              </a:rPr>
              <a:t>id_vendor</a:t>
            </a:r>
            <a:r>
              <a:rPr lang="en-US" sz="1800" dirty="0">
                <a:latin typeface="Hind"/>
                <a:ea typeface="+mj-ea"/>
                <a:cs typeface="+mj-cs"/>
              </a:rPr>
              <a:t>` INT NOT NULL, 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PRIMARY KEY (`</a:t>
            </a:r>
            <a:r>
              <a:rPr lang="en-US" sz="1800" dirty="0" err="1">
                <a:latin typeface="Hind"/>
                <a:ea typeface="+mj-ea"/>
                <a:cs typeface="+mj-cs"/>
              </a:rPr>
              <a:t>id_range</a:t>
            </a:r>
            <a:r>
              <a:rPr lang="en-US" sz="1800" dirty="0">
                <a:latin typeface="Hind"/>
                <a:ea typeface="+mj-ea"/>
                <a:cs typeface="+mj-cs"/>
              </a:rPr>
              <a:t>`, `</a:t>
            </a:r>
            <a:r>
              <a:rPr lang="en-US" sz="1800" dirty="0" err="1">
                <a:latin typeface="Hind"/>
                <a:ea typeface="+mj-ea"/>
                <a:cs typeface="+mj-cs"/>
              </a:rPr>
              <a:t>id_vendor</a:t>
            </a:r>
            <a:r>
              <a:rPr lang="en-US" sz="1800" dirty="0">
                <a:latin typeface="Hind"/>
                <a:ea typeface="+mj-ea"/>
                <a:cs typeface="+mj-cs"/>
              </a:rPr>
              <a:t>`), 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CONSTRAINT `</a:t>
            </a:r>
            <a:r>
              <a:rPr lang="en-US" sz="1800" dirty="0" err="1">
                <a:latin typeface="Hind"/>
                <a:ea typeface="+mj-ea"/>
                <a:cs typeface="+mj-cs"/>
              </a:rPr>
              <a:t>shipping_id_range</a:t>
            </a:r>
            <a:r>
              <a:rPr lang="en-US" sz="1800" dirty="0">
                <a:latin typeface="Hind"/>
                <a:ea typeface="+mj-ea"/>
                <a:cs typeface="+mj-cs"/>
              </a:rPr>
              <a:t>`    FOREIGN KEY (`</a:t>
            </a:r>
            <a:r>
              <a:rPr lang="en-US" sz="1800" dirty="0" err="1">
                <a:latin typeface="Hind"/>
                <a:ea typeface="+mj-ea"/>
                <a:cs typeface="+mj-cs"/>
              </a:rPr>
              <a:t>id_range</a:t>
            </a:r>
            <a:r>
              <a:rPr lang="en-US" sz="1800" dirty="0">
                <a:latin typeface="Hind"/>
                <a:ea typeface="+mj-ea"/>
                <a:cs typeface="+mj-cs"/>
              </a:rPr>
              <a:t>`)    REFERENCES `range` (`id`)    ON UPDATE CASCADE, 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CONSTRAINT `</a:t>
            </a:r>
            <a:r>
              <a:rPr lang="en-US" sz="1800" dirty="0" err="1">
                <a:latin typeface="Hind"/>
                <a:ea typeface="+mj-ea"/>
                <a:cs typeface="+mj-cs"/>
              </a:rPr>
              <a:t>shipping_id_vendor</a:t>
            </a:r>
            <a:r>
              <a:rPr lang="en-US" sz="1800" dirty="0">
                <a:latin typeface="Hind"/>
                <a:ea typeface="+mj-ea"/>
                <a:cs typeface="+mj-cs"/>
              </a:rPr>
              <a:t>`    FOREIGN KEY (`</a:t>
            </a:r>
            <a:r>
              <a:rPr lang="en-US" sz="1800" dirty="0" err="1">
                <a:latin typeface="Hind"/>
                <a:ea typeface="+mj-ea"/>
                <a:cs typeface="+mj-cs"/>
              </a:rPr>
              <a:t>id_vendor</a:t>
            </a:r>
            <a:r>
              <a:rPr lang="en-US" sz="1800" dirty="0">
                <a:latin typeface="Hind"/>
                <a:ea typeface="+mj-ea"/>
                <a:cs typeface="+mj-cs"/>
              </a:rPr>
              <a:t>`)    REFERENCES `vendor` (`id`)    ON DELETE CASCADE    ON UPDATE CASCADE)</a:t>
            </a:r>
          </a:p>
        </p:txBody>
      </p:sp>
    </p:spTree>
    <p:extLst>
      <p:ext uri="{BB962C8B-B14F-4D97-AF65-F5344CB8AC3E}">
        <p14:creationId xmlns:p14="http://schemas.microsoft.com/office/powerpoint/2010/main" val="1043231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046205-7257-47FD-A07F-1B1048C9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>
                <a:latin typeface="Hind"/>
              </a:rPr>
              <a:t>Design del Database </a:t>
            </a:r>
            <a:r>
              <a:rPr lang="it-IT" sz="4000" dirty="0"/>
              <a:t>– </a:t>
            </a:r>
            <a:r>
              <a:rPr lang="it-IT" sz="4000" dirty="0">
                <a:latin typeface="Hind"/>
              </a:rPr>
              <a:t>Definizione delle tabelle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869FFB-E925-4364-8C80-6479C4DD4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«Lo stesso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articolo</a:t>
            </a: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(cioè codice articolo) può </a:t>
            </a:r>
            <a:r>
              <a:rPr lang="it-IT" sz="1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essere venduto</a:t>
            </a:r>
            <a:r>
              <a:rPr lang="it-IT" sz="18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 più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fornitori</a:t>
            </a: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 prezzi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differenti</a:t>
            </a: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»</a:t>
            </a:r>
          </a:p>
          <a:p>
            <a:pPr marL="0" indent="0">
              <a:buNone/>
            </a:pPr>
            <a:endParaRPr lang="en-US" sz="1800" dirty="0">
              <a:latin typeface="Hind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CREATE TABLE IF NOT EXISTS `</a:t>
            </a:r>
            <a:r>
              <a:rPr lang="en-US" sz="1800" dirty="0">
                <a:solidFill>
                  <a:srgbClr val="FFC000"/>
                </a:solidFill>
                <a:latin typeface="Hind"/>
                <a:ea typeface="+mj-ea"/>
                <a:cs typeface="+mj-cs"/>
              </a:rPr>
              <a:t>price</a:t>
            </a:r>
            <a:r>
              <a:rPr lang="en-US" sz="1800" dirty="0">
                <a:latin typeface="Hind"/>
                <a:ea typeface="+mj-ea"/>
                <a:cs typeface="+mj-cs"/>
              </a:rPr>
              <a:t>` ( 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`</a:t>
            </a:r>
            <a:r>
              <a:rPr lang="en-US" sz="1800" dirty="0" err="1">
                <a:latin typeface="Hind"/>
                <a:ea typeface="+mj-ea"/>
                <a:cs typeface="+mj-cs"/>
              </a:rPr>
              <a:t>id_vendor</a:t>
            </a:r>
            <a:r>
              <a:rPr lang="en-US" sz="1800" dirty="0">
                <a:latin typeface="Hind"/>
                <a:ea typeface="+mj-ea"/>
                <a:cs typeface="+mj-cs"/>
              </a:rPr>
              <a:t>` INT NOT NULL, 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`</a:t>
            </a:r>
            <a:r>
              <a:rPr lang="en-US" sz="1800" dirty="0" err="1">
                <a:latin typeface="Hind"/>
                <a:ea typeface="+mj-ea"/>
                <a:cs typeface="+mj-cs"/>
              </a:rPr>
              <a:t>id_item</a:t>
            </a:r>
            <a:r>
              <a:rPr lang="en-US" sz="1800" dirty="0">
                <a:latin typeface="Hind"/>
                <a:ea typeface="+mj-ea"/>
                <a:cs typeface="+mj-cs"/>
              </a:rPr>
              <a:t>` INT NOT NULL, 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`price` FLOAT NOT NULL, 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PRIMARY KEY (`</a:t>
            </a:r>
            <a:r>
              <a:rPr lang="en-US" sz="1800" dirty="0" err="1">
                <a:latin typeface="Hind"/>
                <a:ea typeface="+mj-ea"/>
                <a:cs typeface="+mj-cs"/>
              </a:rPr>
              <a:t>id_vendor</a:t>
            </a:r>
            <a:r>
              <a:rPr lang="en-US" sz="1800" dirty="0">
                <a:latin typeface="Hind"/>
                <a:ea typeface="+mj-ea"/>
                <a:cs typeface="+mj-cs"/>
              </a:rPr>
              <a:t>`, `</a:t>
            </a:r>
            <a:r>
              <a:rPr lang="en-US" sz="1800" dirty="0" err="1">
                <a:latin typeface="Hind"/>
                <a:ea typeface="+mj-ea"/>
                <a:cs typeface="+mj-cs"/>
              </a:rPr>
              <a:t>id_item</a:t>
            </a:r>
            <a:r>
              <a:rPr lang="en-US" sz="1800" dirty="0">
                <a:latin typeface="Hind"/>
                <a:ea typeface="+mj-ea"/>
                <a:cs typeface="+mj-cs"/>
              </a:rPr>
              <a:t>`), 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CONSTRAINT `</a:t>
            </a:r>
            <a:r>
              <a:rPr lang="en-US" sz="1800" dirty="0" err="1">
                <a:latin typeface="Hind"/>
                <a:ea typeface="+mj-ea"/>
                <a:cs typeface="+mj-cs"/>
              </a:rPr>
              <a:t>price_id_vendor</a:t>
            </a:r>
            <a:r>
              <a:rPr lang="en-US" sz="1800" dirty="0">
                <a:latin typeface="Hind"/>
                <a:ea typeface="+mj-ea"/>
                <a:cs typeface="+mj-cs"/>
              </a:rPr>
              <a:t>`    FOREIGN KEY (`</a:t>
            </a:r>
            <a:r>
              <a:rPr lang="en-US" sz="1800" dirty="0" err="1">
                <a:latin typeface="Hind"/>
                <a:ea typeface="+mj-ea"/>
                <a:cs typeface="+mj-cs"/>
              </a:rPr>
              <a:t>id_vendor</a:t>
            </a:r>
            <a:r>
              <a:rPr lang="en-US" sz="1800" dirty="0">
                <a:latin typeface="Hind"/>
                <a:ea typeface="+mj-ea"/>
                <a:cs typeface="+mj-cs"/>
              </a:rPr>
              <a:t>`)    REFERENCES `vendor` (`id`)    ON DELETE CASCADE    ON UPDATE CASCADE, 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CONSTRAINT `</a:t>
            </a:r>
            <a:r>
              <a:rPr lang="en-US" sz="1800" dirty="0" err="1">
                <a:latin typeface="Hind"/>
                <a:ea typeface="+mj-ea"/>
                <a:cs typeface="+mj-cs"/>
              </a:rPr>
              <a:t>price_id_item</a:t>
            </a:r>
            <a:r>
              <a:rPr lang="en-US" sz="1800" dirty="0">
                <a:latin typeface="Hind"/>
                <a:ea typeface="+mj-ea"/>
                <a:cs typeface="+mj-cs"/>
              </a:rPr>
              <a:t>`    FOREIGN KEY (`</a:t>
            </a:r>
            <a:r>
              <a:rPr lang="en-US" sz="1800" dirty="0" err="1">
                <a:latin typeface="Hind"/>
                <a:ea typeface="+mj-ea"/>
                <a:cs typeface="+mj-cs"/>
              </a:rPr>
              <a:t>id_item</a:t>
            </a:r>
            <a:r>
              <a:rPr lang="en-US" sz="1800" dirty="0">
                <a:latin typeface="Hind"/>
                <a:ea typeface="+mj-ea"/>
                <a:cs typeface="+mj-cs"/>
              </a:rPr>
              <a:t>`)    REFERENCES `item` (`id`)    ON DELETE CASCADE    ON UPDATE CASCADE)</a:t>
            </a:r>
          </a:p>
        </p:txBody>
      </p:sp>
    </p:spTree>
    <p:extLst>
      <p:ext uri="{BB962C8B-B14F-4D97-AF65-F5344CB8AC3E}">
        <p14:creationId xmlns:p14="http://schemas.microsoft.com/office/powerpoint/2010/main" val="3470089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046205-7257-47FD-A07F-1B1048C9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>
                <a:latin typeface="Hind"/>
              </a:rPr>
              <a:t>Design del Database </a:t>
            </a:r>
            <a:r>
              <a:rPr lang="it-IT" sz="4000" dirty="0"/>
              <a:t>– </a:t>
            </a:r>
            <a:r>
              <a:rPr lang="it-IT" sz="4000" dirty="0">
                <a:latin typeface="Hind"/>
              </a:rPr>
              <a:t>Definizione delle tabelle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869FFB-E925-4364-8C80-6479C4DD4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«Un </a:t>
            </a:r>
            <a:r>
              <a:rPr lang="it-IT" sz="1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utente</a:t>
            </a: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ha un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nome</a:t>
            </a: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un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cognome</a:t>
            </a: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un’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e-mail</a:t>
            </a: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una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password</a:t>
            </a: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 un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indirizzo di spedizione</a:t>
            </a: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.»</a:t>
            </a:r>
          </a:p>
          <a:p>
            <a:pPr marL="0" indent="0">
              <a:buNone/>
            </a:pPr>
            <a:endParaRPr lang="en-US" sz="1800" dirty="0">
              <a:latin typeface="Hind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CREATE TABLE IF NOT EXISTS `</a:t>
            </a:r>
            <a:r>
              <a:rPr lang="en-US" sz="1800" dirty="0">
                <a:solidFill>
                  <a:srgbClr val="FFC000"/>
                </a:solidFill>
                <a:latin typeface="Hind"/>
                <a:ea typeface="+mj-ea"/>
                <a:cs typeface="+mj-cs"/>
              </a:rPr>
              <a:t>user</a:t>
            </a:r>
            <a:r>
              <a:rPr lang="en-US" sz="1800" dirty="0">
                <a:latin typeface="Hind"/>
                <a:ea typeface="+mj-ea"/>
                <a:cs typeface="+mj-cs"/>
              </a:rPr>
              <a:t>` ( 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`id` INT NOT NULL AUTO_INCREMENT, 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`name` VARCHAR(45) NOT NULL, 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`surname` VARCHAR(45) NOT NULL, 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`email` VARCHAR(60) NOT NULL, 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`password` VARCHAR(256) NOT NULL,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`address` VARCHAR(60) NOT NULL, 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PRIMARY KEY (`id`))</a:t>
            </a:r>
          </a:p>
        </p:txBody>
      </p:sp>
    </p:spTree>
    <p:extLst>
      <p:ext uri="{BB962C8B-B14F-4D97-AF65-F5344CB8AC3E}">
        <p14:creationId xmlns:p14="http://schemas.microsoft.com/office/powerpoint/2010/main" val="3027705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046205-7257-47FD-A07F-1B1048C9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>
                <a:latin typeface="Hind"/>
              </a:rPr>
              <a:t>Design del Database </a:t>
            </a:r>
            <a:r>
              <a:rPr lang="it-IT" sz="4000" dirty="0"/>
              <a:t>– </a:t>
            </a:r>
            <a:r>
              <a:rPr lang="it-IT" sz="4000" dirty="0">
                <a:latin typeface="Hind"/>
              </a:rPr>
              <a:t>Definizione delle tabelle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869FFB-E925-4364-8C80-6479C4DD4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16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«Un’applicazione di commercio elettronico consente all’utente di </a:t>
            </a:r>
            <a:r>
              <a:rPr lang="it-IT" sz="1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visualizzare</a:t>
            </a: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un catalogo di prodotti venduti da diversi fornitori.</a:t>
            </a:r>
          </a:p>
          <a:p>
            <a:pPr marL="0" indent="0"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…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Dopo il login, l’utente accede a una pagina HOME che mostra (come tutte le altre pagine) un menù con i link HOME, CARRELLO, ORDINI, un campo di ricerca e una lista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degli ultimi </a:t>
            </a:r>
            <a:r>
              <a:rPr lang="it-I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cinque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prodotti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visualizzati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dall’utente</a:t>
            </a:r>
            <a:r>
              <a:rPr lang="it-I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»</a:t>
            </a:r>
            <a:endParaRPr lang="en-US" sz="1800" dirty="0">
              <a:latin typeface="Hind"/>
              <a:ea typeface="+mj-ea"/>
              <a:cs typeface="+mj-cs"/>
            </a:endParaRPr>
          </a:p>
          <a:p>
            <a:pPr marL="0" indent="0">
              <a:buNone/>
            </a:pPr>
            <a:endParaRPr lang="en-US" sz="1800" dirty="0">
              <a:latin typeface="Hind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CREATE TABLE IF NOT EXISTS `</a:t>
            </a:r>
            <a:r>
              <a:rPr lang="en-US" sz="1800" dirty="0">
                <a:solidFill>
                  <a:srgbClr val="FFC000"/>
                </a:solidFill>
                <a:latin typeface="Hind"/>
                <a:ea typeface="+mj-ea"/>
                <a:cs typeface="+mj-cs"/>
              </a:rPr>
              <a:t>view</a:t>
            </a:r>
            <a:r>
              <a:rPr lang="en-US" sz="1800" dirty="0">
                <a:latin typeface="Hind"/>
                <a:ea typeface="+mj-ea"/>
                <a:cs typeface="+mj-cs"/>
              </a:rPr>
              <a:t>` ( 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`</a:t>
            </a:r>
            <a:r>
              <a:rPr lang="en-US" sz="1800" dirty="0" err="1">
                <a:latin typeface="Hind"/>
                <a:ea typeface="+mj-ea"/>
                <a:cs typeface="+mj-cs"/>
              </a:rPr>
              <a:t>id_user</a:t>
            </a:r>
            <a:r>
              <a:rPr lang="en-US" sz="1800" dirty="0">
                <a:latin typeface="Hind"/>
                <a:ea typeface="+mj-ea"/>
                <a:cs typeface="+mj-cs"/>
              </a:rPr>
              <a:t>` INT NOT NULL, 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`</a:t>
            </a:r>
            <a:r>
              <a:rPr lang="en-US" sz="1800" dirty="0" err="1">
                <a:latin typeface="Hind"/>
                <a:ea typeface="+mj-ea"/>
                <a:cs typeface="+mj-cs"/>
              </a:rPr>
              <a:t>id_item</a:t>
            </a:r>
            <a:r>
              <a:rPr lang="en-US" sz="1800" dirty="0">
                <a:latin typeface="Hind"/>
                <a:ea typeface="+mj-ea"/>
                <a:cs typeface="+mj-cs"/>
              </a:rPr>
              <a:t>` INT NOT NULL, 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`date` TIMESTAMP NOT NULL, 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PRIMARY KEY (`</a:t>
            </a:r>
            <a:r>
              <a:rPr lang="en-US" sz="1800" dirty="0" err="1">
                <a:latin typeface="Hind"/>
                <a:ea typeface="+mj-ea"/>
                <a:cs typeface="+mj-cs"/>
              </a:rPr>
              <a:t>id_user</a:t>
            </a:r>
            <a:r>
              <a:rPr lang="en-US" sz="1800" dirty="0">
                <a:latin typeface="Hind"/>
                <a:ea typeface="+mj-ea"/>
                <a:cs typeface="+mj-cs"/>
              </a:rPr>
              <a:t>`, `</a:t>
            </a:r>
            <a:r>
              <a:rPr lang="en-US" sz="1800" dirty="0" err="1">
                <a:latin typeface="Hind"/>
                <a:ea typeface="+mj-ea"/>
                <a:cs typeface="+mj-cs"/>
              </a:rPr>
              <a:t>id_item`,`date</a:t>
            </a:r>
            <a:r>
              <a:rPr lang="en-US" sz="1800" dirty="0">
                <a:latin typeface="Hind"/>
                <a:ea typeface="+mj-ea"/>
                <a:cs typeface="+mj-cs"/>
              </a:rPr>
              <a:t>`),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CONSTRAINT `</a:t>
            </a:r>
            <a:r>
              <a:rPr lang="en-US" sz="1800" dirty="0" err="1">
                <a:latin typeface="Hind"/>
                <a:ea typeface="+mj-ea"/>
                <a:cs typeface="+mj-cs"/>
              </a:rPr>
              <a:t>view_id_item</a:t>
            </a:r>
            <a:r>
              <a:rPr lang="en-US" sz="1800" dirty="0">
                <a:latin typeface="Hind"/>
                <a:ea typeface="+mj-ea"/>
                <a:cs typeface="+mj-cs"/>
              </a:rPr>
              <a:t>`    FOREIGN KEY (`</a:t>
            </a:r>
            <a:r>
              <a:rPr lang="en-US" sz="1800" dirty="0" err="1">
                <a:latin typeface="Hind"/>
                <a:ea typeface="+mj-ea"/>
                <a:cs typeface="+mj-cs"/>
              </a:rPr>
              <a:t>id_item</a:t>
            </a:r>
            <a:r>
              <a:rPr lang="en-US" sz="1800" dirty="0">
                <a:latin typeface="Hind"/>
                <a:ea typeface="+mj-ea"/>
                <a:cs typeface="+mj-cs"/>
              </a:rPr>
              <a:t>`)    REFERENCES `item` (`id`)    ON DELETE CASCADE    ON UPDATE CASCADE, 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CONSTRAINT `</a:t>
            </a:r>
            <a:r>
              <a:rPr lang="en-US" sz="1800" dirty="0" err="1">
                <a:latin typeface="Hind"/>
                <a:ea typeface="+mj-ea"/>
                <a:cs typeface="+mj-cs"/>
              </a:rPr>
              <a:t>view_id_user</a:t>
            </a:r>
            <a:r>
              <a:rPr lang="en-US" sz="1800" dirty="0">
                <a:latin typeface="Hind"/>
                <a:ea typeface="+mj-ea"/>
                <a:cs typeface="+mj-cs"/>
              </a:rPr>
              <a:t>`    FOREIGN KEY (`</a:t>
            </a:r>
            <a:r>
              <a:rPr lang="en-US" sz="1800" dirty="0" err="1">
                <a:latin typeface="Hind"/>
                <a:ea typeface="+mj-ea"/>
                <a:cs typeface="+mj-cs"/>
              </a:rPr>
              <a:t>id_user</a:t>
            </a:r>
            <a:r>
              <a:rPr lang="en-US" sz="1800" dirty="0">
                <a:latin typeface="Hind"/>
                <a:ea typeface="+mj-ea"/>
                <a:cs typeface="+mj-cs"/>
              </a:rPr>
              <a:t>`)    REFERENCES `user` (`id`)    ON DELETE CASCADE    ON UPDATE CASCADE)</a:t>
            </a:r>
          </a:p>
        </p:txBody>
      </p:sp>
    </p:spTree>
    <p:extLst>
      <p:ext uri="{BB962C8B-B14F-4D97-AF65-F5344CB8AC3E}">
        <p14:creationId xmlns:p14="http://schemas.microsoft.com/office/powerpoint/2010/main" val="145711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046205-7257-47FD-A07F-1B1048C9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>
                <a:latin typeface="Hind"/>
              </a:rPr>
              <a:t>Design del Database </a:t>
            </a:r>
            <a:r>
              <a:rPr lang="it-IT" sz="4000" dirty="0"/>
              <a:t>– </a:t>
            </a:r>
            <a:r>
              <a:rPr lang="it-IT" sz="4000" dirty="0">
                <a:latin typeface="Hind"/>
              </a:rPr>
              <a:t>Definizione delle tabelle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869FFB-E925-4364-8C80-6479C4DD4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09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«Un </a:t>
            </a:r>
            <a:r>
              <a:rPr lang="it-IT" sz="1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ordine</a:t>
            </a: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ha un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codice</a:t>
            </a: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il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nome</a:t>
            </a: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del fornitore</a:t>
            </a: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l’elenco degli articoli</a:t>
            </a: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un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valore </a:t>
            </a: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totale composto dalla somma del valore degli articoli e delle spese di spedizione, una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data</a:t>
            </a: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di spedizione e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l’indirizzo</a:t>
            </a: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di spedizione dell’utente.</a:t>
            </a: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»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Abbiamo deciso di salvare le informazioni necessarie in due tabelle, una contenente i dati dell’ordine e una contenete i dettagli riguardanti il contenuto dell’ordine.</a:t>
            </a:r>
          </a:p>
          <a:p>
            <a:pPr marL="0" indent="0">
              <a:buNone/>
            </a:pPr>
            <a:endParaRPr lang="en-US" sz="1800" dirty="0">
              <a:latin typeface="Hind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CREATE TABLE IF NOT EXISTS `</a:t>
            </a:r>
            <a:r>
              <a:rPr lang="en-US" sz="1800" dirty="0" err="1">
                <a:solidFill>
                  <a:srgbClr val="FFC000"/>
                </a:solidFill>
                <a:latin typeface="Hind"/>
                <a:ea typeface="+mj-ea"/>
                <a:cs typeface="+mj-cs"/>
              </a:rPr>
              <a:t>order_info</a:t>
            </a:r>
            <a:r>
              <a:rPr lang="en-US" sz="1800" dirty="0">
                <a:latin typeface="Hind"/>
                <a:ea typeface="+mj-ea"/>
                <a:cs typeface="+mj-cs"/>
              </a:rPr>
              <a:t>` ( 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`id` CHAR(36) NOT NULL, 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`</a:t>
            </a:r>
            <a:r>
              <a:rPr lang="en-US" sz="1800" dirty="0" err="1">
                <a:latin typeface="Hind"/>
                <a:ea typeface="+mj-ea"/>
                <a:cs typeface="+mj-cs"/>
              </a:rPr>
              <a:t>id_user</a:t>
            </a:r>
            <a:r>
              <a:rPr lang="en-US" sz="1800" dirty="0">
                <a:latin typeface="Hind"/>
                <a:ea typeface="+mj-ea"/>
                <a:cs typeface="+mj-cs"/>
              </a:rPr>
              <a:t>` INT NOT NULL,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`</a:t>
            </a:r>
            <a:r>
              <a:rPr lang="en-US" sz="1800" dirty="0" err="1">
                <a:latin typeface="Hind"/>
                <a:ea typeface="+mj-ea"/>
                <a:cs typeface="+mj-cs"/>
              </a:rPr>
              <a:t>id_vendor</a:t>
            </a:r>
            <a:r>
              <a:rPr lang="en-US" sz="1800" dirty="0">
                <a:latin typeface="Hind"/>
                <a:ea typeface="+mj-ea"/>
                <a:cs typeface="+mj-cs"/>
              </a:rPr>
              <a:t>` INT NOT NULL, 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`date` TIMESTAMP NOT NULL, 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`</a:t>
            </a:r>
            <a:r>
              <a:rPr lang="en-US" sz="1800" dirty="0" err="1">
                <a:latin typeface="Hind"/>
                <a:ea typeface="+mj-ea"/>
                <a:cs typeface="+mj-cs"/>
              </a:rPr>
              <a:t>shipping_cost</a:t>
            </a:r>
            <a:r>
              <a:rPr lang="en-US" sz="1800" dirty="0">
                <a:latin typeface="Hind"/>
                <a:ea typeface="+mj-ea"/>
                <a:cs typeface="+mj-cs"/>
              </a:rPr>
              <a:t>` FLOAT NOT NULL, 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PRIMARY KEY (`id`), 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CONSTRAINT `</a:t>
            </a:r>
            <a:r>
              <a:rPr lang="en-US" sz="1800" dirty="0" err="1">
                <a:latin typeface="Hind"/>
                <a:ea typeface="+mj-ea"/>
                <a:cs typeface="+mj-cs"/>
              </a:rPr>
              <a:t>order_info_id_user</a:t>
            </a:r>
            <a:r>
              <a:rPr lang="en-US" sz="1800" dirty="0">
                <a:latin typeface="Hind"/>
                <a:ea typeface="+mj-ea"/>
                <a:cs typeface="+mj-cs"/>
              </a:rPr>
              <a:t>`    FOREIGN KEY (`</a:t>
            </a:r>
            <a:r>
              <a:rPr lang="en-US" sz="1800" dirty="0" err="1">
                <a:latin typeface="Hind"/>
                <a:ea typeface="+mj-ea"/>
                <a:cs typeface="+mj-cs"/>
              </a:rPr>
              <a:t>id_user</a:t>
            </a:r>
            <a:r>
              <a:rPr lang="en-US" sz="1800" dirty="0">
                <a:latin typeface="Hind"/>
                <a:ea typeface="+mj-ea"/>
                <a:cs typeface="+mj-cs"/>
              </a:rPr>
              <a:t>`)    REFERENCES `user` (`id`)    ON UPDATE CASCADE, 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CONSTRAINT `</a:t>
            </a:r>
            <a:r>
              <a:rPr lang="en-US" sz="1800" dirty="0" err="1">
                <a:latin typeface="Hind"/>
                <a:ea typeface="+mj-ea"/>
                <a:cs typeface="+mj-cs"/>
              </a:rPr>
              <a:t>order_info_id_vendor</a:t>
            </a:r>
            <a:r>
              <a:rPr lang="en-US" sz="1800" dirty="0">
                <a:latin typeface="Hind"/>
                <a:ea typeface="+mj-ea"/>
                <a:cs typeface="+mj-cs"/>
              </a:rPr>
              <a:t>`    FOREIGN KEY (`</a:t>
            </a:r>
            <a:r>
              <a:rPr lang="en-US" sz="1800" dirty="0" err="1">
                <a:latin typeface="Hind"/>
                <a:ea typeface="+mj-ea"/>
                <a:cs typeface="+mj-cs"/>
              </a:rPr>
              <a:t>id_vendor</a:t>
            </a:r>
            <a:r>
              <a:rPr lang="en-US" sz="1800" dirty="0">
                <a:latin typeface="Hind"/>
                <a:ea typeface="+mj-ea"/>
                <a:cs typeface="+mj-cs"/>
              </a:rPr>
              <a:t>`)    REFERENCES `vendor` (`id`)    ON UPDATE CASCADE)</a:t>
            </a:r>
          </a:p>
        </p:txBody>
      </p:sp>
    </p:spTree>
    <p:extLst>
      <p:ext uri="{BB962C8B-B14F-4D97-AF65-F5344CB8AC3E}">
        <p14:creationId xmlns:p14="http://schemas.microsoft.com/office/powerpoint/2010/main" val="2740465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046205-7257-47FD-A07F-1B1048C9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>
                <a:latin typeface="Hind"/>
              </a:rPr>
              <a:t>Design del Database </a:t>
            </a:r>
            <a:r>
              <a:rPr lang="it-IT" sz="4000" dirty="0"/>
              <a:t>– </a:t>
            </a:r>
            <a:r>
              <a:rPr lang="it-IT" sz="4000" dirty="0">
                <a:latin typeface="Hind"/>
              </a:rPr>
              <a:t>Definizione delle tabelle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869FFB-E925-4364-8C80-6479C4DD4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«Un </a:t>
            </a:r>
            <a:r>
              <a:rPr lang="it-IT" sz="1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ordine</a:t>
            </a: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ha un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codice</a:t>
            </a: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il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nome</a:t>
            </a: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del fornitore</a:t>
            </a: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l’elenco degli articoli</a:t>
            </a: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un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valore </a:t>
            </a: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totale composto dalla somma del valore degli articoli e delle spese di spedizione, una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data</a:t>
            </a: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di spedizione e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l’indirizzo</a:t>
            </a: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di spedizione dell’utente.</a:t>
            </a: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»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Abbiamo deciso di salvare le informazioni necessarie in due tabelle, una contenente i dati dell’ordine e una contenete i dettagli riguardanti il contenuto dell’ordine.</a:t>
            </a:r>
          </a:p>
          <a:p>
            <a:pPr marL="0" indent="0">
              <a:buNone/>
            </a:pPr>
            <a:endParaRPr lang="en-US" sz="1800" dirty="0">
              <a:latin typeface="Hind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CREATE TABLE IF NOT EXISTS `</a:t>
            </a:r>
            <a:r>
              <a:rPr lang="en-US" sz="1800" dirty="0" err="1">
                <a:solidFill>
                  <a:srgbClr val="FFC000"/>
                </a:solidFill>
                <a:latin typeface="Hind"/>
                <a:ea typeface="+mj-ea"/>
                <a:cs typeface="+mj-cs"/>
              </a:rPr>
              <a:t>ordered_item</a:t>
            </a:r>
            <a:r>
              <a:rPr lang="en-US" sz="1800" dirty="0">
                <a:latin typeface="Hind"/>
                <a:ea typeface="+mj-ea"/>
                <a:cs typeface="+mj-cs"/>
              </a:rPr>
              <a:t>` ( 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`</a:t>
            </a:r>
            <a:r>
              <a:rPr lang="en-US" sz="1800" dirty="0" err="1">
                <a:latin typeface="Hind"/>
                <a:ea typeface="+mj-ea"/>
                <a:cs typeface="+mj-cs"/>
              </a:rPr>
              <a:t>id_order</a:t>
            </a:r>
            <a:r>
              <a:rPr lang="en-US" sz="1800" dirty="0">
                <a:latin typeface="Hind"/>
                <a:ea typeface="+mj-ea"/>
                <a:cs typeface="+mj-cs"/>
              </a:rPr>
              <a:t>` CHAR(36) NOT NULL, 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`</a:t>
            </a:r>
            <a:r>
              <a:rPr lang="en-US" sz="1800" dirty="0" err="1">
                <a:latin typeface="Hind"/>
                <a:ea typeface="+mj-ea"/>
                <a:cs typeface="+mj-cs"/>
              </a:rPr>
              <a:t>id_item</a:t>
            </a:r>
            <a:r>
              <a:rPr lang="en-US" sz="1800" dirty="0">
                <a:latin typeface="Hind"/>
                <a:ea typeface="+mj-ea"/>
                <a:cs typeface="+mj-cs"/>
              </a:rPr>
              <a:t>` INT NOT NULL, 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`quantity` INT NOT NULL, 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`cost` FLOAT NOT NULL, 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PRIMARY KEY (`id_order`,`</a:t>
            </a:r>
            <a:r>
              <a:rPr lang="en-US" sz="1800" dirty="0" err="1">
                <a:latin typeface="Hind"/>
                <a:ea typeface="+mj-ea"/>
                <a:cs typeface="+mj-cs"/>
              </a:rPr>
              <a:t>id_item</a:t>
            </a:r>
            <a:r>
              <a:rPr lang="en-US" sz="1800" dirty="0">
                <a:latin typeface="Hind"/>
                <a:ea typeface="+mj-ea"/>
                <a:cs typeface="+mj-cs"/>
              </a:rPr>
              <a:t>`), 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CONSTRAINT `</a:t>
            </a:r>
            <a:r>
              <a:rPr lang="en-US" sz="1800" dirty="0" err="1">
                <a:latin typeface="Hind"/>
                <a:ea typeface="+mj-ea"/>
                <a:cs typeface="+mj-cs"/>
              </a:rPr>
              <a:t>ordered_item_id_order</a:t>
            </a:r>
            <a:r>
              <a:rPr lang="en-US" sz="1800" dirty="0">
                <a:latin typeface="Hind"/>
                <a:ea typeface="+mj-ea"/>
                <a:cs typeface="+mj-cs"/>
              </a:rPr>
              <a:t>`    FOREIGN KEY (`</a:t>
            </a:r>
            <a:r>
              <a:rPr lang="en-US" sz="1800" dirty="0" err="1">
                <a:latin typeface="Hind"/>
                <a:ea typeface="+mj-ea"/>
                <a:cs typeface="+mj-cs"/>
              </a:rPr>
              <a:t>id_order</a:t>
            </a:r>
            <a:r>
              <a:rPr lang="en-US" sz="1800" dirty="0">
                <a:latin typeface="Hind"/>
                <a:ea typeface="+mj-ea"/>
                <a:cs typeface="+mj-cs"/>
              </a:rPr>
              <a:t>`)    REFERENCES `</a:t>
            </a:r>
            <a:r>
              <a:rPr lang="en-US" sz="1800" dirty="0" err="1">
                <a:latin typeface="Hind"/>
                <a:ea typeface="+mj-ea"/>
                <a:cs typeface="+mj-cs"/>
              </a:rPr>
              <a:t>order_info</a:t>
            </a:r>
            <a:r>
              <a:rPr lang="en-US" sz="1800" dirty="0">
                <a:latin typeface="Hind"/>
                <a:ea typeface="+mj-ea"/>
                <a:cs typeface="+mj-cs"/>
              </a:rPr>
              <a:t>` (`id`)    ON UPDATE CASCADE, 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CONSTRAINT `</a:t>
            </a:r>
            <a:r>
              <a:rPr lang="en-US" sz="1800" dirty="0" err="1">
                <a:latin typeface="Hind"/>
                <a:ea typeface="+mj-ea"/>
                <a:cs typeface="+mj-cs"/>
              </a:rPr>
              <a:t>ordered_item_id_item</a:t>
            </a:r>
            <a:r>
              <a:rPr lang="en-US" sz="1800" dirty="0">
                <a:latin typeface="Hind"/>
                <a:ea typeface="+mj-ea"/>
                <a:cs typeface="+mj-cs"/>
              </a:rPr>
              <a:t>`    FOREIGN KEY (`</a:t>
            </a:r>
            <a:r>
              <a:rPr lang="en-US" sz="1800" dirty="0" err="1">
                <a:latin typeface="Hind"/>
                <a:ea typeface="+mj-ea"/>
                <a:cs typeface="+mj-cs"/>
              </a:rPr>
              <a:t>id_item</a:t>
            </a:r>
            <a:r>
              <a:rPr lang="en-US" sz="1800" dirty="0">
                <a:latin typeface="Hind"/>
                <a:ea typeface="+mj-ea"/>
                <a:cs typeface="+mj-cs"/>
              </a:rPr>
              <a:t>`)    REFERENCES `item` (`id`)    ON UPDATE CASCADE)</a:t>
            </a:r>
          </a:p>
        </p:txBody>
      </p:sp>
    </p:spTree>
    <p:extLst>
      <p:ext uri="{BB962C8B-B14F-4D97-AF65-F5344CB8AC3E}">
        <p14:creationId xmlns:p14="http://schemas.microsoft.com/office/powerpoint/2010/main" val="487181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70E4C8-7674-433A-ABC1-2331541D4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Hind"/>
              </a:rPr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4918D9-4E5D-4F77-BAF3-8D1634EB6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>
                <a:highlight>
                  <a:srgbClr val="FFFF00"/>
                </a:highlight>
                <a:latin typeface="Hind"/>
              </a:rPr>
              <a:t>Testo con le richieste assegnate </a:t>
            </a:r>
          </a:p>
          <a:p>
            <a:r>
              <a:rPr lang="it-IT" dirty="0">
                <a:latin typeface="Hind"/>
              </a:rPr>
              <a:t>Strumenti utilizzati per la risoluzione</a:t>
            </a:r>
          </a:p>
          <a:p>
            <a:r>
              <a:rPr lang="it-IT" dirty="0">
                <a:latin typeface="Hind"/>
              </a:rPr>
              <a:t>Assunzioni ?</a:t>
            </a:r>
          </a:p>
          <a:p>
            <a:r>
              <a:rPr lang="it-IT" dirty="0">
                <a:latin typeface="Hind"/>
              </a:rPr>
              <a:t>Scelte implementative</a:t>
            </a:r>
          </a:p>
          <a:p>
            <a:r>
              <a:rPr lang="it-IT" dirty="0">
                <a:latin typeface="Hind"/>
              </a:rPr>
              <a:t>Ulteriori aggiunte</a:t>
            </a:r>
          </a:p>
          <a:p>
            <a:r>
              <a:rPr lang="it-IT" dirty="0">
                <a:highlight>
                  <a:srgbClr val="FFFF00"/>
                </a:highlight>
                <a:latin typeface="Hind"/>
              </a:rPr>
              <a:t>Design del Database (schema ER – definizione delle tabelle – righe del testo corrispondenti </a:t>
            </a:r>
          </a:p>
          <a:p>
            <a:r>
              <a:rPr lang="it-IT" dirty="0">
                <a:latin typeface="Hind"/>
              </a:rPr>
              <a:t>Componenti </a:t>
            </a:r>
          </a:p>
          <a:p>
            <a:r>
              <a:rPr lang="it-IT" dirty="0">
                <a:latin typeface="Hind"/>
              </a:rPr>
              <a:t>Struttura dell’applicazione (IFML)</a:t>
            </a:r>
          </a:p>
          <a:p>
            <a:r>
              <a:rPr lang="it-IT" dirty="0">
                <a:latin typeface="Hind"/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8124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0E847F-33A2-4DFD-8A08-B5D9B87E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>
                <a:latin typeface="Hind"/>
              </a:rPr>
              <a:t>Specifiche del progetto </a:t>
            </a:r>
            <a:r>
              <a:rPr lang="it-IT" b="1" dirty="0">
                <a:latin typeface="Hind"/>
              </a:rPr>
              <a:t>- </a:t>
            </a:r>
            <a:r>
              <a:rPr lang="it-IT" sz="4000" i="0" u="none" strike="noStrike" dirty="0">
                <a:effectLst/>
                <a:latin typeface="Hind"/>
              </a:rPr>
              <a:t>Versione HTML pura</a:t>
            </a:r>
            <a:endParaRPr lang="it-IT" dirty="0">
              <a:latin typeface="Hind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29B385-86A1-4554-B7DA-7CB9F13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it-IT" sz="2000" b="0" i="0" u="none" strike="noStrike" dirty="0">
                <a:solidFill>
                  <a:srgbClr val="000000"/>
                </a:solidFill>
                <a:effectLst/>
                <a:latin typeface="Hind"/>
              </a:rPr>
              <a:t>Un’applicazione di commercio elettronico consente all’utente di visualizzare un catalogo di prodotti venduti da diversi fornitori, inserire prodotti in un carrello della spesa e creare un ordine di acquisto a partire dal contenuto del carrello. </a:t>
            </a:r>
          </a:p>
          <a:p>
            <a:pPr mar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it-IT" sz="2000" b="0" i="0" u="none" strike="noStrike" dirty="0">
                <a:solidFill>
                  <a:srgbClr val="000000"/>
                </a:solidFill>
                <a:effectLst/>
                <a:latin typeface="Hind"/>
              </a:rPr>
              <a:t>Un articolo ha un codice (campo chiave), un nome, una descrizione, una categoria merceologica e una foto. Lo stesso articolo (cioè codice articolo) può essere venduto da più fornitori a prezzi differenti. Un fornitore ha un codice, un nome, una valutazione da 1 a 5 stelle e una politica di spedizione. Un utente ha un nome, un cognome, un’e-mail, una password e un indirizzo di spedizione. </a:t>
            </a:r>
          </a:p>
          <a:p>
            <a:pPr mar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it-IT" sz="2000" b="0" i="0" u="none" strike="noStrike" dirty="0">
                <a:solidFill>
                  <a:srgbClr val="000000"/>
                </a:solidFill>
                <a:effectLst/>
                <a:latin typeface="Hind"/>
              </a:rPr>
              <a:t>La politica di spedizione precisa il prezzo della spedizione in base al numero di articoli ordinati. Ogni fornitore è libero di definire fasce di spesa. Una fascia di spesa ha un numero minimo, un numero massimo e un prezzo. Ad esempio: da 1 a 3 articoli 15€, da 4 a 10 articoli 20€, oltre a 10 articoli,  ecc. Oltre alla fascia di spesa, il fornitore può anche indicare un importo in euro oltre al quale la spedizione è gratuita. Se il totale supera la soglia per la gratuità della spedizione, la spedizione è gratuita indipendentemente dal numero di articoli.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267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0E847F-33A2-4DFD-8A08-B5D9B87E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>
                <a:latin typeface="Hind"/>
              </a:rPr>
              <a:t>Specifiche del progetto - </a:t>
            </a:r>
            <a:r>
              <a:rPr lang="it-IT" sz="4000" i="0" u="none" strike="noStrike" dirty="0">
                <a:effectLst/>
                <a:latin typeface="Hind"/>
              </a:rPr>
              <a:t>Versione HTML pura</a:t>
            </a:r>
            <a:endParaRPr lang="it-IT" sz="4000" b="1" dirty="0">
              <a:latin typeface="Hind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29B385-86A1-4554-B7DA-7CB9F13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it-IT" sz="2000" b="0" i="0" u="none" strike="noStrike" dirty="0">
                <a:solidFill>
                  <a:srgbClr val="000000"/>
                </a:solidFill>
                <a:effectLst/>
                <a:latin typeface="Hind"/>
              </a:rPr>
              <a:t>Dopo il login, l’utente accede a una pagina HOME che mostra (come tutte le altre pagine) un menù con i link HOME, CARRELLO, ORDINI, un campo di ricerca e una lista degli ultimi cinque prodotti visualizzati dall’utente. Se l’utente non ha visualizzato almeno cinque prodotti, la lista è completata con prodotti in offerta scelti a caso in una categoria di default. </a:t>
            </a:r>
          </a:p>
          <a:p>
            <a:pPr mar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it-IT" sz="2000" b="0" i="0" u="none" strike="noStrike" dirty="0">
                <a:solidFill>
                  <a:srgbClr val="000000"/>
                </a:solidFill>
                <a:effectLst/>
                <a:latin typeface="Hind"/>
              </a:rPr>
              <a:t>L’utente può inserire una parola chiave di ricerca nel campo di input e premere INVIO. A seguito dell’invio compare una pagina RISULTATI con prodotti che contengono la chiave di ricerca nel nome o nella descrizione. L’elenco mostra solo il codice, il nome del prodotto e il prezzo minimo di vendita ed è ordinato in modo crescente in base al prezzo minimo di vendita dell’articolo da parte dei fornitori che lo offrono. </a:t>
            </a:r>
          </a:p>
          <a:p>
            <a:pPr mar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it-IT" sz="2000" b="0" i="0" u="none" strike="noStrike" dirty="0">
                <a:solidFill>
                  <a:srgbClr val="000000"/>
                </a:solidFill>
                <a:effectLst/>
                <a:latin typeface="Hind"/>
              </a:rPr>
              <a:t>L’utente può selezionare mediante un click un elemento dell'elenco e visualizzare nella stessa pagina i dati completi e l’elenco dei fornitori che lo vendono (questa azione rende l’articolo “visualizzato”). </a:t>
            </a:r>
          </a:p>
          <a:p>
            <a:pPr mar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it-IT" sz="2000" b="0" i="0" u="none" strike="noStrike" dirty="0">
                <a:solidFill>
                  <a:srgbClr val="000000"/>
                </a:solidFill>
                <a:effectLst/>
                <a:latin typeface="Hind"/>
              </a:rPr>
              <a:t>Per ogni fornitore in tale elenco compaiono: nome, valutazione, prezzo unitario, fasce di spesa di spedizione, importo minimo della spedizione gratuita e il numero degli articoli e valore totale degli articoli di quel fornitore che l’utente ha già messo nel carrello. Accanto all’offerta di ciascun fornitore compare un campo di input intero (quantità) e un bottone METTI NEL CARRELLO. </a:t>
            </a:r>
            <a:endParaRPr lang="it-IT" sz="3400" b="0" dirty="0">
              <a:effectLst/>
              <a:latin typeface="Hind"/>
            </a:endParaRPr>
          </a:p>
        </p:txBody>
      </p:sp>
    </p:spTree>
    <p:extLst>
      <p:ext uri="{BB962C8B-B14F-4D97-AF65-F5344CB8AC3E}">
        <p14:creationId xmlns:p14="http://schemas.microsoft.com/office/powerpoint/2010/main" val="150602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0E847F-33A2-4DFD-8A08-B5D9B87E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>
                <a:latin typeface="Hind"/>
              </a:rPr>
              <a:t>Specifiche del progetto - </a:t>
            </a:r>
            <a:r>
              <a:rPr lang="it-IT" sz="4000" i="0" u="none" strike="noStrike" dirty="0">
                <a:effectLst/>
                <a:latin typeface="Hind"/>
              </a:rPr>
              <a:t>Versione HTML pura</a:t>
            </a:r>
            <a:endParaRPr lang="it-IT" sz="4000" b="1" dirty="0">
              <a:latin typeface="Hind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29B385-86A1-4554-B7DA-7CB9F13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it-IT" sz="2000" b="0" i="0" u="none" strike="noStrike" dirty="0">
                <a:solidFill>
                  <a:srgbClr val="000000"/>
                </a:solidFill>
                <a:effectLst/>
                <a:latin typeface="Hind"/>
              </a:rPr>
              <a:t>L’inserimento nel carrello di una quantità maggiore di zero di articoli comporta l’aggiornamento del contenuto del  carrello e la visualizzazione della pagina CARRELLO. Questa mostra gli articoli inseriti, raggruppati per fornitore. Per ogni fornitore nel carrello si vedono la lista degli articoli, il prezzo totale degli articoli e il prezzo della spedizione calcolato in base alla politica del fornitore. </a:t>
            </a:r>
          </a:p>
          <a:p>
            <a:pPr mar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it-IT" sz="2000" b="0" i="0" u="none" strike="noStrike" dirty="0">
                <a:solidFill>
                  <a:srgbClr val="000000"/>
                </a:solidFill>
                <a:effectLst/>
                <a:latin typeface="Hind"/>
              </a:rPr>
              <a:t>Per ogni fornitore  compare un bottone ORDINA. Premere il bottone comporta l’eliminazione degli articoli del fornitore dal carrello e la creazione di un ordine corrispondente. Un ordine ha un codice, il nome del fornitore, l’elenco degli articoli, un valore totale composto dalla somma del valore degli articoli e delle spese di spedizione, una data di spedizione e l’indirizzo di spedizione dell’utente. I valori degli attributi di un ordine sono memorizzati esplicitamente nella base di dati indipendentemente dai dati del carrello. </a:t>
            </a:r>
          </a:p>
          <a:p>
            <a:pPr mar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it-IT" sz="2000" b="0" i="0" u="none" strike="noStrike" dirty="0">
                <a:solidFill>
                  <a:srgbClr val="000000"/>
                </a:solidFill>
                <a:effectLst/>
                <a:latin typeface="Hind"/>
              </a:rPr>
              <a:t>In ogni momento l’utente può accedere tramite il menu alla pagina HOME, ORDINI e CARRELLO. La pagina ORDINI mostra l’elenco ordinato per data decrescente degli ordini con tutti i dati associati.</a:t>
            </a:r>
            <a:endParaRPr lang="it-IT" sz="3400" b="0" dirty="0">
              <a:effectLst/>
              <a:latin typeface="Hind"/>
            </a:endParaRPr>
          </a:p>
          <a:p>
            <a:pPr mar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it-IT" sz="2000" b="0" i="0" u="none" strike="noStrike" dirty="0">
                <a:solidFill>
                  <a:srgbClr val="000000"/>
                </a:solidFill>
                <a:effectLst/>
                <a:latin typeface="Hind"/>
              </a:rPr>
              <a:t>L’applicazione NON salva il carrello nella base di dati ma solo gli ordini.</a:t>
            </a:r>
            <a:endParaRPr lang="it-IT" sz="3400" b="0" dirty="0">
              <a:effectLst/>
              <a:latin typeface="Hind"/>
            </a:endParaRPr>
          </a:p>
        </p:txBody>
      </p:sp>
    </p:spTree>
    <p:extLst>
      <p:ext uri="{BB962C8B-B14F-4D97-AF65-F5344CB8AC3E}">
        <p14:creationId xmlns:p14="http://schemas.microsoft.com/office/powerpoint/2010/main" val="332741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693768-0A36-4D3E-9956-D2979931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>
                <a:latin typeface="Hind"/>
              </a:rPr>
              <a:t>Design del Database </a:t>
            </a:r>
            <a:r>
              <a:rPr lang="it-IT" sz="4000" dirty="0">
                <a:latin typeface="Hind"/>
              </a:rPr>
              <a:t>– Schema ER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3D55CB6-732D-495D-86D0-512917EF2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484" y="1405467"/>
            <a:ext cx="7619250" cy="5286162"/>
          </a:xfrm>
        </p:spPr>
      </p:pic>
    </p:spTree>
    <p:extLst>
      <p:ext uri="{BB962C8B-B14F-4D97-AF65-F5344CB8AC3E}">
        <p14:creationId xmlns:p14="http://schemas.microsoft.com/office/powerpoint/2010/main" val="2680103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046205-7257-47FD-A07F-1B1048C9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>
                <a:latin typeface="Hind"/>
              </a:rPr>
              <a:t>Design del Database </a:t>
            </a:r>
            <a:r>
              <a:rPr lang="it-IT" sz="4000" dirty="0"/>
              <a:t>– </a:t>
            </a:r>
            <a:r>
              <a:rPr lang="it-IT" sz="4000" dirty="0">
                <a:latin typeface="Hind"/>
              </a:rPr>
              <a:t>Definizione delle tabelle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869FFB-E925-4364-8C80-6479C4DD4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«U</a:t>
            </a: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 </a:t>
            </a:r>
            <a:r>
              <a:rPr lang="it-IT" sz="1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articolo</a:t>
            </a: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ha un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codice</a:t>
            </a: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(campo chiave), un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nome</a:t>
            </a: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una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descrizione</a:t>
            </a: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una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categoria</a:t>
            </a: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merceologica</a:t>
            </a: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 una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foto</a:t>
            </a: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.»</a:t>
            </a:r>
            <a:endParaRPr lang="it-IT" sz="1800" dirty="0">
              <a:latin typeface="Hind"/>
              <a:ea typeface="+mj-ea"/>
              <a:cs typeface="+mj-cs"/>
            </a:endParaRPr>
          </a:p>
          <a:p>
            <a:pPr marL="0" indent="0">
              <a:buNone/>
            </a:pPr>
            <a:endParaRPr lang="en-US" sz="1800" dirty="0">
              <a:latin typeface="Hind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CREATE TABLE IF NOT EXISTS `</a:t>
            </a:r>
            <a:r>
              <a:rPr lang="en-US" sz="1800" dirty="0">
                <a:solidFill>
                  <a:srgbClr val="FFC000"/>
                </a:solidFill>
                <a:latin typeface="Hind"/>
                <a:ea typeface="+mj-ea"/>
                <a:cs typeface="+mj-cs"/>
              </a:rPr>
              <a:t>item</a:t>
            </a:r>
            <a:r>
              <a:rPr lang="en-US" sz="1800" dirty="0">
                <a:latin typeface="Hind"/>
                <a:ea typeface="+mj-ea"/>
                <a:cs typeface="+mj-cs"/>
              </a:rPr>
              <a:t>` ( 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`id` INT NOT NULL AUTO_INCREMENT, 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`name` VARCHAR(45) NOT NULL, 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`description` TEXT NOT NULL, 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`category` LONGTEXT NOT NULL, 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`picture` VARCHAR(45) NOT NULL, 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PRIMARY KEY (`id`))</a:t>
            </a:r>
          </a:p>
        </p:txBody>
      </p:sp>
    </p:spTree>
    <p:extLst>
      <p:ext uri="{BB962C8B-B14F-4D97-AF65-F5344CB8AC3E}">
        <p14:creationId xmlns:p14="http://schemas.microsoft.com/office/powerpoint/2010/main" val="1886747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046205-7257-47FD-A07F-1B1048C9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>
                <a:latin typeface="Hind"/>
              </a:rPr>
              <a:t>Design del Database </a:t>
            </a:r>
            <a:r>
              <a:rPr lang="it-IT" sz="4000" dirty="0"/>
              <a:t>– </a:t>
            </a:r>
            <a:r>
              <a:rPr lang="it-IT" sz="4000" dirty="0">
                <a:latin typeface="Hind"/>
              </a:rPr>
              <a:t>Definizione delle tabelle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869FFB-E925-4364-8C80-6479C4DD4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«Un </a:t>
            </a:r>
            <a:r>
              <a:rPr lang="it-IT" sz="1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fornitore</a:t>
            </a: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ha un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codice</a:t>
            </a: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un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nome</a:t>
            </a: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una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valutazione</a:t>
            </a: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da 1 a 5 stelle e una </a:t>
            </a:r>
            <a:r>
              <a:rPr lang="it-IT" sz="1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politica di spedizione</a:t>
            </a:r>
            <a:r>
              <a:rPr lang="it-IT" sz="18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it-IT" sz="18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…</a:t>
            </a:r>
            <a:r>
              <a:rPr lang="it-IT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Oltre alla fascia di spesa, il fornitore può anche indicare un importo in euro oltre al quale la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spedizione è gratuita</a:t>
            </a: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.»</a:t>
            </a:r>
          </a:p>
          <a:p>
            <a:pPr marL="0" indent="0">
              <a:buNone/>
            </a:pPr>
            <a:endParaRPr lang="en-US" sz="1800" dirty="0">
              <a:latin typeface="Hind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CREATE TABLE IF NOT EXISTS `</a:t>
            </a:r>
            <a:r>
              <a:rPr lang="en-US" sz="1800" dirty="0">
                <a:solidFill>
                  <a:srgbClr val="FFC000"/>
                </a:solidFill>
                <a:latin typeface="Hind"/>
                <a:ea typeface="+mj-ea"/>
                <a:cs typeface="+mj-cs"/>
              </a:rPr>
              <a:t>vendor</a:t>
            </a:r>
            <a:r>
              <a:rPr lang="en-US" sz="1800" dirty="0">
                <a:latin typeface="Hind"/>
                <a:ea typeface="+mj-ea"/>
                <a:cs typeface="+mj-cs"/>
              </a:rPr>
              <a:t>` ( 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`id` INT NOT NULL AUTO_INCREMENT, 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`name` VARCHAR(45) NOT NULL, 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`score` INT NOT NULL, 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`</a:t>
            </a:r>
            <a:r>
              <a:rPr lang="en-US" sz="1800" dirty="0" err="1">
                <a:latin typeface="Hind"/>
                <a:ea typeface="+mj-ea"/>
                <a:cs typeface="+mj-cs"/>
              </a:rPr>
              <a:t>free_limit</a:t>
            </a:r>
            <a:r>
              <a:rPr lang="en-US" sz="1800" dirty="0">
                <a:latin typeface="Hind"/>
                <a:ea typeface="+mj-ea"/>
                <a:cs typeface="+mj-cs"/>
              </a:rPr>
              <a:t>` FLOAT NULL DEFAULT NULL, 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PRIMARY KEY (`id`))</a:t>
            </a:r>
          </a:p>
        </p:txBody>
      </p:sp>
    </p:spTree>
    <p:extLst>
      <p:ext uri="{BB962C8B-B14F-4D97-AF65-F5344CB8AC3E}">
        <p14:creationId xmlns:p14="http://schemas.microsoft.com/office/powerpoint/2010/main" val="150839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046205-7257-47FD-A07F-1B1048C9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>
                <a:latin typeface="Hind"/>
              </a:rPr>
              <a:t>Design del Database </a:t>
            </a:r>
            <a:r>
              <a:rPr lang="it-IT" sz="4000" dirty="0"/>
              <a:t>– </a:t>
            </a:r>
            <a:r>
              <a:rPr lang="it-IT" sz="4000" dirty="0">
                <a:latin typeface="Hind"/>
              </a:rPr>
              <a:t>Definizione delle tabelle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869FFB-E925-4364-8C80-6479C4DD4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«Una </a:t>
            </a:r>
            <a:r>
              <a:rPr lang="it-IT" sz="1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fascia di spesa</a:t>
            </a: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ha un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numero minimo</a:t>
            </a: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un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numero massimo</a:t>
            </a: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 un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prezzo</a:t>
            </a: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Ad esempio: da 1 a 3 articoli 15€, da 4 a 10 articoli 20€, oltre a 10 articoli, ecc.»</a:t>
            </a:r>
          </a:p>
          <a:p>
            <a:pPr marL="0" indent="0">
              <a:buNone/>
            </a:pPr>
            <a:endParaRPr lang="en-US" sz="1800" dirty="0">
              <a:latin typeface="Hind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CREATE TABLE IF NOT EXISTS `</a:t>
            </a:r>
            <a:r>
              <a:rPr lang="en-US" sz="1800" dirty="0">
                <a:solidFill>
                  <a:srgbClr val="FFC000"/>
                </a:solidFill>
                <a:latin typeface="Hind"/>
                <a:ea typeface="+mj-ea"/>
                <a:cs typeface="+mj-cs"/>
              </a:rPr>
              <a:t>range</a:t>
            </a:r>
            <a:r>
              <a:rPr lang="en-US" sz="1800" dirty="0">
                <a:latin typeface="Hind"/>
                <a:ea typeface="+mj-ea"/>
                <a:cs typeface="+mj-cs"/>
              </a:rPr>
              <a:t>` ( 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`id` INT NOT NULL AUTO_INCREMENT, 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`min` INT NOT NULL, 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`max` INT NOT NULL, 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`</a:t>
            </a:r>
            <a:r>
              <a:rPr lang="en-US" sz="1800" dirty="0" err="1">
                <a:latin typeface="Hind"/>
                <a:ea typeface="+mj-ea"/>
                <a:cs typeface="+mj-cs"/>
              </a:rPr>
              <a:t>shipping_cost</a:t>
            </a:r>
            <a:r>
              <a:rPr lang="en-US" sz="1800" dirty="0">
                <a:latin typeface="Hind"/>
                <a:ea typeface="+mj-ea"/>
                <a:cs typeface="+mj-cs"/>
              </a:rPr>
              <a:t>` FLOAT NOT NULL,  </a:t>
            </a:r>
          </a:p>
          <a:p>
            <a:pPr marL="0" indent="0">
              <a:buNone/>
            </a:pPr>
            <a:r>
              <a:rPr lang="en-US" sz="1800" dirty="0">
                <a:latin typeface="Hind"/>
                <a:ea typeface="+mj-ea"/>
                <a:cs typeface="+mj-cs"/>
              </a:rPr>
              <a:t>PRIMARY KEY (`id`))</a:t>
            </a:r>
          </a:p>
        </p:txBody>
      </p:sp>
    </p:spTree>
    <p:extLst>
      <p:ext uri="{BB962C8B-B14F-4D97-AF65-F5344CB8AC3E}">
        <p14:creationId xmlns:p14="http://schemas.microsoft.com/office/powerpoint/2010/main" val="724282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1984</Words>
  <Application>Microsoft Office PowerPoint</Application>
  <PresentationFormat>Widescreen</PresentationFormat>
  <Paragraphs>132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Hind</vt:lpstr>
      <vt:lpstr>Tema di Office</vt:lpstr>
      <vt:lpstr>Progetto di TIW </vt:lpstr>
      <vt:lpstr>INDICE</vt:lpstr>
      <vt:lpstr>Specifiche del progetto - Versione HTML pura</vt:lpstr>
      <vt:lpstr>Specifiche del progetto - Versione HTML pura</vt:lpstr>
      <vt:lpstr>Specifiche del progetto - Versione HTML pura</vt:lpstr>
      <vt:lpstr>Design del Database – Schema ER</vt:lpstr>
      <vt:lpstr>Design del Database – Definizione delle tabelle</vt:lpstr>
      <vt:lpstr>Design del Database – Definizione delle tabelle</vt:lpstr>
      <vt:lpstr>Design del Database – Definizione delle tabelle</vt:lpstr>
      <vt:lpstr>Design del Database – Definizione delle tabelle</vt:lpstr>
      <vt:lpstr>Design del Database – Definizione delle tabelle</vt:lpstr>
      <vt:lpstr>Design del Database – Definizione delle tabelle</vt:lpstr>
      <vt:lpstr>Design del Database – Definizione delle tabelle</vt:lpstr>
      <vt:lpstr>Design del Database – Definizione delle tabelle</vt:lpstr>
      <vt:lpstr>Design del Database – Definizione delle tabelle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di TIW</dc:title>
  <dc:creator>Margherita Musumeci</dc:creator>
  <cp:lastModifiedBy>Margherita Musumeci</cp:lastModifiedBy>
  <cp:revision>4</cp:revision>
  <dcterms:created xsi:type="dcterms:W3CDTF">2021-06-18T16:13:37Z</dcterms:created>
  <dcterms:modified xsi:type="dcterms:W3CDTF">2021-06-19T11:08:50Z</dcterms:modified>
</cp:coreProperties>
</file>