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924BE-B85F-444C-AC77-B8AAA4B59075}" v="353" dt="2025-08-29T17:01:17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>
        <p:scale>
          <a:sx n="80" d="100"/>
          <a:sy n="80" d="100"/>
        </p:scale>
        <p:origin x="55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8AFF-77AC-4BD5-AD91-F9ACAF0E0639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AC57-7FDC-498A-85E4-37702D5689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7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AC57-7FDC-498A-85E4-37702D56899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8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7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6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5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8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47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63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7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4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DC6A10-8264-4754-B017-45ED96EC2D2C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36C2B2-8BAD-418E-A1A1-0DDC0C677E4A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7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ianatale/Applied_Genom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2/ajpregu.2000.278.3.R698" TargetMode="External"/><Relationship Id="rId7" Type="http://schemas.openxmlformats.org/officeDocument/2006/relationships/hyperlink" Target="https://doi.org/10.1007/978-1-4939-9173-0_14" TargetMode="External"/><Relationship Id="rId2" Type="http://schemas.openxmlformats.org/officeDocument/2006/relationships/hyperlink" Target="https://doi.org/10.1016/j.tig.2020.01.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1-0716-1099-2_2" TargetMode="External"/><Relationship Id="rId5" Type="http://schemas.openxmlformats.org/officeDocument/2006/relationships/hyperlink" Target="https://doi.org/10.1016/j.gpb.2015.08.002" TargetMode="External"/><Relationship Id="rId4" Type="http://schemas.openxmlformats.org/officeDocument/2006/relationships/hyperlink" Target="https://doi.org/10.1038/s41467-020-16449-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pm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4FF3F-5433-7EF9-6F2C-7F9E8E22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432" y="1813930"/>
            <a:ext cx="9745135" cy="240035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Reference Genome Assembly of </a:t>
            </a:r>
            <a:br>
              <a:rPr lang="en-US" sz="4400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Marmota marmota Reveals </a:t>
            </a:r>
            <a:br>
              <a:rPr lang="en-US" sz="4400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Molecular Bases of Hibernation and Life at High Altitude</a:t>
            </a:r>
            <a:endParaRPr lang="it-IT" sz="4400" b="1" dirty="0">
              <a:solidFill>
                <a:schemeClr val="tx2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C15ACB-FE0A-BA4E-EFA1-178785F7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278" y="142240"/>
            <a:ext cx="2106729" cy="15424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BCBCB4-D11E-BC3B-5701-B6A2E1F86516}"/>
              </a:ext>
            </a:extLst>
          </p:cNvPr>
          <p:cNvSpPr txBox="1"/>
          <p:nvPr/>
        </p:nvSpPr>
        <p:spPr>
          <a:xfrm>
            <a:off x="1223432" y="4500880"/>
            <a:ext cx="60511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Sofia Natale</a:t>
            </a:r>
          </a:p>
          <a:p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MSc in Bioinformatics</a:t>
            </a:r>
          </a:p>
          <a:p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University of Bologna</a:t>
            </a:r>
          </a:p>
          <a:p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A.Y 2024/2025</a:t>
            </a:r>
          </a:p>
          <a:p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Applied Genomics Project</a:t>
            </a:r>
          </a:p>
        </p:txBody>
      </p:sp>
    </p:spTree>
    <p:extLst>
      <p:ext uri="{BB962C8B-B14F-4D97-AF65-F5344CB8AC3E}">
        <p14:creationId xmlns:p14="http://schemas.microsoft.com/office/powerpoint/2010/main" val="342503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F2936-6DF0-068C-85E3-3E6033F5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00"/>
            <a:ext cx="12192000" cy="895531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Cost </a:t>
            </a:r>
            <a:r>
              <a:rPr lang="it-IT" b="1" dirty="0" err="1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estimation</a:t>
            </a:r>
            <a:endParaRPr lang="it-IT" b="1" dirty="0">
              <a:solidFill>
                <a:schemeClr val="tx2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528A188-F873-0F85-85AC-858ECAB2B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102706"/>
              </p:ext>
            </p:extLst>
          </p:nvPr>
        </p:nvGraphicFramePr>
        <p:xfrm>
          <a:off x="1037770" y="692331"/>
          <a:ext cx="10116459" cy="563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153">
                  <a:extLst>
                    <a:ext uri="{9D8B030D-6E8A-4147-A177-3AD203B41FA5}">
                      <a16:colId xmlns:a16="http://schemas.microsoft.com/office/drawing/2014/main" val="173398592"/>
                    </a:ext>
                  </a:extLst>
                </a:gridCol>
                <a:gridCol w="3372153">
                  <a:extLst>
                    <a:ext uri="{9D8B030D-6E8A-4147-A177-3AD203B41FA5}">
                      <a16:colId xmlns:a16="http://schemas.microsoft.com/office/drawing/2014/main" val="3704624577"/>
                    </a:ext>
                  </a:extLst>
                </a:gridCol>
                <a:gridCol w="3372153">
                  <a:extLst>
                    <a:ext uri="{9D8B030D-6E8A-4147-A177-3AD203B41FA5}">
                      <a16:colId xmlns:a16="http://schemas.microsoft.com/office/drawing/2014/main" val="289457059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cost (</a:t>
                      </a:r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99825"/>
                  </a:ext>
                </a:extLst>
              </a:tr>
              <a:tr h="1073045">
                <a:tc>
                  <a:txBody>
                    <a:bodyPr/>
                    <a:lstStyle/>
                    <a:p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Sample collection &amp; DNA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Fieldwork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it-IT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</a:t>
                      </a:r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(40,000 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€),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Laboratory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consumables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 (20,000 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€), Shipping &amp;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cold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chain (8,000 €) </a:t>
                      </a:r>
                      <a:r>
                        <a:rPr lang="it-IT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Permits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ethics (5,000 €)</a:t>
                      </a:r>
                      <a:endParaRPr lang="it-IT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52550"/>
                  </a:ext>
                </a:extLst>
              </a:tr>
              <a:tr h="919753">
                <a:tc>
                  <a:txBody>
                    <a:bodyPr/>
                    <a:lstStyle/>
                    <a:p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 genome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genome (Illumina +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PacBio HiFi + Hi-C) (27,400 </a:t>
                      </a:r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€), Hi-C extra (2700 €) </a:t>
                      </a:r>
                      <a:endParaRPr lang="it-IT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30,100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24477"/>
                  </a:ext>
                </a:extLst>
              </a:tr>
              <a:tr h="643827">
                <a:tc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Genome assembly &amp; quality assesment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HPC &amp;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15,000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60518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</a:t>
                      </a:r>
                      <a:r>
                        <a:rPr lang="it-IT" sz="16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genomics</a:t>
                      </a:r>
                      <a:endParaRPr lang="it-IT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Pool-seq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36340"/>
                  </a:ext>
                </a:extLst>
              </a:tr>
              <a:tr h="800206">
                <a:tc>
                  <a:txBody>
                    <a:bodyPr/>
                    <a:lstStyle/>
                    <a:p>
                      <a:r>
                        <a:rPr lang="it-IT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</a:t>
                      </a:r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assays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RNA-seq (12,400 €), ATAC-seq: (5,000 €), ChIP-seq H3K27ac (8,000 €), WGBS (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-seq) (15,000 €)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40,400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597"/>
                  </a:ext>
                </a:extLst>
              </a:tr>
              <a:tr h="1037304">
                <a:tc>
                  <a:txBody>
                    <a:bodyPr/>
                    <a:lstStyle/>
                    <a:p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Personnel &amp; Dissemination 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Laboratory technician (37,500 €), Bioinformatics postdoc (70,000 €), Dissemination / Open Access (8,000 €)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115,500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33562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294,000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8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0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98A42-13DB-0414-8094-355E2071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Results</a:t>
            </a:r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81FD01-7677-7969-956E-D34F00D213DF}"/>
              </a:ext>
            </a:extLst>
          </p:cNvPr>
          <p:cNvSpPr txBox="1"/>
          <p:nvPr/>
        </p:nvSpPr>
        <p:spPr>
          <a:xfrm>
            <a:off x="1171575" y="1737360"/>
            <a:ext cx="10096499" cy="42473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-scale assembly (Scaffold N50 &gt; 50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~20,000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-coding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π, θ)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high-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colonies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Elevated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F_ST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Tajima’s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in candidate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oxygen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sensing,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hypoxia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RNA-seq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hundreds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thermogenesis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circannual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rhythms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ATAC-seq / ChIP-seq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 motifs (HIF, PPAR,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circadian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WGBS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hundreds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promoters/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enhancers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lineage-specific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 family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(energy storage, hypoxia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1A2BFF-0F85-8B8E-F15D-FF1C61FDB03F}"/>
              </a:ext>
            </a:extLst>
          </p:cNvPr>
          <p:cNvSpPr txBox="1"/>
          <p:nvPr/>
        </p:nvSpPr>
        <p:spPr>
          <a:xfrm>
            <a:off x="8062912" y="2547461"/>
            <a:ext cx="2776538" cy="176307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outcome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evidence for molecular mechanisms enabling hibernation &amp; high-altitude survival</a:t>
            </a:r>
          </a:p>
        </p:txBody>
      </p:sp>
    </p:spTree>
    <p:extLst>
      <p:ext uri="{BB962C8B-B14F-4D97-AF65-F5344CB8AC3E}">
        <p14:creationId xmlns:p14="http://schemas.microsoft.com/office/powerpoint/2010/main" val="74645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A821C-2A87-E181-F0B9-5A817465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1999" cy="1450757"/>
          </a:xfrm>
        </p:spPr>
        <p:txBody>
          <a:bodyPr/>
          <a:lstStyle/>
          <a:p>
            <a:pPr algn="ctr"/>
            <a:r>
              <a:rPr lang="it-IT" b="1" dirty="0">
                <a:latin typeface="Batang" panose="02030600000101010101" pitchFamily="18" charset="-127"/>
                <a:ea typeface="Batang" panose="02030600000101010101" pitchFamily="18" charset="-127"/>
              </a:rPr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8A8F6D-3ED6-789F-F98C-26B3A182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30349"/>
            <a:ext cx="10029825" cy="77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hypoxia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metabolic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biomedicine, plus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genomic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for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736D3B2-0BF6-B29D-09F5-74370745814E}"/>
              </a:ext>
            </a:extLst>
          </p:cNvPr>
          <p:cNvSpPr/>
          <p:nvPr/>
        </p:nvSpPr>
        <p:spPr>
          <a:xfrm>
            <a:off x="1171573" y="3074075"/>
            <a:ext cx="1533526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356201-82D7-4058-3C35-88E348E63ADA}"/>
              </a:ext>
            </a:extLst>
          </p:cNvPr>
          <p:cNvSpPr txBox="1"/>
          <p:nvPr/>
        </p:nvSpPr>
        <p:spPr>
          <a:xfrm>
            <a:off x="3286125" y="2507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sampling (season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4F4173-CEEE-6574-CB62-7F0E231FDB57}"/>
              </a:ext>
            </a:extLst>
          </p:cNvPr>
          <p:cNvSpPr txBox="1"/>
          <p:nvPr/>
        </p:nvSpPr>
        <p:spPr>
          <a:xfrm>
            <a:off x="3286125" y="30726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3F5ED5-B424-556F-841F-D97F22388871}"/>
              </a:ext>
            </a:extLst>
          </p:cNvPr>
          <p:cNvSpPr txBox="1"/>
          <p:nvPr/>
        </p:nvSpPr>
        <p:spPr>
          <a:xfrm>
            <a:off x="3286125" y="3612122"/>
            <a:ext cx="703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Multi-omics integration provide a solid framework to study adaptation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A3AE598-0D0E-9372-3EFF-81761C971B54}"/>
              </a:ext>
            </a:extLst>
          </p:cNvPr>
          <p:cNvSpPr/>
          <p:nvPr/>
        </p:nvSpPr>
        <p:spPr>
          <a:xfrm>
            <a:off x="1171571" y="4935018"/>
            <a:ext cx="163830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21EA25-CA98-0D58-3416-FC05642A773D}"/>
              </a:ext>
            </a:extLst>
          </p:cNvPr>
          <p:cNvSpPr txBox="1"/>
          <p:nvPr/>
        </p:nvSpPr>
        <p:spPr>
          <a:xfrm>
            <a:off x="3286125" y="4177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Unresolved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858271-F401-9C10-92E1-37E75FBF4C0C}"/>
              </a:ext>
            </a:extLst>
          </p:cNvPr>
          <p:cNvSpPr txBox="1"/>
          <p:nvPr/>
        </p:nvSpPr>
        <p:spPr>
          <a:xfrm>
            <a:off x="3286125" y="4654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A98ECC-5FDD-B28F-54B5-AEE196E13E7C}"/>
              </a:ext>
            </a:extLst>
          </p:cNvPr>
          <p:cNvSpPr txBox="1"/>
          <p:nvPr/>
        </p:nvSpPr>
        <p:spPr>
          <a:xfrm>
            <a:off x="3286125" y="5151237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FBAFEF6-82A0-E17F-40C9-5F923A55DD15}"/>
              </a:ext>
            </a:extLst>
          </p:cNvPr>
          <p:cNvSpPr txBox="1"/>
          <p:nvPr/>
        </p:nvSpPr>
        <p:spPr>
          <a:xfrm>
            <a:off x="3286125" y="5647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</a:p>
        </p:txBody>
      </p:sp>
      <p:sp>
        <p:nvSpPr>
          <p:cNvPr id="20" name="Parentesi graffa chiusa 19">
            <a:extLst>
              <a:ext uri="{FF2B5EF4-FFF2-40B4-BE49-F238E27FC236}">
                <a16:creationId xmlns:a16="http://schemas.microsoft.com/office/drawing/2014/main" id="{15B70C69-8EAF-0D34-2105-9C19A28D1DAD}"/>
              </a:ext>
            </a:extLst>
          </p:cNvPr>
          <p:cNvSpPr/>
          <p:nvPr/>
        </p:nvSpPr>
        <p:spPr>
          <a:xfrm rot="10800000">
            <a:off x="2705097" y="2691881"/>
            <a:ext cx="581028" cy="114407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BA7249D6-1A5E-7FD2-3291-F36E20ADFD15}"/>
              </a:ext>
            </a:extLst>
          </p:cNvPr>
          <p:cNvSpPr/>
          <p:nvPr/>
        </p:nvSpPr>
        <p:spPr>
          <a:xfrm rot="10800000">
            <a:off x="2809875" y="4333873"/>
            <a:ext cx="476250" cy="1571623"/>
          </a:xfrm>
          <a:prstGeom prst="rightBrace">
            <a:avLst>
              <a:gd name="adj1" fmla="val 8333"/>
              <a:gd name="adj2" fmla="val 506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101F3EE-BF40-1A3A-7299-9491D7AD0F09}"/>
              </a:ext>
            </a:extLst>
          </p:cNvPr>
          <p:cNvSpPr txBox="1"/>
          <p:nvPr/>
        </p:nvSpPr>
        <p:spPr>
          <a:xfrm>
            <a:off x="7515225" y="4611525"/>
            <a:ext cx="3886200" cy="12939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&amp; 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it-I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GitHub repository: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https://github.com/sofianatale/Applied_Genomics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(PDF):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REPORT_AG_NATALE_SOFIA.pdf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E63DC-C780-A9FB-7F77-F618D851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667"/>
            <a:ext cx="12192000" cy="1144587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325FD-3C9A-BD77-912F-7EB736FB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99" y="1896533"/>
            <a:ext cx="10083801" cy="386196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Gossmann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T. I., &amp;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Ralser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M. (2020). Marmota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marmota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Trends in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genetics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: TIG, 36(5), 383–384. 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2"/>
              </a:rPr>
              <a:t>https://doi.org/10.1016/j.tig.2020.01.006</a:t>
            </a:r>
            <a:endParaRPr lang="it-IT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Ortmann, S., &amp; </a:t>
            </a:r>
            <a:r>
              <a:rPr lang="en-US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Heldmaier</a:t>
            </a:r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G. (2000). Regulation of body temperature and energy requirements of hibernating alpine marmots (Marmota marmota). American journal of physiology. Regulatory, integrative and comparative physiology, 278(3), R698–R704. </a:t>
            </a:r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3"/>
              </a:rPr>
              <a:t>https://doi.org/10.1152/ajpregu.2000.278.3.R698</a:t>
            </a:r>
            <a:endParaRPr lang="en-US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Theodoridis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S., et al. (2020).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Evolutionary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history and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past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climate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change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shape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genetic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diversity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in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mammals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 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Nature Communications,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 11, 2557. </a:t>
            </a:r>
            <a:r>
              <a:rPr lang="it-IT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4"/>
              </a:rPr>
              <a:t>https://doi.org/10.1038/s41467-020-16449-5</a:t>
            </a:r>
            <a:endParaRPr lang="it-IT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Rhoads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A., &amp;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Au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K. F. (2015). PacBio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sequencing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and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its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applications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 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Genomics, </a:t>
            </a:r>
            <a:r>
              <a:rPr lang="it-IT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Proteomics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&amp; Bioinformatics,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 13(5), 278–289. </a:t>
            </a:r>
            <a:r>
              <a:rPr lang="it-IT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5"/>
              </a:rPr>
              <a:t>https://doi.org/10.1016/j.gpb.2015.08.002</a:t>
            </a:r>
            <a:endParaRPr lang="it-IT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Modi, A., Vai, S., Caramelli, D., &amp; Lari, M. (2021). The Illumina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sequencing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protocol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and the NovaSeq 6000 system. 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Methods Mol </a:t>
            </a:r>
            <a:r>
              <a:rPr lang="it-IT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Biol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 2242, 15–42. </a:t>
            </a:r>
            <a:r>
              <a:rPr lang="it-IT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6"/>
              </a:rPr>
              <a:t>https://doi.org/10.1007/978-1-0716-1099-2_2</a:t>
            </a:r>
            <a:endParaRPr lang="it-IT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Seppey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M., Manni, M., &amp;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Zdobnov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E. M. (2019). BUSCO: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assessing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genome assembly and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annotation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completeness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 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Methods Mol </a:t>
            </a:r>
            <a:r>
              <a:rPr lang="it-IT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Biol</a:t>
            </a:r>
            <a:r>
              <a:rPr lang="it-IT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 1962, 227–245. </a:t>
            </a:r>
            <a:r>
              <a:rPr lang="it-IT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hlinkClick r:id="rId7"/>
              </a:rPr>
              <a:t>https://doi.org/10.1007/978-1-4939-9173-0_14</a:t>
            </a:r>
            <a:endParaRPr lang="it-IT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332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230D0-AB5A-0CCB-F836-766E0BCD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8627"/>
            <a:ext cx="12192000" cy="925286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Why the Alpine Marmot?</a:t>
            </a:r>
          </a:p>
        </p:txBody>
      </p:sp>
      <p:pic>
        <p:nvPicPr>
          <p:cNvPr id="5" name="Immagine 4" descr="Immagine che contiene mammifero, aria aperta, roditore, Marmotta&#10;&#10;Il contenuto generato dall'IA potrebbe non essere corretto.">
            <a:extLst>
              <a:ext uri="{FF2B5EF4-FFF2-40B4-BE49-F238E27FC236}">
                <a16:creationId xmlns:a16="http://schemas.microsoft.com/office/drawing/2014/main" id="{8A59F9AB-8B96-1252-33A0-4F1D94C6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b="19658"/>
          <a:stretch>
            <a:fillRect/>
          </a:stretch>
        </p:blipFill>
        <p:spPr>
          <a:xfrm>
            <a:off x="1121765" y="2583558"/>
            <a:ext cx="2615972" cy="32720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88C5B1-0C44-8A9A-2D15-A85D2D530CBE}"/>
              </a:ext>
            </a:extLst>
          </p:cNvPr>
          <p:cNvSpPr txBox="1"/>
          <p:nvPr/>
        </p:nvSpPr>
        <p:spPr>
          <a:xfrm>
            <a:off x="4385730" y="2584480"/>
            <a:ext cx="2401559" cy="715089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Model species for extreme adaptations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DE78C8-57C0-8EB3-7F92-E860B1BF8803}"/>
              </a:ext>
            </a:extLst>
          </p:cNvPr>
          <p:cNvSpPr txBox="1"/>
          <p:nvPr/>
        </p:nvSpPr>
        <p:spPr>
          <a:xfrm>
            <a:off x="7233048" y="3692476"/>
            <a:ext cx="407786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Distributed along a wide altitudinal gradient (900–2,800 m) in the Alps, facing contrasting selective pressures.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61B921-DEEA-F090-3E42-C7626B708D68}"/>
              </a:ext>
            </a:extLst>
          </p:cNvPr>
          <p:cNvSpPr txBox="1"/>
          <p:nvPr/>
        </p:nvSpPr>
        <p:spPr>
          <a:xfrm>
            <a:off x="1121765" y="1911059"/>
            <a:ext cx="1008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Scientific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no chromosome-scale, high-quality reference genome currently available.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E92AA-9BF6-83E4-2685-CD53CB499C9C}"/>
              </a:ext>
            </a:extLst>
          </p:cNvPr>
          <p:cNvSpPr txBox="1"/>
          <p:nvPr/>
        </p:nvSpPr>
        <p:spPr>
          <a:xfrm>
            <a:off x="7233048" y="2630230"/>
            <a:ext cx="4407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Hibernation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(metabolic suppression) and 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survival under chronic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hypoxia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1A8451-B83C-C905-4620-40EF96F6DBC2}"/>
              </a:ext>
            </a:extLst>
          </p:cNvPr>
          <p:cNvSpPr txBox="1"/>
          <p:nvPr/>
        </p:nvSpPr>
        <p:spPr>
          <a:xfrm>
            <a:off x="4385730" y="3830976"/>
            <a:ext cx="2401559" cy="715089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Ecological </a:t>
            </a:r>
          </a:p>
          <a:p>
            <a:pPr algn="ctr"/>
            <a:r>
              <a:rPr lang="it-IT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relevance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F4D183-580F-C1EF-13B0-5CDB5506D43F}"/>
              </a:ext>
            </a:extLst>
          </p:cNvPr>
          <p:cNvSpPr txBox="1"/>
          <p:nvPr/>
        </p:nvSpPr>
        <p:spPr>
          <a:xfrm>
            <a:off x="7233048" y="5078393"/>
            <a:ext cx="4077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Study molecular bases of energy balance, stress resistance, and environmental adaptation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79978A-F1BB-741B-2BA3-9828A3E5C375}"/>
              </a:ext>
            </a:extLst>
          </p:cNvPr>
          <p:cNvSpPr txBox="1"/>
          <p:nvPr/>
        </p:nvSpPr>
        <p:spPr>
          <a:xfrm>
            <a:off x="4385729" y="5209251"/>
            <a:ext cx="2401559" cy="715089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Opportunity</a:t>
            </a:r>
          </a:p>
          <a:p>
            <a:endParaRPr lang="it-IT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812E305-479C-BE35-EC6F-C9AB0A0927F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787289" y="2942025"/>
            <a:ext cx="445759" cy="1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A9CE37FB-65DD-82D9-AA73-D67A040E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87" y="4057941"/>
            <a:ext cx="603556" cy="2316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F5FF828-F73E-B1D2-3849-B6DB50E7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87" y="5424224"/>
            <a:ext cx="60355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0488-E20F-E7AB-0A05-7607A608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Ecology and Life Cycle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F1C729-3711-D9AB-DD02-B19922D4A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138974" y="2336147"/>
            <a:ext cx="2598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duality: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B99D57-F656-0272-E1DB-A98C92FD92F8}"/>
              </a:ext>
            </a:extLst>
          </p:cNvPr>
          <p:cNvSpPr txBox="1"/>
          <p:nvPr/>
        </p:nvSpPr>
        <p:spPr>
          <a:xfrm>
            <a:off x="1117599" y="1804031"/>
            <a:ext cx="699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Alpine habitat: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colonies distributed from ~1,500 to 3,000 m a.s.l.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D9558A-8EAA-A341-6028-0A4BDC6602A2}"/>
              </a:ext>
            </a:extLst>
          </p:cNvPr>
          <p:cNvSpPr txBox="1"/>
          <p:nvPr/>
        </p:nvSpPr>
        <p:spPr>
          <a:xfrm>
            <a:off x="5839916" y="2295940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structure: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E7B0A1-1F48-3C96-0B11-D6CE2EFCDE25}"/>
              </a:ext>
            </a:extLst>
          </p:cNvPr>
          <p:cNvSpPr txBox="1"/>
          <p:nvPr/>
        </p:nvSpPr>
        <p:spPr>
          <a:xfrm>
            <a:off x="3996267" y="5398871"/>
            <a:ext cx="7065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shifts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metabolic reprogramming between active and hibernating states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itardo 19">
            <a:extLst>
              <a:ext uri="{FF2B5EF4-FFF2-40B4-BE49-F238E27FC236}">
                <a16:creationId xmlns:a16="http://schemas.microsoft.com/office/drawing/2014/main" id="{C8481C3C-8E8B-CA3E-865C-45FCA9A81FAD}"/>
              </a:ext>
            </a:extLst>
          </p:cNvPr>
          <p:cNvSpPr/>
          <p:nvPr/>
        </p:nvSpPr>
        <p:spPr>
          <a:xfrm>
            <a:off x="3226740" y="2979929"/>
            <a:ext cx="2109141" cy="2074041"/>
          </a:xfrm>
          <a:prstGeom prst="flowChartDela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Summer → 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active phase (foraging, reproduction).</a:t>
            </a:r>
          </a:p>
          <a:p>
            <a:pPr algn="ctr"/>
            <a:endParaRPr lang="en-US" dirty="0"/>
          </a:p>
        </p:txBody>
      </p:sp>
      <p:sp>
        <p:nvSpPr>
          <p:cNvPr id="21" name="Ritardo 20">
            <a:extLst>
              <a:ext uri="{FF2B5EF4-FFF2-40B4-BE49-F238E27FC236}">
                <a16:creationId xmlns:a16="http://schemas.microsoft.com/office/drawing/2014/main" id="{7C49CEAD-9F1E-FFF3-CF8E-C5B9E702A40D}"/>
              </a:ext>
            </a:extLst>
          </p:cNvPr>
          <p:cNvSpPr/>
          <p:nvPr/>
        </p:nvSpPr>
        <p:spPr>
          <a:xfrm flipH="1">
            <a:off x="1117599" y="2979930"/>
            <a:ext cx="2109141" cy="2074041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Winter → hibernation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(up to 6–7 months underground).</a:t>
            </a: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DD6FAB56-76D1-12E4-2170-A5C3ABF75938}"/>
              </a:ext>
            </a:extLst>
          </p:cNvPr>
          <p:cNvCxnSpPr>
            <a:cxnSpLocks/>
          </p:cNvCxnSpPr>
          <p:nvPr/>
        </p:nvCxnSpPr>
        <p:spPr>
          <a:xfrm>
            <a:off x="3149600" y="5053970"/>
            <a:ext cx="846667" cy="508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E21925-05D3-C0F9-24FB-AC965F89B11F}"/>
              </a:ext>
            </a:extLst>
          </p:cNvPr>
          <p:cNvSpPr txBox="1"/>
          <p:nvPr/>
        </p:nvSpPr>
        <p:spPr>
          <a:xfrm>
            <a:off x="10079567" y="2920663"/>
            <a:ext cx="1989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groups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763E9A05-B81F-FC8D-505B-0864396F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0" t="3359" r="3150" b="18594"/>
          <a:stretch>
            <a:fillRect/>
          </a:stretch>
        </p:blipFill>
        <p:spPr>
          <a:xfrm>
            <a:off x="5839916" y="2979929"/>
            <a:ext cx="4108417" cy="199847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631478C-77CB-4B4B-B729-886B4E95C7CA}"/>
              </a:ext>
            </a:extLst>
          </p:cNvPr>
          <p:cNvSpPr txBox="1"/>
          <p:nvPr/>
        </p:nvSpPr>
        <p:spPr>
          <a:xfrm>
            <a:off x="10173015" y="3662236"/>
            <a:ext cx="176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Burrow systems shared across generations</a:t>
            </a:r>
            <a:r>
              <a:rPr lang="en-US" dirty="0"/>
              <a:t>.</a:t>
            </a:r>
            <a:endParaRPr lang="it-IT" dirty="0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190C24C-ACE6-D46A-6965-234072E28213}"/>
              </a:ext>
            </a:extLst>
          </p:cNvPr>
          <p:cNvCxnSpPr>
            <a:cxnSpLocks/>
          </p:cNvCxnSpPr>
          <p:nvPr/>
        </p:nvCxnSpPr>
        <p:spPr>
          <a:xfrm>
            <a:off x="11053548" y="3289849"/>
            <a:ext cx="8467" cy="372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E06C9AD1-D166-A36B-5526-80FB7CA7C570}"/>
              </a:ext>
            </a:extLst>
          </p:cNvPr>
          <p:cNvSpPr/>
          <p:nvPr/>
        </p:nvSpPr>
        <p:spPr>
          <a:xfrm>
            <a:off x="5839916" y="2979929"/>
            <a:ext cx="4108417" cy="19829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9C97C-148E-0359-0DE7-C95EC076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Aims</a:t>
            </a:r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F584C8-5BBD-43F9-127E-5BD0B09F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98" y="4643171"/>
            <a:ext cx="10005425" cy="847044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multi-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omics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(RNA-seq, ATAC-seq, ChIP-seq, WGBS) to link genome to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loci under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altitudinal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lang="it-I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DB3516-AEA4-0236-120D-9EE78B600F7B}"/>
              </a:ext>
            </a:extLst>
          </p:cNvPr>
          <p:cNvSpPr txBox="1"/>
          <p:nvPr/>
        </p:nvSpPr>
        <p:spPr>
          <a:xfrm>
            <a:off x="3050420" y="2909550"/>
            <a:ext cx="57972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D66652-AE9F-A90F-1702-460FE342C477}"/>
              </a:ext>
            </a:extLst>
          </p:cNvPr>
          <p:cNvSpPr txBox="1"/>
          <p:nvPr/>
        </p:nvSpPr>
        <p:spPr>
          <a:xfrm>
            <a:off x="1193798" y="3597465"/>
            <a:ext cx="383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Hibernation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metabolic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thermogenesis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76EAA5-3FC9-01BB-923E-171BBE5D516B}"/>
              </a:ext>
            </a:extLst>
          </p:cNvPr>
          <p:cNvSpPr txBox="1"/>
          <p:nvPr/>
        </p:nvSpPr>
        <p:spPr>
          <a:xfrm>
            <a:off x="1193800" y="1981238"/>
            <a:ext cx="100054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-scale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genome of the Alpine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marmot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(Marmota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marmota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4420333-D024-4588-B252-B8BD62221C34}"/>
              </a:ext>
            </a:extLst>
          </p:cNvPr>
          <p:cNvSpPr txBox="1"/>
          <p:nvPr/>
        </p:nvSpPr>
        <p:spPr>
          <a:xfrm>
            <a:off x="1193798" y="5687056"/>
            <a:ext cx="100054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a knowledge gap: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high-quality reference genome currently available for this species.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CB936B5-12C5-9D20-C283-21A8BF82B935}"/>
              </a:ext>
            </a:extLst>
          </p:cNvPr>
          <p:cNvCxnSpPr>
            <a:cxnSpLocks/>
          </p:cNvCxnSpPr>
          <p:nvPr/>
        </p:nvCxnSpPr>
        <p:spPr>
          <a:xfrm>
            <a:off x="5785153" y="2350570"/>
            <a:ext cx="0" cy="57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A2BE10-9B11-ACBB-A6AC-E73C3DC826B6}"/>
              </a:ext>
            </a:extLst>
          </p:cNvPr>
          <p:cNvSpPr txBox="1"/>
          <p:nvPr/>
        </p:nvSpPr>
        <p:spPr>
          <a:xfrm>
            <a:off x="7628467" y="3597227"/>
            <a:ext cx="397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hypoxia 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oxygen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balance)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33CBD08-792A-150E-0EFB-18A1E35FEFF9}"/>
              </a:ext>
            </a:extLst>
          </p:cNvPr>
          <p:cNvCxnSpPr>
            <a:cxnSpLocks/>
          </p:cNvCxnSpPr>
          <p:nvPr/>
        </p:nvCxnSpPr>
        <p:spPr>
          <a:xfrm flipH="1">
            <a:off x="3793067" y="3278882"/>
            <a:ext cx="465666" cy="50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>
            <a:extLst>
              <a:ext uri="{FF2B5EF4-FFF2-40B4-BE49-F238E27FC236}">
                <a16:creationId xmlns:a16="http://schemas.microsoft.com/office/drawing/2014/main" id="{5B22475F-5C71-8976-9F68-D20D8C0B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51559" y="3254115"/>
            <a:ext cx="554784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D96E4-596C-1C44-ACE9-4DA1313D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158"/>
            <a:ext cx="10058400" cy="74845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Workflow overview</a:t>
            </a:r>
          </a:p>
        </p:txBody>
      </p:sp>
      <p:pic>
        <p:nvPicPr>
          <p:cNvPr id="14" name="Segnaposto contenuto 13" descr="Immagine che contiene testo, schermata, logo, Carattere&#10;&#10;Il contenuto generato dall'IA potrebbe non essere corretto.">
            <a:extLst>
              <a:ext uri="{FF2B5EF4-FFF2-40B4-BE49-F238E27FC236}">
                <a16:creationId xmlns:a16="http://schemas.microsoft.com/office/drawing/2014/main" id="{2D6152F0-F773-799B-FB50-6CA4932A3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8666" r="5989"/>
          <a:stretch>
            <a:fillRect/>
          </a:stretch>
        </p:blipFill>
        <p:spPr>
          <a:xfrm>
            <a:off x="1100667" y="884612"/>
            <a:ext cx="10058400" cy="5439988"/>
          </a:xfr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8FD7C16-B6B8-A7EB-D194-E03C1C2D3C5C}"/>
              </a:ext>
            </a:extLst>
          </p:cNvPr>
          <p:cNvSpPr/>
          <p:nvPr/>
        </p:nvSpPr>
        <p:spPr>
          <a:xfrm>
            <a:off x="1066800" y="884612"/>
            <a:ext cx="10092267" cy="54399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8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BF250-9286-E358-0EC6-91DB3B8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Sample collection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DF01A66-1DFF-C0F2-60AD-8965C47E2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1949223"/>
            <a:ext cx="3529916" cy="27983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1C6408-2D39-7930-59DD-0C8DFBCA4150}"/>
              </a:ext>
            </a:extLst>
          </p:cNvPr>
          <p:cNvSpPr txBox="1"/>
          <p:nvPr/>
        </p:nvSpPr>
        <p:spPr>
          <a:xfrm>
            <a:off x="1202267" y="4959394"/>
            <a:ext cx="3529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area: Stelvio National Park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(Italian Alps)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33E837-BC5B-E5A9-734A-F3AB786CD514}"/>
              </a:ext>
            </a:extLst>
          </p:cNvPr>
          <p:cNvSpPr txBox="1"/>
          <p:nvPr/>
        </p:nvSpPr>
        <p:spPr>
          <a:xfrm>
            <a:off x="5273457" y="3450256"/>
            <a:ext cx="5953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Biopsies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adipose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hypothalamus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HMW DNA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~25–30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genome &amp; multi-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~800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(80 pools) for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genomics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C199BE5-4D8B-DD46-E5F9-3B9518D96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408"/>
              </p:ext>
            </p:extLst>
          </p:nvPr>
        </p:nvGraphicFramePr>
        <p:xfrm>
          <a:off x="5325533" y="2308129"/>
          <a:ext cx="5901268" cy="105728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50634">
                  <a:extLst>
                    <a:ext uri="{9D8B030D-6E8A-4147-A177-3AD203B41FA5}">
                      <a16:colId xmlns:a16="http://schemas.microsoft.com/office/drawing/2014/main" val="3503549917"/>
                    </a:ext>
                  </a:extLst>
                </a:gridCol>
                <a:gridCol w="2950634">
                  <a:extLst>
                    <a:ext uri="{9D8B030D-6E8A-4147-A177-3AD203B41FA5}">
                      <a16:colId xmlns:a16="http://schemas.microsoft.com/office/drawing/2014/main" val="3688349712"/>
                    </a:ext>
                  </a:extLst>
                </a:gridCol>
              </a:tblGrid>
              <a:tr h="288801">
                <a:tc>
                  <a:txBody>
                    <a:bodyPr/>
                    <a:lstStyle/>
                    <a:p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 (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hibernation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2281"/>
                  </a:ext>
                </a:extLst>
              </a:tr>
              <a:tr h="722003">
                <a:tc>
                  <a:txBody>
                    <a:bodyPr/>
                    <a:lstStyle/>
                    <a:p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Individuals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trapped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foraging</a:t>
                      </a:r>
                      <a:endParaRPr lang="it-IT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inside </a:t>
                      </a:r>
                    </a:p>
                    <a:p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burrows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veterinary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supervision</a:t>
                      </a:r>
                      <a:r>
                        <a:rPr lang="it-IT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24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BAC876-6C76-6FBF-1548-A391D7EBF873}"/>
              </a:ext>
            </a:extLst>
          </p:cNvPr>
          <p:cNvSpPr txBox="1"/>
          <p:nvPr/>
        </p:nvSpPr>
        <p:spPr>
          <a:xfrm>
            <a:off x="5228167" y="1838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B64FBEB-5FD0-3204-92FA-A5D113204739}"/>
              </a:ext>
            </a:extLst>
          </p:cNvPr>
          <p:cNvSpPr txBox="1"/>
          <p:nvPr/>
        </p:nvSpPr>
        <p:spPr>
          <a:xfrm>
            <a:off x="1202267" y="5736569"/>
            <a:ext cx="100245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from Stelvio Park Authority &amp; IACUC approval</a:t>
            </a:r>
          </a:p>
        </p:txBody>
      </p:sp>
    </p:spTree>
    <p:extLst>
      <p:ext uri="{BB962C8B-B14F-4D97-AF65-F5344CB8AC3E}">
        <p14:creationId xmlns:p14="http://schemas.microsoft.com/office/powerpoint/2010/main" val="174528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4EAB5-7000-7C15-2D35-5A64FD93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Reference Genome Assembly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BAFC8-951E-E253-7EA6-6FB50B40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963" y="5501973"/>
            <a:ext cx="4782695" cy="684634"/>
          </a:xfr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  <a:r>
              <a:rPr lang="it-IT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BUSCO &gt;95%, Illumina mapping &gt;95%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 </a:t>
            </a:r>
            <a:r>
              <a:rPr lang="it-IT" sz="1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initio</a:t>
            </a:r>
            <a:r>
              <a:rPr lang="it-IT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comparative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BF5090-A817-E053-B03B-7D618B651FB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molecular weight DNA from one individual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B78181-D126-E25C-C5E6-86C0A13EBF78}"/>
              </a:ext>
            </a:extLst>
          </p:cNvPr>
          <p:cNvSpPr txBox="1"/>
          <p:nvPr/>
        </p:nvSpPr>
        <p:spPr>
          <a:xfrm>
            <a:off x="1097279" y="1766310"/>
            <a:ext cx="649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novo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polishing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scaffolding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EEF5BE1F-5F93-056D-FEB5-0C7B2EED4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34065" r="8024" b="33977"/>
          <a:stretch>
            <a:fillRect/>
          </a:stretch>
        </p:blipFill>
        <p:spPr>
          <a:xfrm>
            <a:off x="1175661" y="2300824"/>
            <a:ext cx="4542971" cy="1889992"/>
          </a:xfrm>
          <a:prstGeom prst="rect">
            <a:avLst/>
          </a:prstGeom>
        </p:spPr>
      </p:pic>
      <p:pic>
        <p:nvPicPr>
          <p:cNvPr id="14" name="Immagine 13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A44D737-DB1E-C8F0-74AC-CC1C166B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b="68466"/>
          <a:stretch>
            <a:fillRect/>
          </a:stretch>
        </p:blipFill>
        <p:spPr>
          <a:xfrm>
            <a:off x="1175661" y="4190816"/>
            <a:ext cx="4542971" cy="188999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5B10B8-2121-F6D4-0423-166A9DCDD9DD}"/>
              </a:ext>
            </a:extLst>
          </p:cNvPr>
          <p:cNvSpPr txBox="1"/>
          <p:nvPr/>
        </p:nvSpPr>
        <p:spPr>
          <a:xfrm>
            <a:off x="7592422" y="2300824"/>
            <a:ext cx="36232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latin typeface="Aptos" panose="020B0004020202020204" pitchFamily="34" charset="0"/>
                <a:cs typeface="Arial" panose="020B0604020202020204" pitchFamily="34" charset="0"/>
              </a:rPr>
              <a:t>Hi-C </a:t>
            </a:r>
            <a:r>
              <a:rPr lang="it-IT" sz="1400" b="1" dirty="0" err="1">
                <a:latin typeface="Aptos" panose="020B0004020202020204" pitchFamily="34" charset="0"/>
                <a:cs typeface="Arial" panose="020B0604020202020204" pitchFamily="34" charset="0"/>
              </a:rPr>
              <a:t>maps</a:t>
            </a:r>
            <a:endParaRPr lang="it-IT" sz="14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348676-3483-1C17-334A-D76363F3DF1B}"/>
              </a:ext>
            </a:extLst>
          </p:cNvPr>
          <p:cNvSpPr txBox="1"/>
          <p:nvPr/>
        </p:nvSpPr>
        <p:spPr>
          <a:xfrm>
            <a:off x="5771604" y="2732917"/>
            <a:ext cx="1820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PacBio HiFi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reads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(&gt;30×, 15–20 kb)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23ABAED-3389-873C-8BD5-7AF9DA6E1BA2}"/>
              </a:ext>
            </a:extLst>
          </p:cNvPr>
          <p:cNvSpPr txBox="1"/>
          <p:nvPr/>
        </p:nvSpPr>
        <p:spPr>
          <a:xfrm>
            <a:off x="5718632" y="4514840"/>
            <a:ext cx="27272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 NovaSeq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reads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(~30×, polishing)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60E52DD-73C0-3854-68F2-13BCC05F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27"/>
          <a:stretch>
            <a:fillRect/>
          </a:stretch>
        </p:blipFill>
        <p:spPr>
          <a:xfrm>
            <a:off x="7592422" y="2584779"/>
            <a:ext cx="3623236" cy="239355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A9E59F-9E63-279E-7EBC-1487246FFA41}"/>
              </a:ext>
            </a:extLst>
          </p:cNvPr>
          <p:cNvSpPr txBox="1"/>
          <p:nvPr/>
        </p:nvSpPr>
        <p:spPr>
          <a:xfrm>
            <a:off x="7481871" y="4973049"/>
            <a:ext cx="388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 scaffolding, N50 &gt; 50 Mb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C652E-EA7B-4EDD-A3E9-D561A2A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3177" y="293808"/>
            <a:ext cx="12192000" cy="1450757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Population Genomics (Pool-seq)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2138F0-0ADB-6605-D7D3-C4632D3AEC5D}"/>
              </a:ext>
            </a:extLst>
          </p:cNvPr>
          <p:cNvSpPr txBox="1"/>
          <p:nvPr/>
        </p:nvSpPr>
        <p:spPr>
          <a:xfrm>
            <a:off x="1202264" y="4885068"/>
            <a:ext cx="680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Analyses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Watterson’s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F_ST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lowland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highland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Neutrality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Tajima’s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BE8F3B9-122C-175D-6281-A8568CE5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63">
            <a:off x="10317360" y="562324"/>
            <a:ext cx="984915" cy="12378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5907E9E-B622-32DC-C03C-F2AC625A5BB2}"/>
              </a:ext>
            </a:extLst>
          </p:cNvPr>
          <p:cNvSpPr txBox="1"/>
          <p:nvPr/>
        </p:nvSpPr>
        <p:spPr>
          <a:xfrm>
            <a:off x="1105988" y="1802567"/>
            <a:ext cx="10136778" cy="4086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Pool-seq strategy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allele frequency estimation</a:t>
            </a:r>
          </a:p>
        </p:txBody>
      </p:sp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F77CAE4D-2910-4878-AC76-B313BBD1C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4924"/>
              </p:ext>
            </p:extLst>
          </p:nvPr>
        </p:nvGraphicFramePr>
        <p:xfrm>
          <a:off x="1202264" y="2310238"/>
          <a:ext cx="10040500" cy="10467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10125">
                  <a:extLst>
                    <a:ext uri="{9D8B030D-6E8A-4147-A177-3AD203B41FA5}">
                      <a16:colId xmlns:a16="http://schemas.microsoft.com/office/drawing/2014/main" val="1552327833"/>
                    </a:ext>
                  </a:extLst>
                </a:gridCol>
                <a:gridCol w="2510125">
                  <a:extLst>
                    <a:ext uri="{9D8B030D-6E8A-4147-A177-3AD203B41FA5}">
                      <a16:colId xmlns:a16="http://schemas.microsoft.com/office/drawing/2014/main" val="1262825423"/>
                    </a:ext>
                  </a:extLst>
                </a:gridCol>
                <a:gridCol w="2510125">
                  <a:extLst>
                    <a:ext uri="{9D8B030D-6E8A-4147-A177-3AD203B41FA5}">
                      <a16:colId xmlns:a16="http://schemas.microsoft.com/office/drawing/2014/main" val="3977530515"/>
                    </a:ext>
                  </a:extLst>
                </a:gridCol>
                <a:gridCol w="2510125">
                  <a:extLst>
                    <a:ext uri="{9D8B030D-6E8A-4147-A177-3AD203B41FA5}">
                      <a16:colId xmlns:a16="http://schemas.microsoft.com/office/drawing/2014/main" val="1553110559"/>
                    </a:ext>
                  </a:extLst>
                </a:gridCol>
              </a:tblGrid>
              <a:tr h="347311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Sequencing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Variant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discovery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SNP/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indel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calling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87923"/>
                  </a:ext>
                </a:extLst>
              </a:tr>
              <a:tr h="6994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 populations along altitudinal gradient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Illumina NovaSeq 6000, 150 bp PE reads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Alignment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with BWA-MEM </a:t>
                      </a:r>
                    </a:p>
                    <a:p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GATK HaplotypeCaller (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pooled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mode)</a:t>
                      </a:r>
                      <a:endParaRPr lang="it-IT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06966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67710E-47FF-905F-0406-BE48DFA9C6ED}"/>
              </a:ext>
            </a:extLst>
          </p:cNvPr>
          <p:cNvSpPr txBox="1"/>
          <p:nvPr/>
        </p:nvSpPr>
        <p:spPr>
          <a:xfrm>
            <a:off x="1202264" y="3736214"/>
            <a:ext cx="25404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~800 individuals grouped into 80 pools (10 per population × 4 technical replicates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4E6B9D0-4F69-B1A6-4ED2-DC9DB0EF90F8}"/>
              </a:ext>
            </a:extLst>
          </p:cNvPr>
          <p:cNvSpPr txBox="1"/>
          <p:nvPr/>
        </p:nvSpPr>
        <p:spPr>
          <a:xfrm>
            <a:off x="3682037" y="3690483"/>
            <a:ext cx="2540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Coverage: 50–80× per pool</a:t>
            </a: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QC: FastQC, MultiQC, fastp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93F8BE5-108E-78E7-7E59-E761ADCD8129}"/>
              </a:ext>
            </a:extLst>
          </p:cNvPr>
          <p:cNvSpPr txBox="1"/>
          <p:nvPr/>
        </p:nvSpPr>
        <p:spPr>
          <a:xfrm>
            <a:off x="6780591" y="3768102"/>
            <a:ext cx="4462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allele frequency estimation with BCFtools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ECB2634-E6E8-A94F-F18E-EE74074D4505}"/>
              </a:ext>
            </a:extLst>
          </p:cNvPr>
          <p:cNvCxnSpPr>
            <a:cxnSpLocks/>
          </p:cNvCxnSpPr>
          <p:nvPr/>
        </p:nvCxnSpPr>
        <p:spPr>
          <a:xfrm>
            <a:off x="2286000" y="3357029"/>
            <a:ext cx="0" cy="30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7D56BB16-87B6-A15F-9042-8288EC05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32" y="3361980"/>
            <a:ext cx="164606" cy="390178"/>
          </a:xfrm>
          <a:prstGeom prst="rect">
            <a:avLst/>
          </a:prstGeom>
        </p:spPr>
      </p:pic>
      <p:sp>
        <p:nvSpPr>
          <p:cNvPr id="41" name="Parentesi graffa chiusa 40">
            <a:extLst>
              <a:ext uri="{FF2B5EF4-FFF2-40B4-BE49-F238E27FC236}">
                <a16:creationId xmlns:a16="http://schemas.microsoft.com/office/drawing/2014/main" id="{546B8CAE-DE8E-C8F6-D75C-2A927C7271DE}"/>
              </a:ext>
            </a:extLst>
          </p:cNvPr>
          <p:cNvSpPr/>
          <p:nvPr/>
        </p:nvSpPr>
        <p:spPr>
          <a:xfrm rot="5400000">
            <a:off x="8178799" y="2590654"/>
            <a:ext cx="440267" cy="19981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BC892E2-6F32-D0C0-A10D-84CCFC197A24}"/>
              </a:ext>
            </a:extLst>
          </p:cNvPr>
          <p:cNvSpPr txBox="1"/>
          <p:nvPr/>
        </p:nvSpPr>
        <p:spPr>
          <a:xfrm>
            <a:off x="8137109" y="4208369"/>
            <a:ext cx="2907217" cy="2014597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 candidate loci under selection linked to altitude &amp; hibernation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2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EA0A0-3FD3-0882-1AEE-3DAD4220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Functional</a:t>
            </a:r>
            <a:r>
              <a:rPr lang="it-IT" b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analyses</a:t>
            </a:r>
            <a:endParaRPr lang="it-IT" b="1" dirty="0">
              <a:solidFill>
                <a:schemeClr val="tx2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376E021-2446-8F40-7E41-A7282D5C904E}"/>
              </a:ext>
            </a:extLst>
          </p:cNvPr>
          <p:cNvSpPr/>
          <p:nvPr/>
        </p:nvSpPr>
        <p:spPr>
          <a:xfrm>
            <a:off x="5069681" y="3002340"/>
            <a:ext cx="2052638" cy="1569660"/>
          </a:xfrm>
          <a:prstGeom prst="ellips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Omics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it-I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58E2C3-9B58-91E2-78D9-C1B2F50DC807}"/>
              </a:ext>
            </a:extLst>
          </p:cNvPr>
          <p:cNvSpPr txBox="1"/>
          <p:nvPr/>
        </p:nvSpPr>
        <p:spPr>
          <a:xfrm>
            <a:off x="1219200" y="2337271"/>
            <a:ext cx="3467100" cy="2062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Tissues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adipose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hypothalamus</a:t>
            </a:r>
            <a:endParaRPr lang="it-IT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States: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vs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hibernating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transcriptional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reprogramming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hibernation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thermogenesis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circannual</a:t>
            </a: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rhythm</a:t>
            </a:r>
            <a:endParaRPr lang="it-IT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11AC25-D6D3-E851-658F-0A800D979F30}"/>
              </a:ext>
            </a:extLst>
          </p:cNvPr>
          <p:cNvSpPr txBox="1"/>
          <p:nvPr/>
        </p:nvSpPr>
        <p:spPr>
          <a:xfrm>
            <a:off x="7536656" y="2583492"/>
            <a:ext cx="3714751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hypothalamus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dynamics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18F69E-4A50-7AB6-9154-2DFECE33F34B}"/>
              </a:ext>
            </a:extLst>
          </p:cNvPr>
          <p:cNvSpPr txBox="1"/>
          <p:nvPr/>
        </p:nvSpPr>
        <p:spPr>
          <a:xfrm>
            <a:off x="1219199" y="5157103"/>
            <a:ext cx="3467099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hypothalamus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epigenetic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key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metabolic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hypoxia-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genomics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613D53-C06A-4661-8830-BE0CBB4CC91E}"/>
              </a:ext>
            </a:extLst>
          </p:cNvPr>
          <p:cNvSpPr txBox="1"/>
          <p:nvPr/>
        </p:nvSpPr>
        <p:spPr>
          <a:xfrm>
            <a:off x="7536656" y="4477910"/>
            <a:ext cx="3714750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conserved vs lineage-specific adaptations to hibernation and altitude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candidate genes and regulatory networks underlying adaptation to hypoxia and prolonged hibernation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452ABAC-E032-EC82-E1F9-60418891FE4C}"/>
              </a:ext>
            </a:extLst>
          </p:cNvPr>
          <p:cNvSpPr txBox="1"/>
          <p:nvPr/>
        </p:nvSpPr>
        <p:spPr>
          <a:xfrm>
            <a:off x="1219200" y="1998717"/>
            <a:ext cx="3467099" cy="338554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RNA-seq (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transcriptome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profiling)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110DAE-711B-F457-4D5F-FD481B6EA8E9}"/>
              </a:ext>
            </a:extLst>
          </p:cNvPr>
          <p:cNvSpPr txBox="1"/>
          <p:nvPr/>
        </p:nvSpPr>
        <p:spPr>
          <a:xfrm>
            <a:off x="1219200" y="4814619"/>
            <a:ext cx="3467099" cy="338554"/>
          </a:xfrm>
          <a:prstGeom prst="rect">
            <a:avLst/>
          </a:prstGeom>
          <a:ln w="285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WGBS (DNA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methylation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4A54840-6D50-739F-E8BF-28075C976DC8}"/>
              </a:ext>
            </a:extLst>
          </p:cNvPr>
          <p:cNvSpPr txBox="1"/>
          <p:nvPr/>
        </p:nvSpPr>
        <p:spPr>
          <a:xfrm>
            <a:off x="7536656" y="1998717"/>
            <a:ext cx="3714750" cy="584775"/>
          </a:xfrm>
          <a:prstGeom prst="rect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ATAC-seq &amp; H3K27ac ChIP-seq (chromatin accessibility &amp; enhancers)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5E5CB80-928F-AABA-A0C8-6C2D39561BF5}"/>
              </a:ext>
            </a:extLst>
          </p:cNvPr>
          <p:cNvSpPr txBox="1"/>
          <p:nvPr/>
        </p:nvSpPr>
        <p:spPr>
          <a:xfrm>
            <a:off x="7505700" y="4168288"/>
            <a:ext cx="374570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Orthology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rodents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12DFFAF1-2541-AC96-C50C-03923734D99E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4686300" y="4399374"/>
            <a:ext cx="781051" cy="584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A8C31999-4BFF-1E07-AFFC-011742362562}"/>
              </a:ext>
            </a:extLst>
          </p:cNvPr>
          <p:cNvCxnSpPr>
            <a:cxnSpLocks/>
          </p:cNvCxnSpPr>
          <p:nvPr/>
        </p:nvCxnSpPr>
        <p:spPr>
          <a:xfrm rot="10800000">
            <a:off x="4686301" y="2762251"/>
            <a:ext cx="561975" cy="542925"/>
          </a:xfrm>
          <a:prstGeom prst="curvedConnector3">
            <a:avLst>
              <a:gd name="adj1" fmla="val 44915"/>
            </a:avLst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288481A3-08DD-C7C8-B847-E9531E2758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15148" y="2714627"/>
            <a:ext cx="619126" cy="56197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69EB7542-7B48-C4B1-A354-9F1C51A1F702}"/>
              </a:ext>
            </a:extLst>
          </p:cNvPr>
          <p:cNvCxnSpPr>
            <a:cxnSpLocks/>
          </p:cNvCxnSpPr>
          <p:nvPr/>
        </p:nvCxnSpPr>
        <p:spPr>
          <a:xfrm>
            <a:off x="6638925" y="4477910"/>
            <a:ext cx="866774" cy="675263"/>
          </a:xfrm>
          <a:prstGeom prst="curvedConnector3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050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41A2A20DAE84AA4A6247B205E94EA" ma:contentTypeVersion="6" ma:contentTypeDescription="Create a new document." ma:contentTypeScope="" ma:versionID="a0996c581579fef3c8d9dbe483290907">
  <xsd:schema xmlns:xsd="http://www.w3.org/2001/XMLSchema" xmlns:xs="http://www.w3.org/2001/XMLSchema" xmlns:p="http://schemas.microsoft.com/office/2006/metadata/properties" xmlns:ns3="45240670-4d23-4966-9cbf-6619721f8045" targetNamespace="http://schemas.microsoft.com/office/2006/metadata/properties" ma:root="true" ma:fieldsID="9f9971e692972fbf38005abe0121edf8" ns3:_="">
    <xsd:import namespace="45240670-4d23-4966-9cbf-6619721f804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40670-4d23-4966-9cbf-6619721f804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40670-4d23-4966-9cbf-6619721f8045" xsi:nil="true"/>
  </documentManagement>
</p:properties>
</file>

<file path=customXml/itemProps1.xml><?xml version="1.0" encoding="utf-8"?>
<ds:datastoreItem xmlns:ds="http://schemas.openxmlformats.org/officeDocument/2006/customXml" ds:itemID="{AF675C3C-CC71-44D6-9C10-AFEFA6C87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40670-4d23-4966-9cbf-6619721f8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7CE17-7B6E-4B7D-A19A-048BD2FA2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72AE3-DF93-406C-8F4A-C37F135FA069}">
  <ds:schemaRefs>
    <ds:schemaRef ds:uri="http://purl.org/dc/elements/1.1/"/>
    <ds:schemaRef ds:uri="http://schemas.microsoft.com/office/2006/documentManagement/types"/>
    <ds:schemaRef ds:uri="http://www.w3.org/XML/1998/namespace"/>
    <ds:schemaRef ds:uri="45240670-4d23-4966-9cbf-6619721f8045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1245</Words>
  <Application>Microsoft Office PowerPoint</Application>
  <PresentationFormat>Widescreen</PresentationFormat>
  <Paragraphs>167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Batang</vt:lpstr>
      <vt:lpstr>Aptos</vt:lpstr>
      <vt:lpstr>Arial</vt:lpstr>
      <vt:lpstr>Calibri</vt:lpstr>
      <vt:lpstr>Calibri Light</vt:lpstr>
      <vt:lpstr>Times New Roman</vt:lpstr>
      <vt:lpstr>Wingdings</vt:lpstr>
      <vt:lpstr>Retrospettivo</vt:lpstr>
      <vt:lpstr>Reference Genome Assembly of  Marmota marmota Reveals  Molecular Bases of Hibernation and Life at High Altitude</vt:lpstr>
      <vt:lpstr>Why the Alpine Marmot?</vt:lpstr>
      <vt:lpstr>Ecology and Life Cycle</vt:lpstr>
      <vt:lpstr>Aims of the project</vt:lpstr>
      <vt:lpstr>Workflow overview</vt:lpstr>
      <vt:lpstr>Sample collection</vt:lpstr>
      <vt:lpstr>Reference Genome Assembly</vt:lpstr>
      <vt:lpstr>Population Genomics (Pool-seq)</vt:lpstr>
      <vt:lpstr>Functional analyses</vt:lpstr>
      <vt:lpstr>Cost estimation</vt:lpstr>
      <vt:lpstr>Results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Natale - sofia.natale@studio.unibo.it</dc:creator>
  <cp:lastModifiedBy>Sofia Natale - sofia.natale@studio.unibo.it</cp:lastModifiedBy>
  <cp:revision>2</cp:revision>
  <dcterms:created xsi:type="dcterms:W3CDTF">2025-08-25T22:36:24Z</dcterms:created>
  <dcterms:modified xsi:type="dcterms:W3CDTF">2025-08-29T17:03:11Z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0x01010043641A2A20DAE84AA4A6247B205E94EA</vt:lpwstr>
  </property>
</Properties>
</file>