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8" r:id="rId4"/>
    <p:sldId id="273" r:id="rId5"/>
    <p:sldId id="289" r:id="rId6"/>
    <p:sldId id="290" r:id="rId7"/>
    <p:sldId id="291" r:id="rId8"/>
    <p:sldId id="292" r:id="rId9"/>
    <p:sldId id="293" r:id="rId10"/>
    <p:sldId id="296" r:id="rId11"/>
    <p:sldId id="294" r:id="rId12"/>
    <p:sldId id="295" r:id="rId13"/>
    <p:sldId id="297" r:id="rId14"/>
    <p:sldId id="284" r:id="rId15"/>
    <p:sldId id="298" r:id="rId16"/>
    <p:sldId id="299" r:id="rId17"/>
    <p:sldId id="300" r:id="rId18"/>
    <p:sldId id="301" r:id="rId19"/>
    <p:sldId id="302" r:id="rId20"/>
    <p:sldId id="280" r:id="rId21"/>
  </p:sldIdLst>
  <p:sldSz cx="9144000" cy="5715000" type="screen16x1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>
          <p15:clr>
            <a:srgbClr val="A4A3A4"/>
          </p15:clr>
        </p15:guide>
        <p15:guide id="2" pos="499">
          <p15:clr>
            <a:srgbClr val="A4A3A4"/>
          </p15:clr>
        </p15:guide>
        <p15:guide id="3" pos="5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B4"/>
    <a:srgbClr val="14AAF0"/>
    <a:srgbClr val="1A1A1A"/>
    <a:srgbClr val="F2184F"/>
    <a:srgbClr val="D20C40"/>
    <a:srgbClr val="E50D46"/>
    <a:srgbClr val="000000"/>
    <a:srgbClr val="333030"/>
    <a:srgbClr val="E32C22"/>
    <a:srgbClr val="33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1786" autoAdjust="0"/>
  </p:normalViewPr>
  <p:slideViewPr>
    <p:cSldViewPr showGuides="1">
      <p:cViewPr varScale="1">
        <p:scale>
          <a:sx n="127" d="100"/>
          <a:sy n="127" d="100"/>
        </p:scale>
        <p:origin x="1206" y="126"/>
      </p:cViewPr>
      <p:guideLst>
        <p:guide orient="horz" pos="1176"/>
        <p:guide pos="499"/>
        <p:guide pos="5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defRPr>
            </a:pPr>
            <a:r>
              <a:rPr lang="en-US" dirty="0" smtClean="0"/>
              <a:t>INVEST EN 2013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PROJECTS IN 2010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Janvier </c:v>
                </c:pt>
                <c:pt idx="1">
                  <c:v>Fevrier</c:v>
                </c:pt>
                <c:pt idx="2">
                  <c:v>Mars </c:v>
                </c:pt>
                <c:pt idx="3">
                  <c:v>Avril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4.8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788511952"/>
        <c:axId val="-1788506512"/>
      </c:lineChart>
      <c:catAx>
        <c:axId val="-1788511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pPr>
            <a:endParaRPr lang="en-US"/>
          </a:p>
        </c:txPr>
        <c:crossAx val="-1788506512"/>
        <c:crosses val="autoZero"/>
        <c:auto val="1"/>
        <c:lblAlgn val="ctr"/>
        <c:lblOffset val="100"/>
        <c:noMultiLvlLbl val="0"/>
      </c:catAx>
      <c:valAx>
        <c:axId val="-1788506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8851195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16.05.2013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735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16.05.2013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0399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0830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2351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659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4300536" y="4305308"/>
            <a:ext cx="542928" cy="542928"/>
          </a:xfrm>
          <a:prstGeom prst="ellipse">
            <a:avLst/>
          </a:prstGeom>
          <a:solidFill>
            <a:srgbClr val="32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2164" y="3400428"/>
            <a:ext cx="7559674" cy="361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mk-MK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5297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/>
          </p:nvPr>
        </p:nvSpPr>
        <p:spPr>
          <a:xfrm>
            <a:off x="681017" y="1771644"/>
            <a:ext cx="3710007" cy="3348044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752976" y="1771644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752976" y="2133596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752976" y="2586036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52976" y="2947988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752976" y="3400428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2976" y="3762380"/>
            <a:ext cx="3710008" cy="1266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3710007" cy="16287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81016" y="3490916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81016" y="3852868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81016" y="4305308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81016" y="4667260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2164" y="3400428"/>
            <a:ext cx="7559674" cy="361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mk-M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7781968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92163" y="2133596"/>
            <a:ext cx="7559676" cy="2895616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81016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81016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578804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78804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0626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0626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380874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380874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81016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2582838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483086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383334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61979" y="1866900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2663801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64049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6464297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61979" y="1866900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2663801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64049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6464297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33"/>
          </p:nvPr>
        </p:nvSpPr>
        <p:spPr>
          <a:xfrm>
            <a:off x="761979" y="2940037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34"/>
          </p:nvPr>
        </p:nvSpPr>
        <p:spPr>
          <a:xfrm>
            <a:off x="2663801" y="2940037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564049" y="2940037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36"/>
          </p:nvPr>
        </p:nvSpPr>
        <p:spPr>
          <a:xfrm>
            <a:off x="6464297" y="2940037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37"/>
          </p:nvPr>
        </p:nvSpPr>
        <p:spPr>
          <a:xfrm>
            <a:off x="761979" y="4012275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8"/>
          </p:nvPr>
        </p:nvSpPr>
        <p:spPr>
          <a:xfrm>
            <a:off x="2663801" y="4012275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9"/>
          </p:nvPr>
        </p:nvSpPr>
        <p:spPr>
          <a:xfrm>
            <a:off x="4564049" y="4012275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40"/>
          </p:nvPr>
        </p:nvSpPr>
        <p:spPr>
          <a:xfrm>
            <a:off x="6464297" y="4012275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safari-wind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4" y="1866900"/>
            <a:ext cx="4265577" cy="2761200"/>
          </a:xfrm>
          <a:prstGeom prst="rect">
            <a:avLst/>
          </a:prstGeom>
          <a:effectLst>
            <a:outerShdw blurRad="762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295904" y="1771644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95904" y="2133596"/>
            <a:ext cx="3167080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295904" y="2586036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295904" y="2947988"/>
            <a:ext cx="3167080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295904" y="3400428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295904" y="3762380"/>
            <a:ext cx="3167080" cy="1266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93752" y="2150426"/>
            <a:ext cx="4262400" cy="2397600"/>
          </a:xfrm>
          <a:noFill/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5297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95657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10297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circl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8094" y="323831"/>
            <a:ext cx="1447813" cy="1447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3848096" y="827078"/>
            <a:ext cx="1447808" cy="36195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1400" b="1" baseline="0">
                <a:solidFill>
                  <a:schemeClr val="bg1"/>
                </a:solidFill>
              </a:defRPr>
            </a:lvl1pPr>
            <a:lvl4pPr>
              <a:buNone/>
              <a:defRPr/>
            </a:lvl4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Company name</a:t>
            </a:r>
          </a:p>
        </p:txBody>
      </p:sp>
      <p:sp>
        <p:nvSpPr>
          <p:cNvPr id="11" name="Text Placeholder 20"/>
          <p:cNvSpPr txBox="1">
            <a:spLocks/>
          </p:cNvSpPr>
          <p:nvPr userDrawn="1"/>
        </p:nvSpPr>
        <p:spPr>
          <a:xfrm>
            <a:off x="3848096" y="1008054"/>
            <a:ext cx="1447808" cy="26669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900" b="1" baseline="0">
                <a:solidFill>
                  <a:schemeClr val="bg1">
                    <a:lumMod val="65000"/>
                  </a:schemeClr>
                </a:solidFill>
              </a:defRPr>
            </a:lvl1pPr>
            <a:lvl4pPr>
              <a:buNone/>
              <a:defRPr/>
            </a:lvl4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Company slogan here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792163" y="2495548"/>
            <a:ext cx="7559676" cy="995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pic>
        <p:nvPicPr>
          <p:cNvPr id="7" name="Picture 6" descr="divider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740" y="2133596"/>
            <a:ext cx="7148520" cy="198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792163" y="1866900"/>
            <a:ext cx="7559676" cy="31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pic>
        <p:nvPicPr>
          <p:cNvPr id="7" name="Picture 6" descr="logo-circle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8094" y="0"/>
            <a:ext cx="1447813" cy="6370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20"/>
          <p:cNvSpPr txBox="1">
            <a:spLocks/>
          </p:cNvSpPr>
          <p:nvPr userDrawn="1"/>
        </p:nvSpPr>
        <p:spPr>
          <a:xfrm>
            <a:off x="3848096" y="-38116"/>
            <a:ext cx="1447808" cy="36195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1200" b="1" baseline="0">
                <a:solidFill>
                  <a:schemeClr val="bg1"/>
                </a:solidFill>
              </a:defRPr>
            </a:lvl1pPr>
            <a:lvl4pPr>
              <a:buNone/>
              <a:defRPr/>
            </a:lvl4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Company name</a:t>
            </a:r>
          </a:p>
        </p:txBody>
      </p:sp>
      <p:sp>
        <p:nvSpPr>
          <p:cNvPr id="9" name="Text Placeholder 20"/>
          <p:cNvSpPr txBox="1">
            <a:spLocks/>
          </p:cNvSpPr>
          <p:nvPr userDrawn="1"/>
        </p:nvSpPr>
        <p:spPr>
          <a:xfrm>
            <a:off x="3848096" y="142860"/>
            <a:ext cx="1447808" cy="26669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800" b="1" baseline="0">
                <a:solidFill>
                  <a:schemeClr val="bg1">
                    <a:lumMod val="65000"/>
                  </a:schemeClr>
                </a:solidFill>
              </a:defRPr>
            </a:lvl1pPr>
            <a:lvl4pPr>
              <a:buNone/>
              <a:defRPr/>
            </a:lvl4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Company slogan here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792163" y="5391164"/>
            <a:ext cx="7559675" cy="18097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>
          <a:xfrm>
            <a:off x="-42888" y="2495548"/>
            <a:ext cx="361952" cy="723905"/>
          </a:xfrm>
          <a:custGeom>
            <a:avLst/>
            <a:gdLst>
              <a:gd name="connsiteX0" fmla="*/ 0 w 723904"/>
              <a:gd name="connsiteY0" fmla="*/ 361952 h 723904"/>
              <a:gd name="connsiteX1" fmla="*/ 106014 w 723904"/>
              <a:gd name="connsiteY1" fmla="*/ 106013 h 723904"/>
              <a:gd name="connsiteX2" fmla="*/ 361953 w 723904"/>
              <a:gd name="connsiteY2" fmla="*/ 0 h 723904"/>
              <a:gd name="connsiteX3" fmla="*/ 617892 w 723904"/>
              <a:gd name="connsiteY3" fmla="*/ 106014 h 723904"/>
              <a:gd name="connsiteX4" fmla="*/ 723905 w 723904"/>
              <a:gd name="connsiteY4" fmla="*/ 361953 h 723904"/>
              <a:gd name="connsiteX5" fmla="*/ 617892 w 723904"/>
              <a:gd name="connsiteY5" fmla="*/ 617892 h 723904"/>
              <a:gd name="connsiteX6" fmla="*/ 361953 w 723904"/>
              <a:gd name="connsiteY6" fmla="*/ 723905 h 723904"/>
              <a:gd name="connsiteX7" fmla="*/ 106014 w 723904"/>
              <a:gd name="connsiteY7" fmla="*/ 617891 h 723904"/>
              <a:gd name="connsiteX8" fmla="*/ 1 w 723904"/>
              <a:gd name="connsiteY8" fmla="*/ 361952 h 723904"/>
              <a:gd name="connsiteX9" fmla="*/ 0 w 723904"/>
              <a:gd name="connsiteY9" fmla="*/ 361952 h 723904"/>
              <a:gd name="connsiteX0" fmla="*/ 361953 w 723905"/>
              <a:gd name="connsiteY0" fmla="*/ 0 h 723905"/>
              <a:gd name="connsiteX1" fmla="*/ 617892 w 723905"/>
              <a:gd name="connsiteY1" fmla="*/ 106014 h 723905"/>
              <a:gd name="connsiteX2" fmla="*/ 723905 w 723905"/>
              <a:gd name="connsiteY2" fmla="*/ 361953 h 723905"/>
              <a:gd name="connsiteX3" fmla="*/ 617892 w 723905"/>
              <a:gd name="connsiteY3" fmla="*/ 617892 h 723905"/>
              <a:gd name="connsiteX4" fmla="*/ 361953 w 723905"/>
              <a:gd name="connsiteY4" fmla="*/ 723905 h 723905"/>
              <a:gd name="connsiteX5" fmla="*/ 106014 w 723905"/>
              <a:gd name="connsiteY5" fmla="*/ 617891 h 723905"/>
              <a:gd name="connsiteX6" fmla="*/ 1 w 723905"/>
              <a:gd name="connsiteY6" fmla="*/ 361952 h 723905"/>
              <a:gd name="connsiteX7" fmla="*/ 0 w 723905"/>
              <a:gd name="connsiteY7" fmla="*/ 361952 h 723905"/>
              <a:gd name="connsiteX8" fmla="*/ 197454 w 723905"/>
              <a:gd name="connsiteY8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7" fmla="*/ 197453 w 723904"/>
              <a:gd name="connsiteY7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0" fmla="*/ 255939 w 617891"/>
              <a:gd name="connsiteY0" fmla="*/ 0 h 723905"/>
              <a:gd name="connsiteX1" fmla="*/ 511878 w 617891"/>
              <a:gd name="connsiteY1" fmla="*/ 106014 h 723905"/>
              <a:gd name="connsiteX2" fmla="*/ 617891 w 617891"/>
              <a:gd name="connsiteY2" fmla="*/ 361953 h 723905"/>
              <a:gd name="connsiteX3" fmla="*/ 511878 w 617891"/>
              <a:gd name="connsiteY3" fmla="*/ 617892 h 723905"/>
              <a:gd name="connsiteX4" fmla="*/ 255939 w 617891"/>
              <a:gd name="connsiteY4" fmla="*/ 723905 h 723905"/>
              <a:gd name="connsiteX5" fmla="*/ 0 w 617891"/>
              <a:gd name="connsiteY5" fmla="*/ 617891 h 723905"/>
              <a:gd name="connsiteX0" fmla="*/ 0 w 361952"/>
              <a:gd name="connsiteY0" fmla="*/ 0 h 723905"/>
              <a:gd name="connsiteX1" fmla="*/ 255939 w 361952"/>
              <a:gd name="connsiteY1" fmla="*/ 106014 h 723905"/>
              <a:gd name="connsiteX2" fmla="*/ 361952 w 361952"/>
              <a:gd name="connsiteY2" fmla="*/ 361953 h 723905"/>
              <a:gd name="connsiteX3" fmla="*/ 255939 w 361952"/>
              <a:gd name="connsiteY3" fmla="*/ 617892 h 723905"/>
              <a:gd name="connsiteX4" fmla="*/ 0 w 361952"/>
              <a:gd name="connsiteY4" fmla="*/ 72390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8824936" y="2495548"/>
            <a:ext cx="361952" cy="723905"/>
          </a:xfrm>
          <a:custGeom>
            <a:avLst/>
            <a:gdLst>
              <a:gd name="connsiteX0" fmla="*/ 0 w 723904"/>
              <a:gd name="connsiteY0" fmla="*/ 361952 h 723904"/>
              <a:gd name="connsiteX1" fmla="*/ 106014 w 723904"/>
              <a:gd name="connsiteY1" fmla="*/ 106013 h 723904"/>
              <a:gd name="connsiteX2" fmla="*/ 361953 w 723904"/>
              <a:gd name="connsiteY2" fmla="*/ 0 h 723904"/>
              <a:gd name="connsiteX3" fmla="*/ 617892 w 723904"/>
              <a:gd name="connsiteY3" fmla="*/ 106014 h 723904"/>
              <a:gd name="connsiteX4" fmla="*/ 723905 w 723904"/>
              <a:gd name="connsiteY4" fmla="*/ 361953 h 723904"/>
              <a:gd name="connsiteX5" fmla="*/ 617892 w 723904"/>
              <a:gd name="connsiteY5" fmla="*/ 617892 h 723904"/>
              <a:gd name="connsiteX6" fmla="*/ 361953 w 723904"/>
              <a:gd name="connsiteY6" fmla="*/ 723905 h 723904"/>
              <a:gd name="connsiteX7" fmla="*/ 106014 w 723904"/>
              <a:gd name="connsiteY7" fmla="*/ 617891 h 723904"/>
              <a:gd name="connsiteX8" fmla="*/ 1 w 723904"/>
              <a:gd name="connsiteY8" fmla="*/ 361952 h 723904"/>
              <a:gd name="connsiteX9" fmla="*/ 0 w 723904"/>
              <a:gd name="connsiteY9" fmla="*/ 361952 h 723904"/>
              <a:gd name="connsiteX0" fmla="*/ 361953 w 723905"/>
              <a:gd name="connsiteY0" fmla="*/ 0 h 723905"/>
              <a:gd name="connsiteX1" fmla="*/ 617892 w 723905"/>
              <a:gd name="connsiteY1" fmla="*/ 106014 h 723905"/>
              <a:gd name="connsiteX2" fmla="*/ 723905 w 723905"/>
              <a:gd name="connsiteY2" fmla="*/ 361953 h 723905"/>
              <a:gd name="connsiteX3" fmla="*/ 617892 w 723905"/>
              <a:gd name="connsiteY3" fmla="*/ 617892 h 723905"/>
              <a:gd name="connsiteX4" fmla="*/ 361953 w 723905"/>
              <a:gd name="connsiteY4" fmla="*/ 723905 h 723905"/>
              <a:gd name="connsiteX5" fmla="*/ 106014 w 723905"/>
              <a:gd name="connsiteY5" fmla="*/ 617891 h 723905"/>
              <a:gd name="connsiteX6" fmla="*/ 1 w 723905"/>
              <a:gd name="connsiteY6" fmla="*/ 361952 h 723905"/>
              <a:gd name="connsiteX7" fmla="*/ 0 w 723905"/>
              <a:gd name="connsiteY7" fmla="*/ 361952 h 723905"/>
              <a:gd name="connsiteX8" fmla="*/ 197454 w 723905"/>
              <a:gd name="connsiteY8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7" fmla="*/ 197453 w 723904"/>
              <a:gd name="connsiteY7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0" fmla="*/ 255939 w 617891"/>
              <a:gd name="connsiteY0" fmla="*/ 0 h 723905"/>
              <a:gd name="connsiteX1" fmla="*/ 511878 w 617891"/>
              <a:gd name="connsiteY1" fmla="*/ 106014 h 723905"/>
              <a:gd name="connsiteX2" fmla="*/ 617891 w 617891"/>
              <a:gd name="connsiteY2" fmla="*/ 361953 h 723905"/>
              <a:gd name="connsiteX3" fmla="*/ 511878 w 617891"/>
              <a:gd name="connsiteY3" fmla="*/ 617892 h 723905"/>
              <a:gd name="connsiteX4" fmla="*/ 255939 w 617891"/>
              <a:gd name="connsiteY4" fmla="*/ 723905 h 723905"/>
              <a:gd name="connsiteX5" fmla="*/ 0 w 617891"/>
              <a:gd name="connsiteY5" fmla="*/ 617891 h 723905"/>
              <a:gd name="connsiteX0" fmla="*/ 0 w 361952"/>
              <a:gd name="connsiteY0" fmla="*/ 0 h 723905"/>
              <a:gd name="connsiteX1" fmla="*/ 255939 w 361952"/>
              <a:gd name="connsiteY1" fmla="*/ 106014 h 723905"/>
              <a:gd name="connsiteX2" fmla="*/ 361952 w 361952"/>
              <a:gd name="connsiteY2" fmla="*/ 361953 h 723905"/>
              <a:gd name="connsiteX3" fmla="*/ 255939 w 361952"/>
              <a:gd name="connsiteY3" fmla="*/ 617892 h 723905"/>
              <a:gd name="connsiteX4" fmla="*/ 0 w 361952"/>
              <a:gd name="connsiteY4" fmla="*/ 72390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792163" y="685788"/>
            <a:ext cx="7559676" cy="723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71" r:id="rId3"/>
    <p:sldLayoutId id="2147483673" r:id="rId4"/>
    <p:sldLayoutId id="2147483672" r:id="rId5"/>
    <p:sldLayoutId id="2147483666" r:id="rId6"/>
    <p:sldLayoutId id="2147483667" r:id="rId7"/>
    <p:sldLayoutId id="2147483668" r:id="rId8"/>
    <p:sldLayoutId id="2147483674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fr-FR" dirty="0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endParaRPr lang="mk-MK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latin typeface="League Gothic" pitchFamily="50" charset="0"/>
              </a:rPr>
              <a:t>INSIGHT SOFTWARE</a:t>
            </a:r>
            <a:endParaRPr lang="mk-MK" dirty="0"/>
          </a:p>
        </p:txBody>
      </p:sp>
      <p:pic>
        <p:nvPicPr>
          <p:cNvPr id="12" name="Picture 11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6" y="4305308"/>
            <a:ext cx="542928" cy="54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Inexistence de solutions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Nouvelles méthodologies et innovations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Le web, La 3G, Mobilité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10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Parce qu’on le veut bien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L’attente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Nous vendons de la données et de l’information sous la forme d’abonnement a nos services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11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0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Marché publicitaire en pleine croissance</a:t>
            </a:r>
          </a:p>
          <a:p>
            <a:r>
              <a:rPr lang="fr-FR" dirty="0" smtClean="0"/>
              <a:t>Présence grandissante …..</a:t>
            </a:r>
          </a:p>
          <a:p>
            <a:r>
              <a:rPr lang="fr-FR" dirty="0" smtClean="0"/>
              <a:t>Une volonté d’ouverture TV/RD</a:t>
            </a:r>
          </a:p>
          <a:p>
            <a:r>
              <a:rPr lang="fr-FR" dirty="0" smtClean="0"/>
              <a:t>Lancement prochain de la 3G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12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Je suis a court d’inspiration la 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0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13</a:t>
            </a:fld>
            <a:endParaRPr lang="mk-MK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L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’automobile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League Gothic" pitchFamily="50" charset="0"/>
            </a:endParaRPr>
          </a:p>
          <a:p>
            <a:r>
              <a:rPr lang="en-US" dirty="0" smtClean="0"/>
              <a:t>600 </a:t>
            </a:r>
            <a:r>
              <a:rPr lang="en-US" dirty="0"/>
              <a:t>millions de dinars </a:t>
            </a:r>
            <a:r>
              <a:rPr lang="en-US" dirty="0" err="1"/>
              <a:t>investis</a:t>
            </a:r>
            <a:r>
              <a:rPr lang="en-US" dirty="0"/>
              <a:t> en </a:t>
            </a:r>
            <a:r>
              <a:rPr lang="en-US" dirty="0" err="1"/>
              <a:t>mois</a:t>
            </a:r>
            <a:r>
              <a:rPr lang="en-US" dirty="0"/>
              <a:t> </a:t>
            </a:r>
          </a:p>
          <a:p>
            <a:r>
              <a:rPr lang="en-US" dirty="0"/>
              <a:t>En </a:t>
            </a:r>
            <a:r>
              <a:rPr lang="en-US" dirty="0" err="1"/>
              <a:t>terme</a:t>
            </a:r>
            <a:r>
              <a:rPr lang="en-US" dirty="0"/>
              <a:t> de </a:t>
            </a:r>
            <a:r>
              <a:rPr lang="en-US" dirty="0" err="1"/>
              <a:t>publicité</a:t>
            </a:r>
            <a:endParaRPr lang="en-US" dirty="0"/>
          </a:p>
          <a:p>
            <a:endParaRPr lang="en-US" dirty="0" smtClean="0">
              <a:latin typeface="League Gothic" pitchFamily="50" charset="0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La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lessive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League Gothic" pitchFamily="50" charset="0"/>
            </a:endParaRPr>
          </a:p>
          <a:p>
            <a:r>
              <a:rPr lang="en-US" dirty="0" smtClean="0"/>
              <a:t>900 millions de dinars </a:t>
            </a:r>
            <a:r>
              <a:rPr lang="en-US" dirty="0" err="1" smtClean="0"/>
              <a:t>investis</a:t>
            </a:r>
            <a:r>
              <a:rPr lang="en-US" dirty="0" smtClean="0"/>
              <a:t> en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terme</a:t>
            </a:r>
            <a:r>
              <a:rPr lang="en-US" dirty="0" smtClean="0"/>
              <a:t> de </a:t>
            </a:r>
            <a:r>
              <a:rPr lang="en-US" dirty="0" err="1" smtClean="0"/>
              <a:t>publicité</a:t>
            </a:r>
            <a:endParaRPr lang="en-US" dirty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Les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agences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 media</a:t>
            </a:r>
          </a:p>
          <a:p>
            <a:r>
              <a:rPr lang="en-US" dirty="0" err="1" smtClean="0"/>
              <a:t>Une</a:t>
            </a:r>
            <a:r>
              <a:rPr lang="en-US" dirty="0" smtClean="0"/>
              <a:t> commission qui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dirty="0" smtClean="0"/>
              <a:t> </a:t>
            </a:r>
            <a:r>
              <a:rPr lang="en-US" dirty="0" err="1" smtClean="0"/>
              <a:t>jusqu’a</a:t>
            </a:r>
            <a:r>
              <a:rPr lang="en-US" dirty="0" smtClean="0"/>
              <a:t> 3% du </a:t>
            </a:r>
            <a:r>
              <a:rPr lang="en-US" dirty="0" err="1" smtClean="0"/>
              <a:t>montant</a:t>
            </a:r>
            <a:r>
              <a:rPr lang="en-US" dirty="0" smtClean="0"/>
              <a:t> de la </a:t>
            </a:r>
            <a:r>
              <a:rPr lang="en-US" dirty="0" err="1" smtClean="0"/>
              <a:t>campagne</a:t>
            </a:r>
            <a:endParaRPr lang="en-US" dirty="0" smtClean="0"/>
          </a:p>
        </p:txBody>
      </p:sp>
      <p:pic>
        <p:nvPicPr>
          <p:cNvPr id="25" name="Picture 24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450"/>
            <a:ext cx="34289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457450"/>
            <a:ext cx="342899" cy="80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Chart Placeholder 9"/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3609094428"/>
              </p:ext>
            </p:extLst>
          </p:nvPr>
        </p:nvGraphicFramePr>
        <p:xfrm>
          <a:off x="681038" y="1771650"/>
          <a:ext cx="3709987" cy="33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</p:spPr>
        <p:txBody>
          <a:bodyPr/>
          <a:lstStyle/>
          <a:p>
            <a:pPr lvl="0">
              <a:defRPr/>
            </a:pPr>
            <a:endParaRPr lang="mk-MK" dirty="0"/>
          </a:p>
        </p:txBody>
      </p:sp>
      <p:sp>
        <p:nvSpPr>
          <p:cNvPr id="20" name="Title 15"/>
          <p:cNvSpPr>
            <a:spLocks noGrp="1"/>
          </p:cNvSpPr>
          <p:nvPr>
            <p:ph type="title"/>
          </p:nvPr>
        </p:nvSpPr>
        <p:spPr>
          <a:xfrm>
            <a:off x="792163" y="685788"/>
            <a:ext cx="7559676" cy="723904"/>
          </a:xfrm>
        </p:spPr>
        <p:txBody>
          <a:bodyPr/>
          <a:lstStyle/>
          <a:p>
            <a:r>
              <a:rPr lang="en-US" dirty="0" smtClean="0">
                <a:latin typeface="League Gothic" pitchFamily="50" charset="0"/>
              </a:rPr>
              <a:t>Marché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10" grpId="0">
        <p:bldAsOne/>
      </p:bldGraphic>
      <p:bldP spid="15" grpId="0" build="p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14</a:t>
            </a:fld>
            <a:endParaRPr lang="mk-M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Internet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eague Gothic" pitchFamily="50" charset="0"/>
            </a:endParaRPr>
          </a:p>
          <a:p>
            <a:r>
              <a:rPr lang="en-US" dirty="0" smtClean="0"/>
              <a:t>14 Millions </a:t>
            </a:r>
            <a:r>
              <a:rPr lang="en-US" dirty="0" err="1" smtClean="0"/>
              <a:t>d’abonné</a:t>
            </a:r>
            <a:r>
              <a:rPr lang="en-US" dirty="0" smtClean="0"/>
              <a:t> (Introduction </a:t>
            </a:r>
            <a:r>
              <a:rPr lang="en-US" dirty="0" err="1" smtClean="0"/>
              <a:t>imminente</a:t>
            </a:r>
            <a:r>
              <a:rPr lang="en-US" dirty="0" smtClean="0"/>
              <a:t> de la 3G)</a:t>
            </a:r>
            <a:endParaRPr lang="en-US" dirty="0"/>
          </a:p>
          <a:p>
            <a:endParaRPr lang="en-US" dirty="0">
              <a:latin typeface="League Gothic" pitchFamily="50" charset="0"/>
            </a:endParaRPr>
          </a:p>
          <a:p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Reseaux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sociaux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eague Gothic" pitchFamily="50" charset="0"/>
            </a:endParaRPr>
          </a:p>
          <a:p>
            <a:r>
              <a:rPr lang="en-US" dirty="0" smtClean="0"/>
              <a:t>101% de penetration de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societe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des vitrines </a:t>
            </a:r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Internet et la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Gothic" pitchFamily="50" charset="0"/>
              </a:rPr>
              <a:t>presse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eague Gothic" pitchFamily="50" charset="0"/>
            </a:endParaRPr>
          </a:p>
          <a:p>
            <a:r>
              <a:rPr lang="en-US" dirty="0" smtClean="0"/>
              <a:t>60 </a:t>
            </a:r>
            <a:r>
              <a:rPr lang="en-US" dirty="0" err="1" smtClean="0"/>
              <a:t>titres</a:t>
            </a:r>
            <a:r>
              <a:rPr lang="en-US" dirty="0" smtClean="0"/>
              <a:t> de </a:t>
            </a:r>
            <a:r>
              <a:rPr lang="en-US" dirty="0" err="1" smtClean="0"/>
              <a:t>presse</a:t>
            </a:r>
            <a:r>
              <a:rPr lang="en-US" dirty="0" smtClean="0"/>
              <a:t> (10 single player)</a:t>
            </a:r>
          </a:p>
          <a:p>
            <a:r>
              <a:rPr lang="en-US" dirty="0" smtClean="0"/>
              <a:t>20 magazines </a:t>
            </a:r>
            <a:r>
              <a:rPr lang="en-US" dirty="0" err="1" smtClean="0"/>
              <a:t>specialisé</a:t>
            </a:r>
            <a:endParaRPr lang="en-US" dirty="0"/>
          </a:p>
          <a:p>
            <a:endParaRPr lang="fr-FR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0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Service de media </a:t>
            </a:r>
            <a:r>
              <a:rPr lang="fr-FR" dirty="0" err="1" smtClean="0"/>
              <a:t>planing</a:t>
            </a:r>
            <a:r>
              <a:rPr lang="fr-FR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Z-Plan, </a:t>
            </a:r>
            <a:r>
              <a:rPr lang="fr-FR" dirty="0" err="1" smtClean="0"/>
              <a:t>PopCorn</a:t>
            </a:r>
            <a:endParaRPr lang="fr-FR" dirty="0" smtClean="0"/>
          </a:p>
          <a:p>
            <a:r>
              <a:rPr lang="fr-FR" dirty="0" smtClean="0"/>
              <a:t>Outil de veille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Media and </a:t>
            </a:r>
            <a:r>
              <a:rPr lang="fr-FR" dirty="0" err="1" smtClean="0"/>
              <a:t>survey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15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smtClean="0"/>
              <a:t>concurrence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16" y="2043108"/>
            <a:ext cx="5400720" cy="2977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16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S.W.O.T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A </a:t>
            </a:r>
            <a:r>
              <a:rPr lang="fr-FR" dirty="0"/>
              <a:t>court </a:t>
            </a:r>
            <a:r>
              <a:rPr lang="fr-FR" dirty="0" smtClean="0"/>
              <a:t>terme :  </a:t>
            </a:r>
            <a:endParaRPr lang="fr-FR" dirty="0"/>
          </a:p>
          <a:p>
            <a:pPr marL="571500" lvl="1" indent="-571500">
              <a:buFont typeface="Arial" pitchFamily="34" charset="0"/>
              <a:buChar char="•"/>
            </a:pPr>
            <a:r>
              <a:rPr lang="fr-FR" sz="3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Une part de marché de 10 % pour la veille et l’outil de </a:t>
            </a:r>
            <a:r>
              <a:rPr lang="fr-FR" sz="3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media</a:t>
            </a:r>
          </a:p>
          <a:p>
            <a:pPr marL="0" lvl="1" indent="0">
              <a:buNone/>
            </a:pPr>
            <a:r>
              <a:rPr lang="fr-FR" sz="3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</a:t>
            </a:r>
            <a:r>
              <a:rPr lang="fr-FR" sz="3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moyen </a:t>
            </a:r>
            <a:r>
              <a:rPr lang="fr-FR" sz="3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terme :</a:t>
            </a:r>
            <a:endParaRPr lang="fr-FR" dirty="0"/>
          </a:p>
          <a:p>
            <a:pPr marL="571500" lvl="1" indent="-571500">
              <a:buFont typeface="Arial" pitchFamily="34" charset="0"/>
              <a:buChar char="•"/>
            </a:pPr>
            <a:r>
              <a:rPr lang="fr-FR" sz="3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90% du marché algérien des agences media pour l’outil de veille</a:t>
            </a:r>
          </a:p>
          <a:p>
            <a:pPr marL="571500" lvl="1" indent="-571500">
              <a:buFont typeface="Arial" pitchFamily="34" charset="0"/>
              <a:buChar char="•"/>
            </a:pPr>
            <a:r>
              <a:rPr lang="fr-FR" sz="3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5 ou 6 annonceurs pour l’outils media </a:t>
            </a:r>
          </a:p>
          <a:p>
            <a:r>
              <a:rPr lang="fr-FR" dirty="0"/>
              <a:t>A long terme </a:t>
            </a:r>
            <a:r>
              <a:rPr lang="fr-FR" dirty="0" smtClean="0"/>
              <a:t>:</a:t>
            </a:r>
            <a:endParaRPr lang="fr-FR" dirty="0"/>
          </a:p>
          <a:p>
            <a:pPr marL="571500" lvl="1" indent="-571500">
              <a:buFont typeface="Arial" pitchFamily="34" charset="0"/>
              <a:buChar char="•"/>
            </a:pPr>
            <a:r>
              <a:rPr lang="fr-FR" sz="3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Exportez aux pays du </a:t>
            </a:r>
            <a:r>
              <a:rPr lang="fr-FR" sz="3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Maghreb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17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5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18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Estimation </a:t>
            </a:r>
            <a:r>
              <a:rPr lang="fr-FR" dirty="0"/>
              <a:t>Financière</a:t>
            </a:r>
            <a:r>
              <a:rPr lang="fr-FR" b="1" dirty="0">
                <a:solidFill>
                  <a:schemeClr val="bg1"/>
                </a:solidFill>
              </a:rPr>
              <a:t/>
            </a:r>
            <a:br>
              <a:rPr lang="fr-FR" b="1" dirty="0">
                <a:solidFill>
                  <a:schemeClr val="bg1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SEE YOU SOON!</a:t>
            </a:r>
            <a:endParaRPr lang="mk-M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B4B4"/>
                </a:solidFill>
                <a:latin typeface="League Gothic" pitchFamily="50" charset="0"/>
              </a:rPr>
              <a:t>THANKS</a:t>
            </a:r>
            <a:r>
              <a:rPr lang="en-US" dirty="0" smtClean="0">
                <a:solidFill>
                  <a:srgbClr val="F2184F"/>
                </a:solidFill>
                <a:latin typeface="League Gothic" pitchFamily="50" charset="0"/>
              </a:rPr>
              <a:t> </a:t>
            </a:r>
            <a:r>
              <a:rPr lang="en-US" dirty="0" smtClean="0">
                <a:latin typeface="League Gothic" pitchFamily="50" charset="0"/>
              </a:rPr>
              <a:t>FOR COMING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2</a:t>
            </a:fld>
            <a:endParaRPr lang="mk-MK" dirty="0"/>
          </a:p>
        </p:txBody>
      </p:sp>
      <p:sp>
        <p:nvSpPr>
          <p:cNvPr id="22" name="Text Placeholder 48"/>
          <p:cNvSpPr>
            <a:spLocks noGrp="1"/>
          </p:cNvSpPr>
          <p:nvPr>
            <p:ph type="body" sz="quarter" idx="4294967295"/>
          </p:nvPr>
        </p:nvSpPr>
        <p:spPr>
          <a:xfrm>
            <a:off x="681016" y="3309940"/>
            <a:ext cx="1879589" cy="36195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Gérant</a:t>
            </a:r>
            <a:r>
              <a:rPr lang="en-US" dirty="0" smtClean="0"/>
              <a:t>	</a:t>
            </a:r>
          </a:p>
        </p:txBody>
      </p:sp>
      <p:sp>
        <p:nvSpPr>
          <p:cNvPr id="23" name="Text Placeholder 49"/>
          <p:cNvSpPr>
            <a:spLocks noGrp="1"/>
          </p:cNvSpPr>
          <p:nvPr>
            <p:ph type="body" sz="quarter" idx="4294967295"/>
          </p:nvPr>
        </p:nvSpPr>
        <p:spPr>
          <a:xfrm>
            <a:off x="681016" y="3671892"/>
            <a:ext cx="1879589" cy="135732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Contribuer</a:t>
            </a:r>
            <a:r>
              <a:rPr lang="en-US" dirty="0" smtClean="0"/>
              <a:t> </a:t>
            </a:r>
            <a:r>
              <a:rPr lang="en-US" dirty="0" smtClean="0"/>
              <a:t>a la naissance </a:t>
            </a:r>
            <a:r>
              <a:rPr lang="en-US" dirty="0" err="1" smtClean="0"/>
              <a:t>d’une</a:t>
            </a:r>
            <a:r>
              <a:rPr lang="en-US" dirty="0" smtClean="0"/>
              <a:t> start-up</a:t>
            </a:r>
          </a:p>
          <a:p>
            <a:endParaRPr lang="en-US" dirty="0" smtClean="0"/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4294967295"/>
          </p:nvPr>
        </p:nvSpPr>
        <p:spPr>
          <a:xfrm>
            <a:off x="2578804" y="3309940"/>
            <a:ext cx="1879589" cy="3619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 smtClean="0"/>
              <a:t>Analyste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25" name="Text Placeholder 51"/>
          <p:cNvSpPr>
            <a:spLocks noGrp="1"/>
          </p:cNvSpPr>
          <p:nvPr>
            <p:ph type="body" sz="quarter" idx="4294967295"/>
          </p:nvPr>
        </p:nvSpPr>
        <p:spPr>
          <a:xfrm>
            <a:off x="2578804" y="3671892"/>
            <a:ext cx="1879589" cy="135732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Traville</a:t>
            </a:r>
            <a:r>
              <a:rPr lang="en-US" dirty="0" smtClean="0"/>
              <a:t> au </a:t>
            </a:r>
            <a:r>
              <a:rPr lang="en-US" dirty="0" err="1" smtClean="0"/>
              <a:t>sein</a:t>
            </a:r>
            <a:r>
              <a:rPr lang="en-US" dirty="0" smtClean="0"/>
              <a:t> d’un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detudes</a:t>
            </a:r>
            <a:r>
              <a:rPr lang="en-US" dirty="0" smtClean="0"/>
              <a:t> </a:t>
            </a:r>
          </a:p>
        </p:txBody>
      </p:sp>
      <p:sp>
        <p:nvSpPr>
          <p:cNvPr id="26" name="Text Placeholder 52"/>
          <p:cNvSpPr>
            <a:spLocks noGrp="1"/>
          </p:cNvSpPr>
          <p:nvPr>
            <p:ph type="body" sz="quarter" idx="4294967295"/>
          </p:nvPr>
        </p:nvSpPr>
        <p:spPr>
          <a:xfrm>
            <a:off x="4480626" y="3309940"/>
            <a:ext cx="1879589" cy="361952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Développeur</a:t>
            </a:r>
            <a:endParaRPr lang="en-US" b="1" dirty="0" smtClean="0"/>
          </a:p>
        </p:txBody>
      </p:sp>
      <p:sp>
        <p:nvSpPr>
          <p:cNvPr id="27" name="Text Placeholder 53"/>
          <p:cNvSpPr>
            <a:spLocks noGrp="1"/>
          </p:cNvSpPr>
          <p:nvPr>
            <p:ph type="body" sz="quarter" idx="4294967295"/>
          </p:nvPr>
        </p:nvSpPr>
        <p:spPr>
          <a:xfrm>
            <a:off x="4480626" y="3671892"/>
            <a:ext cx="1879589" cy="13573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travaillé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SSII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developepur</a:t>
            </a:r>
            <a:r>
              <a:rPr lang="en-US" dirty="0" smtClean="0"/>
              <a:t> web</a:t>
            </a:r>
          </a:p>
        </p:txBody>
      </p:sp>
      <p:sp>
        <p:nvSpPr>
          <p:cNvPr id="28" name="Text Placeholder 54"/>
          <p:cNvSpPr>
            <a:spLocks noGrp="1"/>
          </p:cNvSpPr>
          <p:nvPr>
            <p:ph type="body" sz="quarter" idx="4294967295"/>
          </p:nvPr>
        </p:nvSpPr>
        <p:spPr>
          <a:xfrm>
            <a:off x="6380874" y="3309940"/>
            <a:ext cx="1879589" cy="361952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Sales force</a:t>
            </a:r>
          </a:p>
        </p:txBody>
      </p:sp>
      <p:sp>
        <p:nvSpPr>
          <p:cNvPr id="29" name="Text Placeholder 55"/>
          <p:cNvSpPr>
            <a:spLocks noGrp="1"/>
          </p:cNvSpPr>
          <p:nvPr>
            <p:ph type="body" sz="quarter" idx="4294967295"/>
          </p:nvPr>
        </p:nvSpPr>
        <p:spPr>
          <a:xfrm>
            <a:off x="6380874" y="3671892"/>
            <a:ext cx="1879589" cy="13573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Pas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d’experience</a:t>
            </a:r>
            <a:r>
              <a:rPr lang="en-US" dirty="0" smtClean="0"/>
              <a:t> :  </a:t>
            </a:r>
            <a:r>
              <a:rPr lang="en-US" dirty="0" err="1"/>
              <a:t>d</a:t>
            </a:r>
            <a:r>
              <a:rPr lang="en-US" dirty="0" err="1" smtClean="0"/>
              <a:t>ans</a:t>
            </a:r>
            <a:r>
              <a:rPr lang="en-US" dirty="0" smtClean="0"/>
              <a:t> la nature des </a:t>
            </a:r>
            <a:r>
              <a:rPr lang="en-US" dirty="0" err="1" smtClean="0"/>
              <a:t>algeriens</a:t>
            </a:r>
            <a:r>
              <a:rPr lang="en-US" dirty="0" smtClean="0"/>
              <a:t> </a:t>
            </a:r>
          </a:p>
        </p:txBody>
      </p:sp>
      <p:sp>
        <p:nvSpPr>
          <p:cNvPr id="30" name="Text Placeholder 46"/>
          <p:cNvSpPr>
            <a:spLocks noGrp="1"/>
          </p:cNvSpPr>
          <p:nvPr>
            <p:ph type="body" sz="quarter" idx="13"/>
          </p:nvPr>
        </p:nvSpPr>
        <p:spPr>
          <a:xfrm>
            <a:off x="792163" y="1319204"/>
            <a:ext cx="7559675" cy="314332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e choc)</a:t>
            </a:r>
            <a:endParaRPr lang="mk-MK" dirty="0"/>
          </a:p>
        </p:txBody>
      </p:sp>
      <p:sp>
        <p:nvSpPr>
          <p:cNvPr id="31" name="Title 45"/>
          <p:cNvSpPr>
            <a:spLocks noGrp="1"/>
          </p:cNvSpPr>
          <p:nvPr>
            <p:ph type="title"/>
          </p:nvPr>
        </p:nvSpPr>
        <p:spPr>
          <a:xfrm>
            <a:off x="792163" y="685788"/>
            <a:ext cx="7559676" cy="723904"/>
          </a:xfrm>
        </p:spPr>
        <p:txBody>
          <a:bodyPr/>
          <a:lstStyle/>
          <a:p>
            <a:r>
              <a:rPr lang="en-US" dirty="0" smtClean="0">
                <a:latin typeface="League Gothic" pitchFamily="50" charset="0"/>
              </a:rPr>
              <a:t>NOTRE EQUIPE</a:t>
            </a:r>
            <a:endParaRPr lang="mk-MK" dirty="0"/>
          </a:p>
        </p:txBody>
      </p:sp>
      <p:sp>
        <p:nvSpPr>
          <p:cNvPr id="32" name="Text Placeholder 59"/>
          <p:cNvSpPr>
            <a:spLocks noGrp="1"/>
          </p:cNvSpPr>
          <p:nvPr>
            <p:ph type="body" sz="quarter" idx="4294967295"/>
          </p:nvPr>
        </p:nvSpPr>
        <p:spPr>
          <a:xfrm>
            <a:off x="431449" y="2947988"/>
            <a:ext cx="2151390" cy="4381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eague Gothic" pitchFamily="50" charset="0"/>
              </a:rPr>
              <a:t>    </a:t>
            </a:r>
            <a:r>
              <a:rPr lang="en-US" sz="1500" b="1" dirty="0" err="1" smtClean="0">
                <a:latin typeface="League Gothic" pitchFamily="50" charset="0"/>
              </a:rPr>
              <a:t>Sofiane</a:t>
            </a:r>
            <a:r>
              <a:rPr lang="en-US" sz="1500" b="1" dirty="0" smtClean="0">
                <a:latin typeface="League Gothic" pitchFamily="50" charset="0"/>
              </a:rPr>
              <a:t> AITAKLI</a:t>
            </a:r>
          </a:p>
        </p:txBody>
      </p:sp>
      <p:sp>
        <p:nvSpPr>
          <p:cNvPr id="33" name="Text Placeholder 60"/>
          <p:cNvSpPr>
            <a:spLocks noGrp="1"/>
          </p:cNvSpPr>
          <p:nvPr>
            <p:ph type="body" sz="quarter" idx="4294967295"/>
          </p:nvPr>
        </p:nvSpPr>
        <p:spPr>
          <a:xfrm>
            <a:off x="2582838" y="2947988"/>
            <a:ext cx="1879589" cy="54292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500" b="1" dirty="0" err="1">
                <a:latin typeface="League Gothic" pitchFamily="50" charset="0"/>
              </a:rPr>
              <a:t>Sofiane</a:t>
            </a:r>
            <a:r>
              <a:rPr lang="en-US" sz="1500" b="1" dirty="0">
                <a:latin typeface="League Gothic" pitchFamily="50" charset="0"/>
              </a:rPr>
              <a:t> AITAKLI</a:t>
            </a:r>
          </a:p>
        </p:txBody>
      </p:sp>
      <p:sp>
        <p:nvSpPr>
          <p:cNvPr id="34" name="Text Placeholder 61"/>
          <p:cNvSpPr>
            <a:spLocks noGrp="1"/>
          </p:cNvSpPr>
          <p:nvPr>
            <p:ph type="body" sz="quarter" idx="4294967295"/>
          </p:nvPr>
        </p:nvSpPr>
        <p:spPr>
          <a:xfrm>
            <a:off x="4483086" y="2947988"/>
            <a:ext cx="1879589" cy="54292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500" b="1" dirty="0" err="1" smtClean="0">
                <a:latin typeface="League Gothic" pitchFamily="50" charset="0"/>
              </a:rPr>
              <a:t>Sofiane</a:t>
            </a:r>
            <a:r>
              <a:rPr lang="en-US" sz="1500" b="1" dirty="0" smtClean="0">
                <a:latin typeface="League Gothic" pitchFamily="50" charset="0"/>
              </a:rPr>
              <a:t> AITAKLI</a:t>
            </a:r>
            <a:endParaRPr lang="en-US" sz="1500" b="1" dirty="0">
              <a:latin typeface="League Gothic" pitchFamily="50" charset="0"/>
            </a:endParaRPr>
          </a:p>
        </p:txBody>
      </p:sp>
      <p:sp>
        <p:nvSpPr>
          <p:cNvPr id="35" name="Text Placeholder 62"/>
          <p:cNvSpPr>
            <a:spLocks noGrp="1"/>
          </p:cNvSpPr>
          <p:nvPr>
            <p:ph type="body" sz="quarter" idx="4294967295"/>
          </p:nvPr>
        </p:nvSpPr>
        <p:spPr>
          <a:xfrm>
            <a:off x="6383334" y="2947988"/>
            <a:ext cx="1879589" cy="54292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500" b="1" dirty="0" err="1">
                <a:latin typeface="League Gothic" pitchFamily="50" charset="0"/>
              </a:rPr>
              <a:t>Sofiane</a:t>
            </a:r>
            <a:r>
              <a:rPr lang="en-US" sz="1500" b="1" dirty="0">
                <a:latin typeface="League Gothic" pitchFamily="50" charset="0"/>
              </a:rPr>
              <a:t> AITAKLI</a:t>
            </a:r>
          </a:p>
        </p:txBody>
      </p:sp>
      <p:pic>
        <p:nvPicPr>
          <p:cNvPr id="36" name="Picture Placeholder 31" descr="sample-image.png"/>
          <p:cNvPicPr>
            <a:picLocks noChangeAspect="1"/>
          </p:cNvPicPr>
          <p:nvPr/>
        </p:nvPicPr>
        <p:blipFill>
          <a:blip r:embed="rId2"/>
          <a:srcRect t="70" b="70"/>
          <a:stretch>
            <a:fillRect/>
          </a:stretch>
        </p:blipFill>
        <p:spPr>
          <a:xfrm>
            <a:off x="761979" y="1866900"/>
            <a:ext cx="1890000" cy="1062000"/>
          </a:xfrm>
          <a:prstGeom prst="rect">
            <a:avLst/>
          </a:prstGeom>
        </p:spPr>
      </p:pic>
      <p:pic>
        <p:nvPicPr>
          <p:cNvPr id="37" name="Picture Placeholder 32" descr="sample-image.png"/>
          <p:cNvPicPr>
            <a:picLocks noChangeAspect="1"/>
          </p:cNvPicPr>
          <p:nvPr/>
        </p:nvPicPr>
        <p:blipFill>
          <a:blip r:embed="rId2"/>
          <a:srcRect t="70" b="70"/>
          <a:stretch>
            <a:fillRect/>
          </a:stretch>
        </p:blipFill>
        <p:spPr>
          <a:xfrm>
            <a:off x="2663801" y="1866900"/>
            <a:ext cx="1890000" cy="1062000"/>
          </a:xfrm>
          <a:prstGeom prst="rect">
            <a:avLst/>
          </a:prstGeom>
        </p:spPr>
      </p:pic>
      <p:pic>
        <p:nvPicPr>
          <p:cNvPr id="38" name="Picture Placeholder 33" descr="sample-image.png"/>
          <p:cNvPicPr>
            <a:picLocks noChangeAspect="1"/>
          </p:cNvPicPr>
          <p:nvPr/>
        </p:nvPicPr>
        <p:blipFill>
          <a:blip r:embed="rId2"/>
          <a:srcRect t="70" b="70"/>
          <a:stretch>
            <a:fillRect/>
          </a:stretch>
        </p:blipFill>
        <p:spPr>
          <a:xfrm>
            <a:off x="4564049" y="1866900"/>
            <a:ext cx="1890000" cy="1062000"/>
          </a:xfrm>
          <a:prstGeom prst="rect">
            <a:avLst/>
          </a:prstGeom>
        </p:spPr>
      </p:pic>
      <p:pic>
        <p:nvPicPr>
          <p:cNvPr id="39" name="Picture Placeholder 34" descr="sample-image.png"/>
          <p:cNvPicPr>
            <a:picLocks noChangeAspect="1"/>
          </p:cNvPicPr>
          <p:nvPr/>
        </p:nvPicPr>
        <p:blipFill>
          <a:blip r:embed="rId2"/>
          <a:srcRect t="70" b="70"/>
          <a:stretch>
            <a:fillRect/>
          </a:stretch>
        </p:blipFill>
        <p:spPr>
          <a:xfrm>
            <a:off x="6464297" y="1866900"/>
            <a:ext cx="1890000" cy="10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/>
      <p:bldP spid="32" grpId="0" build="p"/>
      <p:bldP spid="33" grpId="0" build="p"/>
      <p:bldP spid="34" grpId="0" build="p"/>
      <p:bldP spid="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League Gothic" pitchFamily="50" charset="0"/>
              </a:rPr>
              <a:t>Investissement</a:t>
            </a:r>
            <a:r>
              <a:rPr lang="en-US" dirty="0" smtClean="0">
                <a:latin typeface="League Gothic" pitchFamily="50" charset="0"/>
              </a:rPr>
              <a:t> </a:t>
            </a:r>
            <a:r>
              <a:rPr lang="en-US" dirty="0" err="1" smtClean="0">
                <a:latin typeface="League Gothic" pitchFamily="50" charset="0"/>
              </a:rPr>
              <a:t>publicitaire</a:t>
            </a:r>
            <a:r>
              <a:rPr lang="en-US" dirty="0" smtClean="0">
                <a:latin typeface="League Gothic" pitchFamily="50" charset="0"/>
              </a:rPr>
              <a:t> a </a:t>
            </a:r>
            <a:r>
              <a:rPr lang="en-US" dirty="0" err="1" smtClean="0">
                <a:latin typeface="League Gothic" pitchFamily="50" charset="0"/>
              </a:rPr>
              <a:t>l’aveugle</a:t>
            </a:r>
            <a:r>
              <a:rPr lang="en-US" dirty="0" smtClean="0">
                <a:latin typeface="League Gothic" pitchFamily="50" charset="0"/>
              </a:rPr>
              <a:t>(</a:t>
            </a:r>
            <a:r>
              <a:rPr lang="en-US" dirty="0" err="1" smtClean="0">
                <a:latin typeface="League Gothic" pitchFamily="50" charset="0"/>
              </a:rPr>
              <a:t>théorie</a:t>
            </a:r>
            <a:r>
              <a:rPr lang="en-US" dirty="0" smtClean="0">
                <a:latin typeface="League Gothic" pitchFamily="50" charset="0"/>
              </a:rPr>
              <a:t> non </a:t>
            </a:r>
            <a:r>
              <a:rPr lang="en-US" dirty="0" err="1" smtClean="0">
                <a:latin typeface="League Gothic" pitchFamily="50" charset="0"/>
              </a:rPr>
              <a:t>données</a:t>
            </a:r>
            <a:r>
              <a:rPr lang="en-US" dirty="0" smtClean="0">
                <a:latin typeface="League Gothic" pitchFamily="50" charset="0"/>
              </a:rPr>
              <a:t>)</a:t>
            </a:r>
            <a:endParaRPr lang="en-US" dirty="0" smtClean="0">
              <a:latin typeface="League Gothic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League Gothic" pitchFamily="50" charset="0"/>
              </a:rPr>
              <a:t>Retombée</a:t>
            </a:r>
            <a:r>
              <a:rPr lang="en-US" dirty="0" smtClean="0">
                <a:latin typeface="League Gothic" pitchFamily="50" charset="0"/>
              </a:rPr>
              <a:t> des </a:t>
            </a:r>
            <a:r>
              <a:rPr lang="en-US" dirty="0" err="1" smtClean="0">
                <a:latin typeface="League Gothic" pitchFamily="50" charset="0"/>
              </a:rPr>
              <a:t>campagnes</a:t>
            </a:r>
            <a:r>
              <a:rPr lang="en-US" dirty="0" smtClean="0">
                <a:latin typeface="League Gothic" pitchFamily="50" charset="0"/>
              </a:rPr>
              <a:t> </a:t>
            </a:r>
            <a:r>
              <a:rPr lang="en-US" dirty="0" err="1" smtClean="0">
                <a:latin typeface="League Gothic" pitchFamily="50" charset="0"/>
              </a:rPr>
              <a:t>imprecises</a:t>
            </a:r>
            <a:r>
              <a:rPr lang="en-US" dirty="0" smtClean="0">
                <a:latin typeface="League Gothic" pitchFamily="50" charset="0"/>
              </a:rPr>
              <a:t>(</a:t>
            </a:r>
            <a:r>
              <a:rPr lang="en-US" dirty="0" err="1" smtClean="0">
                <a:latin typeface="League Gothic" pitchFamily="50" charset="0"/>
              </a:rPr>
              <a:t>difficile</a:t>
            </a:r>
            <a:r>
              <a:rPr lang="en-US" dirty="0" smtClean="0">
                <a:latin typeface="League Gothic" pitchFamily="50" charset="0"/>
              </a:rPr>
              <a:t> a </a:t>
            </a:r>
            <a:r>
              <a:rPr lang="en-US" dirty="0" err="1">
                <a:latin typeface="League Gothic" pitchFamily="50" charset="0"/>
              </a:rPr>
              <a:t>é</a:t>
            </a:r>
            <a:r>
              <a:rPr lang="en-US" dirty="0" err="1" smtClean="0">
                <a:latin typeface="League Gothic" pitchFamily="50" charset="0"/>
              </a:rPr>
              <a:t>valuer</a:t>
            </a:r>
            <a:r>
              <a:rPr lang="en-US" dirty="0" smtClean="0">
                <a:latin typeface="League Gothic" pitchFamily="50" charset="0"/>
              </a:rPr>
              <a:t>)</a:t>
            </a:r>
            <a:endParaRPr lang="en-US" dirty="0" smtClean="0">
              <a:latin typeface="League Gothic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League Gothic" pitchFamily="50" charset="0"/>
              </a:rPr>
              <a:t>Démultiplication</a:t>
            </a:r>
            <a:r>
              <a:rPr lang="en-US" dirty="0" smtClean="0">
                <a:latin typeface="League Gothic" pitchFamily="50" charset="0"/>
              </a:rPr>
              <a:t> des sources </a:t>
            </a:r>
            <a:r>
              <a:rPr lang="en-US" dirty="0" err="1" smtClean="0">
                <a:latin typeface="League Gothic" pitchFamily="50" charset="0"/>
              </a:rPr>
              <a:t>d’information</a:t>
            </a:r>
            <a:r>
              <a:rPr lang="en-US" dirty="0" smtClean="0">
                <a:latin typeface="League Gothic" pitchFamily="50" charset="0"/>
              </a:rPr>
              <a:t> </a:t>
            </a:r>
            <a:r>
              <a:rPr lang="en-US" dirty="0" err="1" smtClean="0">
                <a:latin typeface="League Gothic" pitchFamily="50" charset="0"/>
              </a:rPr>
              <a:t>sur</a:t>
            </a:r>
            <a:r>
              <a:rPr lang="en-US" dirty="0" smtClean="0">
                <a:latin typeface="League Gothic" pitchFamily="50" charset="0"/>
              </a:rPr>
              <a:t> le web</a:t>
            </a:r>
            <a:endParaRPr lang="en-US" dirty="0" smtClean="0">
              <a:latin typeface="League Gothic" pitchFamily="50" charset="0"/>
            </a:endParaRPr>
          </a:p>
          <a:p>
            <a:endParaRPr lang="en-US" dirty="0" smtClean="0">
              <a:latin typeface="League Gothic" pitchFamily="50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3</a:t>
            </a:fld>
            <a:endParaRPr lang="mk-MK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endParaRPr lang="mk-MK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ague Gothic" pitchFamily="50" charset="0"/>
              </a:rPr>
              <a:t>Situation </a:t>
            </a:r>
            <a:r>
              <a:rPr lang="fr-FR" dirty="0" smtClean="0">
                <a:latin typeface="League Gothic" pitchFamily="50" charset="0"/>
              </a:rPr>
              <a:t>initiale</a:t>
            </a:r>
            <a:endParaRPr lang="fr-FR" dirty="0"/>
          </a:p>
        </p:txBody>
      </p:sp>
      <p:pic>
        <p:nvPicPr>
          <p:cNvPr id="34" name="Picture 33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7450"/>
            <a:ext cx="34289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2457450"/>
            <a:ext cx="342899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/>
      <p:bldP spid="16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Un service </a:t>
            </a:r>
            <a:r>
              <a:rPr lang="fr-FR" dirty="0" smtClean="0"/>
              <a:t>de media </a:t>
            </a:r>
            <a:r>
              <a:rPr lang="fr-FR" dirty="0" smtClean="0"/>
              <a:t>planning</a:t>
            </a:r>
            <a:br>
              <a:rPr lang="fr-FR" dirty="0" smtClean="0"/>
            </a:br>
            <a:r>
              <a:rPr lang="fr-FR" dirty="0" smtClean="0"/>
              <a:t>Pour la réalisation de plans medias et l’évaluation post campagnes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Un service de veille sur le web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4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Roulement de tambours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7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err="1" smtClean="0"/>
              <a:t>Metha-heuristics</a:t>
            </a:r>
            <a:endParaRPr lang="fr-FR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endParaRPr lang="fr-FR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err="1" smtClean="0"/>
              <a:t>ASP.Net</a:t>
            </a:r>
            <a:r>
              <a:rPr lang="fr-FR" dirty="0" smtClean="0"/>
              <a:t> WCF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5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outils et méthodologie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6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Agences media :</a:t>
            </a:r>
          </a:p>
          <a:p>
            <a:endParaRPr lang="fr-FR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Achat d’espace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Suivi de l’image de leurs clients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Evaluation de campagne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6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$$$$$$$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2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Des annonceurs dans les secteurs a forte 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Les régies publicitaire des chaines(nombre et types)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7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€€€€€€€€€€€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5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veille comme vecteur d’innovation</a:t>
            </a:r>
          </a:p>
          <a:p>
            <a:r>
              <a:rPr lang="fr-FR" dirty="0"/>
              <a:t>F</a:t>
            </a:r>
            <a:r>
              <a:rPr lang="fr-FR" dirty="0" smtClean="0"/>
              <a:t>lux d’information sur la toile</a:t>
            </a:r>
          </a:p>
          <a:p>
            <a:r>
              <a:rPr lang="fr-FR" dirty="0" smtClean="0"/>
              <a:t>Gestion et partage de connaissances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8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…. 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0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Ouverture du champs audio visuel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Un marché plus exigent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err="1" smtClean="0"/>
              <a:t>Affimetrie</a:t>
            </a:r>
            <a:r>
              <a:rPr lang="fr-FR" dirty="0" smtClean="0"/>
              <a:t> presque inexistante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9</a:t>
            </a:fld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La suite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5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eague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ague Gothic">
      <a:majorFont>
        <a:latin typeface="League Gothic"/>
        <a:ea typeface=""/>
        <a:cs typeface=""/>
      </a:majorFont>
      <a:minorFont>
        <a:latin typeface="League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707</Words>
  <Application>Microsoft Office PowerPoint</Application>
  <PresentationFormat>On-screen Show (16:10)</PresentationFormat>
  <Paragraphs>140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League Gothic</vt:lpstr>
      <vt:lpstr>Title</vt:lpstr>
      <vt:lpstr>Pages</vt:lpstr>
      <vt:lpstr>INSIGHT SOFTWARE</vt:lpstr>
      <vt:lpstr>NOTRE EQUIPE</vt:lpstr>
      <vt:lpstr>Situation initiale</vt:lpstr>
      <vt:lpstr>L’IDEE</vt:lpstr>
      <vt:lpstr>Nos outils et méthodologie</vt:lpstr>
      <vt:lpstr>Le Client</vt:lpstr>
      <vt:lpstr>Le Client</vt:lpstr>
      <vt:lpstr>LE BESOIN</vt:lpstr>
      <vt:lpstr>LE BESOIN</vt:lpstr>
      <vt:lpstr>L’attente</vt:lpstr>
      <vt:lpstr>BUSINESS MODEL</vt:lpstr>
      <vt:lpstr>ENVIRONNEMENT</vt:lpstr>
      <vt:lpstr>Marché</vt:lpstr>
      <vt:lpstr>Marché</vt:lpstr>
      <vt:lpstr>La concurrence</vt:lpstr>
      <vt:lpstr>S.W.O.T</vt:lpstr>
      <vt:lpstr>Perspectives</vt:lpstr>
      <vt:lpstr> Estimation Financière </vt:lpstr>
      <vt:lpstr>THANKS FOR COMING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Windows User</cp:lastModifiedBy>
  <cp:revision>481</cp:revision>
  <dcterms:created xsi:type="dcterms:W3CDTF">2011-02-07T16:44:09Z</dcterms:created>
  <dcterms:modified xsi:type="dcterms:W3CDTF">2013-05-16T17:23:59Z</dcterms:modified>
</cp:coreProperties>
</file>