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erriweather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pace Grotesk SemiBold" pitchFamily="2" charset="7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C4E82-9842-4E2D-9F8C-1380863EC076}">
  <a:tblStyle styleId="{045C4E82-9842-4E2D-9F8C-1380863EC0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2c5860fd1_0_7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22c5860f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2c5860fd1_0_8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322c5860fd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6d7cfa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26d7cfa3c_0_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226d7cfa3c_0_2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2c5860f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2c5860fd1_0_6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22c5860fd1_0_6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2c5860fd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2c5860fd1_0_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22c5860fd1_0_3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TITLE_AND_BODY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51560" y="42516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Intrusion Detection </a:t>
            </a: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53440" y="2637720"/>
            <a:ext cx="85200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Sofiane Alhoz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1194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 architecture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99" y="572400"/>
            <a:ext cx="6092576" cy="4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36050" y="178275"/>
            <a:ext cx="6112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>
                <a:solidFill>
                  <a:srgbClr val="0E0E0E"/>
                </a:solidFill>
              </a:rPr>
              <a:t>NN3: </a:t>
            </a:r>
            <a:r>
              <a:rPr lang="en-US" sz="2600">
                <a:solidFill>
                  <a:srgbClr val="0E0E0E"/>
                </a:solidFill>
              </a:rPr>
              <a:t>Hyperparameter Tuning</a:t>
            </a:r>
            <a:r>
              <a:rPr lang="en-US" sz="2600" i="0" u="none" strike="noStrike" cap="none">
                <a:solidFill>
                  <a:srgbClr val="0E0E0E"/>
                </a:solidFill>
              </a:rPr>
              <a:t> 1st run </a:t>
            </a:r>
            <a:endParaRPr sz="2600" i="0" u="none" strike="noStrike" cap="none">
              <a:solidFill>
                <a:srgbClr val="0E0E0E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t="-16414" r="-27437"/>
          <a:stretch/>
        </p:blipFill>
        <p:spPr>
          <a:xfrm>
            <a:off x="5821325" y="0"/>
            <a:ext cx="42389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l="20109" t="24324" r="5891"/>
          <a:stretch/>
        </p:blipFill>
        <p:spPr>
          <a:xfrm>
            <a:off x="-5" y="945822"/>
            <a:ext cx="5897520" cy="342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019325" y="945825"/>
            <a:ext cx="28782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59" algn="l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[1e-4,3e-4,1e-3,3e-3,1e-2]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[1e-7,1e-5,1e-3]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                     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/>
              <a:t>                    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6051763" y="2476375"/>
            <a:ext cx="3000000" cy="21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Results:</a:t>
            </a:r>
            <a:endParaRPr sz="1200"/>
          </a:p>
          <a:p>
            <a:pPr marL="457200" lvl="0" indent="-30455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US" sz="1200"/>
              <a:t>Need more epochs:</a:t>
            </a:r>
            <a:r>
              <a:rPr lang="en-US" sz="1050">
                <a:solidFill>
                  <a:srgbClr val="0E0E0E"/>
                </a:solidFill>
              </a:rPr>
              <a:t>Because, as we can see for example in the loss curves, the model has not yet completed its learning process.</a:t>
            </a:r>
            <a:endParaRPr sz="1050">
              <a:solidFill>
                <a:srgbClr val="0E0E0E"/>
              </a:solidFill>
            </a:endParaRPr>
          </a:p>
          <a:p>
            <a:pPr marL="457200" lvl="0" indent="-30455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plot: Best val accuracy: </a:t>
            </a:r>
            <a:r>
              <a:rPr lang="en-US" sz="1200"/>
              <a:t>88.74</a:t>
            </a:r>
            <a:endParaRPr sz="12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plot : Best parameters:(1e-3,1e-5)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NN3: 2nd run with batchnorm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60" y="817560"/>
            <a:ext cx="27546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[1e-5]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of batchnorm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val accuracy: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88.98, small improvement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feedback: It is still learning. Need more epochs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l="18970" t="22106" r="41840" b="12249"/>
          <a:stretch/>
        </p:blipFill>
        <p:spPr>
          <a:xfrm>
            <a:off x="4314240" y="1152360"/>
            <a:ext cx="3862800" cy="367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NN3: 3rd run with batchnorm + dropout </a:t>
            </a:r>
            <a:endParaRPr sz="2800"/>
          </a:p>
        </p:txBody>
      </p:sp>
      <p:sp>
        <p:nvSpPr>
          <p:cNvPr id="194" name="Google Shape;194;p28"/>
          <p:cNvSpPr txBox="1"/>
          <p:nvPr/>
        </p:nvSpPr>
        <p:spPr>
          <a:xfrm>
            <a:off x="311750" y="938026"/>
            <a:ext cx="27546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[1e-5]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of batchnorm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of dropout (0.1,0.3)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num_epochs=20</a:t>
            </a:r>
            <a:endParaRPr sz="1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5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val accuracy: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89.22, small improvement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l="19353" t="22009" r="42218" b="10573"/>
          <a:stretch/>
        </p:blipFill>
        <p:spPr>
          <a:xfrm>
            <a:off x="4394160" y="817560"/>
            <a:ext cx="4124160" cy="41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NN3: 5-Fold evaluation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11750" y="1152350"/>
            <a:ext cx="37887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[1e-5]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batchnorm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dropout (0.1,0.3)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num_epochs=20     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 of the 5 fold::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483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Balanced Test acc: 8</a:t>
            </a:r>
            <a:r>
              <a:rPr lang="en-US" sz="1200">
                <a:solidFill>
                  <a:srgbClr val="595959"/>
                </a:solidFill>
              </a:rPr>
              <a:t>5.61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25" y="22194"/>
            <a:ext cx="4707276" cy="512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4524375" y="4972050"/>
            <a:ext cx="548400" cy="123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31199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layer NN architecture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478425"/>
            <a:ext cx="5713451" cy="466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NN5: </a:t>
            </a:r>
            <a:r>
              <a:rPr lang="en-US" sz="2400">
                <a:solidFill>
                  <a:srgbClr val="0E0E0E"/>
                </a:solidFill>
              </a:rPr>
              <a:t>Hyperparameter Tuning: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run: Dropout higher layers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11750" y="956748"/>
            <a:ext cx="3612300" cy="3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[3e-2,1e-3,3e-4,1e-4]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[1e-6,1e-5,1e-4]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Batchnorm</a:t>
            </a:r>
            <a:endParaRPr sz="1200">
              <a:solidFill>
                <a:srgbClr val="595959"/>
              </a:solidFill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Dropout prob: (0, 0, .3, .4, .5)</a:t>
            </a:r>
            <a:endParaRPr sz="1200">
              <a:solidFill>
                <a:srgbClr val="595959"/>
              </a:solidFill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Epoch = 20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 acc: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90.67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reg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lr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 epoch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060" y="1207230"/>
            <a:ext cx="5105125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NN5: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2: Dropout higher layers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11760" y="1152360"/>
            <a:ext cx="66646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[1e-3,3e-3,1e-2,3e-2,1e-1,3e-1]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[3e-4,1e-3]</a:t>
            </a:r>
            <a:endParaRPr sz="1200">
              <a:solidFill>
                <a:srgbClr val="595959"/>
              </a:solidFill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Batchnorm</a:t>
            </a:r>
            <a:endParaRPr sz="1200">
              <a:solidFill>
                <a:srgbClr val="595959"/>
              </a:solidFill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Dropout prob: (0, 0, .3, .4, .5)</a:t>
            </a:r>
            <a:endParaRPr sz="1200">
              <a:solidFill>
                <a:srgbClr val="595959"/>
              </a:solidFill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Epoch = 60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 acc: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90.27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does not have to be dense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reg range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 lr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Conflicting to previous run, it could be because of small epoch number previously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2425" y="1498043"/>
            <a:ext cx="4401575" cy="29341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NN5: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3: Dropout higher layers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11760" y="1152360"/>
            <a:ext cx="59155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[1e-5,1e-4,3e-4]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[1e-6,1e-5,1e-4,1e-3]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Batchnorm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Dropout prob: (0, 0, .3, .4, .5)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Epoch = 60</a:t>
            </a: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 acc: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91.14, 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param lr,reg = (1e-4,1e-5)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975" y="1092949"/>
            <a:ext cx="4413025" cy="2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Evaluation: NN5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737768" y="1132163"/>
            <a:ext cx="72831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param lr,reg = (1e-4,1e-5)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Epochs = 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5-Fold Balanced Test acc: </a:t>
            </a:r>
            <a:r>
              <a:rPr lang="en-US" sz="1200" b="1" i="0" u="none" strike="noStrike" cap="none">
                <a:solidFill>
                  <a:srgbClr val="595959"/>
                </a:solidFill>
              </a:rPr>
              <a:t>85</a:t>
            </a:r>
            <a:r>
              <a:rPr lang="en-US" sz="1200" b="1">
                <a:solidFill>
                  <a:srgbClr val="595959"/>
                </a:solidFill>
              </a:rPr>
              <a:t>.63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1823" y="94281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0E0E0E"/>
                </a:solidFill>
              </a:rPr>
              <a:t>Goal :</a:t>
            </a:r>
            <a:endParaRPr sz="1550" b="1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E0E0E"/>
                </a:solidFill>
              </a:rPr>
              <a:t>Implement and evaluate the accuracy of different machine learning models for classification tasks using K-Fold Cross-Validation.</a:t>
            </a:r>
            <a:endParaRPr sz="1550">
              <a:solidFill>
                <a:srgbClr val="0E0E0E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Dataset</a:t>
            </a:r>
            <a:endParaRPr sz="1800">
              <a:solidFill>
                <a:srgbClr val="595959"/>
              </a:solidFill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For each model:</a:t>
            </a:r>
            <a:endParaRPr sz="1800">
              <a:solidFill>
                <a:srgbClr val="595959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Perceptron</a:t>
            </a:r>
            <a:endParaRPr>
              <a:solidFill>
                <a:srgbClr val="595959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NN3</a:t>
            </a:r>
            <a:endParaRPr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NN5</a:t>
            </a:r>
            <a:endParaRPr>
              <a:solidFill>
                <a:srgbClr val="595959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CNN2</a:t>
            </a:r>
            <a:endParaRPr>
              <a:solidFill>
                <a:srgbClr val="595959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CNN5</a:t>
            </a:r>
            <a:endParaRPr>
              <a:solidFill>
                <a:srgbClr val="595959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9"/>
                </a:solidFill>
              </a:rPr>
              <a:t>→ </a:t>
            </a:r>
            <a:r>
              <a:rPr lang="en-US" sz="1800">
                <a:solidFill>
                  <a:srgbClr val="595959"/>
                </a:solidFill>
              </a:rPr>
              <a:t>Model view </a:t>
            </a:r>
            <a:r>
              <a:rPr lang="en-US" sz="2200">
                <a:solidFill>
                  <a:srgbClr val="595959"/>
                </a:solidFill>
              </a:rPr>
              <a:t>→ </a:t>
            </a:r>
            <a:r>
              <a:rPr lang="en-US" sz="1800">
                <a:solidFill>
                  <a:srgbClr val="595959"/>
                </a:solidFill>
              </a:rPr>
              <a:t>Hyperparameter Tuning </a:t>
            </a:r>
            <a:r>
              <a:rPr lang="en-US" sz="2200">
                <a:solidFill>
                  <a:srgbClr val="595959"/>
                </a:solidFill>
              </a:rPr>
              <a:t>→</a:t>
            </a:r>
            <a:r>
              <a:rPr lang="en-US" sz="1800">
                <a:solidFill>
                  <a:srgbClr val="595959"/>
                </a:solidFill>
              </a:rPr>
              <a:t>  K-Fold evaluation</a:t>
            </a:r>
            <a:endParaRPr sz="2200">
              <a:solidFill>
                <a:srgbClr val="595959"/>
              </a:solidFill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31194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CNN2</a:t>
            </a:r>
            <a:r>
              <a:rPr lang="en-US" sz="2800"/>
              <a:t> architecture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572400"/>
            <a:ext cx="6970169" cy="45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311747" y="444950"/>
            <a:ext cx="1108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CNN2: run 1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11760" y="1152360"/>
            <a:ext cx="47332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1200">
                <a:solidFill>
                  <a:srgbClr val="595959"/>
                </a:solidFill>
              </a:rPr>
              <a:t>:</a:t>
            </a: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[3e-2,1e-3,3e-4,1e-4]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[1e-6,1e-5,1e-4]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acc: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Val: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91.53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Lr 1e-3 is best, maybe need smaller reg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480" y="1152360"/>
            <a:ext cx="3793320" cy="2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CNN2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 2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11760" y="1152360"/>
            <a:ext cx="47332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[1e-8,1e-7,1e-6]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acc: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Val: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91.76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reg is 1e-6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191" y="1170000"/>
            <a:ext cx="4958809" cy="33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Evaluation: </a:t>
            </a:r>
            <a:r>
              <a:rPr lang="en-US" sz="2800"/>
              <a:t>CNN2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311760" y="1152360"/>
            <a:ext cx="47332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[1e-6]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/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5-Fold</a:t>
            </a: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acc: </a:t>
            </a:r>
            <a:r>
              <a:rPr lang="en-US" sz="1200"/>
              <a:t>88.14</a:t>
            </a: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31194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-US" sz="2800"/>
              <a:t>5 architecture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518750"/>
            <a:ext cx="5524499" cy="46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Evaluation: </a:t>
            </a:r>
            <a:r>
              <a:rPr lang="en-US" sz="2800"/>
              <a:t>CNN5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2794485" y="1173335"/>
            <a:ext cx="47334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[1e-6]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/>
          </a:p>
          <a:p>
            <a:pPr marL="9144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5-Fold</a:t>
            </a: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acc: </a:t>
            </a:r>
            <a:r>
              <a:rPr lang="en-US" sz="1200"/>
              <a:t>88.18</a:t>
            </a: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262080" y="430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1"/>
          <p:cNvGraphicFramePr/>
          <p:nvPr/>
        </p:nvGraphicFramePr>
        <p:xfrm>
          <a:off x="1843875" y="1254760"/>
          <a:ext cx="4649400" cy="2416785"/>
        </p:xfrm>
        <a:graphic>
          <a:graphicData uri="http://schemas.openxmlformats.org/drawingml/2006/table">
            <a:tbl>
              <a:tblPr>
                <a:noFill/>
                <a:tableStyleId>{045C4E82-9842-4E2D-9F8C-1380863EC076}</a:tableStyleId>
              </a:tblPr>
              <a:tblGrid>
                <a:gridCol w="2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Classifier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5-fold Accuracy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Perceptron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76.27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NN3 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85.73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NN5 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200"/>
                        <a:t>5.61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CNN</a:t>
                      </a:r>
                      <a:r>
                        <a:rPr lang="en-US" sz="1200"/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200"/>
                        <a:t>8.14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CNN5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88.18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Google Shape;294;p4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88173" y="71708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Network intrusion detection involves identifying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network flows that carry malicious traffic.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A flow is defined as a sequence of packets 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sharing the same attributes, such as:</a:t>
            </a:r>
            <a:endParaRPr sz="1050">
              <a:solidFill>
                <a:srgbClr val="0E0E0E"/>
              </a:solidFill>
            </a:endParaRPr>
          </a:p>
          <a:p>
            <a:pPr marL="127000" lvl="0" indent="-1270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	</a:t>
            </a:r>
            <a:r>
              <a:rPr lang="en-US" sz="1050" b="1">
                <a:solidFill>
                  <a:srgbClr val="0E0E0E"/>
                </a:solidFill>
              </a:rPr>
              <a:t>Source IP, Destination IP, Source Port, </a:t>
            </a:r>
            <a:endParaRPr sz="1050" b="1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>
                <a:solidFill>
                  <a:srgbClr val="0E0E0E"/>
                </a:solidFill>
              </a:rPr>
              <a:t>   Destination Port, Protocol</a:t>
            </a:r>
            <a:endParaRPr sz="1050" b="1">
              <a:solidFill>
                <a:srgbClr val="0E0E0E"/>
              </a:solidFill>
            </a:endParaRPr>
          </a:p>
          <a:p>
            <a:pPr marL="127000" lvl="0" indent="-1270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>
                <a:solidFill>
                  <a:srgbClr val="0E0E0E"/>
                </a:solidFill>
              </a:rPr>
              <a:t>Flow features</a:t>
            </a:r>
            <a:r>
              <a:rPr lang="en-US" sz="1050">
                <a:solidFill>
                  <a:srgbClr val="0E0E0E"/>
                </a:solidFill>
              </a:rPr>
              <a:t> refer to the statistical 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characteristics extracted from these flows.</a:t>
            </a:r>
            <a:endParaRPr sz="1050">
              <a:solidFill>
                <a:srgbClr val="0E0E0E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600" b="1">
              <a:solidFill>
                <a:srgbClr val="595959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28320" y="4629960"/>
            <a:ext cx="985320" cy="3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49143" y="2988900"/>
            <a:ext cx="33942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 features per file, 5 files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49143" y="3551425"/>
            <a:ext cx="24816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2830749 samples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25" y="717075"/>
            <a:ext cx="5676474" cy="381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88185" y="117235"/>
            <a:ext cx="8520000" cy="57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311760" y="115236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Emulated Data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Imbalanced data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76 features (flow statistics)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5070240" y="498240"/>
          <a:ext cx="3887275" cy="4402865"/>
        </p:xfrm>
        <a:graphic>
          <a:graphicData uri="http://schemas.openxmlformats.org/drawingml/2006/table">
            <a:tbl>
              <a:tblPr>
                <a:noFill/>
                <a:tableStyleId>{045C4E82-9842-4E2D-9F8C-1380863EC076}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Flow Type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lt1"/>
                          </a:solidFill>
                        </a:rPr>
                        <a:t>Number of </a:t>
                      </a: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flows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BENIGN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2,273,097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Hulk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231,073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PortScan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158,930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DDoS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128,027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GoldenEye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10,293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FTP-Patator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7,938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SSH-Patator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5,897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slowloris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5,796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Slowhttptest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5,499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1,966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Attack  Brute Force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1,507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Attack  XSS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652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Infiltration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Attack  Sql Injection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Heartbleed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2,830,743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450" marR="28450" marT="45725" marB="457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88185" y="117235"/>
            <a:ext cx="8520000" cy="57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100" y="0"/>
            <a:ext cx="6536904" cy="276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r="7902"/>
          <a:stretch/>
        </p:blipFill>
        <p:spPr>
          <a:xfrm>
            <a:off x="2607100" y="2765600"/>
            <a:ext cx="6536899" cy="23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15800" y="215800"/>
            <a:ext cx="19065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Balance data: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Normalize data: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Perceptron Classifier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169"/>
            <a:ext cx="9144001" cy="318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Perceptron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Classifier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Batch_size = 1024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[,1e-4,1e-2,1e-1]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[1e-6,1e-4,1e-3]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5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Epoch = 25</a:t>
            </a:r>
            <a:endParaRPr sz="1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Training Accuracy on above hyperparameters: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445" y="2890835"/>
            <a:ext cx="3491280" cy="207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5461375" y="1152350"/>
            <a:ext cx="34914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Best Learning rate is:   [1e-1]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Best Regularization rate is :  [1e-6]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24" y="2741850"/>
            <a:ext cx="1768247" cy="2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KFold Evaluation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 train 80% / test 20% might be problematic because attacks happens at different and precise moments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=&gt; We need to use KFold Evaluation:</a:t>
            </a:r>
            <a:br>
              <a:rPr lang="en-US"/>
            </a:br>
            <a:br>
              <a:rPr lang="en-US"/>
            </a:b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The model is trained </a:t>
            </a:r>
            <a:r>
              <a:rPr lang="en-US" sz="1050" b="1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K times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, each time using </a:t>
            </a:r>
            <a:r>
              <a:rPr lang="en-US" sz="1050" b="1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K-1 folds for training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lang="en-US" sz="1050" b="1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remaining fold for testing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5Fold Evaluation: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1:  [Train | Train | Train | Train | Test 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2:  [Train | Train | Train | Test 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3:  [Train | Train | Test  | Train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4:  [Train | Test  | Train | Train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5:  [Test  | Train | Train | Train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This ensures that every data point is used for both training and testing, leading to </a:t>
            </a:r>
            <a:r>
              <a:rPr lang="en-US" sz="1050" b="1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better generalization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 and reducing the risk of </a:t>
            </a:r>
            <a:r>
              <a:rPr lang="en-US" sz="1050" b="1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1759553" y="63950"/>
            <a:ext cx="6001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Perceptron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Classifier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3202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822" y="0"/>
            <a:ext cx="16650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646650"/>
            <a:ext cx="4236933" cy="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950" y="1109125"/>
            <a:ext cx="512177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5500" y="1526000"/>
            <a:ext cx="4766641" cy="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8525" y="1900475"/>
            <a:ext cx="554356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2925" y="2363800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3725" y="282712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5650" y="325447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35925" y="371782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37525" y="418117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07950" y="4606100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14">
            <a:alphaModFix/>
          </a:blip>
          <a:srcRect r="76446"/>
          <a:stretch/>
        </p:blipFill>
        <p:spPr>
          <a:xfrm>
            <a:off x="7740775" y="4606100"/>
            <a:ext cx="130572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Macintosh PowerPoint</Application>
  <PresentationFormat>On-screen Show (16:9)</PresentationFormat>
  <Paragraphs>294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Space Grotesk SemiBold</vt:lpstr>
      <vt:lpstr>Roboto</vt:lpstr>
      <vt:lpstr>Arial</vt:lpstr>
      <vt:lpstr>Times New Roman</vt:lpstr>
      <vt:lpstr>Merriweather</vt:lpstr>
      <vt:lpstr>Paradigm</vt:lpstr>
      <vt:lpstr>PowerPoint Presentation</vt:lpstr>
      <vt:lpstr>PowerPoint Presentation</vt:lpstr>
      <vt:lpstr>Dataset</vt:lpstr>
      <vt:lpstr>Dataset</vt:lpstr>
      <vt:lpstr>PowerPoint Presentation</vt:lpstr>
      <vt:lpstr>Perceptron Classifier</vt:lpstr>
      <vt:lpstr>PowerPoint Presentation</vt:lpstr>
      <vt:lpstr>KFold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AZIZ ALHOZ</cp:lastModifiedBy>
  <cp:revision>1</cp:revision>
  <dcterms:modified xsi:type="dcterms:W3CDTF">2025-01-08T16:41:01Z</dcterms:modified>
</cp:coreProperties>
</file>