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0" r:id="rId3"/>
    <p:sldId id="257" r:id="rId4"/>
    <p:sldId id="258" r:id="rId5"/>
    <p:sldId id="260" r:id="rId6"/>
    <p:sldId id="307" r:id="rId7"/>
    <p:sldId id="274" r:id="rId8"/>
    <p:sldId id="305" r:id="rId9"/>
    <p:sldId id="306" r:id="rId10"/>
    <p:sldId id="284" r:id="rId11"/>
    <p:sldId id="283" r:id="rId12"/>
    <p:sldId id="327" r:id="rId13"/>
    <p:sldId id="262" r:id="rId14"/>
    <p:sldId id="263" r:id="rId15"/>
    <p:sldId id="276" r:id="rId16"/>
    <p:sldId id="308" r:id="rId17"/>
    <p:sldId id="277" r:id="rId18"/>
    <p:sldId id="309" r:id="rId19"/>
    <p:sldId id="312" r:id="rId20"/>
    <p:sldId id="266" r:id="rId21"/>
    <p:sldId id="310" r:id="rId22"/>
    <p:sldId id="267" r:id="rId23"/>
    <p:sldId id="268" r:id="rId24"/>
    <p:sldId id="269" r:id="rId25"/>
    <p:sldId id="318" r:id="rId26"/>
    <p:sldId id="319" r:id="rId27"/>
    <p:sldId id="320" r:id="rId28"/>
    <p:sldId id="372" r:id="rId29"/>
    <p:sldId id="373" r:id="rId30"/>
    <p:sldId id="275" r:id="rId31"/>
    <p:sldId id="270" r:id="rId32"/>
    <p:sldId id="271" r:id="rId33"/>
    <p:sldId id="272" r:id="rId34"/>
    <p:sldId id="330" r:id="rId35"/>
    <p:sldId id="331" r:id="rId36"/>
    <p:sldId id="278" r:id="rId37"/>
    <p:sldId id="321" r:id="rId38"/>
    <p:sldId id="371" r:id="rId39"/>
    <p:sldId id="281" r:id="rId40"/>
    <p:sldId id="352" r:id="rId41"/>
    <p:sldId id="381" r:id="rId42"/>
    <p:sldId id="377" r:id="rId43"/>
    <p:sldId id="378" r:id="rId44"/>
    <p:sldId id="379" r:id="rId45"/>
    <p:sldId id="322" r:id="rId46"/>
    <p:sldId id="353" r:id="rId47"/>
    <p:sldId id="354" r:id="rId48"/>
    <p:sldId id="355" r:id="rId49"/>
    <p:sldId id="332" r:id="rId50"/>
    <p:sldId id="336" r:id="rId51"/>
    <p:sldId id="333" r:id="rId52"/>
    <p:sldId id="337" r:id="rId53"/>
    <p:sldId id="338" r:id="rId54"/>
    <p:sldId id="334" r:id="rId55"/>
    <p:sldId id="339" r:id="rId56"/>
    <p:sldId id="360" r:id="rId57"/>
    <p:sldId id="361" r:id="rId58"/>
    <p:sldId id="362" r:id="rId59"/>
    <p:sldId id="335" r:id="rId60"/>
    <p:sldId id="356" r:id="rId61"/>
    <p:sldId id="357" r:id="rId62"/>
    <p:sldId id="358" r:id="rId63"/>
    <p:sldId id="363" r:id="rId64"/>
    <p:sldId id="364" r:id="rId65"/>
    <p:sldId id="359" r:id="rId66"/>
    <p:sldId id="340" r:id="rId67"/>
    <p:sldId id="365" r:id="rId68"/>
    <p:sldId id="366" r:id="rId69"/>
    <p:sldId id="367" r:id="rId70"/>
    <p:sldId id="368" r:id="rId71"/>
    <p:sldId id="369" r:id="rId72"/>
    <p:sldId id="323" r:id="rId73"/>
    <p:sldId id="324" r:id="rId74"/>
    <p:sldId id="325" r:id="rId75"/>
    <p:sldId id="328" r:id="rId76"/>
    <p:sldId id="329" r:id="rId77"/>
    <p:sldId id="326" r:id="rId78"/>
    <p:sldId id="351" r:id="rId79"/>
    <p:sldId id="382" r:id="rId80"/>
    <p:sldId id="349" r:id="rId81"/>
    <p:sldId id="317" r:id="rId82"/>
    <p:sldId id="313" r:id="rId83"/>
    <p:sldId id="314" r:id="rId84"/>
    <p:sldId id="315" r:id="rId85"/>
    <p:sldId id="316" r:id="rId86"/>
    <p:sldId id="341" r:id="rId87"/>
    <p:sldId id="342" r:id="rId88"/>
    <p:sldId id="343" r:id="rId89"/>
    <p:sldId id="344" r:id="rId90"/>
    <p:sldId id="375" r:id="rId91"/>
    <p:sldId id="348" r:id="rId92"/>
    <p:sldId id="345" r:id="rId93"/>
    <p:sldId id="346" r:id="rId94"/>
    <p:sldId id="347" r:id="rId95"/>
    <p:sldId id="370" r:id="rId96"/>
    <p:sldId id="282" r:id="rId97"/>
    <p:sldId id="285" r:id="rId98"/>
    <p:sldId id="286" r:id="rId99"/>
    <p:sldId id="287" r:id="rId100"/>
    <p:sldId id="288" r:id="rId101"/>
    <p:sldId id="289" r:id="rId102"/>
    <p:sldId id="290" r:id="rId103"/>
    <p:sldId id="291" r:id="rId104"/>
    <p:sldId id="292" r:id="rId105"/>
    <p:sldId id="293" r:id="rId106"/>
    <p:sldId id="294" r:id="rId107"/>
    <p:sldId id="295" r:id="rId108"/>
    <p:sldId id="296" r:id="rId109"/>
    <p:sldId id="297" r:id="rId110"/>
    <p:sldId id="298" r:id="rId111"/>
    <p:sldId id="299" r:id="rId112"/>
    <p:sldId id="376" r:id="rId113"/>
    <p:sldId id="300" r:id="rId114"/>
    <p:sldId id="301" r:id="rId115"/>
    <p:sldId id="302" r:id="rId116"/>
    <p:sldId id="303" r:id="rId117"/>
    <p:sldId id="304" r:id="rId118"/>
    <p:sldId id="264" r:id="rId119"/>
    <p:sldId id="265" r:id="rId1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D81B95-AB43-4809-B12F-0E869FBB70F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44224DF-ACAB-4160-86EF-0A2F39AB6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735BE7-90CB-4C81-BBEC-1D582EBB28F7}"/>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5" name="Espace réservé du pied de page 4">
            <a:extLst>
              <a:ext uri="{FF2B5EF4-FFF2-40B4-BE49-F238E27FC236}">
                <a16:creationId xmlns:a16="http://schemas.microsoft.com/office/drawing/2014/main" id="{3E11A9B8-A210-436C-BFD0-775A77745B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CAA694-679B-48D2-AB00-B9F0BA020D8E}"/>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19159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F5AB3D-B970-4568-B158-C9EEFB30FFD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A58C8DB-66C4-4968-826E-AA01EFFCC98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7BFF52-CAFA-475C-BF88-B09CFF7343BF}"/>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5" name="Espace réservé du pied de page 4">
            <a:extLst>
              <a:ext uri="{FF2B5EF4-FFF2-40B4-BE49-F238E27FC236}">
                <a16:creationId xmlns:a16="http://schemas.microsoft.com/office/drawing/2014/main" id="{55820C33-BD96-47FA-BF86-315F121338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96E44B-9729-4354-A3C4-95DC9F0E1260}"/>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85325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702E677-56AB-4754-A015-B024EAD1FAF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7696B4-0959-42C6-A965-6DB9D372FA2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2C65A7-C21B-4D88-88B8-BFBDC7521C88}"/>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5" name="Espace réservé du pied de page 4">
            <a:extLst>
              <a:ext uri="{FF2B5EF4-FFF2-40B4-BE49-F238E27FC236}">
                <a16:creationId xmlns:a16="http://schemas.microsoft.com/office/drawing/2014/main" id="{0B308C1A-5DFD-4667-9DCF-B4EB42E409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8E9477-CEF4-4869-88E6-8DC8C4C4A5D7}"/>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279350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D60EDF-16E3-42C6-A0E5-8530E666FFB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70A725-B851-4B2E-BB84-3257100CC85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5BE79D-562F-4CB3-8ADA-77A037670FE0}"/>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5" name="Espace réservé du pied de page 4">
            <a:extLst>
              <a:ext uri="{FF2B5EF4-FFF2-40B4-BE49-F238E27FC236}">
                <a16:creationId xmlns:a16="http://schemas.microsoft.com/office/drawing/2014/main" id="{8E35254D-F1F7-4EA4-B50C-3EE60EB7B8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C38F40-73D2-4E89-8CAE-A0043080FF7C}"/>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71106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938DF8-45FF-4AF2-B3C8-D0497F578B5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5CCEB1B-2D04-4CF6-BD56-FE9AE3A9C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826876C-A33D-4D40-B0EA-7D7A2F2DB6A2}"/>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5" name="Espace réservé du pied de page 4">
            <a:extLst>
              <a:ext uri="{FF2B5EF4-FFF2-40B4-BE49-F238E27FC236}">
                <a16:creationId xmlns:a16="http://schemas.microsoft.com/office/drawing/2014/main" id="{21AED25C-04A4-4D7E-8C34-1C7DD4BF8A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BCB7CF-12A4-46F6-BC25-BC5E0CA25F3E}"/>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159801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EF410E-6EBA-430B-B574-4569117FFC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F42F61B-7489-4CCF-ACF4-4805C73F9BD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7FF853E-FB20-4763-ABA8-3FFF50718FD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88FF4E5-47C4-4171-A2F3-6A501E254087}"/>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6" name="Espace réservé du pied de page 5">
            <a:extLst>
              <a:ext uri="{FF2B5EF4-FFF2-40B4-BE49-F238E27FC236}">
                <a16:creationId xmlns:a16="http://schemas.microsoft.com/office/drawing/2014/main" id="{DCBB20E8-EB4F-4E38-A8DC-30985743D17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8E0617-0B75-456C-BD29-CC9C4B92EC8C}"/>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276055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9E4E9-42D3-4A26-8698-7C2EE863FF6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CAB0753-C21A-46E9-A103-3429D0825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8ED1280-65B6-4721-BFEF-66FA32F9C4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17AE5AD-664F-49C2-B7D0-5339FD6CF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5824A9F-4A00-4E6F-9567-57011B7C0B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0D25EE-25AB-48F3-8145-46CB71697D38}"/>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8" name="Espace réservé du pied de page 7">
            <a:extLst>
              <a:ext uri="{FF2B5EF4-FFF2-40B4-BE49-F238E27FC236}">
                <a16:creationId xmlns:a16="http://schemas.microsoft.com/office/drawing/2014/main" id="{90B0C549-C722-4423-B403-989FC2491C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9767A23-806B-439E-B4FC-295525945277}"/>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234478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9E524-B7A1-4D85-8218-8738DB7C45D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A6ED1D3-A68C-4F6B-9CA5-1B162A69F4D4}"/>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4" name="Espace réservé du pied de page 3">
            <a:extLst>
              <a:ext uri="{FF2B5EF4-FFF2-40B4-BE49-F238E27FC236}">
                <a16:creationId xmlns:a16="http://schemas.microsoft.com/office/drawing/2014/main" id="{3B8AAF63-7B45-43DC-B7FE-62D65E2CA25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5270EC3-1882-41FE-9774-899D64FF48C7}"/>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90215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A1C5972-C0DF-4784-814B-84DC0CBBDD1E}"/>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3" name="Espace réservé du pied de page 2">
            <a:extLst>
              <a:ext uri="{FF2B5EF4-FFF2-40B4-BE49-F238E27FC236}">
                <a16:creationId xmlns:a16="http://schemas.microsoft.com/office/drawing/2014/main" id="{23C1099A-1244-49CE-9F0B-EAD79BA957D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D86E6DF-8426-43B5-973D-02EDB1DEE4E7}"/>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316344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D4DBA-BE18-42FC-A794-9D83DB77CF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CADAB4A-21AC-4528-864E-3C33BA5A7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9977CF2-1AE1-402C-8D0D-A19F42DA0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EBCB480-09F0-49CA-B91E-BC2675A90C44}"/>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6" name="Espace réservé du pied de page 5">
            <a:extLst>
              <a:ext uri="{FF2B5EF4-FFF2-40B4-BE49-F238E27FC236}">
                <a16:creationId xmlns:a16="http://schemas.microsoft.com/office/drawing/2014/main" id="{CD050CDB-60F1-4529-8799-7C9F75879EF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A58BD1-1EE3-47AD-A0BE-2A81506E1D42}"/>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97412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5CED2-4824-4CF0-8E6B-21137FA2B1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5091B74-5399-48BD-A4C3-8845697AE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98E0465-B726-4059-90DA-73726C6B9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B361C55-8FFF-4CCE-9176-BA6B0C979D7F}"/>
              </a:ext>
            </a:extLst>
          </p:cNvPr>
          <p:cNvSpPr>
            <a:spLocks noGrp="1"/>
          </p:cNvSpPr>
          <p:nvPr>
            <p:ph type="dt" sz="half" idx="10"/>
          </p:nvPr>
        </p:nvSpPr>
        <p:spPr/>
        <p:txBody>
          <a:bodyPr/>
          <a:lstStyle/>
          <a:p>
            <a:fld id="{CA03ED83-AF2B-4868-A2E1-8481CE3C0228}" type="datetimeFigureOut">
              <a:rPr lang="fr-FR" smtClean="0"/>
              <a:t>22/06/2022</a:t>
            </a:fld>
            <a:endParaRPr lang="fr-FR"/>
          </a:p>
        </p:txBody>
      </p:sp>
      <p:sp>
        <p:nvSpPr>
          <p:cNvPr id="6" name="Espace réservé du pied de page 5">
            <a:extLst>
              <a:ext uri="{FF2B5EF4-FFF2-40B4-BE49-F238E27FC236}">
                <a16:creationId xmlns:a16="http://schemas.microsoft.com/office/drawing/2014/main" id="{67533BE5-AED3-48F0-A9A8-8F34EE5542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45376D-4B8D-497C-9355-18EF39216521}"/>
              </a:ext>
            </a:extLst>
          </p:cNvPr>
          <p:cNvSpPr>
            <a:spLocks noGrp="1"/>
          </p:cNvSpPr>
          <p:nvPr>
            <p:ph type="sldNum" sz="quarter" idx="12"/>
          </p:nvPr>
        </p:nvSpPr>
        <p:spPr/>
        <p:txBody>
          <a:bodyPr/>
          <a:lstStyle/>
          <a:p>
            <a:fld id="{C02F5182-CF29-41E9-A1C2-803FA59B1D4E}" type="slidenum">
              <a:rPr lang="fr-FR" smtClean="0"/>
              <a:t>‹N°›</a:t>
            </a:fld>
            <a:endParaRPr lang="fr-FR"/>
          </a:p>
        </p:txBody>
      </p:sp>
    </p:spTree>
    <p:extLst>
      <p:ext uri="{BB962C8B-B14F-4D97-AF65-F5344CB8AC3E}">
        <p14:creationId xmlns:p14="http://schemas.microsoft.com/office/powerpoint/2010/main" val="309525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830E38-0CBA-49E1-A93D-EFC34305E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2B0A007-9865-44A6-8161-BD04948B8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A2D1D6-C85E-4013-A19C-52C47C66B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3ED83-AF2B-4868-A2E1-8481CE3C0228}" type="datetimeFigureOut">
              <a:rPr lang="fr-FR" smtClean="0"/>
              <a:t>22/06/2022</a:t>
            </a:fld>
            <a:endParaRPr lang="fr-FR"/>
          </a:p>
        </p:txBody>
      </p:sp>
      <p:sp>
        <p:nvSpPr>
          <p:cNvPr id="5" name="Espace réservé du pied de page 4">
            <a:extLst>
              <a:ext uri="{FF2B5EF4-FFF2-40B4-BE49-F238E27FC236}">
                <a16:creationId xmlns:a16="http://schemas.microsoft.com/office/drawing/2014/main" id="{B2059346-2CD5-4B63-9193-00A52BE80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E18955A-9402-4AE0-947A-023906576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F5182-CF29-41E9-A1C2-803FA59B1D4E}" type="slidenum">
              <a:rPr lang="fr-FR" smtClean="0"/>
              <a:t>‹N°›</a:t>
            </a:fld>
            <a:endParaRPr lang="fr-FR"/>
          </a:p>
        </p:txBody>
      </p:sp>
    </p:spTree>
    <p:extLst>
      <p:ext uri="{BB962C8B-B14F-4D97-AF65-F5344CB8AC3E}">
        <p14:creationId xmlns:p14="http://schemas.microsoft.com/office/powerpoint/2010/main" val="1194195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un-mooc.fr/fr/cours/python-3-des-fondamentaux-aux-concepts-avances-du-langage/" TargetMode="External"/><Relationship Id="rId2" Type="http://schemas.openxmlformats.org/officeDocument/2006/relationships/hyperlink" Target="https://realpython.com/cours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realpython.com/courses/" TargetMode="External"/><Relationship Id="rId2" Type="http://schemas.openxmlformats.org/officeDocument/2006/relationships/hyperlink" Target="https://www.fun-mooc.fr/fr/cours/python-3-des-fondamentaux-aux-concepts-avances-du-langage/" TargetMode="External"/><Relationship Id="rId1" Type="http://schemas.openxmlformats.org/officeDocument/2006/relationships/slideLayout" Target="../slideLayouts/slideLayout2.xml"/><Relationship Id="rId4" Type="http://schemas.openxmlformats.org/officeDocument/2006/relationships/hyperlink" Target="https://koor.fr/Python/Index.w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python/defaul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educative.io/edpresso/what-is-the-str-method-in-python" TargetMode="External"/><Relationship Id="rId2" Type="http://schemas.openxmlformats.org/officeDocument/2006/relationships/hyperlink" Target="https://www.docstring.fr/blog/la-verite-sur-sel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pierre-giraud.com/python-apprendre-programmer-cours/oriente-objet-heritage-polymorphism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F66CBE-0291-4C38-A8A9-6167F9421716}"/>
              </a:ext>
            </a:extLst>
          </p:cNvPr>
          <p:cNvSpPr>
            <a:spLocks noGrp="1"/>
          </p:cNvSpPr>
          <p:nvPr>
            <p:ph type="ctrTitle"/>
          </p:nvPr>
        </p:nvSpPr>
        <p:spPr>
          <a:xfrm>
            <a:off x="1429109" y="532832"/>
            <a:ext cx="9144000" cy="2387600"/>
          </a:xfrm>
        </p:spPr>
        <p:txBody>
          <a:bodyPr/>
          <a:lstStyle/>
          <a:p>
            <a:r>
              <a:rPr lang="fr-FR" b="1" dirty="0"/>
              <a:t>Initiation au langage</a:t>
            </a:r>
            <a:br>
              <a:rPr lang="fr-FR" b="1" dirty="0"/>
            </a:br>
            <a:r>
              <a:rPr lang="fr-FR" b="1" dirty="0"/>
              <a:t>Python</a:t>
            </a:r>
          </a:p>
        </p:txBody>
      </p:sp>
      <p:sp>
        <p:nvSpPr>
          <p:cNvPr id="3" name="Sous-titre 2">
            <a:extLst>
              <a:ext uri="{FF2B5EF4-FFF2-40B4-BE49-F238E27FC236}">
                <a16:creationId xmlns:a16="http://schemas.microsoft.com/office/drawing/2014/main" id="{81825FC6-D2F0-4397-B8F4-F9474C63552E}"/>
              </a:ext>
            </a:extLst>
          </p:cNvPr>
          <p:cNvSpPr>
            <a:spLocks noGrp="1"/>
          </p:cNvSpPr>
          <p:nvPr>
            <p:ph type="subTitle" idx="1"/>
          </p:nvPr>
        </p:nvSpPr>
        <p:spPr>
          <a:xfrm>
            <a:off x="1524000" y="3109688"/>
            <a:ext cx="9144000" cy="1655762"/>
          </a:xfrm>
        </p:spPr>
        <p:txBody>
          <a:bodyPr>
            <a:normAutofit lnSpcReduction="10000"/>
          </a:bodyPr>
          <a:lstStyle/>
          <a:p>
            <a:r>
              <a:rPr lang="fr-FR" dirty="0">
                <a:hlinkClick r:id="rId2"/>
              </a:rPr>
              <a:t>https://koor.fr/Python/Index.wp</a:t>
            </a:r>
          </a:p>
          <a:p>
            <a:r>
              <a:rPr lang="fr-FR" dirty="0">
                <a:hlinkClick r:id="rId2"/>
              </a:rPr>
              <a:t>https://realpython.com/courses/</a:t>
            </a:r>
            <a:endParaRPr lang="fr-FR" dirty="0"/>
          </a:p>
          <a:p>
            <a:r>
              <a:rPr lang="fr-FR" dirty="0">
                <a:hlinkClick r:id="rId3"/>
              </a:rPr>
              <a:t>https://</a:t>
            </a:r>
            <a:r>
              <a:rPr lang="fr-FR" dirty="0" err="1">
                <a:hlinkClick r:id="rId3"/>
              </a:rPr>
              <a:t>www.fun-mooc.fr</a:t>
            </a:r>
            <a:r>
              <a:rPr lang="fr-FR" dirty="0">
                <a:hlinkClick r:id="rId3"/>
              </a:rPr>
              <a:t>/</a:t>
            </a:r>
            <a:r>
              <a:rPr lang="fr-FR" dirty="0" err="1">
                <a:hlinkClick r:id="rId3"/>
              </a:rPr>
              <a:t>fr</a:t>
            </a:r>
            <a:r>
              <a:rPr lang="fr-FR" dirty="0">
                <a:hlinkClick r:id="rId3"/>
              </a:rPr>
              <a:t>/cours/python-3-des-fondamentaux-aux-concepts-avances-du-langage/</a:t>
            </a:r>
            <a:endParaRPr lang="fr-FR" dirty="0"/>
          </a:p>
          <a:p>
            <a:endParaRPr lang="fr-FR" dirty="0"/>
          </a:p>
        </p:txBody>
      </p:sp>
      <p:sp>
        <p:nvSpPr>
          <p:cNvPr id="4" name="ZoneTexte 3">
            <a:extLst>
              <a:ext uri="{FF2B5EF4-FFF2-40B4-BE49-F238E27FC236}">
                <a16:creationId xmlns:a16="http://schemas.microsoft.com/office/drawing/2014/main" id="{3B2B3993-0896-4311-81B8-AEBEEF90B4CC}"/>
              </a:ext>
            </a:extLst>
          </p:cNvPr>
          <p:cNvSpPr txBox="1"/>
          <p:nvPr/>
        </p:nvSpPr>
        <p:spPr>
          <a:xfrm>
            <a:off x="981511" y="5939406"/>
            <a:ext cx="5276676" cy="646331"/>
          </a:xfrm>
          <a:prstGeom prst="rect">
            <a:avLst/>
          </a:prstGeom>
          <a:noFill/>
        </p:spPr>
        <p:txBody>
          <a:bodyPr wrap="square" rtlCol="0">
            <a:spAutoFit/>
          </a:bodyPr>
          <a:lstStyle/>
          <a:p>
            <a:r>
              <a:rPr lang="fr-FR" dirty="0"/>
              <a:t>Bernard Bonche</a:t>
            </a:r>
          </a:p>
          <a:p>
            <a:r>
              <a:rPr lang="fr-FR" dirty="0"/>
              <a:t> IT Consultant Very Large Information System</a:t>
            </a:r>
          </a:p>
        </p:txBody>
      </p:sp>
    </p:spTree>
    <p:extLst>
      <p:ext uri="{BB962C8B-B14F-4D97-AF65-F5344CB8AC3E}">
        <p14:creationId xmlns:p14="http://schemas.microsoft.com/office/powerpoint/2010/main" val="56914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8945E-32ED-47C6-A0B0-E78824AD968D}"/>
              </a:ext>
            </a:extLst>
          </p:cNvPr>
          <p:cNvSpPr>
            <a:spLocks noGrp="1"/>
          </p:cNvSpPr>
          <p:nvPr>
            <p:ph type="title"/>
          </p:nvPr>
        </p:nvSpPr>
        <p:spPr>
          <a:xfrm>
            <a:off x="838200" y="365125"/>
            <a:ext cx="10515600" cy="886159"/>
          </a:xfrm>
        </p:spPr>
        <p:txBody>
          <a:bodyPr/>
          <a:lstStyle/>
          <a:p>
            <a:r>
              <a:rPr lang="fr-FR" dirty="0"/>
              <a:t>4 - Exemple de codes :</a:t>
            </a:r>
          </a:p>
        </p:txBody>
      </p:sp>
      <p:sp>
        <p:nvSpPr>
          <p:cNvPr id="3" name="Espace réservé du contenu 2">
            <a:extLst>
              <a:ext uri="{FF2B5EF4-FFF2-40B4-BE49-F238E27FC236}">
                <a16:creationId xmlns:a16="http://schemas.microsoft.com/office/drawing/2014/main" id="{AC418367-0324-4C13-83D8-38EE0A7EE40E}"/>
              </a:ext>
            </a:extLst>
          </p:cNvPr>
          <p:cNvSpPr>
            <a:spLocks noGrp="1"/>
          </p:cNvSpPr>
          <p:nvPr>
            <p:ph idx="1"/>
          </p:nvPr>
        </p:nvSpPr>
        <p:spPr/>
        <p:txBody>
          <a:bodyPr>
            <a:normAutofit fontScale="62500" lnSpcReduction="20000"/>
          </a:bodyPr>
          <a:lstStyle/>
          <a:p>
            <a:pPr marL="0" indent="0">
              <a:buNone/>
            </a:pPr>
            <a:r>
              <a:rPr lang="fr-FR" dirty="0"/>
              <a:t>t = "string = texte" </a:t>
            </a:r>
          </a:p>
          <a:p>
            <a:pPr marL="0" indent="0">
              <a:buNone/>
            </a:pPr>
            <a:r>
              <a:rPr lang="fr-FR" dirty="0" err="1"/>
              <a:t>print</a:t>
            </a:r>
            <a:r>
              <a:rPr lang="fr-FR" dirty="0"/>
              <a:t>(type(t), t)</a:t>
            </a:r>
          </a:p>
          <a:p>
            <a:pPr marL="0" indent="0">
              <a:buNone/>
            </a:pPr>
            <a:r>
              <a:rPr lang="fr-FR" dirty="0"/>
              <a:t> t = 'string = texte, initialisation avec apostrophes’</a:t>
            </a:r>
          </a:p>
          <a:p>
            <a:pPr marL="0" indent="0">
              <a:buNone/>
            </a:pPr>
            <a:r>
              <a:rPr lang="fr-FR" dirty="0"/>
              <a:t> </a:t>
            </a:r>
            <a:r>
              <a:rPr lang="fr-FR" dirty="0" err="1"/>
              <a:t>print</a:t>
            </a:r>
            <a:r>
              <a:rPr lang="fr-FR" dirty="0"/>
              <a:t>(type(t), t) </a:t>
            </a:r>
          </a:p>
          <a:p>
            <a:pPr marL="0" indent="0">
              <a:buNone/>
            </a:pPr>
            <a:r>
              <a:rPr lang="fr-FR" dirty="0"/>
              <a:t>t = ‘’ partie 1" \ </a:t>
            </a:r>
          </a:p>
          <a:p>
            <a:pPr marL="0" indent="0">
              <a:buNone/>
            </a:pPr>
            <a:r>
              <a:rPr lang="fr-FR" dirty="0"/>
              <a:t>     ‘’ partie 2" </a:t>
            </a:r>
          </a:p>
          <a:p>
            <a:pPr marL="0" indent="0">
              <a:buNone/>
            </a:pPr>
            <a:r>
              <a:rPr lang="fr-FR" dirty="0"/>
              <a:t># second morceau ajouté au premier par l'ajout du symbole \,</a:t>
            </a:r>
          </a:p>
          <a:p>
            <a:pPr marL="0" indent="0">
              <a:buNone/>
            </a:pPr>
            <a:r>
              <a:rPr lang="fr-FR" dirty="0"/>
              <a:t> # il ne doit rien y avoir après le symbole \, </a:t>
            </a:r>
          </a:p>
          <a:p>
            <a:pPr marL="0" indent="0">
              <a:buNone/>
            </a:pPr>
            <a:r>
              <a:rPr lang="fr-FR" dirty="0"/>
              <a:t># pas d'espace ni de commentaire</a:t>
            </a:r>
          </a:p>
          <a:p>
            <a:pPr marL="0" indent="0">
              <a:buNone/>
            </a:pPr>
            <a:r>
              <a:rPr lang="fr-FR" dirty="0"/>
              <a:t> </a:t>
            </a:r>
            <a:r>
              <a:rPr lang="fr-FR" dirty="0" err="1"/>
              <a:t>print</a:t>
            </a:r>
            <a:r>
              <a:rPr lang="fr-FR" dirty="0"/>
              <a:t>(t) </a:t>
            </a:r>
          </a:p>
          <a:p>
            <a:pPr marL="0" indent="0">
              <a:buNone/>
            </a:pPr>
            <a:r>
              <a:rPr lang="fr-FR" dirty="0"/>
              <a:t>t = """première ligne seconde ligne""" </a:t>
            </a:r>
          </a:p>
          <a:p>
            <a:pPr marL="0" indent="0">
              <a:buNone/>
            </a:pPr>
            <a:r>
              <a:rPr lang="fr-FR" dirty="0"/>
              <a:t># chaîne de caractères qui s'étend sur deux lignes </a:t>
            </a:r>
          </a:p>
          <a:p>
            <a:pPr marL="0" indent="0">
              <a:buNone/>
            </a:pPr>
            <a:r>
              <a:rPr lang="fr-FR" dirty="0" err="1"/>
              <a:t>print</a:t>
            </a:r>
            <a:r>
              <a:rPr lang="fr-FR" dirty="0"/>
              <a:t>(t)</a:t>
            </a:r>
          </a:p>
        </p:txBody>
      </p:sp>
    </p:spTree>
    <p:extLst>
      <p:ext uri="{BB962C8B-B14F-4D97-AF65-F5344CB8AC3E}">
        <p14:creationId xmlns:p14="http://schemas.microsoft.com/office/powerpoint/2010/main" val="4838389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0E8E1-3747-445D-A1DE-2F8416274D42}"/>
              </a:ext>
            </a:extLst>
          </p:cNvPr>
          <p:cNvSpPr>
            <a:spLocks noGrp="1"/>
          </p:cNvSpPr>
          <p:nvPr>
            <p:ph type="title"/>
          </p:nvPr>
        </p:nvSpPr>
        <p:spPr/>
        <p:txBody>
          <a:bodyPr/>
          <a:lstStyle/>
          <a:p>
            <a:r>
              <a:rPr lang="fr-FR" dirty="0"/>
              <a:t>Librairie : Mongo DB : </a:t>
            </a:r>
            <a:r>
              <a:rPr lang="fr-FR" b="1" dirty="0" err="1"/>
              <a:t>Find</a:t>
            </a:r>
            <a:endParaRPr lang="fr-FR" b="1" dirty="0"/>
          </a:p>
        </p:txBody>
      </p:sp>
      <p:sp>
        <p:nvSpPr>
          <p:cNvPr id="3" name="Espace réservé du contenu 2">
            <a:extLst>
              <a:ext uri="{FF2B5EF4-FFF2-40B4-BE49-F238E27FC236}">
                <a16:creationId xmlns:a16="http://schemas.microsoft.com/office/drawing/2014/main" id="{E56D6D17-5AA4-4D2C-9F06-703438F30D2D}"/>
              </a:ext>
            </a:extLst>
          </p:cNvPr>
          <p:cNvSpPr>
            <a:spLocks noGrp="1"/>
          </p:cNvSpPr>
          <p:nvPr>
            <p:ph idx="1"/>
          </p:nvPr>
        </p:nvSpPr>
        <p:spPr/>
        <p:txBody>
          <a:bodyPr>
            <a:normAutofit lnSpcReduction="10000"/>
          </a:bodyPr>
          <a:lstStyle/>
          <a:p>
            <a:pPr marL="0" indent="0">
              <a:buNone/>
            </a:pPr>
            <a:r>
              <a:rPr lang="fr-FR" b="0" i="0" dirty="0">
                <a:solidFill>
                  <a:srgbClr val="0000CD"/>
                </a:solidFill>
                <a:effectLst/>
                <a:latin typeface="Consolas" panose="020B0609020204030204" pitchFamily="49" charset="0"/>
              </a:rPr>
              <a:t>import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pymongo</a:t>
            </a:r>
            <a:br>
              <a:rPr lang="fr-FR" dirty="0"/>
            </a:br>
            <a:br>
              <a:rPr lang="fr-FR" dirty="0"/>
            </a:br>
            <a:r>
              <a:rPr lang="fr-FR" b="0"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pymongo.MongoClient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mongodb</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localhost:27017</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r>
              <a:rPr lang="fr-FR" b="0"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mydatabase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r>
              <a:rPr lang="fr-FR" b="0" i="0" dirty="0" err="1">
                <a:solidFill>
                  <a:srgbClr val="000000"/>
                </a:solidFill>
                <a:effectLst/>
                <a:latin typeface="Consolas" panose="020B0609020204030204" pitchFamily="49" charset="0"/>
              </a:rPr>
              <a:t>mycol</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customers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br>
              <a:rPr lang="fr-FR" dirty="0"/>
            </a:br>
            <a:r>
              <a:rPr lang="fr-FR" b="0" i="0" dirty="0">
                <a:solidFill>
                  <a:srgbClr val="000000"/>
                </a:solidFill>
                <a:effectLst/>
                <a:latin typeface="Consolas" panose="020B0609020204030204" pitchFamily="49" charset="0"/>
              </a:rPr>
              <a:t>x = </a:t>
            </a:r>
            <a:r>
              <a:rPr lang="fr-FR" b="0" i="0" dirty="0" err="1">
                <a:solidFill>
                  <a:srgbClr val="000000"/>
                </a:solidFill>
                <a:effectLst/>
                <a:latin typeface="Consolas" panose="020B0609020204030204" pitchFamily="49" charset="0"/>
              </a:rPr>
              <a:t>mycol.find_one</a:t>
            </a:r>
            <a:r>
              <a:rPr lang="fr-FR" b="0" i="0" dirty="0">
                <a:solidFill>
                  <a:srgbClr val="000000"/>
                </a:solidFill>
                <a:effectLst/>
                <a:latin typeface="Consolas" panose="020B0609020204030204" pitchFamily="49" charset="0"/>
              </a:rPr>
              <a:t>()</a:t>
            </a: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(x)</a:t>
            </a:r>
            <a:br>
              <a:rPr lang="fr-FR" dirty="0"/>
            </a:br>
            <a:br>
              <a:rPr lang="fr-FR" dirty="0"/>
            </a:br>
            <a:r>
              <a:rPr lang="fr-FR" b="0" i="0" dirty="0">
                <a:solidFill>
                  <a:srgbClr val="0000CD"/>
                </a:solidFill>
                <a:effectLst/>
                <a:latin typeface="Consolas" panose="020B0609020204030204" pitchFamily="49" charset="0"/>
              </a:rPr>
              <a:t>for</a:t>
            </a:r>
            <a:r>
              <a:rPr lang="fr-FR" b="0" i="0" dirty="0">
                <a:solidFill>
                  <a:srgbClr val="000000"/>
                </a:solidFill>
                <a:effectLst/>
                <a:latin typeface="Consolas" panose="020B0609020204030204" pitchFamily="49" charset="0"/>
              </a:rPr>
              <a:t> x </a:t>
            </a:r>
            <a:r>
              <a:rPr lang="fr-FR" b="0" i="0" dirty="0">
                <a:solidFill>
                  <a:srgbClr val="0000CD"/>
                </a:solidFill>
                <a:effectLst/>
                <a:latin typeface="Consolas" panose="020B0609020204030204" pitchFamily="49" charset="0"/>
              </a:rPr>
              <a:t>in</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mycol.find</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a:t>
            </a: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(x)</a:t>
            </a:r>
            <a:endParaRPr lang="fr-FR" dirty="0"/>
          </a:p>
          <a:p>
            <a:pPr marL="0" indent="0">
              <a:buNone/>
            </a:pPr>
            <a:endParaRPr lang="fr-FR" dirty="0"/>
          </a:p>
        </p:txBody>
      </p:sp>
    </p:spTree>
    <p:extLst>
      <p:ext uri="{BB962C8B-B14F-4D97-AF65-F5344CB8AC3E}">
        <p14:creationId xmlns:p14="http://schemas.microsoft.com/office/powerpoint/2010/main" val="29622265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0D84E2-C7F0-4F72-ACC9-F428A916FEF9}"/>
              </a:ext>
            </a:extLst>
          </p:cNvPr>
          <p:cNvSpPr>
            <a:spLocks noGrp="1"/>
          </p:cNvSpPr>
          <p:nvPr>
            <p:ph type="title"/>
          </p:nvPr>
        </p:nvSpPr>
        <p:spPr/>
        <p:txBody>
          <a:bodyPr/>
          <a:lstStyle/>
          <a:p>
            <a:r>
              <a:rPr lang="fr-FR" dirty="0"/>
              <a:t>Librairie : Mongo DB : </a:t>
            </a:r>
            <a:r>
              <a:rPr lang="fr-FR" b="1" dirty="0" err="1"/>
              <a:t>Find</a:t>
            </a:r>
            <a:endParaRPr lang="fr-FR" b="1" dirty="0"/>
          </a:p>
        </p:txBody>
      </p:sp>
      <p:sp>
        <p:nvSpPr>
          <p:cNvPr id="3" name="Espace réservé du contenu 2">
            <a:extLst>
              <a:ext uri="{FF2B5EF4-FFF2-40B4-BE49-F238E27FC236}">
                <a16:creationId xmlns:a16="http://schemas.microsoft.com/office/drawing/2014/main" id="{75C2B06A-CEDE-4560-8D8A-BC37CA37B691}"/>
              </a:ext>
            </a:extLst>
          </p:cNvPr>
          <p:cNvSpPr>
            <a:spLocks noGrp="1"/>
          </p:cNvSpPr>
          <p:nvPr>
            <p:ph idx="1"/>
          </p:nvPr>
        </p:nvSpPr>
        <p:spPr/>
        <p:txBody>
          <a:bodyPr>
            <a:normAutofit fontScale="92500" lnSpcReduction="20000"/>
          </a:bodyPr>
          <a:lstStyle/>
          <a:p>
            <a:pPr marL="0" indent="0">
              <a:buNone/>
            </a:pPr>
            <a:r>
              <a:rPr lang="fr-FR" b="0" i="0" dirty="0">
                <a:solidFill>
                  <a:srgbClr val="0000CD"/>
                </a:solidFill>
                <a:effectLst/>
                <a:latin typeface="Consolas" panose="020B0609020204030204" pitchFamily="49" charset="0"/>
              </a:rPr>
              <a:t>import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pymongo</a:t>
            </a:r>
            <a:br>
              <a:rPr lang="fr-FR" dirty="0"/>
            </a:br>
            <a:br>
              <a:rPr lang="fr-FR" dirty="0"/>
            </a:br>
            <a:r>
              <a:rPr lang="fr-FR" b="0"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pymongo.MongoClient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mongodb</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localhost:27017</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r>
              <a:rPr lang="fr-FR" b="0"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mydatabase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r>
              <a:rPr lang="fr-FR" b="0" i="0" dirty="0" err="1">
                <a:solidFill>
                  <a:srgbClr val="000000"/>
                </a:solidFill>
                <a:effectLst/>
                <a:latin typeface="Consolas" panose="020B0609020204030204" pitchFamily="49" charset="0"/>
              </a:rPr>
              <a:t>mycol</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customers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p>
          <a:p>
            <a:pPr marL="0" indent="0">
              <a:buNone/>
            </a:pPr>
            <a:endParaRPr lang="en-US" b="0" i="0" dirty="0">
              <a:solidFill>
                <a:srgbClr val="0000CD"/>
              </a:solidFill>
              <a:effectLst/>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mycol.find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"address"</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p>
          <a:p>
            <a:pPr marL="0" indent="0">
              <a:buNone/>
            </a:pPr>
            <a:endParaRPr lang="en-US" b="0" i="0" dirty="0">
              <a:solidFill>
                <a:srgbClr val="000000"/>
              </a:solidFill>
              <a:effectLst/>
              <a:latin typeface="Consolas" panose="020B0609020204030204" pitchFamily="49" charset="0"/>
            </a:endParaRPr>
          </a:p>
          <a:p>
            <a:pPr marL="0" indent="0">
              <a:buNone/>
            </a:pPr>
            <a:r>
              <a:rPr lang="en-US" b="1" dirty="0">
                <a:solidFill>
                  <a:srgbClr val="000000"/>
                </a:solidFill>
                <a:latin typeface="Consolas" panose="020B0609020204030204" pitchFamily="49" charset="0"/>
              </a:rPr>
              <a:t>=&gt; </a:t>
            </a:r>
            <a:r>
              <a:rPr lang="en-US" b="1" dirty="0" err="1">
                <a:solidFill>
                  <a:srgbClr val="000000"/>
                </a:solidFill>
                <a:latin typeface="Consolas" panose="020B0609020204030204" pitchFamily="49" charset="0"/>
              </a:rPr>
              <a:t>Plantage</a:t>
            </a:r>
            <a:r>
              <a:rPr lang="en-US" dirty="0">
                <a:solidFill>
                  <a:srgbClr val="000000"/>
                </a:solidFill>
                <a:latin typeface="Consolas" panose="020B0609020204030204" pitchFamily="49" charset="0"/>
              </a:rPr>
              <a:t> :</a:t>
            </a:r>
          </a:p>
          <a:p>
            <a:pPr marL="0" indent="0">
              <a:buNone/>
            </a:pPr>
            <a:r>
              <a:rPr lang="en-US" b="0" i="0" dirty="0">
                <a:solidFill>
                  <a:srgbClr val="0000CD"/>
                </a:solidFill>
                <a:effectLst/>
                <a:latin typeface="Consolas" panose="020B0609020204030204" pitchFamily="49" charset="0"/>
              </a:rPr>
              <a:t> 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mycol.find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"address"</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fr-FR" dirty="0"/>
          </a:p>
          <a:p>
            <a:endParaRPr lang="fr-FR" dirty="0"/>
          </a:p>
        </p:txBody>
      </p:sp>
    </p:spTree>
    <p:extLst>
      <p:ext uri="{BB962C8B-B14F-4D97-AF65-F5344CB8AC3E}">
        <p14:creationId xmlns:p14="http://schemas.microsoft.com/office/powerpoint/2010/main" val="3391231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74F85-2E36-406C-A776-F478F910EFDA}"/>
              </a:ext>
            </a:extLst>
          </p:cNvPr>
          <p:cNvSpPr>
            <a:spLocks noGrp="1"/>
          </p:cNvSpPr>
          <p:nvPr>
            <p:ph type="title"/>
          </p:nvPr>
        </p:nvSpPr>
        <p:spPr>
          <a:xfrm>
            <a:off x="838200" y="365125"/>
            <a:ext cx="10515600" cy="733833"/>
          </a:xfrm>
        </p:spPr>
        <p:txBody>
          <a:bodyPr/>
          <a:lstStyle/>
          <a:p>
            <a:r>
              <a:rPr lang="fr-FR" dirty="0"/>
              <a:t>Librairie : Mongo DB : </a:t>
            </a:r>
            <a:r>
              <a:rPr lang="fr-FR" dirty="0" err="1"/>
              <a:t>Find</a:t>
            </a:r>
            <a:r>
              <a:rPr lang="fr-FR" dirty="0"/>
              <a:t> </a:t>
            </a:r>
            <a:r>
              <a:rPr lang="fr-FR" dirty="0" err="1"/>
              <a:t>Query</a:t>
            </a:r>
            <a:endParaRPr lang="fr-FR" dirty="0"/>
          </a:p>
        </p:txBody>
      </p:sp>
      <p:sp>
        <p:nvSpPr>
          <p:cNvPr id="3" name="Espace réservé du contenu 2">
            <a:extLst>
              <a:ext uri="{FF2B5EF4-FFF2-40B4-BE49-F238E27FC236}">
                <a16:creationId xmlns:a16="http://schemas.microsoft.com/office/drawing/2014/main" id="{BD5BC4CE-FBB1-4B64-B73B-94A91C7817E6}"/>
              </a:ext>
            </a:extLst>
          </p:cNvPr>
          <p:cNvSpPr>
            <a:spLocks noGrp="1"/>
          </p:cNvSpPr>
          <p:nvPr>
            <p:ph idx="1"/>
          </p:nvPr>
        </p:nvSpPr>
        <p:spPr>
          <a:xfrm>
            <a:off x="838200" y="1098958"/>
            <a:ext cx="10515600" cy="5078005"/>
          </a:xfrm>
        </p:spPr>
        <p:txBody>
          <a:bodyPr>
            <a:normAutofit fontScale="85000" lnSpcReduction="20000"/>
          </a:bodyPr>
          <a:lstStyle/>
          <a:p>
            <a:pPr marL="0" indent="0">
              <a:buNone/>
            </a:pPr>
            <a:r>
              <a:rPr lang="fr-FR" b="1" i="0" dirty="0" err="1">
                <a:solidFill>
                  <a:srgbClr val="000000"/>
                </a:solidFill>
                <a:effectLst/>
                <a:latin typeface="Consolas" panose="020B0609020204030204" pitchFamily="49" charset="0"/>
              </a:rPr>
              <a:t>myquery</a:t>
            </a:r>
            <a:r>
              <a:rPr lang="fr-FR" b="0" i="0" dirty="0">
                <a:solidFill>
                  <a:srgbClr val="000000"/>
                </a:solidFill>
                <a:effectLst/>
                <a:latin typeface="Consolas" panose="020B0609020204030204" pitchFamily="49" charset="0"/>
              </a:rPr>
              <a:t> = {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"Park Lane 38"</a:t>
            </a:r>
            <a:r>
              <a:rPr lang="fr-FR" b="0" i="0" dirty="0">
                <a:solidFill>
                  <a:srgbClr val="000000"/>
                </a:solidFill>
                <a:effectLst/>
                <a:latin typeface="Consolas" panose="020B0609020204030204" pitchFamily="49" charset="0"/>
              </a:rPr>
              <a:t> }</a:t>
            </a:r>
            <a:br>
              <a:rPr lang="fr-FR" dirty="0"/>
            </a:br>
            <a:r>
              <a:rPr lang="fr-FR" b="0" i="0" dirty="0" err="1">
                <a:solidFill>
                  <a:srgbClr val="000000"/>
                </a:solidFill>
                <a:effectLst/>
                <a:latin typeface="Consolas" panose="020B0609020204030204" pitchFamily="49" charset="0"/>
              </a:rPr>
              <a:t>mydoc</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mycol.find</a:t>
            </a:r>
            <a:r>
              <a:rPr lang="fr-FR" b="0" i="0" dirty="0">
                <a:solidFill>
                  <a:srgbClr val="000000"/>
                </a:solidFill>
                <a:effectLst/>
                <a:latin typeface="Consolas" panose="020B0609020204030204" pitchFamily="49" charset="0"/>
              </a:rPr>
              <a:t>(</a:t>
            </a:r>
            <a:r>
              <a:rPr lang="fr-FR" b="1" i="0" dirty="0" err="1">
                <a:solidFill>
                  <a:srgbClr val="000000"/>
                </a:solidFill>
                <a:effectLst/>
                <a:latin typeface="Consolas" panose="020B0609020204030204" pitchFamily="49" charset="0"/>
              </a:rPr>
              <a:t>myquery</a:t>
            </a:r>
            <a:r>
              <a:rPr lang="fr-FR" b="0" i="0" dirty="0">
                <a:solidFill>
                  <a:srgbClr val="000000"/>
                </a:solidFill>
                <a:effectLst/>
                <a:latin typeface="Consolas" panose="020B0609020204030204" pitchFamily="49" charset="0"/>
              </a:rPr>
              <a:t>)</a:t>
            </a:r>
          </a:p>
          <a:p>
            <a:pPr marL="0" indent="0">
              <a:buNone/>
            </a:pPr>
            <a:r>
              <a:rPr lang="fr-FR" dirty="0">
                <a:solidFill>
                  <a:srgbClr val="000000"/>
                </a:solidFill>
                <a:latin typeface="Consolas" panose="020B0609020204030204" pitchFamily="49" charset="0"/>
              </a:rPr>
              <a:t>ou</a:t>
            </a:r>
            <a:endParaRPr lang="fr-FR" b="0" i="0" dirty="0">
              <a:solidFill>
                <a:srgbClr val="000000"/>
              </a:solidFill>
              <a:effectLst/>
              <a:latin typeface="Consolas" panose="020B0609020204030204" pitchFamily="49" charset="0"/>
            </a:endParaRPr>
          </a:p>
          <a:p>
            <a:pPr marL="0" indent="0">
              <a:buNone/>
            </a:pPr>
            <a:r>
              <a:rPr lang="fr-FR" b="0" i="0" dirty="0" err="1">
                <a:solidFill>
                  <a:srgbClr val="000000"/>
                </a:solidFill>
                <a:effectLst/>
                <a:latin typeface="Consolas" panose="020B0609020204030204" pitchFamily="49" charset="0"/>
              </a:rPr>
              <a:t>mydoc</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mycol.find</a:t>
            </a:r>
            <a:r>
              <a:rPr lang="fr-FR" b="0" i="0" dirty="0">
                <a:solidFill>
                  <a:srgbClr val="000000"/>
                </a:solidFill>
                <a:effectLst/>
                <a:latin typeface="Consolas" panose="020B0609020204030204" pitchFamily="49" charset="0"/>
              </a:rPr>
              <a:t>(</a:t>
            </a:r>
            <a:r>
              <a:rPr lang="fr-FR" b="1" i="0" dirty="0" err="1">
                <a:solidFill>
                  <a:srgbClr val="000000"/>
                </a:solidFill>
                <a:effectLst/>
                <a:latin typeface="Consolas" panose="020B0609020204030204" pitchFamily="49" charset="0"/>
              </a:rPr>
              <a:t>myquery</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pretty</a:t>
            </a:r>
            <a:r>
              <a:rPr lang="fr-FR" b="0" i="0" dirty="0">
                <a:solidFill>
                  <a:srgbClr val="000000"/>
                </a:solidFill>
                <a:effectLst/>
                <a:latin typeface="Consolas" panose="020B0609020204030204" pitchFamily="49" charset="0"/>
              </a:rPr>
              <a:t>()</a:t>
            </a:r>
          </a:p>
          <a:p>
            <a:pPr marL="0" indent="0">
              <a:buNone/>
            </a:pPr>
            <a:br>
              <a:rPr lang="fr-FR" dirty="0"/>
            </a:br>
            <a:br>
              <a:rPr lang="fr-FR" dirty="0"/>
            </a:br>
            <a:r>
              <a:rPr lang="fr-FR" b="0" i="0" dirty="0">
                <a:solidFill>
                  <a:srgbClr val="0000CD"/>
                </a:solidFill>
                <a:effectLst/>
                <a:latin typeface="Consolas" panose="020B0609020204030204" pitchFamily="49" charset="0"/>
              </a:rPr>
              <a:t>for</a:t>
            </a:r>
            <a:r>
              <a:rPr lang="fr-FR" b="0" i="0" dirty="0">
                <a:solidFill>
                  <a:srgbClr val="000000"/>
                </a:solidFill>
                <a:effectLst/>
                <a:latin typeface="Consolas" panose="020B0609020204030204" pitchFamily="49" charset="0"/>
              </a:rPr>
              <a:t> x </a:t>
            </a:r>
            <a:r>
              <a:rPr lang="fr-FR" b="0" i="0" dirty="0">
                <a:solidFill>
                  <a:srgbClr val="0000CD"/>
                </a:solidFill>
                <a:effectLst/>
                <a:latin typeface="Consolas" panose="020B0609020204030204" pitchFamily="49" charset="0"/>
              </a:rPr>
              <a:t>in</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mydoc</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a:t>
            </a: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(x)</a:t>
            </a:r>
          </a:p>
          <a:p>
            <a:pPr marL="0" indent="0">
              <a:buNone/>
            </a:pPr>
            <a:endParaRPr lang="fr-FR" b="0" i="0" dirty="0">
              <a:solidFill>
                <a:srgbClr val="000000"/>
              </a:solidFill>
              <a:effectLst/>
              <a:latin typeface="Consolas" panose="020B0609020204030204" pitchFamily="49" charset="0"/>
            </a:endParaRPr>
          </a:p>
          <a:p>
            <a:pPr marL="0" indent="0">
              <a:buNone/>
            </a:pPr>
            <a:r>
              <a:rPr lang="fr-FR" b="0" i="0" dirty="0" err="1">
                <a:solidFill>
                  <a:srgbClr val="000000"/>
                </a:solidFill>
                <a:effectLst/>
                <a:latin typeface="Consolas" panose="020B0609020204030204" pitchFamily="49" charset="0"/>
              </a:rPr>
              <a:t>myquery</a:t>
            </a:r>
            <a:r>
              <a:rPr lang="fr-FR" b="0" i="0" dirty="0">
                <a:solidFill>
                  <a:srgbClr val="000000"/>
                </a:solidFill>
                <a:effectLst/>
                <a:latin typeface="Consolas" panose="020B0609020204030204" pitchFamily="49" charset="0"/>
              </a:rPr>
              <a:t> = {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"$gt"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"S"</a:t>
            </a:r>
            <a:r>
              <a:rPr lang="fr-FR" b="0" i="0" dirty="0">
                <a:solidFill>
                  <a:srgbClr val="000000"/>
                </a:solidFill>
                <a:effectLst/>
                <a:latin typeface="Consolas" panose="020B0609020204030204" pitchFamily="49" charset="0"/>
              </a:rPr>
              <a:t> } } </a:t>
            </a:r>
          </a:p>
          <a:p>
            <a:pPr marL="0" indent="0">
              <a:buNone/>
            </a:pPr>
            <a:r>
              <a:rPr lang="fr-FR" b="1" i="0" dirty="0">
                <a:solidFill>
                  <a:srgbClr val="000000"/>
                </a:solidFill>
                <a:effectLst/>
                <a:latin typeface="Consolas" panose="020B0609020204030204" pitchFamily="49" charset="0"/>
              </a:rPr>
              <a:t>//gt : </a:t>
            </a:r>
            <a:r>
              <a:rPr lang="fr-FR" b="1" i="0" dirty="0" err="1">
                <a:solidFill>
                  <a:srgbClr val="000000"/>
                </a:solidFill>
                <a:effectLst/>
                <a:latin typeface="Consolas" panose="020B0609020204030204" pitchFamily="49" charset="0"/>
              </a:rPr>
              <a:t>greater</a:t>
            </a:r>
            <a:r>
              <a:rPr lang="fr-FR" b="1" i="0" dirty="0">
                <a:solidFill>
                  <a:srgbClr val="000000"/>
                </a:solidFill>
                <a:effectLst/>
                <a:latin typeface="Consolas" panose="020B0609020204030204" pitchFamily="49" charset="0"/>
              </a:rPr>
              <a:t> </a:t>
            </a:r>
            <a:r>
              <a:rPr lang="fr-FR" b="1" i="0" dirty="0" err="1">
                <a:solidFill>
                  <a:srgbClr val="000000"/>
                </a:solidFill>
                <a:effectLst/>
                <a:latin typeface="Consolas" panose="020B0609020204030204" pitchFamily="49" charset="0"/>
              </a:rPr>
              <a:t>than</a:t>
            </a:r>
            <a:br>
              <a:rPr lang="fr-FR" dirty="0"/>
            </a:br>
            <a:r>
              <a:rPr lang="fr-FR" b="0" i="0" dirty="0" err="1">
                <a:solidFill>
                  <a:srgbClr val="000000"/>
                </a:solidFill>
                <a:effectLst/>
                <a:latin typeface="Consolas" panose="020B0609020204030204" pitchFamily="49" charset="0"/>
              </a:rPr>
              <a:t>mydoc</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mycol.find</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myquery</a:t>
            </a:r>
            <a:r>
              <a:rPr lang="fr-FR" b="0" i="0" dirty="0">
                <a:solidFill>
                  <a:srgbClr val="000000"/>
                </a:solidFill>
                <a:effectLst/>
                <a:latin typeface="Consolas" panose="020B0609020204030204" pitchFamily="49" charset="0"/>
              </a:rPr>
              <a:t>)</a:t>
            </a:r>
            <a:br>
              <a:rPr lang="fr-FR" dirty="0"/>
            </a:br>
            <a:br>
              <a:rPr lang="fr-FR" dirty="0"/>
            </a:br>
            <a:r>
              <a:rPr lang="fr-FR" b="0" i="0" dirty="0">
                <a:solidFill>
                  <a:srgbClr val="0000CD"/>
                </a:solidFill>
                <a:effectLst/>
                <a:latin typeface="Consolas" panose="020B0609020204030204" pitchFamily="49" charset="0"/>
              </a:rPr>
              <a:t>for</a:t>
            </a:r>
            <a:r>
              <a:rPr lang="fr-FR" b="0" i="0" dirty="0">
                <a:solidFill>
                  <a:srgbClr val="000000"/>
                </a:solidFill>
                <a:effectLst/>
                <a:latin typeface="Consolas" panose="020B0609020204030204" pitchFamily="49" charset="0"/>
              </a:rPr>
              <a:t> x </a:t>
            </a:r>
            <a:r>
              <a:rPr lang="fr-FR" b="0" i="0" dirty="0">
                <a:solidFill>
                  <a:srgbClr val="0000CD"/>
                </a:solidFill>
                <a:effectLst/>
                <a:latin typeface="Consolas" panose="020B0609020204030204" pitchFamily="49" charset="0"/>
              </a:rPr>
              <a:t>in</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mydoc</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a:t>
            </a: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(x)</a:t>
            </a:r>
            <a:endParaRPr lang="fr-FR" dirty="0"/>
          </a:p>
          <a:p>
            <a:endParaRPr lang="fr-FR" dirty="0"/>
          </a:p>
        </p:txBody>
      </p:sp>
    </p:spTree>
    <p:extLst>
      <p:ext uri="{BB962C8B-B14F-4D97-AF65-F5344CB8AC3E}">
        <p14:creationId xmlns:p14="http://schemas.microsoft.com/office/powerpoint/2010/main" val="7747919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CFFD75-E71E-48CA-8A8B-D321BC5358D0}"/>
              </a:ext>
            </a:extLst>
          </p:cNvPr>
          <p:cNvSpPr>
            <a:spLocks noGrp="1"/>
          </p:cNvSpPr>
          <p:nvPr>
            <p:ph type="title"/>
          </p:nvPr>
        </p:nvSpPr>
        <p:spPr/>
        <p:txBody>
          <a:bodyPr/>
          <a:lstStyle/>
          <a:p>
            <a:r>
              <a:rPr lang="fr-FR" dirty="0"/>
              <a:t>Librairie : Mongo DB : </a:t>
            </a:r>
            <a:r>
              <a:rPr lang="fr-FR" b="1" dirty="0" err="1"/>
              <a:t>Find</a:t>
            </a:r>
            <a:r>
              <a:rPr lang="fr-FR" b="1" dirty="0"/>
              <a:t> Sort</a:t>
            </a:r>
          </a:p>
        </p:txBody>
      </p:sp>
      <p:sp>
        <p:nvSpPr>
          <p:cNvPr id="3" name="Espace réservé du contenu 2">
            <a:extLst>
              <a:ext uri="{FF2B5EF4-FFF2-40B4-BE49-F238E27FC236}">
                <a16:creationId xmlns:a16="http://schemas.microsoft.com/office/drawing/2014/main" id="{E548728C-764D-49C4-8CD0-855A07909AE8}"/>
              </a:ext>
            </a:extLst>
          </p:cNvPr>
          <p:cNvSpPr>
            <a:spLocks noGrp="1"/>
          </p:cNvSpPr>
          <p:nvPr>
            <p:ph idx="1"/>
          </p:nvPr>
        </p:nvSpPr>
        <p:spPr/>
        <p:txBody>
          <a:bodyPr>
            <a:normAutofit fontScale="92500" lnSpcReduction="10000"/>
          </a:bodyPr>
          <a:lstStyle/>
          <a:p>
            <a:pPr marL="0" indent="0">
              <a:buNone/>
            </a:pPr>
            <a:r>
              <a:rPr lang="fr-FR" b="0" i="0" dirty="0" err="1">
                <a:solidFill>
                  <a:srgbClr val="000000"/>
                </a:solidFill>
                <a:effectLst/>
                <a:latin typeface="Consolas" panose="020B0609020204030204" pitchFamily="49" charset="0"/>
              </a:rPr>
              <a:t>myquery</a:t>
            </a:r>
            <a:r>
              <a:rPr lang="fr-FR" b="0" i="0" dirty="0">
                <a:solidFill>
                  <a:srgbClr val="000000"/>
                </a:solidFill>
                <a:effectLst/>
                <a:latin typeface="Consolas" panose="020B0609020204030204" pitchFamily="49" charset="0"/>
              </a:rPr>
              <a:t> = {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"$regex"</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"^S"</a:t>
            </a:r>
            <a:r>
              <a:rPr lang="fr-FR" b="0" i="0" dirty="0">
                <a:solidFill>
                  <a:srgbClr val="000000"/>
                </a:solidFill>
                <a:effectLst/>
                <a:latin typeface="Consolas" panose="020B0609020204030204" pitchFamily="49" charset="0"/>
              </a:rPr>
              <a:t> } }</a:t>
            </a:r>
            <a:br>
              <a:rPr lang="fr-FR" dirty="0"/>
            </a:br>
            <a:r>
              <a:rPr lang="fr-FR" b="0" i="0" dirty="0" err="1">
                <a:solidFill>
                  <a:srgbClr val="000000"/>
                </a:solidFill>
                <a:effectLst/>
                <a:latin typeface="Consolas" panose="020B0609020204030204" pitchFamily="49" charset="0"/>
              </a:rPr>
              <a:t>mydoc</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mycol.find</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myquery</a:t>
            </a:r>
            <a:r>
              <a:rPr lang="fr-FR" b="0" i="0" dirty="0">
                <a:solidFill>
                  <a:srgbClr val="000000"/>
                </a:solidFill>
                <a:effectLst/>
                <a:latin typeface="Consolas" panose="020B0609020204030204" pitchFamily="49" charset="0"/>
              </a:rPr>
              <a:t>)</a:t>
            </a:r>
            <a:br>
              <a:rPr lang="fr-FR" dirty="0"/>
            </a:br>
            <a:br>
              <a:rPr lang="fr-FR" dirty="0"/>
            </a:br>
            <a:r>
              <a:rPr lang="fr-FR" b="0" i="0" dirty="0">
                <a:solidFill>
                  <a:srgbClr val="0000CD"/>
                </a:solidFill>
                <a:effectLst/>
                <a:latin typeface="Consolas" panose="020B0609020204030204" pitchFamily="49" charset="0"/>
              </a:rPr>
              <a:t>for</a:t>
            </a:r>
            <a:r>
              <a:rPr lang="fr-FR" b="0" i="0" dirty="0">
                <a:solidFill>
                  <a:srgbClr val="000000"/>
                </a:solidFill>
                <a:effectLst/>
                <a:latin typeface="Consolas" panose="020B0609020204030204" pitchFamily="49" charset="0"/>
              </a:rPr>
              <a:t> x </a:t>
            </a:r>
            <a:r>
              <a:rPr lang="fr-FR" b="0" i="0" dirty="0">
                <a:solidFill>
                  <a:srgbClr val="0000CD"/>
                </a:solidFill>
                <a:effectLst/>
                <a:latin typeface="Consolas" panose="020B0609020204030204" pitchFamily="49" charset="0"/>
              </a:rPr>
              <a:t>in</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mydoc</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a:t>
            </a: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(x)</a:t>
            </a:r>
          </a:p>
          <a:p>
            <a:pPr marL="0" indent="0">
              <a:buNone/>
            </a:pPr>
            <a:endParaRPr lang="fr-FR" b="0" i="0" dirty="0">
              <a:solidFill>
                <a:srgbClr val="000000"/>
              </a:solidFill>
              <a:effectLst/>
              <a:latin typeface="Consolas" panose="020B0609020204030204" pitchFamily="49" charset="0"/>
            </a:endParaRPr>
          </a:p>
          <a:p>
            <a:pPr marL="0" indent="0">
              <a:buNone/>
            </a:pPr>
            <a:r>
              <a:rPr lang="en-US" b="0" i="0" dirty="0" err="1">
                <a:solidFill>
                  <a:srgbClr val="000000"/>
                </a:solidFill>
                <a:effectLst/>
                <a:latin typeface="Consolas" panose="020B0609020204030204" pitchFamily="49" charset="0"/>
              </a:rPr>
              <a:t>mydoc</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mycol.find</a:t>
            </a:r>
            <a:r>
              <a:rPr lang="en-US" b="0" i="0" dirty="0">
                <a:solidFill>
                  <a:srgbClr val="000000"/>
                </a:solidFill>
                <a:effectLst/>
                <a:latin typeface="Consolas" panose="020B0609020204030204" pitchFamily="49" charset="0"/>
              </a:rPr>
              <a:t>().sort(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mydoc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p>
          <a:p>
            <a:pPr marL="0" indent="0">
              <a:buNone/>
            </a:pPr>
            <a:r>
              <a:rPr lang="fr-FR" b="0" i="0" dirty="0">
                <a:solidFill>
                  <a:srgbClr val="000000"/>
                </a:solidFill>
                <a:effectLst/>
                <a:latin typeface="Verdana" panose="020B0604030504040204" pitchFamily="34" charset="0"/>
              </a:rPr>
              <a:t>// sort("</a:t>
            </a:r>
            <a:r>
              <a:rPr lang="fr-FR" b="0" i="0" dirty="0" err="1">
                <a:solidFill>
                  <a:srgbClr val="000000"/>
                </a:solidFill>
                <a:effectLst/>
                <a:latin typeface="Verdana" panose="020B0604030504040204" pitchFamily="34" charset="0"/>
              </a:rPr>
              <a:t>name</a:t>
            </a:r>
            <a:r>
              <a:rPr lang="fr-FR" b="0" i="0" dirty="0">
                <a:solidFill>
                  <a:srgbClr val="000000"/>
                </a:solidFill>
                <a:effectLst/>
                <a:latin typeface="Verdana" panose="020B0604030504040204" pitchFamily="34" charset="0"/>
              </a:rPr>
              <a:t>", 1) #</a:t>
            </a:r>
            <a:r>
              <a:rPr lang="fr-FR" b="0" i="0" dirty="0" err="1">
                <a:solidFill>
                  <a:srgbClr val="000000"/>
                </a:solidFill>
                <a:effectLst/>
                <a:latin typeface="Verdana" panose="020B0604030504040204" pitchFamily="34" charset="0"/>
              </a:rPr>
              <a:t>ascending</a:t>
            </a:r>
            <a:br>
              <a:rPr lang="fr-FR" dirty="0"/>
            </a:br>
            <a:r>
              <a:rPr lang="fr-FR" dirty="0"/>
              <a:t>// </a:t>
            </a:r>
            <a:r>
              <a:rPr lang="fr-FR" b="0" i="0" dirty="0">
                <a:solidFill>
                  <a:srgbClr val="000000"/>
                </a:solidFill>
                <a:effectLst/>
                <a:latin typeface="Verdana" panose="020B0604030504040204" pitchFamily="34" charset="0"/>
              </a:rPr>
              <a:t>sort("</a:t>
            </a:r>
            <a:r>
              <a:rPr lang="fr-FR" b="0" i="0" dirty="0" err="1">
                <a:solidFill>
                  <a:srgbClr val="000000"/>
                </a:solidFill>
                <a:effectLst/>
                <a:latin typeface="Verdana" panose="020B0604030504040204" pitchFamily="34" charset="0"/>
              </a:rPr>
              <a:t>name</a:t>
            </a:r>
            <a:r>
              <a:rPr lang="fr-FR" b="0" i="0" dirty="0">
                <a:solidFill>
                  <a:srgbClr val="000000"/>
                </a:solidFill>
                <a:effectLst/>
                <a:latin typeface="Verdana" panose="020B0604030504040204" pitchFamily="34" charset="0"/>
              </a:rPr>
              <a:t>", -1) #</a:t>
            </a:r>
            <a:r>
              <a:rPr lang="fr-FR" b="0" i="0" dirty="0" err="1">
                <a:solidFill>
                  <a:srgbClr val="000000"/>
                </a:solidFill>
                <a:effectLst/>
                <a:latin typeface="Verdana" panose="020B0604030504040204" pitchFamily="34" charset="0"/>
              </a:rPr>
              <a:t>descending</a:t>
            </a:r>
            <a:endParaRPr lang="fr-FR" dirty="0"/>
          </a:p>
          <a:p>
            <a:pPr marL="0" indent="0">
              <a:buNone/>
            </a:pPr>
            <a:endParaRPr lang="fr-FR" dirty="0"/>
          </a:p>
        </p:txBody>
      </p:sp>
    </p:spTree>
    <p:extLst>
      <p:ext uri="{BB962C8B-B14F-4D97-AF65-F5344CB8AC3E}">
        <p14:creationId xmlns:p14="http://schemas.microsoft.com/office/powerpoint/2010/main" val="24484100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A38E7-209A-45FF-A336-1077330044EE}"/>
              </a:ext>
            </a:extLst>
          </p:cNvPr>
          <p:cNvSpPr>
            <a:spLocks noGrp="1"/>
          </p:cNvSpPr>
          <p:nvPr>
            <p:ph type="title"/>
          </p:nvPr>
        </p:nvSpPr>
        <p:spPr/>
        <p:txBody>
          <a:bodyPr/>
          <a:lstStyle/>
          <a:p>
            <a:r>
              <a:rPr lang="fr-FR" dirty="0"/>
              <a:t>Librairie : Mongo DB : </a:t>
            </a:r>
            <a:r>
              <a:rPr lang="fr-FR" b="1" dirty="0" err="1"/>
              <a:t>Find</a:t>
            </a:r>
            <a:r>
              <a:rPr lang="fr-FR" b="1" dirty="0"/>
              <a:t> Limit</a:t>
            </a:r>
          </a:p>
        </p:txBody>
      </p:sp>
      <p:sp>
        <p:nvSpPr>
          <p:cNvPr id="3" name="Espace réservé du contenu 2">
            <a:extLst>
              <a:ext uri="{FF2B5EF4-FFF2-40B4-BE49-F238E27FC236}">
                <a16:creationId xmlns:a16="http://schemas.microsoft.com/office/drawing/2014/main" id="{0DB07D04-9C0B-4FAD-8422-7ECD86B06384}"/>
              </a:ext>
            </a:extLst>
          </p:cNvPr>
          <p:cNvSpPr>
            <a:spLocks noGrp="1"/>
          </p:cNvSpPr>
          <p:nvPr>
            <p:ph idx="1"/>
          </p:nvPr>
        </p:nvSpPr>
        <p:spPr/>
        <p:txBody>
          <a:bodyPr/>
          <a:lstStyle/>
          <a:p>
            <a:pPr marL="0" indent="0">
              <a:buNone/>
            </a:pPr>
            <a:r>
              <a:rPr lang="en-US" b="0" i="0" dirty="0" err="1">
                <a:effectLst/>
                <a:latin typeface="Consolas" panose="020B0609020204030204" pitchFamily="49" charset="0"/>
              </a:rPr>
              <a:t>myresult</a:t>
            </a:r>
            <a:r>
              <a:rPr lang="en-US" b="0" i="0" dirty="0">
                <a:effectLst/>
                <a:latin typeface="Consolas" panose="020B0609020204030204" pitchFamily="49" charset="0"/>
              </a:rPr>
              <a:t> = </a:t>
            </a:r>
            <a:r>
              <a:rPr lang="en-US" b="0" i="0" dirty="0" err="1">
                <a:effectLst/>
                <a:latin typeface="Consolas" panose="020B0609020204030204" pitchFamily="49" charset="0"/>
              </a:rPr>
              <a:t>mycol.find</a:t>
            </a:r>
            <a:r>
              <a:rPr lang="en-US" b="0" i="0" dirty="0">
                <a:effectLst/>
                <a:latin typeface="Consolas" panose="020B0609020204030204" pitchFamily="49" charset="0"/>
              </a:rPr>
              <a:t>().limit(5)</a:t>
            </a:r>
            <a:br>
              <a:rPr lang="en-US" dirty="0"/>
            </a:br>
            <a:br>
              <a:rPr lang="en-US" dirty="0"/>
            </a:br>
            <a:r>
              <a:rPr lang="en-US" b="0" i="0" dirty="0">
                <a:effectLst/>
                <a:latin typeface="Consolas" panose="020B0609020204030204" pitchFamily="49" charset="0"/>
              </a:rPr>
              <a:t>#print the result:</a:t>
            </a:r>
            <a:br>
              <a:rPr lang="en-US" b="0" i="0" dirty="0">
                <a:effectLst/>
                <a:latin typeface="Consolas" panose="020B0609020204030204" pitchFamily="49" charset="0"/>
              </a:rPr>
            </a:br>
            <a:r>
              <a:rPr lang="en-US" b="0" i="0" dirty="0">
                <a:effectLst/>
                <a:latin typeface="Consolas" panose="020B0609020204030204" pitchFamily="49" charset="0"/>
              </a:rPr>
              <a:t>for x in </a:t>
            </a:r>
            <a:r>
              <a:rPr lang="en-US" b="0" i="0" dirty="0" err="1">
                <a:effectLst/>
                <a:latin typeface="Consolas" panose="020B0609020204030204" pitchFamily="49" charset="0"/>
              </a:rPr>
              <a:t>myresult</a:t>
            </a:r>
            <a:r>
              <a:rPr lang="en-US" b="0" i="0" dirty="0">
                <a:effectLst/>
                <a:latin typeface="Consolas" panose="020B0609020204030204" pitchFamily="49" charset="0"/>
              </a:rPr>
              <a:t>:</a:t>
            </a:r>
            <a:br>
              <a:rPr lang="en-US" dirty="0"/>
            </a:br>
            <a:r>
              <a:rPr lang="en-US" b="0" i="0" dirty="0">
                <a:effectLst/>
                <a:latin typeface="Consolas" panose="020B0609020204030204" pitchFamily="49" charset="0"/>
              </a:rPr>
              <a:t>  print(x)</a:t>
            </a:r>
            <a:endParaRPr lang="fr-FR" dirty="0"/>
          </a:p>
          <a:p>
            <a:endParaRPr lang="fr-FR" dirty="0"/>
          </a:p>
        </p:txBody>
      </p:sp>
    </p:spTree>
    <p:extLst>
      <p:ext uri="{BB962C8B-B14F-4D97-AF65-F5344CB8AC3E}">
        <p14:creationId xmlns:p14="http://schemas.microsoft.com/office/powerpoint/2010/main" val="4203292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1C4FC-7F3F-4A4F-97BE-38C55BF6F875}"/>
              </a:ext>
            </a:extLst>
          </p:cNvPr>
          <p:cNvSpPr>
            <a:spLocks noGrp="1"/>
          </p:cNvSpPr>
          <p:nvPr>
            <p:ph type="title"/>
          </p:nvPr>
        </p:nvSpPr>
        <p:spPr/>
        <p:txBody>
          <a:bodyPr/>
          <a:lstStyle/>
          <a:p>
            <a:r>
              <a:rPr lang="fr-FR" dirty="0"/>
              <a:t>Librairie : Mongo DB : </a:t>
            </a:r>
            <a:r>
              <a:rPr lang="fr-FR" b="1" dirty="0" err="1"/>
              <a:t>agregate</a:t>
            </a:r>
            <a:r>
              <a:rPr lang="fr-FR" b="1" dirty="0"/>
              <a:t> &amp; Pipeline</a:t>
            </a:r>
          </a:p>
        </p:txBody>
      </p:sp>
      <p:sp>
        <p:nvSpPr>
          <p:cNvPr id="3" name="Espace réservé du contenu 2">
            <a:extLst>
              <a:ext uri="{FF2B5EF4-FFF2-40B4-BE49-F238E27FC236}">
                <a16:creationId xmlns:a16="http://schemas.microsoft.com/office/drawing/2014/main" id="{5DF3DB34-A45A-4157-9064-6434340AD180}"/>
              </a:ext>
            </a:extLst>
          </p:cNvPr>
          <p:cNvSpPr>
            <a:spLocks noGrp="1"/>
          </p:cNvSpPr>
          <p:nvPr>
            <p:ph idx="1"/>
          </p:nvPr>
        </p:nvSpPr>
        <p:spPr/>
        <p:txBody>
          <a:bodyPr/>
          <a:lstStyle/>
          <a:p>
            <a:pPr marL="0" indent="0">
              <a:buNone/>
            </a:pPr>
            <a:r>
              <a:rPr lang="fr-FR" dirty="0"/>
              <a:t>Avec </a:t>
            </a:r>
            <a:r>
              <a:rPr lang="fr-FR" dirty="0" err="1"/>
              <a:t>aggregate</a:t>
            </a:r>
            <a:r>
              <a:rPr lang="fr-FR" dirty="0"/>
              <a:t>() enchainement d’opération par ‘tubage’ d’instructions (pipeline) : [ voir à mettre entre ‘’double cote’’ le $... par exemple ‘’$match’’]</a:t>
            </a:r>
          </a:p>
          <a:p>
            <a:pPr marL="0" indent="0">
              <a:buNone/>
            </a:pPr>
            <a:r>
              <a:rPr lang="fr-FR" dirty="0" err="1"/>
              <a:t>db.articles.aggregate</a:t>
            </a:r>
            <a:r>
              <a:rPr lang="fr-FR" dirty="0"/>
              <a:t>(</a:t>
            </a:r>
          </a:p>
          <a:p>
            <a:pPr marL="0" indent="0">
              <a:buNone/>
            </a:pPr>
            <a:r>
              <a:rPr lang="fr-FR" dirty="0"/>
              <a:t>   [</a:t>
            </a:r>
          </a:p>
          <a:p>
            <a:pPr marL="0" indent="0">
              <a:buNone/>
            </a:pPr>
            <a:r>
              <a:rPr lang="fr-FR" dirty="0"/>
              <a:t>     { $match: { $</a:t>
            </a:r>
            <a:r>
              <a:rPr lang="fr-FR" dirty="0" err="1"/>
              <a:t>text</a:t>
            </a:r>
            <a:r>
              <a:rPr lang="fr-FR" dirty="0"/>
              <a:t>: { $</a:t>
            </a:r>
            <a:r>
              <a:rPr lang="fr-FR" dirty="0" err="1"/>
              <a:t>search</a:t>
            </a:r>
            <a:r>
              <a:rPr lang="fr-FR" dirty="0"/>
              <a:t>: "cake" } } },</a:t>
            </a:r>
          </a:p>
          <a:p>
            <a:pPr marL="0" indent="0">
              <a:buNone/>
            </a:pPr>
            <a:r>
              <a:rPr lang="fr-FR" dirty="0"/>
              <a:t>     { $group: { _id: </a:t>
            </a:r>
            <a:r>
              <a:rPr lang="fr-FR" dirty="0" err="1"/>
              <a:t>null</a:t>
            </a:r>
            <a:r>
              <a:rPr lang="fr-FR" dirty="0"/>
              <a:t>, </a:t>
            </a:r>
            <a:r>
              <a:rPr lang="fr-FR" dirty="0" err="1"/>
              <a:t>views</a:t>
            </a:r>
            <a:r>
              <a:rPr lang="fr-FR" dirty="0"/>
              <a:t>: { $</a:t>
            </a:r>
            <a:r>
              <a:rPr lang="fr-FR" dirty="0" err="1"/>
              <a:t>sum</a:t>
            </a:r>
            <a:r>
              <a:rPr lang="fr-FR" dirty="0"/>
              <a:t>: "$</a:t>
            </a:r>
            <a:r>
              <a:rPr lang="fr-FR" dirty="0" err="1"/>
              <a:t>views</a:t>
            </a:r>
            <a:r>
              <a:rPr lang="fr-FR" dirty="0"/>
              <a:t>" } } }</a:t>
            </a:r>
          </a:p>
          <a:p>
            <a:pPr marL="0" indent="0">
              <a:buNone/>
            </a:pPr>
            <a:r>
              <a:rPr lang="fr-FR" dirty="0"/>
              <a:t>   ]</a:t>
            </a:r>
          </a:p>
          <a:p>
            <a:pPr marL="0" indent="0">
              <a:buNone/>
            </a:pPr>
            <a:r>
              <a:rPr lang="fr-FR" dirty="0"/>
              <a:t>)</a:t>
            </a:r>
          </a:p>
        </p:txBody>
      </p:sp>
    </p:spTree>
    <p:extLst>
      <p:ext uri="{BB962C8B-B14F-4D97-AF65-F5344CB8AC3E}">
        <p14:creationId xmlns:p14="http://schemas.microsoft.com/office/powerpoint/2010/main" val="32879513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BCBB7-BC90-4F19-83DE-C219D39CD68A}"/>
              </a:ext>
            </a:extLst>
          </p:cNvPr>
          <p:cNvSpPr>
            <a:spLocks noGrp="1"/>
          </p:cNvSpPr>
          <p:nvPr>
            <p:ph type="title"/>
          </p:nvPr>
        </p:nvSpPr>
        <p:spPr/>
        <p:txBody>
          <a:bodyPr/>
          <a:lstStyle/>
          <a:p>
            <a:r>
              <a:rPr lang="fr-FR" dirty="0"/>
              <a:t>Librairie : Mongo DB : </a:t>
            </a:r>
            <a:r>
              <a:rPr lang="fr-FR" b="1" dirty="0" err="1"/>
              <a:t>agregate</a:t>
            </a:r>
            <a:r>
              <a:rPr lang="fr-FR" b="1" dirty="0"/>
              <a:t> &amp; Pipeline</a:t>
            </a:r>
          </a:p>
        </p:txBody>
      </p:sp>
      <p:sp>
        <p:nvSpPr>
          <p:cNvPr id="3" name="Espace réservé du contenu 2">
            <a:extLst>
              <a:ext uri="{FF2B5EF4-FFF2-40B4-BE49-F238E27FC236}">
                <a16:creationId xmlns:a16="http://schemas.microsoft.com/office/drawing/2014/main" id="{3CD95BA2-B625-40F3-B762-75D0B83B284A}"/>
              </a:ext>
            </a:extLst>
          </p:cNvPr>
          <p:cNvSpPr>
            <a:spLocks noGrp="1"/>
          </p:cNvSpPr>
          <p:nvPr>
            <p:ph idx="1"/>
          </p:nvPr>
        </p:nvSpPr>
        <p:spPr/>
        <p:txBody>
          <a:bodyPr/>
          <a:lstStyle/>
          <a:p>
            <a:pPr marL="0" indent="0">
              <a:buNone/>
            </a:pPr>
            <a:r>
              <a:rPr lang="fr-FR" dirty="0" err="1"/>
              <a:t>db.articles.aggregate</a:t>
            </a:r>
            <a:r>
              <a:rPr lang="fr-FR" dirty="0"/>
              <a:t>(</a:t>
            </a:r>
          </a:p>
          <a:p>
            <a:pPr marL="0" indent="0">
              <a:buNone/>
            </a:pPr>
            <a:r>
              <a:rPr lang="fr-FR" dirty="0"/>
              <a:t>     [</a:t>
            </a:r>
          </a:p>
          <a:p>
            <a:pPr marL="0" indent="0">
              <a:buNone/>
            </a:pPr>
            <a:r>
              <a:rPr lang="fr-FR" dirty="0"/>
              <a:t>      { $match: { $</a:t>
            </a:r>
            <a:r>
              <a:rPr lang="fr-FR" dirty="0" err="1"/>
              <a:t>text</a:t>
            </a:r>
            <a:r>
              <a:rPr lang="fr-FR" dirty="0"/>
              <a:t>: { $</a:t>
            </a:r>
            <a:r>
              <a:rPr lang="fr-FR" dirty="0" err="1"/>
              <a:t>search</a:t>
            </a:r>
            <a:r>
              <a:rPr lang="fr-FR" dirty="0"/>
              <a:t>: "cake </a:t>
            </a:r>
            <a:r>
              <a:rPr lang="fr-FR" dirty="0" err="1"/>
              <a:t>tea</a:t>
            </a:r>
            <a:r>
              <a:rPr lang="fr-FR" dirty="0"/>
              <a:t>" } } },</a:t>
            </a:r>
          </a:p>
          <a:p>
            <a:pPr marL="0" indent="0">
              <a:buNone/>
            </a:pPr>
            <a:r>
              <a:rPr lang="fr-FR" dirty="0"/>
              <a:t>      { $sort: { score: { $</a:t>
            </a:r>
            <a:r>
              <a:rPr lang="fr-FR" dirty="0" err="1"/>
              <a:t>meta</a:t>
            </a:r>
            <a:r>
              <a:rPr lang="fr-FR" dirty="0"/>
              <a:t>: "</a:t>
            </a:r>
            <a:r>
              <a:rPr lang="fr-FR" dirty="0" err="1"/>
              <a:t>textScore</a:t>
            </a:r>
            <a:r>
              <a:rPr lang="fr-FR" dirty="0"/>
              <a:t>" } } },</a:t>
            </a:r>
          </a:p>
          <a:p>
            <a:pPr marL="0" indent="0">
              <a:buNone/>
            </a:pPr>
            <a:r>
              <a:rPr lang="fr-FR" dirty="0"/>
              <a:t>      { $</a:t>
            </a:r>
            <a:r>
              <a:rPr lang="fr-FR" dirty="0" err="1"/>
              <a:t>project</a:t>
            </a:r>
            <a:r>
              <a:rPr lang="fr-FR" dirty="0"/>
              <a:t>: { </a:t>
            </a:r>
            <a:r>
              <a:rPr lang="fr-FR" dirty="0" err="1"/>
              <a:t>title</a:t>
            </a:r>
            <a:r>
              <a:rPr lang="fr-FR" dirty="0"/>
              <a:t>: 1, _id: 0 } }</a:t>
            </a:r>
          </a:p>
          <a:p>
            <a:pPr marL="0" indent="0">
              <a:buNone/>
            </a:pPr>
            <a:r>
              <a:rPr lang="fr-FR" dirty="0"/>
              <a:t>   ]</a:t>
            </a:r>
          </a:p>
          <a:p>
            <a:pPr marL="0" indent="0">
              <a:buNone/>
            </a:pPr>
            <a:r>
              <a:rPr lang="fr-FR" dirty="0"/>
              <a:t>)</a:t>
            </a:r>
          </a:p>
        </p:txBody>
      </p:sp>
    </p:spTree>
    <p:extLst>
      <p:ext uri="{BB962C8B-B14F-4D97-AF65-F5344CB8AC3E}">
        <p14:creationId xmlns:p14="http://schemas.microsoft.com/office/powerpoint/2010/main" val="17477916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19C0F-366B-453C-BBFF-9AF76674D53F}"/>
              </a:ext>
            </a:extLst>
          </p:cNvPr>
          <p:cNvSpPr>
            <a:spLocks noGrp="1"/>
          </p:cNvSpPr>
          <p:nvPr>
            <p:ph type="title"/>
          </p:nvPr>
        </p:nvSpPr>
        <p:spPr/>
        <p:txBody>
          <a:bodyPr/>
          <a:lstStyle/>
          <a:p>
            <a:r>
              <a:rPr lang="fr-FR" dirty="0"/>
              <a:t>Librairie : Mongo DB : </a:t>
            </a:r>
            <a:r>
              <a:rPr lang="fr-FR" b="1" dirty="0" err="1"/>
              <a:t>agregate</a:t>
            </a:r>
            <a:r>
              <a:rPr lang="fr-FR" b="1" dirty="0"/>
              <a:t> &amp; Pipeline</a:t>
            </a:r>
          </a:p>
        </p:txBody>
      </p:sp>
      <p:sp>
        <p:nvSpPr>
          <p:cNvPr id="3" name="Espace réservé du contenu 2">
            <a:extLst>
              <a:ext uri="{FF2B5EF4-FFF2-40B4-BE49-F238E27FC236}">
                <a16:creationId xmlns:a16="http://schemas.microsoft.com/office/drawing/2014/main" id="{826F2745-B5C1-47A4-ADFA-6D38FD8D1DCA}"/>
              </a:ext>
            </a:extLst>
          </p:cNvPr>
          <p:cNvSpPr>
            <a:spLocks noGrp="1"/>
          </p:cNvSpPr>
          <p:nvPr>
            <p:ph idx="1"/>
          </p:nvPr>
        </p:nvSpPr>
        <p:spPr/>
        <p:txBody>
          <a:bodyPr/>
          <a:lstStyle/>
          <a:p>
            <a:pPr marL="0" indent="0">
              <a:buNone/>
            </a:pPr>
            <a:r>
              <a:rPr lang="fr-FR" dirty="0" err="1"/>
              <a:t>db.articles.aggregate</a:t>
            </a:r>
            <a:r>
              <a:rPr lang="fr-FR" dirty="0"/>
              <a:t>(</a:t>
            </a:r>
          </a:p>
          <a:p>
            <a:pPr marL="0" indent="0">
              <a:buNone/>
            </a:pPr>
            <a:r>
              <a:rPr lang="fr-FR" dirty="0"/>
              <a:t>   [</a:t>
            </a:r>
          </a:p>
          <a:p>
            <a:pPr marL="0" indent="0">
              <a:buNone/>
            </a:pPr>
            <a:r>
              <a:rPr lang="fr-FR" dirty="0"/>
              <a:t>    { $match: { $</a:t>
            </a:r>
            <a:r>
              <a:rPr lang="fr-FR" dirty="0" err="1"/>
              <a:t>text</a:t>
            </a:r>
            <a:r>
              <a:rPr lang="fr-FR" dirty="0"/>
              <a:t>: { $</a:t>
            </a:r>
            <a:r>
              <a:rPr lang="fr-FR" dirty="0" err="1"/>
              <a:t>search</a:t>
            </a:r>
            <a:r>
              <a:rPr lang="fr-FR" dirty="0"/>
              <a:t>: "cake </a:t>
            </a:r>
            <a:r>
              <a:rPr lang="fr-FR" dirty="0" err="1"/>
              <a:t>tea</a:t>
            </a:r>
            <a:r>
              <a:rPr lang="fr-FR" dirty="0"/>
              <a:t>" } } },</a:t>
            </a:r>
          </a:p>
          <a:p>
            <a:pPr marL="0" indent="0">
              <a:buNone/>
            </a:pPr>
            <a:r>
              <a:rPr lang="fr-FR" dirty="0"/>
              <a:t>   { $</a:t>
            </a:r>
            <a:r>
              <a:rPr lang="fr-FR" dirty="0" err="1"/>
              <a:t>project</a:t>
            </a:r>
            <a:r>
              <a:rPr lang="fr-FR" dirty="0"/>
              <a:t>: { </a:t>
            </a:r>
            <a:r>
              <a:rPr lang="fr-FR" dirty="0" err="1"/>
              <a:t>title</a:t>
            </a:r>
            <a:r>
              <a:rPr lang="fr-FR" dirty="0"/>
              <a:t>: 1, _id: 0, score: { $</a:t>
            </a:r>
            <a:r>
              <a:rPr lang="fr-FR" dirty="0" err="1"/>
              <a:t>meta</a:t>
            </a:r>
            <a:r>
              <a:rPr lang="fr-FR" dirty="0"/>
              <a:t>: "</a:t>
            </a:r>
            <a:r>
              <a:rPr lang="fr-FR" dirty="0" err="1"/>
              <a:t>textScore</a:t>
            </a:r>
            <a:r>
              <a:rPr lang="fr-FR" dirty="0"/>
              <a:t>" } } },</a:t>
            </a:r>
          </a:p>
          <a:p>
            <a:pPr marL="0" indent="0">
              <a:buNone/>
            </a:pPr>
            <a:r>
              <a:rPr lang="fr-FR" dirty="0"/>
              <a:t>   { $match: { score: { $gt: 1.0 } } }</a:t>
            </a:r>
          </a:p>
          <a:p>
            <a:pPr marL="0" indent="0">
              <a:buNone/>
            </a:pPr>
            <a:r>
              <a:rPr lang="fr-FR" dirty="0"/>
              <a:t>  ]</a:t>
            </a:r>
          </a:p>
          <a:p>
            <a:pPr marL="0" indent="0">
              <a:buNone/>
            </a:pPr>
            <a:r>
              <a:rPr lang="fr-FR" dirty="0"/>
              <a:t>)</a:t>
            </a:r>
          </a:p>
        </p:txBody>
      </p:sp>
    </p:spTree>
    <p:extLst>
      <p:ext uri="{BB962C8B-B14F-4D97-AF65-F5344CB8AC3E}">
        <p14:creationId xmlns:p14="http://schemas.microsoft.com/office/powerpoint/2010/main" val="4276545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3B1C8-5178-4DC1-B4AA-BF121032FC94}"/>
              </a:ext>
            </a:extLst>
          </p:cNvPr>
          <p:cNvSpPr>
            <a:spLocks noGrp="1"/>
          </p:cNvSpPr>
          <p:nvPr>
            <p:ph type="title"/>
          </p:nvPr>
        </p:nvSpPr>
        <p:spPr/>
        <p:txBody>
          <a:bodyPr/>
          <a:lstStyle/>
          <a:p>
            <a:r>
              <a:rPr lang="fr-FR" dirty="0"/>
              <a:t>Librairie : Mongo DB : </a:t>
            </a:r>
            <a:r>
              <a:rPr lang="fr-FR" b="1" dirty="0" err="1"/>
              <a:t>agregate</a:t>
            </a:r>
            <a:r>
              <a:rPr lang="fr-FR" b="1" dirty="0"/>
              <a:t> &amp; Pipeline</a:t>
            </a:r>
          </a:p>
        </p:txBody>
      </p:sp>
      <p:sp>
        <p:nvSpPr>
          <p:cNvPr id="3" name="Espace réservé du contenu 2">
            <a:extLst>
              <a:ext uri="{FF2B5EF4-FFF2-40B4-BE49-F238E27FC236}">
                <a16:creationId xmlns:a16="http://schemas.microsoft.com/office/drawing/2014/main" id="{82B03484-5673-4726-AA06-B6558827FC88}"/>
              </a:ext>
            </a:extLst>
          </p:cNvPr>
          <p:cNvSpPr>
            <a:spLocks noGrp="1"/>
          </p:cNvSpPr>
          <p:nvPr>
            <p:ph idx="1"/>
          </p:nvPr>
        </p:nvSpPr>
        <p:spPr/>
        <p:txBody>
          <a:bodyPr/>
          <a:lstStyle/>
          <a:p>
            <a:pPr marL="0" indent="0">
              <a:buNone/>
            </a:pPr>
            <a:r>
              <a:rPr lang="fr-FR" dirty="0" err="1"/>
              <a:t>db.articles.aggregate</a:t>
            </a:r>
            <a:r>
              <a:rPr lang="fr-FR" dirty="0"/>
              <a:t>(</a:t>
            </a:r>
          </a:p>
          <a:p>
            <a:pPr marL="0" indent="0">
              <a:buNone/>
            </a:pPr>
            <a:r>
              <a:rPr lang="fr-FR" dirty="0"/>
              <a:t>   [</a:t>
            </a:r>
          </a:p>
          <a:p>
            <a:pPr marL="0" indent="0">
              <a:buNone/>
            </a:pPr>
            <a:r>
              <a:rPr lang="fr-FR" dirty="0"/>
              <a:t>     { $match: { $</a:t>
            </a:r>
            <a:r>
              <a:rPr lang="fr-FR" dirty="0" err="1"/>
              <a:t>text</a:t>
            </a:r>
            <a:r>
              <a:rPr lang="fr-FR" dirty="0"/>
              <a:t>: { $</a:t>
            </a:r>
            <a:r>
              <a:rPr lang="fr-FR" dirty="0" err="1"/>
              <a:t>search</a:t>
            </a:r>
            <a:r>
              <a:rPr lang="fr-FR" dirty="0"/>
              <a:t>: "</a:t>
            </a:r>
            <a:r>
              <a:rPr lang="fr-FR" dirty="0" err="1"/>
              <a:t>saber</a:t>
            </a:r>
            <a:r>
              <a:rPr lang="fr-FR" dirty="0"/>
              <a:t> -</a:t>
            </a:r>
            <a:r>
              <a:rPr lang="fr-FR" dirty="0" err="1"/>
              <a:t>claro</a:t>
            </a:r>
            <a:r>
              <a:rPr lang="fr-FR" dirty="0"/>
              <a:t>", $</a:t>
            </a:r>
            <a:r>
              <a:rPr lang="fr-FR" dirty="0" err="1"/>
              <a:t>language</a:t>
            </a:r>
            <a:r>
              <a:rPr lang="fr-FR" dirty="0"/>
              <a:t>: "es" } } },</a:t>
            </a:r>
          </a:p>
          <a:p>
            <a:pPr marL="0" indent="0">
              <a:buNone/>
            </a:pPr>
            <a:r>
              <a:rPr lang="fr-FR" dirty="0"/>
              <a:t>     { $group: { _id: </a:t>
            </a:r>
            <a:r>
              <a:rPr lang="fr-FR" dirty="0" err="1"/>
              <a:t>null</a:t>
            </a:r>
            <a:r>
              <a:rPr lang="fr-FR" dirty="0"/>
              <a:t>, </a:t>
            </a:r>
            <a:r>
              <a:rPr lang="fr-FR" dirty="0" err="1"/>
              <a:t>views</a:t>
            </a:r>
            <a:r>
              <a:rPr lang="fr-FR" dirty="0"/>
              <a:t>: { $</a:t>
            </a:r>
            <a:r>
              <a:rPr lang="fr-FR" dirty="0" err="1"/>
              <a:t>sum</a:t>
            </a:r>
            <a:r>
              <a:rPr lang="fr-FR" dirty="0"/>
              <a:t>: "$</a:t>
            </a:r>
            <a:r>
              <a:rPr lang="fr-FR" dirty="0" err="1"/>
              <a:t>views</a:t>
            </a:r>
            <a:r>
              <a:rPr lang="fr-FR" dirty="0"/>
              <a:t>" } } }</a:t>
            </a:r>
          </a:p>
          <a:p>
            <a:pPr marL="0" indent="0">
              <a:buNone/>
            </a:pPr>
            <a:r>
              <a:rPr lang="fr-FR" dirty="0"/>
              <a:t>   ]</a:t>
            </a:r>
          </a:p>
          <a:p>
            <a:pPr marL="0" indent="0">
              <a:buNone/>
            </a:pPr>
            <a:r>
              <a:rPr lang="fr-FR" dirty="0"/>
              <a:t>)</a:t>
            </a:r>
          </a:p>
        </p:txBody>
      </p:sp>
    </p:spTree>
    <p:extLst>
      <p:ext uri="{BB962C8B-B14F-4D97-AF65-F5344CB8AC3E}">
        <p14:creationId xmlns:p14="http://schemas.microsoft.com/office/powerpoint/2010/main" val="32233244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09CE91-BF35-4AE5-86DE-79A86FE3AA58}"/>
              </a:ext>
            </a:extLst>
          </p:cNvPr>
          <p:cNvSpPr>
            <a:spLocks noGrp="1"/>
          </p:cNvSpPr>
          <p:nvPr>
            <p:ph type="title"/>
          </p:nvPr>
        </p:nvSpPr>
        <p:spPr/>
        <p:txBody>
          <a:bodyPr/>
          <a:lstStyle/>
          <a:p>
            <a:r>
              <a:rPr lang="fr-FR" dirty="0"/>
              <a:t>Librairie : Mongo DB : </a:t>
            </a:r>
            <a:r>
              <a:rPr lang="fr-FR" b="1" dirty="0" err="1"/>
              <a:t>Delete</a:t>
            </a:r>
            <a:endParaRPr lang="fr-FR" b="1" dirty="0"/>
          </a:p>
        </p:txBody>
      </p:sp>
      <p:sp>
        <p:nvSpPr>
          <p:cNvPr id="3" name="Espace réservé du contenu 2">
            <a:extLst>
              <a:ext uri="{FF2B5EF4-FFF2-40B4-BE49-F238E27FC236}">
                <a16:creationId xmlns:a16="http://schemas.microsoft.com/office/drawing/2014/main" id="{D3EE3AC2-821F-43CD-8BD2-5084083024DF}"/>
              </a:ext>
            </a:extLst>
          </p:cNvPr>
          <p:cNvSpPr>
            <a:spLocks noGrp="1"/>
          </p:cNvSpPr>
          <p:nvPr>
            <p:ph idx="1"/>
          </p:nvPr>
        </p:nvSpPr>
        <p:spPr/>
        <p:txBody>
          <a:bodyPr/>
          <a:lstStyle/>
          <a:p>
            <a:pPr marL="0" indent="0">
              <a:buNone/>
            </a:pPr>
            <a:r>
              <a:rPr lang="en-US" b="0" i="0" dirty="0" err="1">
                <a:effectLst/>
                <a:latin typeface="Consolas" panose="020B0609020204030204" pitchFamily="49" charset="0"/>
              </a:rPr>
              <a:t>myquery</a:t>
            </a:r>
            <a:r>
              <a:rPr lang="en-US" b="0" i="0" dirty="0">
                <a:effectLst/>
                <a:latin typeface="Consolas" panose="020B0609020204030204" pitchFamily="49" charset="0"/>
              </a:rPr>
              <a:t> = { "address": "Mountain 21" }</a:t>
            </a:r>
            <a:br>
              <a:rPr lang="en-US" dirty="0"/>
            </a:br>
            <a:br>
              <a:rPr lang="en-US" dirty="0"/>
            </a:br>
            <a:r>
              <a:rPr lang="en-US" b="0" i="0" dirty="0" err="1">
                <a:effectLst/>
                <a:latin typeface="Consolas" panose="020B0609020204030204" pitchFamily="49" charset="0"/>
              </a:rPr>
              <a:t>mycol.delete_one</a:t>
            </a:r>
            <a:r>
              <a:rPr lang="en-US" b="0" i="0" dirty="0">
                <a:effectLst/>
                <a:latin typeface="Consolas" panose="020B0609020204030204" pitchFamily="49" charset="0"/>
              </a:rPr>
              <a:t>(</a:t>
            </a:r>
            <a:r>
              <a:rPr lang="en-US" b="0" i="0" dirty="0" err="1">
                <a:effectLst/>
                <a:latin typeface="Consolas" panose="020B0609020204030204" pitchFamily="49" charset="0"/>
              </a:rPr>
              <a:t>myquery</a:t>
            </a:r>
            <a:r>
              <a:rPr lang="en-US" b="0" i="0" dirty="0">
                <a:effectLst/>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fr-FR" b="0" i="0" dirty="0" err="1">
                <a:effectLst/>
                <a:latin typeface="Consolas" panose="020B0609020204030204" pitchFamily="49" charset="0"/>
              </a:rPr>
              <a:t>myquery</a:t>
            </a:r>
            <a:r>
              <a:rPr lang="fr-FR" b="0" i="0" dirty="0">
                <a:effectLst/>
                <a:latin typeface="Consolas" panose="020B0609020204030204" pitchFamily="49" charset="0"/>
              </a:rPr>
              <a:t> = { "</a:t>
            </a:r>
            <a:r>
              <a:rPr lang="fr-FR" b="0" i="0" dirty="0" err="1">
                <a:effectLst/>
                <a:latin typeface="Consolas" panose="020B0609020204030204" pitchFamily="49" charset="0"/>
              </a:rPr>
              <a:t>address</a:t>
            </a:r>
            <a:r>
              <a:rPr lang="fr-FR" b="0" i="0" dirty="0">
                <a:effectLst/>
                <a:latin typeface="Consolas" panose="020B0609020204030204" pitchFamily="49" charset="0"/>
              </a:rPr>
              <a:t>": {"$regex": "^S"} }</a:t>
            </a:r>
            <a:br>
              <a:rPr lang="fr-FR" dirty="0"/>
            </a:br>
            <a:br>
              <a:rPr lang="fr-FR" dirty="0"/>
            </a:br>
            <a:r>
              <a:rPr lang="fr-FR" b="0" i="0" dirty="0">
                <a:effectLst/>
                <a:latin typeface="Consolas" panose="020B0609020204030204" pitchFamily="49" charset="0"/>
              </a:rPr>
              <a:t>x = </a:t>
            </a:r>
            <a:r>
              <a:rPr lang="fr-FR" b="0" i="0" dirty="0" err="1">
                <a:effectLst/>
                <a:latin typeface="Consolas" panose="020B0609020204030204" pitchFamily="49" charset="0"/>
              </a:rPr>
              <a:t>mycol.delete_many</a:t>
            </a:r>
            <a:r>
              <a:rPr lang="fr-FR" b="0" i="0" dirty="0">
                <a:effectLst/>
                <a:latin typeface="Consolas" panose="020B0609020204030204" pitchFamily="49" charset="0"/>
              </a:rPr>
              <a:t>(</a:t>
            </a:r>
            <a:r>
              <a:rPr lang="fr-FR" b="0" i="0" dirty="0" err="1">
                <a:effectLst/>
                <a:latin typeface="Consolas" panose="020B0609020204030204" pitchFamily="49" charset="0"/>
              </a:rPr>
              <a:t>myquery</a:t>
            </a:r>
            <a:r>
              <a:rPr lang="fr-FR" b="0" i="0" dirty="0">
                <a:effectLst/>
                <a:latin typeface="Consolas" panose="020B0609020204030204" pitchFamily="49" charset="0"/>
              </a:rPr>
              <a:t>)</a:t>
            </a:r>
            <a:br>
              <a:rPr lang="fr-FR" dirty="0"/>
            </a:b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x.deleted_count</a:t>
            </a:r>
            <a:r>
              <a:rPr lang="fr-FR" b="0" i="0" dirty="0">
                <a:effectLst/>
                <a:latin typeface="Consolas" panose="020B0609020204030204" pitchFamily="49" charset="0"/>
              </a:rPr>
              <a:t>, " documents </a:t>
            </a:r>
            <a:r>
              <a:rPr lang="fr-FR" b="0" i="0" dirty="0" err="1">
                <a:effectLst/>
                <a:latin typeface="Consolas" panose="020B0609020204030204" pitchFamily="49" charset="0"/>
              </a:rPr>
              <a:t>deleted</a:t>
            </a:r>
            <a:r>
              <a:rPr lang="fr-FR" b="0" i="0" dirty="0">
                <a:effectLst/>
                <a:latin typeface="Consolas" panose="020B0609020204030204" pitchFamily="49" charset="0"/>
              </a:rPr>
              <a:t>.")</a:t>
            </a:r>
            <a:endParaRPr lang="fr-FR" dirty="0"/>
          </a:p>
          <a:p>
            <a:endParaRPr lang="fr-FR" dirty="0"/>
          </a:p>
        </p:txBody>
      </p:sp>
    </p:spTree>
    <p:extLst>
      <p:ext uri="{BB962C8B-B14F-4D97-AF65-F5344CB8AC3E}">
        <p14:creationId xmlns:p14="http://schemas.microsoft.com/office/powerpoint/2010/main" val="367429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76B6F-52A2-44C3-8CBF-00C3A1DDFCBA}"/>
              </a:ext>
            </a:extLst>
          </p:cNvPr>
          <p:cNvSpPr>
            <a:spLocks noGrp="1"/>
          </p:cNvSpPr>
          <p:nvPr>
            <p:ph type="title"/>
          </p:nvPr>
        </p:nvSpPr>
        <p:spPr/>
        <p:txBody>
          <a:bodyPr/>
          <a:lstStyle/>
          <a:p>
            <a:r>
              <a:rPr lang="fr-FR" dirty="0"/>
              <a:t>5 - Eléments basiques</a:t>
            </a:r>
          </a:p>
        </p:txBody>
      </p:sp>
      <p:sp>
        <p:nvSpPr>
          <p:cNvPr id="3" name="Espace réservé du contenu 2">
            <a:extLst>
              <a:ext uri="{FF2B5EF4-FFF2-40B4-BE49-F238E27FC236}">
                <a16:creationId xmlns:a16="http://schemas.microsoft.com/office/drawing/2014/main" id="{7F651583-E99D-4890-8C7E-EFEAAFFFBFCB}"/>
              </a:ext>
            </a:extLst>
          </p:cNvPr>
          <p:cNvSpPr>
            <a:spLocks noGrp="1"/>
          </p:cNvSpPr>
          <p:nvPr>
            <p:ph idx="1"/>
          </p:nvPr>
        </p:nvSpPr>
        <p:spPr/>
        <p:txBody>
          <a:bodyPr/>
          <a:lstStyle/>
          <a:p>
            <a:r>
              <a:rPr lang="fr-FR" dirty="0"/>
              <a:t>Déclaration de variables, affichage simple :</a:t>
            </a:r>
          </a:p>
          <a:p>
            <a:pPr marL="0" indent="0">
              <a:buNone/>
            </a:pPr>
            <a:r>
              <a:rPr lang="fr-FR" dirty="0"/>
              <a:t>A = 2</a:t>
            </a:r>
          </a:p>
          <a:p>
            <a:pPr marL="0" indent="0">
              <a:buNone/>
            </a:pPr>
            <a:r>
              <a:rPr lang="fr-FR" dirty="0" err="1"/>
              <a:t>print</a:t>
            </a:r>
            <a:r>
              <a:rPr lang="fr-FR" dirty="0"/>
              <a:t>(A) # affichera ‘2’</a:t>
            </a:r>
          </a:p>
          <a:p>
            <a:pPr marL="0" indent="0">
              <a:buNone/>
            </a:pPr>
            <a:r>
              <a:rPr lang="fr-FR" dirty="0" err="1"/>
              <a:t>print</a:t>
            </a:r>
            <a:r>
              <a:rPr lang="fr-FR" dirty="0"/>
              <a:t>(type(A) )# affichera &lt;type </a:t>
            </a:r>
            <a:r>
              <a:rPr lang="fr-FR" dirty="0" err="1"/>
              <a:t>int</a:t>
            </a:r>
            <a:r>
              <a:rPr lang="fr-FR" dirty="0"/>
              <a:t>&gt;</a:t>
            </a:r>
          </a:p>
          <a:p>
            <a:pPr marL="0" indent="0">
              <a:buNone/>
            </a:pPr>
            <a:r>
              <a:rPr lang="fr-FR" dirty="0"/>
              <a:t>Avec A = 2.1 </a:t>
            </a:r>
            <a:r>
              <a:rPr lang="fr-FR" dirty="0" err="1"/>
              <a:t>print</a:t>
            </a:r>
            <a:r>
              <a:rPr lang="fr-FR" dirty="0"/>
              <a:t>(type(A)) affichera ‘</a:t>
            </a:r>
            <a:r>
              <a:rPr lang="fr-FR" dirty="0" err="1"/>
              <a:t>float</a:t>
            </a:r>
            <a:r>
              <a:rPr lang="fr-FR" dirty="0"/>
              <a:t>’</a:t>
            </a:r>
          </a:p>
          <a:p>
            <a:pPr marL="0" indent="0">
              <a:buNone/>
            </a:pPr>
            <a:endParaRPr lang="fr-FR" dirty="0"/>
          </a:p>
        </p:txBody>
      </p:sp>
    </p:spTree>
    <p:extLst>
      <p:ext uri="{BB962C8B-B14F-4D97-AF65-F5344CB8AC3E}">
        <p14:creationId xmlns:p14="http://schemas.microsoft.com/office/powerpoint/2010/main" val="40430523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EEC61-319B-4961-A57B-9FD6AD81019B}"/>
              </a:ext>
            </a:extLst>
          </p:cNvPr>
          <p:cNvSpPr>
            <a:spLocks noGrp="1"/>
          </p:cNvSpPr>
          <p:nvPr>
            <p:ph type="title"/>
          </p:nvPr>
        </p:nvSpPr>
        <p:spPr/>
        <p:txBody>
          <a:bodyPr/>
          <a:lstStyle/>
          <a:p>
            <a:r>
              <a:rPr lang="fr-FR" dirty="0"/>
              <a:t>Librairie : Mongo DB : </a:t>
            </a:r>
            <a:r>
              <a:rPr lang="fr-FR" b="1" dirty="0" err="1"/>
              <a:t>Delete</a:t>
            </a:r>
            <a:r>
              <a:rPr lang="fr-FR" b="1" dirty="0"/>
              <a:t> &amp; Drop</a:t>
            </a:r>
          </a:p>
        </p:txBody>
      </p:sp>
      <p:sp>
        <p:nvSpPr>
          <p:cNvPr id="3" name="Espace réservé du contenu 2">
            <a:extLst>
              <a:ext uri="{FF2B5EF4-FFF2-40B4-BE49-F238E27FC236}">
                <a16:creationId xmlns:a16="http://schemas.microsoft.com/office/drawing/2014/main" id="{964E8822-7DE7-408F-9406-2050985D4F76}"/>
              </a:ext>
            </a:extLst>
          </p:cNvPr>
          <p:cNvSpPr>
            <a:spLocks noGrp="1"/>
          </p:cNvSpPr>
          <p:nvPr>
            <p:ph idx="1"/>
          </p:nvPr>
        </p:nvSpPr>
        <p:spPr/>
        <p:txBody>
          <a:bodyPr/>
          <a:lstStyle/>
          <a:p>
            <a:pPr marL="0" indent="0">
              <a:buNone/>
            </a:pPr>
            <a:r>
              <a:rPr lang="fr-FR" b="1" i="0" dirty="0" err="1">
                <a:effectLst/>
                <a:latin typeface="Consolas" panose="020B0609020204030204" pitchFamily="49" charset="0"/>
              </a:rPr>
              <a:t>mycol</a:t>
            </a:r>
            <a:r>
              <a:rPr lang="fr-FR" b="0" i="0" dirty="0">
                <a:effectLst/>
                <a:latin typeface="Consolas" panose="020B0609020204030204" pitchFamily="49" charset="0"/>
              </a:rPr>
              <a:t> = </a:t>
            </a:r>
            <a:r>
              <a:rPr lang="fr-FR" b="0" i="0" dirty="0" err="1">
                <a:effectLst/>
                <a:latin typeface="Consolas" panose="020B0609020204030204" pitchFamily="49" charset="0"/>
              </a:rPr>
              <a:t>mydb</a:t>
            </a:r>
            <a:r>
              <a:rPr lang="fr-FR" b="0" i="0" dirty="0">
                <a:effectLst/>
                <a:latin typeface="Consolas" panose="020B0609020204030204" pitchFamily="49" charset="0"/>
              </a:rPr>
              <a:t>["</a:t>
            </a:r>
            <a:r>
              <a:rPr lang="fr-FR" b="0" i="0" dirty="0" err="1">
                <a:effectLst/>
                <a:latin typeface="Consolas" panose="020B0609020204030204" pitchFamily="49" charset="0"/>
              </a:rPr>
              <a:t>customers</a:t>
            </a:r>
            <a:r>
              <a:rPr lang="fr-FR" b="0" i="0" dirty="0">
                <a:effectLst/>
                <a:latin typeface="Consolas" panose="020B0609020204030204" pitchFamily="49" charset="0"/>
              </a:rPr>
              <a:t>"]</a:t>
            </a:r>
            <a:br>
              <a:rPr lang="fr-FR" dirty="0"/>
            </a:br>
            <a:br>
              <a:rPr lang="fr-FR" dirty="0"/>
            </a:br>
            <a:r>
              <a:rPr lang="fr-FR" b="0" i="0" dirty="0">
                <a:effectLst/>
                <a:latin typeface="Consolas" panose="020B0609020204030204" pitchFamily="49" charset="0"/>
              </a:rPr>
              <a:t>x = </a:t>
            </a:r>
            <a:r>
              <a:rPr lang="fr-FR" b="1" i="0" dirty="0" err="1">
                <a:effectLst/>
                <a:latin typeface="Consolas" panose="020B0609020204030204" pitchFamily="49" charset="0"/>
              </a:rPr>
              <a:t>mycol</a:t>
            </a:r>
            <a:r>
              <a:rPr lang="fr-FR" b="0" i="0" dirty="0" err="1">
                <a:effectLst/>
                <a:latin typeface="Consolas" panose="020B0609020204030204" pitchFamily="49" charset="0"/>
              </a:rPr>
              <a:t>.delete_many</a:t>
            </a:r>
            <a:r>
              <a:rPr lang="fr-FR" b="0" i="0" dirty="0">
                <a:effectLst/>
                <a:latin typeface="Consolas" panose="020B0609020204030204" pitchFamily="49" charset="0"/>
              </a:rPr>
              <a:t>({})</a:t>
            </a:r>
            <a:br>
              <a:rPr lang="fr-FR" dirty="0"/>
            </a:b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x.deleted_count</a:t>
            </a:r>
            <a:r>
              <a:rPr lang="fr-FR" b="0" i="0" dirty="0">
                <a:effectLst/>
                <a:latin typeface="Consolas" panose="020B0609020204030204" pitchFamily="49" charset="0"/>
              </a:rPr>
              <a:t>, " documents </a:t>
            </a:r>
            <a:r>
              <a:rPr lang="fr-FR" b="0" i="0" dirty="0" err="1">
                <a:effectLst/>
                <a:latin typeface="Consolas" panose="020B0609020204030204" pitchFamily="49" charset="0"/>
              </a:rPr>
              <a:t>deleted</a:t>
            </a:r>
            <a:r>
              <a:rPr lang="fr-FR" b="0" i="0" dirty="0">
                <a:effectLst/>
                <a:latin typeface="Consolas" panose="020B0609020204030204" pitchFamily="49" charset="0"/>
              </a:rPr>
              <a:t>.")</a:t>
            </a:r>
            <a:endParaRPr lang="fr-FR" dirty="0">
              <a:latin typeface="Consolas" panose="020B0609020204030204" pitchFamily="49" charset="0"/>
            </a:endParaRPr>
          </a:p>
          <a:p>
            <a:pPr marL="0" indent="0">
              <a:buNone/>
            </a:pPr>
            <a:r>
              <a:rPr lang="fr-FR" dirty="0">
                <a:latin typeface="Consolas" panose="020B0609020204030204" pitchFamily="49" charset="0"/>
              </a:rPr>
              <a:t>Le </a:t>
            </a:r>
            <a:r>
              <a:rPr lang="fr-FR" dirty="0" err="1">
                <a:latin typeface="Consolas" panose="020B0609020204030204" pitchFamily="49" charset="0"/>
              </a:rPr>
              <a:t>delete</a:t>
            </a:r>
            <a:r>
              <a:rPr lang="fr-FR" dirty="0">
                <a:latin typeface="Consolas" panose="020B0609020204030204" pitchFamily="49" charset="0"/>
              </a:rPr>
              <a:t> s’applique sur « </a:t>
            </a:r>
            <a:r>
              <a:rPr lang="fr-FR" dirty="0" err="1">
                <a:latin typeface="Consolas" panose="020B0609020204030204" pitchFamily="49" charset="0"/>
              </a:rPr>
              <a:t>customers</a:t>
            </a:r>
            <a:r>
              <a:rPr lang="fr-FR" dirty="0">
                <a:latin typeface="Consolas" panose="020B0609020204030204" pitchFamily="49" charset="0"/>
              </a:rPr>
              <a:t> » !!!!!!</a:t>
            </a:r>
          </a:p>
          <a:p>
            <a:pPr marL="0" indent="0">
              <a:buNone/>
            </a:pPr>
            <a:endParaRPr lang="fr-FR" dirty="0">
              <a:latin typeface="Consolas" panose="020B0609020204030204" pitchFamily="49" charset="0"/>
            </a:endParaRPr>
          </a:p>
          <a:p>
            <a:pPr marL="0" indent="0">
              <a:buNone/>
            </a:pPr>
            <a:r>
              <a:rPr lang="en-US" b="0" i="0" dirty="0" err="1">
                <a:effectLst/>
                <a:latin typeface="Consolas" panose="020B0609020204030204" pitchFamily="49" charset="0"/>
              </a:rPr>
              <a:t>mycol</a:t>
            </a:r>
            <a:r>
              <a:rPr lang="en-US" b="0" i="0" dirty="0">
                <a:effectLst/>
                <a:latin typeface="Consolas" panose="020B0609020204030204" pitchFamily="49" charset="0"/>
              </a:rPr>
              <a:t> = </a:t>
            </a:r>
            <a:r>
              <a:rPr lang="en-US" b="0" i="0" dirty="0" err="1">
                <a:effectLst/>
                <a:latin typeface="Consolas" panose="020B0609020204030204" pitchFamily="49" charset="0"/>
              </a:rPr>
              <a:t>mydb</a:t>
            </a:r>
            <a:r>
              <a:rPr lang="en-US" b="0" i="0" dirty="0">
                <a:effectLst/>
                <a:latin typeface="Consolas" panose="020B0609020204030204" pitchFamily="49" charset="0"/>
              </a:rPr>
              <a:t>["customers"]</a:t>
            </a:r>
            <a:br>
              <a:rPr lang="en-US" dirty="0"/>
            </a:br>
            <a:br>
              <a:rPr lang="en-US" dirty="0"/>
            </a:br>
            <a:r>
              <a:rPr lang="en-US" b="1" i="0" dirty="0" err="1">
                <a:effectLst/>
                <a:latin typeface="Consolas" panose="020B0609020204030204" pitchFamily="49" charset="0"/>
              </a:rPr>
              <a:t>mycol.drop</a:t>
            </a:r>
            <a:r>
              <a:rPr lang="en-US" b="1" i="0" dirty="0">
                <a:effectLst/>
                <a:latin typeface="Consolas" panose="020B0609020204030204" pitchFamily="49" charset="0"/>
              </a:rPr>
              <a:t>() // au revoir ma collection!</a:t>
            </a:r>
            <a:endParaRPr lang="fr-FR" b="1" dirty="0"/>
          </a:p>
          <a:p>
            <a:pPr marL="0" indent="0">
              <a:buNone/>
            </a:pPr>
            <a:endParaRPr lang="fr-FR" dirty="0"/>
          </a:p>
        </p:txBody>
      </p:sp>
    </p:spTree>
    <p:extLst>
      <p:ext uri="{BB962C8B-B14F-4D97-AF65-F5344CB8AC3E}">
        <p14:creationId xmlns:p14="http://schemas.microsoft.com/office/powerpoint/2010/main" val="24943596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CF631-5211-4C31-98E1-A346E5FD1085}"/>
              </a:ext>
            </a:extLst>
          </p:cNvPr>
          <p:cNvSpPr>
            <a:spLocks noGrp="1"/>
          </p:cNvSpPr>
          <p:nvPr>
            <p:ph type="title"/>
          </p:nvPr>
        </p:nvSpPr>
        <p:spPr/>
        <p:txBody>
          <a:bodyPr/>
          <a:lstStyle/>
          <a:p>
            <a:r>
              <a:rPr lang="fr-FR" dirty="0"/>
              <a:t>Librairie : Mongo DB : </a:t>
            </a:r>
            <a:r>
              <a:rPr lang="fr-FR" b="1" dirty="0"/>
              <a:t>Update</a:t>
            </a:r>
          </a:p>
        </p:txBody>
      </p:sp>
      <p:sp>
        <p:nvSpPr>
          <p:cNvPr id="3" name="Espace réservé du contenu 2">
            <a:extLst>
              <a:ext uri="{FF2B5EF4-FFF2-40B4-BE49-F238E27FC236}">
                <a16:creationId xmlns:a16="http://schemas.microsoft.com/office/drawing/2014/main" id="{0C28666B-CF50-4C17-AF63-2A2EB1AA4551}"/>
              </a:ext>
            </a:extLst>
          </p:cNvPr>
          <p:cNvSpPr>
            <a:spLocks noGrp="1"/>
          </p:cNvSpPr>
          <p:nvPr>
            <p:ph idx="1"/>
          </p:nvPr>
        </p:nvSpPr>
        <p:spPr/>
        <p:txBody>
          <a:bodyPr/>
          <a:lstStyle/>
          <a:p>
            <a:pPr marL="0" indent="0">
              <a:buNone/>
            </a:pPr>
            <a:r>
              <a:rPr lang="fr-FR" b="0" i="0" dirty="0" err="1">
                <a:effectLst/>
                <a:latin typeface="Consolas" panose="020B0609020204030204" pitchFamily="49" charset="0"/>
              </a:rPr>
              <a:t>myquery</a:t>
            </a:r>
            <a:r>
              <a:rPr lang="fr-FR" b="0" i="0" dirty="0">
                <a:effectLst/>
                <a:latin typeface="Consolas" panose="020B0609020204030204" pitchFamily="49" charset="0"/>
              </a:rPr>
              <a:t> = { "</a:t>
            </a:r>
            <a:r>
              <a:rPr lang="fr-FR" b="0" i="0" dirty="0" err="1">
                <a:effectLst/>
                <a:latin typeface="Consolas" panose="020B0609020204030204" pitchFamily="49" charset="0"/>
              </a:rPr>
              <a:t>address</a:t>
            </a:r>
            <a:r>
              <a:rPr lang="fr-FR" b="0" i="0" dirty="0">
                <a:effectLst/>
                <a:latin typeface="Consolas" panose="020B0609020204030204" pitchFamily="49" charset="0"/>
              </a:rPr>
              <a:t>": "Valley 345" }</a:t>
            </a:r>
            <a:br>
              <a:rPr lang="fr-FR" dirty="0"/>
            </a:br>
            <a:r>
              <a:rPr lang="fr-FR" b="0" i="0" dirty="0" err="1">
                <a:effectLst/>
                <a:latin typeface="Consolas" panose="020B0609020204030204" pitchFamily="49" charset="0"/>
              </a:rPr>
              <a:t>newvalues</a:t>
            </a:r>
            <a:r>
              <a:rPr lang="fr-FR" b="0" i="0" dirty="0">
                <a:effectLst/>
                <a:latin typeface="Consolas" panose="020B0609020204030204" pitchFamily="49" charset="0"/>
              </a:rPr>
              <a:t> = { "$set": { "</a:t>
            </a:r>
            <a:r>
              <a:rPr lang="fr-FR" b="0" i="0" dirty="0" err="1">
                <a:effectLst/>
                <a:latin typeface="Consolas" panose="020B0609020204030204" pitchFamily="49" charset="0"/>
              </a:rPr>
              <a:t>address</a:t>
            </a:r>
            <a:r>
              <a:rPr lang="fr-FR" b="0" i="0" dirty="0">
                <a:effectLst/>
                <a:latin typeface="Consolas" panose="020B0609020204030204" pitchFamily="49" charset="0"/>
              </a:rPr>
              <a:t>": "Canyon 123" } }</a:t>
            </a:r>
            <a:br>
              <a:rPr lang="fr-FR" dirty="0"/>
            </a:br>
            <a:br>
              <a:rPr lang="fr-FR" dirty="0"/>
            </a:br>
            <a:r>
              <a:rPr lang="fr-FR" b="0" i="0" dirty="0" err="1">
                <a:effectLst/>
                <a:latin typeface="Consolas" panose="020B0609020204030204" pitchFamily="49" charset="0"/>
              </a:rPr>
              <a:t>mycol.update_one</a:t>
            </a:r>
            <a:r>
              <a:rPr lang="fr-FR" b="0" i="0" dirty="0">
                <a:effectLst/>
                <a:latin typeface="Consolas" panose="020B0609020204030204" pitchFamily="49" charset="0"/>
              </a:rPr>
              <a:t>(</a:t>
            </a:r>
            <a:r>
              <a:rPr lang="fr-FR" b="0" i="0" dirty="0" err="1">
                <a:effectLst/>
                <a:latin typeface="Consolas" panose="020B0609020204030204" pitchFamily="49" charset="0"/>
              </a:rPr>
              <a:t>myquery</a:t>
            </a:r>
            <a:r>
              <a:rPr lang="fr-FR" b="0" i="0" dirty="0">
                <a:effectLst/>
                <a:latin typeface="Consolas" panose="020B0609020204030204" pitchFamily="49" charset="0"/>
              </a:rPr>
              <a:t>, </a:t>
            </a:r>
            <a:r>
              <a:rPr lang="fr-FR" b="0" i="0" dirty="0" err="1">
                <a:effectLst/>
                <a:latin typeface="Consolas" panose="020B0609020204030204" pitchFamily="49" charset="0"/>
              </a:rPr>
              <a:t>newvalues</a:t>
            </a:r>
            <a:r>
              <a:rPr lang="fr-FR" b="0" i="0" dirty="0">
                <a:effectLst/>
                <a:latin typeface="Consolas" panose="020B0609020204030204" pitchFamily="49" charset="0"/>
              </a:rPr>
              <a:t>)</a:t>
            </a:r>
            <a:br>
              <a:rPr lang="fr-FR" dirty="0"/>
            </a:br>
            <a:br>
              <a:rPr lang="fr-FR" dirty="0"/>
            </a:br>
            <a:r>
              <a:rPr lang="fr-FR" b="0" i="0" dirty="0">
                <a:effectLst/>
                <a:latin typeface="Consolas" panose="020B0609020204030204" pitchFamily="49" charset="0"/>
              </a:rPr>
              <a:t>#</a:t>
            </a:r>
            <a:r>
              <a:rPr lang="fr-FR" b="0" i="0" dirty="0" err="1">
                <a:effectLst/>
                <a:latin typeface="Consolas" panose="020B0609020204030204" pitchFamily="49" charset="0"/>
              </a:rPr>
              <a:t>print</a:t>
            </a:r>
            <a:r>
              <a:rPr lang="fr-FR" b="0" i="0" dirty="0">
                <a:effectLst/>
                <a:latin typeface="Consolas" panose="020B0609020204030204" pitchFamily="49" charset="0"/>
              </a:rPr>
              <a:t> "</a:t>
            </a:r>
            <a:r>
              <a:rPr lang="fr-FR" b="0" i="0" dirty="0" err="1">
                <a:effectLst/>
                <a:latin typeface="Consolas" panose="020B0609020204030204" pitchFamily="49" charset="0"/>
              </a:rPr>
              <a:t>customers</a:t>
            </a:r>
            <a:r>
              <a:rPr lang="fr-FR" b="0" i="0" dirty="0">
                <a:effectLst/>
                <a:latin typeface="Consolas" panose="020B0609020204030204" pitchFamily="49" charset="0"/>
              </a:rPr>
              <a:t>" </a:t>
            </a:r>
            <a:r>
              <a:rPr lang="fr-FR" b="0" i="0" dirty="0" err="1">
                <a:effectLst/>
                <a:latin typeface="Consolas" panose="020B0609020204030204" pitchFamily="49" charset="0"/>
              </a:rPr>
              <a:t>after</a:t>
            </a:r>
            <a:r>
              <a:rPr lang="fr-FR" b="0" i="0" dirty="0">
                <a:effectLst/>
                <a:latin typeface="Consolas" panose="020B0609020204030204" pitchFamily="49" charset="0"/>
              </a:rPr>
              <a:t> the update:</a:t>
            </a:r>
            <a:br>
              <a:rPr lang="fr-FR" b="0" i="0" dirty="0">
                <a:effectLst/>
                <a:latin typeface="Consolas" panose="020B0609020204030204" pitchFamily="49" charset="0"/>
              </a:rPr>
            </a:br>
            <a:r>
              <a:rPr lang="fr-FR" b="0" i="0" dirty="0">
                <a:effectLst/>
                <a:latin typeface="Consolas" panose="020B0609020204030204" pitchFamily="49" charset="0"/>
              </a:rPr>
              <a:t>for x in </a:t>
            </a:r>
            <a:r>
              <a:rPr lang="fr-FR" b="0" i="0" dirty="0" err="1">
                <a:effectLst/>
                <a:latin typeface="Consolas" panose="020B0609020204030204" pitchFamily="49" charset="0"/>
              </a:rPr>
              <a:t>mycol.find</a:t>
            </a:r>
            <a:r>
              <a:rPr lang="fr-FR" b="0" i="0" dirty="0">
                <a:effectLst/>
                <a:latin typeface="Consolas" panose="020B0609020204030204" pitchFamily="49" charset="0"/>
              </a:rPr>
              <a:t>():</a:t>
            </a:r>
            <a:br>
              <a:rPr lang="fr-FR" dirty="0"/>
            </a:br>
            <a:r>
              <a:rPr lang="fr-FR" b="0" i="0" dirty="0">
                <a:effectLst/>
                <a:latin typeface="Consolas" panose="020B0609020204030204" pitchFamily="49" charset="0"/>
              </a:rPr>
              <a:t>  </a:t>
            </a:r>
            <a:r>
              <a:rPr lang="fr-FR" b="0" i="0" dirty="0" err="1">
                <a:effectLst/>
                <a:latin typeface="Consolas" panose="020B0609020204030204" pitchFamily="49" charset="0"/>
              </a:rPr>
              <a:t>print</a:t>
            </a:r>
            <a:r>
              <a:rPr lang="fr-FR" b="0" i="0" dirty="0">
                <a:effectLst/>
                <a:latin typeface="Consolas" panose="020B0609020204030204" pitchFamily="49" charset="0"/>
              </a:rPr>
              <a:t>(x)</a:t>
            </a:r>
            <a:endParaRPr lang="fr-FR" dirty="0"/>
          </a:p>
          <a:p>
            <a:pPr marL="0" indent="0">
              <a:buNone/>
            </a:pPr>
            <a:endParaRPr lang="fr-FR" dirty="0"/>
          </a:p>
        </p:txBody>
      </p:sp>
    </p:spTree>
    <p:extLst>
      <p:ext uri="{BB962C8B-B14F-4D97-AF65-F5344CB8AC3E}">
        <p14:creationId xmlns:p14="http://schemas.microsoft.com/office/powerpoint/2010/main" val="17177113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3E4E11-9783-4D03-9C69-BB7F0CE12CE2}"/>
              </a:ext>
            </a:extLst>
          </p:cNvPr>
          <p:cNvSpPr>
            <a:spLocks noGrp="1"/>
          </p:cNvSpPr>
          <p:nvPr>
            <p:ph type="title"/>
          </p:nvPr>
        </p:nvSpPr>
        <p:spPr/>
        <p:txBody>
          <a:bodyPr/>
          <a:lstStyle/>
          <a:p>
            <a:r>
              <a:rPr lang="fr-FR" dirty="0"/>
              <a:t>TD : ZOO</a:t>
            </a:r>
          </a:p>
        </p:txBody>
      </p:sp>
      <p:sp>
        <p:nvSpPr>
          <p:cNvPr id="3" name="Espace réservé du contenu 2">
            <a:extLst>
              <a:ext uri="{FF2B5EF4-FFF2-40B4-BE49-F238E27FC236}">
                <a16:creationId xmlns:a16="http://schemas.microsoft.com/office/drawing/2014/main" id="{63C6FAAF-E8A9-4CBE-ADDD-38CA1933C049}"/>
              </a:ext>
            </a:extLst>
          </p:cNvPr>
          <p:cNvSpPr>
            <a:spLocks noGrp="1"/>
          </p:cNvSpPr>
          <p:nvPr>
            <p:ph idx="1"/>
          </p:nvPr>
        </p:nvSpPr>
        <p:spPr/>
        <p:txBody>
          <a:bodyPr/>
          <a:lstStyle/>
          <a:p>
            <a:r>
              <a:rPr lang="fr-FR" dirty="0"/>
              <a:t>Créer un zoo :</a:t>
            </a:r>
          </a:p>
          <a:p>
            <a:pPr lvl="1"/>
            <a:r>
              <a:rPr lang="fr-FR" dirty="0"/>
              <a:t>Animaux :</a:t>
            </a:r>
          </a:p>
          <a:p>
            <a:pPr lvl="1"/>
            <a:r>
              <a:rPr lang="fr-FR" dirty="0"/>
              <a:t>Hébergement des animaux :</a:t>
            </a:r>
          </a:p>
          <a:p>
            <a:pPr lvl="1"/>
            <a:r>
              <a:rPr lang="fr-FR" dirty="0"/>
              <a:t>Parcours visite :</a:t>
            </a:r>
          </a:p>
          <a:p>
            <a:pPr marL="457200" lvl="1" indent="0">
              <a:buNone/>
            </a:pPr>
            <a:endParaRPr lang="fr-FR" dirty="0"/>
          </a:p>
          <a:p>
            <a:pPr marL="457200" lvl="1" indent="0">
              <a:buNone/>
            </a:pPr>
            <a:r>
              <a:rPr lang="fr-FR" dirty="0"/>
              <a:t>Python </a:t>
            </a:r>
            <a:r>
              <a:rPr lang="fr-FR"/>
              <a:t>et Mongo DB</a:t>
            </a:r>
            <a:endParaRPr lang="fr-FR" dirty="0"/>
          </a:p>
        </p:txBody>
      </p:sp>
    </p:spTree>
    <p:extLst>
      <p:ext uri="{BB962C8B-B14F-4D97-AF65-F5344CB8AC3E}">
        <p14:creationId xmlns:p14="http://schemas.microsoft.com/office/powerpoint/2010/main" val="14791104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658F0-4C5D-43AB-9DDD-59EAA69D9142}"/>
              </a:ext>
            </a:extLst>
          </p:cNvPr>
          <p:cNvSpPr>
            <a:spLocks noGrp="1"/>
          </p:cNvSpPr>
          <p:nvPr>
            <p:ph type="title"/>
          </p:nvPr>
        </p:nvSpPr>
        <p:spPr>
          <a:xfrm>
            <a:off x="838200" y="365126"/>
            <a:ext cx="10515600" cy="315912"/>
          </a:xfrm>
        </p:spPr>
        <p:txBody>
          <a:bodyPr>
            <a:normAutofit fontScale="90000"/>
          </a:bodyPr>
          <a:lstStyle/>
          <a:p>
            <a:r>
              <a:rPr lang="fr-FR" b="1" dirty="0"/>
              <a:t>Librairie : </a:t>
            </a:r>
            <a:r>
              <a:rPr lang="fr-FR" b="1" dirty="0" err="1"/>
              <a:t>json</a:t>
            </a:r>
            <a:endParaRPr lang="fr-FR" b="1" dirty="0"/>
          </a:p>
        </p:txBody>
      </p:sp>
      <p:sp>
        <p:nvSpPr>
          <p:cNvPr id="3" name="Espace réservé du contenu 2">
            <a:extLst>
              <a:ext uri="{FF2B5EF4-FFF2-40B4-BE49-F238E27FC236}">
                <a16:creationId xmlns:a16="http://schemas.microsoft.com/office/drawing/2014/main" id="{966B0E14-BBC5-4A4C-9D61-DB3098BD6984}"/>
              </a:ext>
            </a:extLst>
          </p:cNvPr>
          <p:cNvSpPr>
            <a:spLocks noGrp="1"/>
          </p:cNvSpPr>
          <p:nvPr>
            <p:ph idx="1"/>
          </p:nvPr>
        </p:nvSpPr>
        <p:spPr>
          <a:xfrm>
            <a:off x="997591" y="1195947"/>
            <a:ext cx="10515600" cy="5182352"/>
          </a:xfrm>
        </p:spPr>
        <p:txBody>
          <a:bodyPr>
            <a:normAutofit lnSpcReduction="10000"/>
          </a:bodyPr>
          <a:lstStyle/>
          <a:p>
            <a:pPr marL="0" indent="0">
              <a:buNone/>
            </a:pPr>
            <a:r>
              <a:rPr kumimoji="0" lang="fr-FR" altLang="fr-FR" sz="2800" b="0" i="0" u="none" strike="noStrike" cap="none" normalizeH="0" baseline="0" dirty="0">
                <a:ln>
                  <a:noFill/>
                </a:ln>
                <a:effectLst/>
                <a:latin typeface="Verdana" panose="020B0604030504040204" pitchFamily="34" charset="0"/>
              </a:rPr>
              <a:t>If </a:t>
            </a:r>
            <a:r>
              <a:rPr kumimoji="0" lang="fr-FR" altLang="fr-FR" sz="2800" b="0" i="0" u="none" strike="noStrike" cap="none" normalizeH="0" baseline="0" dirty="0" err="1">
                <a:ln>
                  <a:noFill/>
                </a:ln>
                <a:effectLst/>
                <a:latin typeface="Verdana" panose="020B0604030504040204" pitchFamily="34" charset="0"/>
              </a:rPr>
              <a:t>you</a:t>
            </a:r>
            <a:r>
              <a:rPr kumimoji="0" lang="fr-FR" altLang="fr-FR" sz="2800" b="0" i="0" u="none" strike="noStrike" cap="none" normalizeH="0" baseline="0" dirty="0">
                <a:ln>
                  <a:noFill/>
                </a:ln>
                <a:effectLst/>
                <a:latin typeface="Verdana" panose="020B0604030504040204" pitchFamily="34" charset="0"/>
              </a:rPr>
              <a:t> have a JSON string, </a:t>
            </a:r>
            <a:r>
              <a:rPr kumimoji="0" lang="fr-FR" altLang="fr-FR" sz="2800" b="0" i="0" u="none" strike="noStrike" cap="none" normalizeH="0" baseline="0" dirty="0" err="1">
                <a:ln>
                  <a:noFill/>
                </a:ln>
                <a:effectLst/>
                <a:latin typeface="Verdana" panose="020B0604030504040204" pitchFamily="34" charset="0"/>
              </a:rPr>
              <a:t>you</a:t>
            </a:r>
            <a:r>
              <a:rPr kumimoji="0" lang="fr-FR" altLang="fr-FR" sz="2800" b="0" i="0" u="none" strike="noStrike" cap="none" normalizeH="0" baseline="0" dirty="0">
                <a:ln>
                  <a:noFill/>
                </a:ln>
                <a:effectLst/>
                <a:latin typeface="Verdana" panose="020B0604030504040204" pitchFamily="34" charset="0"/>
              </a:rPr>
              <a:t> can parse </a:t>
            </a:r>
            <a:r>
              <a:rPr kumimoji="0" lang="fr-FR" altLang="fr-FR" sz="2800" b="0" i="0" u="none" strike="noStrike" cap="none" normalizeH="0" baseline="0" dirty="0" err="1">
                <a:ln>
                  <a:noFill/>
                </a:ln>
                <a:effectLst/>
                <a:latin typeface="Verdana" panose="020B0604030504040204" pitchFamily="34" charset="0"/>
              </a:rPr>
              <a:t>it</a:t>
            </a:r>
            <a:r>
              <a:rPr kumimoji="0" lang="fr-FR" altLang="fr-FR" sz="2800" b="0" i="0" u="none" strike="noStrike" cap="none" normalizeH="0" baseline="0" dirty="0">
                <a:ln>
                  <a:noFill/>
                </a:ln>
                <a:effectLst/>
                <a:latin typeface="Verdana" panose="020B0604030504040204" pitchFamily="34" charset="0"/>
              </a:rPr>
              <a:t> by </a:t>
            </a:r>
            <a:r>
              <a:rPr kumimoji="0" lang="fr-FR" altLang="fr-FR" sz="2800" b="0" i="0" u="none" strike="noStrike" cap="none" normalizeH="0" baseline="0" dirty="0" err="1">
                <a:ln>
                  <a:noFill/>
                </a:ln>
                <a:effectLst/>
                <a:latin typeface="Verdana" panose="020B0604030504040204" pitchFamily="34" charset="0"/>
              </a:rPr>
              <a:t>using</a:t>
            </a:r>
            <a:r>
              <a:rPr kumimoji="0" lang="fr-FR" altLang="fr-FR" sz="2800" b="0" i="0" u="none" strike="noStrike" cap="none" normalizeH="0" baseline="0" dirty="0">
                <a:ln>
                  <a:noFill/>
                </a:ln>
                <a:effectLst/>
                <a:latin typeface="Verdana" panose="020B0604030504040204" pitchFamily="34" charset="0"/>
              </a:rPr>
              <a:t> the </a:t>
            </a:r>
            <a:r>
              <a:rPr kumimoji="0" lang="fr-FR" altLang="fr-FR" sz="2800" b="0" i="0" u="none" strike="noStrike" cap="none" normalizeH="0" baseline="0" dirty="0" err="1">
                <a:ln>
                  <a:noFill/>
                </a:ln>
                <a:effectLst/>
                <a:latin typeface="Consolas" panose="020B0609020204030204" pitchFamily="49" charset="0"/>
              </a:rPr>
              <a:t>json.loads</a:t>
            </a:r>
            <a:r>
              <a:rPr kumimoji="0" lang="fr-FR" altLang="fr-FR" sz="2800" b="0" i="0" u="none" strike="noStrike" cap="none" normalizeH="0" baseline="0" dirty="0">
                <a:ln>
                  <a:noFill/>
                </a:ln>
                <a:effectLst/>
                <a:latin typeface="Consolas" panose="020B0609020204030204" pitchFamily="49" charset="0"/>
              </a:rPr>
              <a:t>()</a:t>
            </a:r>
            <a:r>
              <a:rPr kumimoji="0" lang="fr-FR" altLang="fr-FR" sz="2800" b="0" i="0" u="none" strike="noStrike" cap="none" normalizeH="0" baseline="0" dirty="0">
                <a:ln>
                  <a:noFill/>
                </a:ln>
                <a:effectLst/>
                <a:latin typeface="Verdana" panose="020B0604030504040204" pitchFamily="34" charset="0"/>
              </a:rPr>
              <a:t> </a:t>
            </a:r>
            <a:r>
              <a:rPr kumimoji="0" lang="fr-FR" altLang="fr-FR" sz="2800" b="0" i="0" u="none" strike="noStrike" cap="none" normalizeH="0" baseline="0" dirty="0" err="1">
                <a:ln>
                  <a:noFill/>
                </a:ln>
                <a:effectLst/>
                <a:latin typeface="Verdana" panose="020B0604030504040204" pitchFamily="34" charset="0"/>
              </a:rPr>
              <a:t>method</a:t>
            </a:r>
            <a:r>
              <a:rPr kumimoji="0" lang="fr-FR" altLang="fr-FR" sz="2800" b="0" i="0" u="none" strike="noStrike" cap="none" normalizeH="0" baseline="0" dirty="0">
                <a:ln>
                  <a:noFill/>
                </a:ln>
                <a:effectLst/>
                <a:latin typeface="Verdana" panose="020B0604030504040204" pitchFamily="34" charset="0"/>
              </a:rPr>
              <a:t>.</a:t>
            </a:r>
            <a:r>
              <a:rPr kumimoji="0" lang="fr-FR" altLang="fr-FR" sz="2800" b="0" i="0" u="none" strike="noStrike" cap="none" normalizeH="0" baseline="0" dirty="0">
                <a:ln>
                  <a:noFill/>
                </a:ln>
                <a:effectLst/>
              </a:rPr>
              <a:t> </a:t>
            </a:r>
          </a:p>
          <a:p>
            <a:pPr algn="l"/>
            <a:r>
              <a:rPr lang="en-US" b="0" i="0" dirty="0">
                <a:effectLst/>
                <a:latin typeface="Verdana" panose="020B0604030504040204" pitchFamily="34" charset="0"/>
              </a:rPr>
              <a:t>Convert from JSON to Python:</a:t>
            </a:r>
          </a:p>
          <a:p>
            <a:pPr marL="0" indent="0" algn="l">
              <a:buNone/>
            </a:pPr>
            <a:r>
              <a:rPr lang="en-US" b="1" i="0" dirty="0">
                <a:effectLst/>
                <a:latin typeface="Consolas" panose="020B0609020204030204" pitchFamily="49" charset="0"/>
              </a:rPr>
              <a:t>import json </a:t>
            </a:r>
            <a:r>
              <a:rPr lang="en-US" b="0" i="0" dirty="0">
                <a:effectLst/>
                <a:latin typeface="Consolas" panose="020B0609020204030204" pitchFamily="49" charset="0"/>
              </a:rPr>
              <a:t># </a:t>
            </a:r>
            <a:r>
              <a:rPr lang="en-US" b="0" i="0" dirty="0">
                <a:effectLst/>
                <a:latin typeface="Consolas" panose="020B0609020204030204" pitchFamily="49" charset="0"/>
                <a:sym typeface="Wingdings" panose="05000000000000000000" pitchFamily="2" charset="2"/>
              </a:rPr>
              <a:t></a:t>
            </a:r>
            <a:br>
              <a:rPr lang="en-US" b="0" i="0" dirty="0">
                <a:effectLst/>
                <a:latin typeface="Consolas" panose="020B0609020204030204" pitchFamily="49" charset="0"/>
              </a:rPr>
            </a:br>
            <a:br>
              <a:rPr lang="en-US" b="0" i="0" dirty="0">
                <a:effectLst/>
                <a:latin typeface="Consolas" panose="020B0609020204030204" pitchFamily="49" charset="0"/>
              </a:rPr>
            </a:br>
            <a:r>
              <a:rPr lang="en-US" b="0" i="0" dirty="0">
                <a:effectLst/>
                <a:latin typeface="Consolas" panose="020B0609020204030204" pitchFamily="49" charset="0"/>
              </a:rPr>
              <a:t># JSON:</a:t>
            </a:r>
            <a:br>
              <a:rPr lang="en-US" b="0" i="0" dirty="0">
                <a:effectLst/>
                <a:latin typeface="Consolas" panose="020B0609020204030204" pitchFamily="49" charset="0"/>
              </a:rPr>
            </a:br>
            <a:r>
              <a:rPr lang="en-US" b="0" i="0" dirty="0">
                <a:effectLst/>
                <a:latin typeface="Consolas" panose="020B0609020204030204" pitchFamily="49" charset="0"/>
              </a:rPr>
              <a:t>x =  '{ "</a:t>
            </a:r>
            <a:r>
              <a:rPr lang="en-US" b="0" i="0" dirty="0" err="1">
                <a:effectLst/>
                <a:latin typeface="Consolas" panose="020B0609020204030204" pitchFamily="49" charset="0"/>
              </a:rPr>
              <a:t>name":"John</a:t>
            </a:r>
            <a:r>
              <a:rPr lang="en-US" b="0" i="0" dirty="0">
                <a:effectLst/>
                <a:latin typeface="Consolas" panose="020B0609020204030204" pitchFamily="49" charset="0"/>
              </a:rPr>
              <a:t>", "</a:t>
            </a:r>
            <a:r>
              <a:rPr lang="en-US" b="0" i="0" dirty="0" err="1">
                <a:effectLst/>
                <a:latin typeface="Consolas" panose="020B0609020204030204" pitchFamily="49" charset="0"/>
              </a:rPr>
              <a:t>age":30</a:t>
            </a:r>
            <a:r>
              <a:rPr lang="en-US" b="0" i="0" dirty="0">
                <a:effectLst/>
                <a:latin typeface="Consolas" panose="020B0609020204030204" pitchFamily="49" charset="0"/>
              </a:rPr>
              <a:t>, "</a:t>
            </a:r>
            <a:r>
              <a:rPr lang="en-US" b="0" i="0" dirty="0" err="1">
                <a:effectLst/>
                <a:latin typeface="Consolas" panose="020B0609020204030204" pitchFamily="49" charset="0"/>
              </a:rPr>
              <a:t>city":"New</a:t>
            </a:r>
            <a:r>
              <a:rPr lang="en-US" b="0" i="0" dirty="0">
                <a:effectLst/>
                <a:latin typeface="Consolas" panose="020B0609020204030204" pitchFamily="49" charset="0"/>
              </a:rPr>
              <a:t> York"}'</a:t>
            </a:r>
            <a:br>
              <a:rPr lang="en-US" b="0" i="0" dirty="0">
                <a:effectLst/>
                <a:latin typeface="Consolas" panose="020B0609020204030204" pitchFamily="49" charset="0"/>
              </a:rPr>
            </a:br>
            <a:br>
              <a:rPr lang="en-US" b="0" i="0" dirty="0">
                <a:effectLst/>
                <a:latin typeface="Consolas" panose="020B0609020204030204" pitchFamily="49" charset="0"/>
              </a:rPr>
            </a:br>
            <a:r>
              <a:rPr lang="en-US" b="0" i="0" dirty="0">
                <a:effectLst/>
                <a:latin typeface="Consolas" panose="020B0609020204030204" pitchFamily="49" charset="0"/>
              </a:rPr>
              <a:t># parse x:</a:t>
            </a:r>
            <a:br>
              <a:rPr lang="en-US" b="0" i="0" dirty="0">
                <a:effectLst/>
                <a:latin typeface="Consolas" panose="020B0609020204030204" pitchFamily="49" charset="0"/>
              </a:rPr>
            </a:br>
            <a:r>
              <a:rPr lang="en-US" b="0" i="0" dirty="0">
                <a:effectLst/>
                <a:latin typeface="Consolas" panose="020B0609020204030204" pitchFamily="49" charset="0"/>
              </a:rPr>
              <a:t>y = </a:t>
            </a:r>
            <a:r>
              <a:rPr lang="en-US" b="0" i="0" dirty="0" err="1">
                <a:effectLst/>
                <a:latin typeface="Consolas" panose="020B0609020204030204" pitchFamily="49" charset="0"/>
              </a:rPr>
              <a:t>json.loads</a:t>
            </a:r>
            <a:r>
              <a:rPr lang="en-US" b="0" i="0" dirty="0">
                <a:effectLst/>
                <a:latin typeface="Consolas" panose="020B0609020204030204" pitchFamily="49" charset="0"/>
              </a:rPr>
              <a:t>(x)</a:t>
            </a:r>
            <a:br>
              <a:rPr lang="en-US" b="0" i="0" dirty="0">
                <a:effectLst/>
                <a:latin typeface="Consolas" panose="020B0609020204030204" pitchFamily="49" charset="0"/>
              </a:rPr>
            </a:br>
            <a:br>
              <a:rPr lang="en-US" b="0" i="0" dirty="0">
                <a:effectLst/>
                <a:latin typeface="Consolas" panose="020B0609020204030204" pitchFamily="49" charset="0"/>
              </a:rPr>
            </a:br>
            <a:r>
              <a:rPr lang="en-US" b="0" i="0" dirty="0">
                <a:effectLst/>
                <a:latin typeface="Consolas" panose="020B0609020204030204" pitchFamily="49" charset="0"/>
              </a:rPr>
              <a:t># the result is a Python dictionary:</a:t>
            </a:r>
            <a:br>
              <a:rPr lang="en-US" b="0" i="0" dirty="0">
                <a:effectLst/>
                <a:latin typeface="Consolas" panose="020B0609020204030204" pitchFamily="49" charset="0"/>
              </a:rPr>
            </a:br>
            <a:r>
              <a:rPr lang="en-US" b="0" i="0" dirty="0">
                <a:effectLst/>
                <a:latin typeface="Consolas" panose="020B0609020204030204" pitchFamily="49" charset="0"/>
              </a:rPr>
              <a:t>print(y["age"])</a:t>
            </a:r>
          </a:p>
          <a:p>
            <a:pPr marL="0" indent="0">
              <a:buNone/>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2749744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55612E-9134-4A59-BCEE-F4D729B6136C}"/>
              </a:ext>
            </a:extLst>
          </p:cNvPr>
          <p:cNvSpPr>
            <a:spLocks noGrp="1"/>
          </p:cNvSpPr>
          <p:nvPr>
            <p:ph type="title"/>
          </p:nvPr>
        </p:nvSpPr>
        <p:spPr>
          <a:xfrm>
            <a:off x="838200" y="365125"/>
            <a:ext cx="10515600" cy="854075"/>
          </a:xfrm>
        </p:spPr>
        <p:txBody>
          <a:bodyPr/>
          <a:lstStyle/>
          <a:p>
            <a:r>
              <a:rPr lang="fr-FR" dirty="0"/>
              <a:t>Librairie : </a:t>
            </a:r>
            <a:r>
              <a:rPr lang="fr-FR" dirty="0" err="1"/>
              <a:t>json</a:t>
            </a:r>
            <a:endParaRPr lang="fr-FR" dirty="0"/>
          </a:p>
        </p:txBody>
      </p:sp>
      <p:sp>
        <p:nvSpPr>
          <p:cNvPr id="3" name="Espace réservé du contenu 2">
            <a:extLst>
              <a:ext uri="{FF2B5EF4-FFF2-40B4-BE49-F238E27FC236}">
                <a16:creationId xmlns:a16="http://schemas.microsoft.com/office/drawing/2014/main" id="{E9DFAD84-9654-456C-BCE2-BF5FD8877BB3}"/>
              </a:ext>
            </a:extLst>
          </p:cNvPr>
          <p:cNvSpPr>
            <a:spLocks noGrp="1"/>
          </p:cNvSpPr>
          <p:nvPr>
            <p:ph idx="1"/>
          </p:nvPr>
        </p:nvSpPr>
        <p:spPr>
          <a:xfrm>
            <a:off x="838200" y="1219200"/>
            <a:ext cx="10515600" cy="4957763"/>
          </a:xfrm>
        </p:spPr>
        <p:txBody>
          <a:bodyPr>
            <a:normAutofit fontScale="92500" lnSpcReduction="10000"/>
          </a:bodyPr>
          <a:lstStyle/>
          <a:p>
            <a:pPr marL="0" indent="0">
              <a:buNone/>
            </a:pPr>
            <a:r>
              <a:rPr lang="en-US" b="0" i="0" dirty="0">
                <a:effectLst/>
                <a:latin typeface="Consolas" panose="020B0609020204030204" pitchFamily="49" charset="0"/>
              </a:rPr>
              <a:t>import json</a:t>
            </a:r>
            <a:br>
              <a:rPr lang="en-US" b="0" i="0" dirty="0">
                <a:effectLst/>
                <a:latin typeface="Consolas" panose="020B0609020204030204" pitchFamily="49" charset="0"/>
              </a:rPr>
            </a:br>
            <a:br>
              <a:rPr lang="en-US" b="0" i="0" dirty="0">
                <a:effectLst/>
                <a:latin typeface="Consolas" panose="020B0609020204030204" pitchFamily="49" charset="0"/>
              </a:rPr>
            </a:br>
            <a:r>
              <a:rPr lang="en-US" b="0" i="0" dirty="0">
                <a:effectLst/>
                <a:latin typeface="Consolas" panose="020B0609020204030204" pitchFamily="49" charset="0"/>
              </a:rPr>
              <a:t># a Python object (</a:t>
            </a:r>
            <a:r>
              <a:rPr lang="en-US" b="0" i="0" dirty="0" err="1">
                <a:effectLst/>
                <a:latin typeface="Consolas" panose="020B0609020204030204" pitchFamily="49" charset="0"/>
              </a:rPr>
              <a:t>dict</a:t>
            </a:r>
            <a:r>
              <a:rPr lang="en-US" b="0" i="0" dirty="0">
                <a:effectLst/>
                <a:latin typeface="Consolas" panose="020B0609020204030204" pitchFamily="49" charset="0"/>
              </a:rPr>
              <a:t>):</a:t>
            </a:r>
            <a:br>
              <a:rPr lang="en-US" b="0" i="0" dirty="0">
                <a:effectLst/>
                <a:latin typeface="Consolas" panose="020B0609020204030204" pitchFamily="49" charset="0"/>
              </a:rPr>
            </a:br>
            <a:r>
              <a:rPr lang="en-US" b="0" i="0" dirty="0">
                <a:effectLst/>
                <a:latin typeface="Consolas" panose="020B0609020204030204" pitchFamily="49" charset="0"/>
              </a:rPr>
              <a:t>x = {</a:t>
            </a:r>
            <a:br>
              <a:rPr lang="en-US" b="0" i="0" dirty="0">
                <a:effectLst/>
                <a:latin typeface="Consolas" panose="020B0609020204030204" pitchFamily="49" charset="0"/>
              </a:rPr>
            </a:br>
            <a:r>
              <a:rPr lang="en-US" b="0" i="0" dirty="0">
                <a:effectLst/>
                <a:latin typeface="Consolas" panose="020B0609020204030204" pitchFamily="49" charset="0"/>
              </a:rPr>
              <a:t>  "name": "John",</a:t>
            </a:r>
            <a:br>
              <a:rPr lang="en-US" b="0" i="0" dirty="0">
                <a:effectLst/>
                <a:latin typeface="Consolas" panose="020B0609020204030204" pitchFamily="49" charset="0"/>
              </a:rPr>
            </a:br>
            <a:r>
              <a:rPr lang="en-US" b="0" i="0" dirty="0">
                <a:effectLst/>
                <a:latin typeface="Consolas" panose="020B0609020204030204" pitchFamily="49" charset="0"/>
              </a:rPr>
              <a:t>  "age": 30,</a:t>
            </a:r>
            <a:br>
              <a:rPr lang="en-US" b="0" i="0" dirty="0">
                <a:effectLst/>
                <a:latin typeface="Consolas" panose="020B0609020204030204" pitchFamily="49" charset="0"/>
              </a:rPr>
            </a:br>
            <a:r>
              <a:rPr lang="en-US" b="0" i="0" dirty="0">
                <a:effectLst/>
                <a:latin typeface="Consolas" panose="020B0609020204030204" pitchFamily="49" charset="0"/>
              </a:rPr>
              <a:t>  "city": "New York"</a:t>
            </a:r>
            <a:br>
              <a:rPr lang="en-US" b="0" i="0" dirty="0">
                <a:effectLst/>
                <a:latin typeface="Consolas" panose="020B0609020204030204" pitchFamily="49" charset="0"/>
              </a:rPr>
            </a:br>
            <a:r>
              <a:rPr lang="en-US" b="0" i="0" dirty="0">
                <a:effectLst/>
                <a:latin typeface="Consolas" panose="020B0609020204030204" pitchFamily="49" charset="0"/>
              </a:rPr>
              <a:t>}</a:t>
            </a:r>
            <a:br>
              <a:rPr lang="en-US" b="0" i="0" dirty="0">
                <a:effectLst/>
                <a:latin typeface="Consolas" panose="020B0609020204030204" pitchFamily="49" charset="0"/>
              </a:rPr>
            </a:br>
            <a:br>
              <a:rPr lang="en-US" b="0" i="0" dirty="0">
                <a:effectLst/>
                <a:latin typeface="Consolas" panose="020B0609020204030204" pitchFamily="49" charset="0"/>
              </a:rPr>
            </a:br>
            <a:r>
              <a:rPr lang="en-US" b="0" i="0" dirty="0">
                <a:effectLst/>
                <a:latin typeface="Consolas" panose="020B0609020204030204" pitchFamily="49" charset="0"/>
              </a:rPr>
              <a:t># convert into JSON:</a:t>
            </a:r>
            <a:br>
              <a:rPr lang="en-US" b="0" i="0" dirty="0">
                <a:effectLst/>
                <a:latin typeface="Consolas" panose="020B0609020204030204" pitchFamily="49" charset="0"/>
              </a:rPr>
            </a:br>
            <a:r>
              <a:rPr lang="en-US" b="0" i="0" dirty="0">
                <a:effectLst/>
                <a:latin typeface="Consolas" panose="020B0609020204030204" pitchFamily="49" charset="0"/>
              </a:rPr>
              <a:t>y = </a:t>
            </a:r>
            <a:r>
              <a:rPr lang="en-US" b="0" i="0" dirty="0" err="1">
                <a:effectLst/>
                <a:latin typeface="Consolas" panose="020B0609020204030204" pitchFamily="49" charset="0"/>
              </a:rPr>
              <a:t>json.dumps</a:t>
            </a:r>
            <a:r>
              <a:rPr lang="en-US" b="0" i="0" dirty="0">
                <a:effectLst/>
                <a:latin typeface="Consolas" panose="020B0609020204030204" pitchFamily="49" charset="0"/>
              </a:rPr>
              <a:t>(x)</a:t>
            </a:r>
            <a:br>
              <a:rPr lang="en-US" b="0" i="0" dirty="0">
                <a:effectLst/>
                <a:latin typeface="Consolas" panose="020B0609020204030204" pitchFamily="49" charset="0"/>
              </a:rPr>
            </a:br>
            <a:br>
              <a:rPr lang="en-US" b="0" i="0" dirty="0">
                <a:effectLst/>
                <a:latin typeface="Consolas" panose="020B0609020204030204" pitchFamily="49" charset="0"/>
              </a:rPr>
            </a:br>
            <a:r>
              <a:rPr lang="en-US" b="0" i="0" dirty="0">
                <a:effectLst/>
                <a:latin typeface="Consolas" panose="020B0609020204030204" pitchFamily="49" charset="0"/>
              </a:rPr>
              <a:t># the result is a JSON string:</a:t>
            </a:r>
            <a:br>
              <a:rPr lang="en-US" b="0" i="0" dirty="0">
                <a:effectLst/>
                <a:latin typeface="Consolas" panose="020B0609020204030204" pitchFamily="49" charset="0"/>
              </a:rPr>
            </a:br>
            <a:r>
              <a:rPr lang="en-US" b="0" i="0" dirty="0">
                <a:effectLst/>
                <a:latin typeface="Consolas" panose="020B0609020204030204" pitchFamily="49" charset="0"/>
              </a:rPr>
              <a:t>print(y)</a:t>
            </a:r>
          </a:p>
          <a:p>
            <a:pPr marL="0" indent="0">
              <a:buNone/>
            </a:pPr>
            <a:endParaRPr lang="fr-FR" dirty="0"/>
          </a:p>
        </p:txBody>
      </p:sp>
    </p:spTree>
    <p:extLst>
      <p:ext uri="{BB962C8B-B14F-4D97-AF65-F5344CB8AC3E}">
        <p14:creationId xmlns:p14="http://schemas.microsoft.com/office/powerpoint/2010/main" val="1093378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46FCA-5078-4EAB-A6C3-DBF5D9131411}"/>
              </a:ext>
            </a:extLst>
          </p:cNvPr>
          <p:cNvSpPr>
            <a:spLocks noGrp="1"/>
          </p:cNvSpPr>
          <p:nvPr>
            <p:ph type="title"/>
          </p:nvPr>
        </p:nvSpPr>
        <p:spPr>
          <a:xfrm>
            <a:off x="838200" y="365126"/>
            <a:ext cx="10515600" cy="1046580"/>
          </a:xfrm>
        </p:spPr>
        <p:txBody>
          <a:bodyPr/>
          <a:lstStyle/>
          <a:p>
            <a:r>
              <a:rPr lang="fr-FR" dirty="0"/>
              <a:t>Librairie : </a:t>
            </a:r>
            <a:r>
              <a:rPr lang="fr-FR" dirty="0" err="1"/>
              <a:t>json</a:t>
            </a:r>
            <a:endParaRPr lang="fr-FR" dirty="0"/>
          </a:p>
        </p:txBody>
      </p:sp>
      <p:sp>
        <p:nvSpPr>
          <p:cNvPr id="3" name="Espace réservé du contenu 2">
            <a:extLst>
              <a:ext uri="{FF2B5EF4-FFF2-40B4-BE49-F238E27FC236}">
                <a16:creationId xmlns:a16="http://schemas.microsoft.com/office/drawing/2014/main" id="{CBC82832-8D55-44F1-8008-E5B1D9BADFBE}"/>
              </a:ext>
            </a:extLst>
          </p:cNvPr>
          <p:cNvSpPr>
            <a:spLocks noGrp="1"/>
          </p:cNvSpPr>
          <p:nvPr>
            <p:ph idx="1"/>
          </p:nvPr>
        </p:nvSpPr>
        <p:spPr>
          <a:xfrm>
            <a:off x="838200" y="1411706"/>
            <a:ext cx="10515600" cy="4765257"/>
          </a:xfrm>
        </p:spPr>
        <p:txBody>
          <a:bodyPr/>
          <a:lstStyle/>
          <a:p>
            <a:pPr marL="0" indent="0">
              <a:buNone/>
            </a:pPr>
            <a:r>
              <a:rPr lang="fr-FR" b="0" i="0" dirty="0">
                <a:effectLst/>
                <a:latin typeface="Consolas" panose="020B0609020204030204" pitchFamily="49" charset="0"/>
              </a:rPr>
              <a:t>import </a:t>
            </a:r>
            <a:r>
              <a:rPr lang="fr-FR" b="0" i="0" dirty="0" err="1">
                <a:effectLst/>
                <a:latin typeface="Consolas" panose="020B0609020204030204" pitchFamily="49" charset="0"/>
              </a:rPr>
              <a:t>json</a:t>
            </a:r>
            <a:br>
              <a:rPr lang="fr-FR" dirty="0"/>
            </a:b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a:t>
            </a:r>
            <a:r>
              <a:rPr lang="fr-FR" b="0" i="0" dirty="0" err="1">
                <a:effectLst/>
                <a:latin typeface="Consolas" panose="020B0609020204030204" pitchFamily="49" charset="0"/>
              </a:rPr>
              <a:t>name</a:t>
            </a:r>
            <a:r>
              <a:rPr lang="fr-FR" b="0" i="0" dirty="0">
                <a:effectLst/>
                <a:latin typeface="Consolas" panose="020B0609020204030204" pitchFamily="49" charset="0"/>
              </a:rPr>
              <a:t>": "John", "</a:t>
            </a:r>
            <a:r>
              <a:rPr lang="fr-FR" b="0" i="0" dirty="0" err="1">
                <a:effectLst/>
                <a:latin typeface="Consolas" panose="020B0609020204030204" pitchFamily="49" charset="0"/>
              </a:rPr>
              <a:t>age</a:t>
            </a:r>
            <a:r>
              <a:rPr lang="fr-FR" b="0" i="0" dirty="0">
                <a:effectLst/>
                <a:latin typeface="Consolas" panose="020B0609020204030204" pitchFamily="49" charset="0"/>
              </a:rPr>
              <a:t>": 30}))</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a:t>
            </a:r>
            <a:r>
              <a:rPr lang="fr-FR" b="0" i="0" dirty="0" err="1">
                <a:effectLst/>
                <a:latin typeface="Consolas" panose="020B0609020204030204" pitchFamily="49" charset="0"/>
              </a:rPr>
              <a:t>apple</a:t>
            </a:r>
            <a:r>
              <a:rPr lang="fr-FR" b="0" i="0" dirty="0">
                <a:effectLst/>
                <a:latin typeface="Consolas" panose="020B0609020204030204" pitchFamily="49" charset="0"/>
              </a:rPr>
              <a:t>", "bananas"]))</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a:t>
            </a:r>
            <a:r>
              <a:rPr lang="fr-FR" b="0" i="0" dirty="0" err="1">
                <a:effectLst/>
                <a:latin typeface="Consolas" panose="020B0609020204030204" pitchFamily="49" charset="0"/>
              </a:rPr>
              <a:t>apple</a:t>
            </a:r>
            <a:r>
              <a:rPr lang="fr-FR" b="0" i="0" dirty="0">
                <a:effectLst/>
                <a:latin typeface="Consolas" panose="020B0609020204030204" pitchFamily="49" charset="0"/>
              </a:rPr>
              <a:t>", "bananas")))</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("hello"))</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(42))</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(31.76))</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a:t>
            </a:r>
            <a:r>
              <a:rPr lang="fr-FR" b="0" i="0" dirty="0" err="1">
                <a:effectLst/>
                <a:latin typeface="Consolas" panose="020B0609020204030204" pitchFamily="49" charset="0"/>
              </a:rPr>
              <a:t>True</a:t>
            </a:r>
            <a:r>
              <a:rPr lang="fr-FR" b="0" i="0" dirty="0">
                <a:effectLst/>
                <a:latin typeface="Consolas" panose="020B0609020204030204" pitchFamily="49" charset="0"/>
              </a:rPr>
              <a:t>))</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(False))</a:t>
            </a: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(None))</a:t>
            </a:r>
            <a:endParaRPr lang="fr-FR" dirty="0"/>
          </a:p>
          <a:p>
            <a:pPr marL="0" indent="0">
              <a:buNone/>
            </a:pPr>
            <a:endParaRPr lang="fr-FR" dirty="0"/>
          </a:p>
        </p:txBody>
      </p:sp>
    </p:spTree>
    <p:extLst>
      <p:ext uri="{BB962C8B-B14F-4D97-AF65-F5344CB8AC3E}">
        <p14:creationId xmlns:p14="http://schemas.microsoft.com/office/powerpoint/2010/main" val="30074030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5E276-B42B-44CE-895A-B29BC2C6DC15}"/>
              </a:ext>
            </a:extLst>
          </p:cNvPr>
          <p:cNvSpPr>
            <a:spLocks noGrp="1"/>
          </p:cNvSpPr>
          <p:nvPr>
            <p:ph type="title"/>
          </p:nvPr>
        </p:nvSpPr>
        <p:spPr>
          <a:xfrm>
            <a:off x="838200" y="365126"/>
            <a:ext cx="10515600" cy="524108"/>
          </a:xfrm>
        </p:spPr>
        <p:txBody>
          <a:bodyPr>
            <a:normAutofit fontScale="90000"/>
          </a:bodyPr>
          <a:lstStyle/>
          <a:p>
            <a:r>
              <a:rPr lang="fr-FR" dirty="0"/>
              <a:t>Librairie : </a:t>
            </a:r>
            <a:r>
              <a:rPr lang="fr-FR" dirty="0" err="1"/>
              <a:t>json</a:t>
            </a:r>
            <a:endParaRPr lang="fr-FR" dirty="0"/>
          </a:p>
        </p:txBody>
      </p:sp>
      <p:sp>
        <p:nvSpPr>
          <p:cNvPr id="3" name="Espace réservé du contenu 2">
            <a:extLst>
              <a:ext uri="{FF2B5EF4-FFF2-40B4-BE49-F238E27FC236}">
                <a16:creationId xmlns:a16="http://schemas.microsoft.com/office/drawing/2014/main" id="{88C5A51F-D3FE-477A-B30F-CBD46BF01B97}"/>
              </a:ext>
            </a:extLst>
          </p:cNvPr>
          <p:cNvSpPr>
            <a:spLocks noGrp="1"/>
          </p:cNvSpPr>
          <p:nvPr>
            <p:ph idx="1"/>
          </p:nvPr>
        </p:nvSpPr>
        <p:spPr>
          <a:xfrm>
            <a:off x="838200" y="998290"/>
            <a:ext cx="10515600" cy="5494584"/>
          </a:xfrm>
        </p:spPr>
        <p:txBody>
          <a:bodyPr>
            <a:normAutofit fontScale="85000" lnSpcReduction="20000"/>
          </a:bodyPr>
          <a:lstStyle/>
          <a:p>
            <a:pPr marL="0" indent="0">
              <a:buNone/>
            </a:pPr>
            <a:r>
              <a:rPr lang="fr-FR" b="0" i="0" dirty="0">
                <a:effectLst/>
                <a:latin typeface="Consolas" panose="020B0609020204030204" pitchFamily="49" charset="0"/>
              </a:rPr>
              <a:t>import </a:t>
            </a:r>
            <a:r>
              <a:rPr lang="fr-FR" b="0" i="0" dirty="0" err="1">
                <a:effectLst/>
                <a:latin typeface="Consolas" panose="020B0609020204030204" pitchFamily="49" charset="0"/>
              </a:rPr>
              <a:t>json</a:t>
            </a:r>
            <a:endParaRPr lang="fr-FR" b="0" i="0" dirty="0">
              <a:effectLst/>
              <a:latin typeface="Consolas" panose="020B0609020204030204" pitchFamily="49" charset="0"/>
            </a:endParaRPr>
          </a:p>
          <a:p>
            <a:pPr marL="0" indent="0">
              <a:buNone/>
            </a:pPr>
            <a:br>
              <a:rPr lang="fr-FR" dirty="0"/>
            </a:br>
            <a:r>
              <a:rPr lang="fr-FR" b="0" i="0" dirty="0">
                <a:effectLst/>
                <a:latin typeface="Consolas" panose="020B0609020204030204" pitchFamily="49" charset="0"/>
              </a:rPr>
              <a:t>x = {</a:t>
            </a:r>
            <a:br>
              <a:rPr lang="fr-FR" dirty="0"/>
            </a:br>
            <a:r>
              <a:rPr lang="fr-FR" b="0" i="0" dirty="0">
                <a:effectLst/>
                <a:latin typeface="Consolas" panose="020B0609020204030204" pitchFamily="49" charset="0"/>
              </a:rPr>
              <a:t>  "</a:t>
            </a:r>
            <a:r>
              <a:rPr lang="fr-FR" b="0" i="0" dirty="0" err="1">
                <a:effectLst/>
                <a:latin typeface="Consolas" panose="020B0609020204030204" pitchFamily="49" charset="0"/>
              </a:rPr>
              <a:t>name</a:t>
            </a:r>
            <a:r>
              <a:rPr lang="fr-FR" b="0" i="0" dirty="0">
                <a:effectLst/>
                <a:latin typeface="Consolas" panose="020B0609020204030204" pitchFamily="49" charset="0"/>
              </a:rPr>
              <a:t>": "John",</a:t>
            </a:r>
            <a:br>
              <a:rPr lang="fr-FR" dirty="0"/>
            </a:br>
            <a:r>
              <a:rPr lang="fr-FR" b="0" i="0" dirty="0">
                <a:effectLst/>
                <a:latin typeface="Consolas" panose="020B0609020204030204" pitchFamily="49" charset="0"/>
              </a:rPr>
              <a:t>  "</a:t>
            </a:r>
            <a:r>
              <a:rPr lang="fr-FR" b="0" i="0" dirty="0" err="1">
                <a:effectLst/>
                <a:latin typeface="Consolas" panose="020B0609020204030204" pitchFamily="49" charset="0"/>
              </a:rPr>
              <a:t>age</a:t>
            </a:r>
            <a:r>
              <a:rPr lang="fr-FR" b="0" i="0" dirty="0">
                <a:effectLst/>
                <a:latin typeface="Consolas" panose="020B0609020204030204" pitchFamily="49" charset="0"/>
              </a:rPr>
              <a:t>": 30,</a:t>
            </a:r>
            <a:br>
              <a:rPr lang="fr-FR" dirty="0"/>
            </a:br>
            <a:r>
              <a:rPr lang="fr-FR" b="0" i="0" dirty="0">
                <a:effectLst/>
                <a:latin typeface="Consolas" panose="020B0609020204030204" pitchFamily="49" charset="0"/>
              </a:rPr>
              <a:t>  "</a:t>
            </a:r>
            <a:r>
              <a:rPr lang="fr-FR" b="0" i="0" dirty="0" err="1">
                <a:effectLst/>
                <a:latin typeface="Consolas" panose="020B0609020204030204" pitchFamily="49" charset="0"/>
              </a:rPr>
              <a:t>married</a:t>
            </a:r>
            <a:r>
              <a:rPr lang="fr-FR" b="0" i="0" dirty="0">
                <a:effectLst/>
                <a:latin typeface="Consolas" panose="020B0609020204030204" pitchFamily="49" charset="0"/>
              </a:rPr>
              <a:t>": </a:t>
            </a:r>
            <a:r>
              <a:rPr lang="fr-FR" b="0" i="0" dirty="0" err="1">
                <a:effectLst/>
                <a:latin typeface="Consolas" panose="020B0609020204030204" pitchFamily="49" charset="0"/>
              </a:rPr>
              <a:t>True</a:t>
            </a:r>
            <a:r>
              <a:rPr lang="fr-FR" b="0" i="0" dirty="0">
                <a:effectLst/>
                <a:latin typeface="Consolas" panose="020B0609020204030204" pitchFamily="49" charset="0"/>
              </a:rPr>
              <a:t>,</a:t>
            </a:r>
            <a:br>
              <a:rPr lang="fr-FR" dirty="0"/>
            </a:br>
            <a:r>
              <a:rPr lang="fr-FR" b="0" i="0" dirty="0">
                <a:effectLst/>
                <a:latin typeface="Consolas" panose="020B0609020204030204" pitchFamily="49" charset="0"/>
              </a:rPr>
              <a:t>  "</a:t>
            </a:r>
            <a:r>
              <a:rPr lang="fr-FR" b="0" i="0" dirty="0" err="1">
                <a:effectLst/>
                <a:latin typeface="Consolas" panose="020B0609020204030204" pitchFamily="49" charset="0"/>
              </a:rPr>
              <a:t>divorced</a:t>
            </a:r>
            <a:r>
              <a:rPr lang="fr-FR" b="0" i="0" dirty="0">
                <a:effectLst/>
                <a:latin typeface="Consolas" panose="020B0609020204030204" pitchFamily="49" charset="0"/>
              </a:rPr>
              <a:t>": False,</a:t>
            </a:r>
            <a:br>
              <a:rPr lang="fr-FR" dirty="0"/>
            </a:br>
            <a:r>
              <a:rPr lang="fr-FR" b="0" i="0" dirty="0">
                <a:effectLst/>
                <a:latin typeface="Consolas" panose="020B0609020204030204" pitchFamily="49" charset="0"/>
              </a:rPr>
              <a:t>  "</a:t>
            </a:r>
            <a:r>
              <a:rPr lang="fr-FR" b="0" i="0" dirty="0" err="1">
                <a:effectLst/>
                <a:latin typeface="Consolas" panose="020B0609020204030204" pitchFamily="49" charset="0"/>
              </a:rPr>
              <a:t>children</a:t>
            </a:r>
            <a:r>
              <a:rPr lang="fr-FR" b="0" i="0" dirty="0">
                <a:effectLst/>
                <a:latin typeface="Consolas" panose="020B0609020204030204" pitchFamily="49" charset="0"/>
              </a:rPr>
              <a:t>": ("</a:t>
            </a:r>
            <a:r>
              <a:rPr lang="fr-FR" b="0" i="0" dirty="0" err="1">
                <a:effectLst/>
                <a:latin typeface="Consolas" panose="020B0609020204030204" pitchFamily="49" charset="0"/>
              </a:rPr>
              <a:t>Ann","Billy</a:t>
            </a:r>
            <a:r>
              <a:rPr lang="fr-FR" b="0" i="0" dirty="0">
                <a:effectLst/>
                <a:latin typeface="Consolas" panose="020B0609020204030204" pitchFamily="49" charset="0"/>
              </a:rPr>
              <a:t>"),</a:t>
            </a:r>
            <a:br>
              <a:rPr lang="fr-FR" dirty="0"/>
            </a:br>
            <a:r>
              <a:rPr lang="fr-FR" b="0" i="0" dirty="0">
                <a:effectLst/>
                <a:latin typeface="Consolas" panose="020B0609020204030204" pitchFamily="49" charset="0"/>
              </a:rPr>
              <a:t>  "pets": None,</a:t>
            </a:r>
            <a:br>
              <a:rPr lang="fr-FR" dirty="0"/>
            </a:br>
            <a:r>
              <a:rPr lang="fr-FR" b="0" i="0" dirty="0">
                <a:effectLst/>
                <a:latin typeface="Consolas" panose="020B0609020204030204" pitchFamily="49" charset="0"/>
              </a:rPr>
              <a:t>  "cars": [</a:t>
            </a:r>
            <a:br>
              <a:rPr lang="fr-FR" dirty="0"/>
            </a:br>
            <a:r>
              <a:rPr lang="fr-FR" b="0" i="0" dirty="0">
                <a:effectLst/>
                <a:latin typeface="Consolas" panose="020B0609020204030204" pitchFamily="49" charset="0"/>
              </a:rPr>
              <a:t>    {"model": "BMW 230", "</a:t>
            </a:r>
            <a:r>
              <a:rPr lang="fr-FR" b="0" i="0" dirty="0" err="1">
                <a:effectLst/>
                <a:latin typeface="Consolas" panose="020B0609020204030204" pitchFamily="49" charset="0"/>
              </a:rPr>
              <a:t>mpg</a:t>
            </a:r>
            <a:r>
              <a:rPr lang="fr-FR" b="0" i="0" dirty="0">
                <a:effectLst/>
                <a:latin typeface="Consolas" panose="020B0609020204030204" pitchFamily="49" charset="0"/>
              </a:rPr>
              <a:t>": 27.5},</a:t>
            </a:r>
            <a:br>
              <a:rPr lang="fr-FR" dirty="0"/>
            </a:br>
            <a:r>
              <a:rPr lang="fr-FR" b="0" i="0" dirty="0">
                <a:effectLst/>
                <a:latin typeface="Consolas" panose="020B0609020204030204" pitchFamily="49" charset="0"/>
              </a:rPr>
              <a:t>    {"model": "Ford Edge", "</a:t>
            </a:r>
            <a:r>
              <a:rPr lang="fr-FR" b="0" i="0" dirty="0" err="1">
                <a:effectLst/>
                <a:latin typeface="Consolas" panose="020B0609020204030204" pitchFamily="49" charset="0"/>
              </a:rPr>
              <a:t>mpg</a:t>
            </a:r>
            <a:r>
              <a:rPr lang="fr-FR" b="0" i="0" dirty="0">
                <a:effectLst/>
                <a:latin typeface="Consolas" panose="020B0609020204030204" pitchFamily="49" charset="0"/>
              </a:rPr>
              <a:t>": 24.1}</a:t>
            </a:r>
            <a:br>
              <a:rPr lang="fr-FR" dirty="0"/>
            </a:br>
            <a:r>
              <a:rPr lang="fr-FR" b="0" i="0" dirty="0">
                <a:effectLst/>
                <a:latin typeface="Consolas" panose="020B0609020204030204" pitchFamily="49" charset="0"/>
              </a:rPr>
              <a:t>  ]</a:t>
            </a:r>
            <a:br>
              <a:rPr lang="fr-FR" dirty="0"/>
            </a:br>
            <a:r>
              <a:rPr lang="fr-FR" b="0" i="0" dirty="0">
                <a:effectLst/>
                <a:latin typeface="Consolas" panose="020B0609020204030204" pitchFamily="49" charset="0"/>
              </a:rPr>
              <a:t>}</a:t>
            </a:r>
            <a:br>
              <a:rPr lang="fr-FR" dirty="0"/>
            </a:br>
            <a:br>
              <a:rPr lang="fr-FR" dirty="0"/>
            </a:br>
            <a:r>
              <a:rPr lang="fr-FR" b="0" i="0" dirty="0" err="1">
                <a:effectLst/>
                <a:latin typeface="Consolas" panose="020B0609020204030204" pitchFamily="49" charset="0"/>
              </a:rPr>
              <a:t>print</a:t>
            </a:r>
            <a:r>
              <a:rPr lang="fr-FR" b="0" i="0" dirty="0">
                <a:effectLst/>
                <a:latin typeface="Consolas" panose="020B0609020204030204" pitchFamily="49" charset="0"/>
              </a:rPr>
              <a:t>(</a:t>
            </a:r>
            <a:r>
              <a:rPr lang="fr-FR" b="0" i="0" dirty="0" err="1">
                <a:effectLst/>
                <a:latin typeface="Consolas" panose="020B0609020204030204" pitchFamily="49" charset="0"/>
              </a:rPr>
              <a:t>json.dumps</a:t>
            </a:r>
            <a:r>
              <a:rPr lang="fr-FR" b="0" i="0" dirty="0">
                <a:effectLst/>
                <a:latin typeface="Consolas" panose="020B0609020204030204" pitchFamily="49" charset="0"/>
              </a:rPr>
              <a:t>(x))</a:t>
            </a:r>
          </a:p>
          <a:p>
            <a:pPr marL="0" indent="0">
              <a:buNone/>
            </a:pPr>
            <a:r>
              <a:rPr lang="en-US" b="0" i="0" dirty="0">
                <a:effectLst/>
                <a:latin typeface="Consolas" panose="020B0609020204030204" pitchFamily="49" charset="0"/>
              </a:rPr>
              <a:t># use . and a space to separate objects, and a space, a = and a space to separate keys from their values:</a:t>
            </a:r>
            <a:endParaRPr lang="fr-FR" b="0" i="0" dirty="0">
              <a:effectLst/>
              <a:latin typeface="Consolas" panose="020B0609020204030204" pitchFamily="49" charset="0"/>
            </a:endParaRPr>
          </a:p>
          <a:p>
            <a:pPr marL="0" indent="0">
              <a:buNone/>
            </a:pPr>
            <a:r>
              <a:rPr lang="fr-FR" b="0" i="0" dirty="0">
                <a:effectLst/>
                <a:latin typeface="Consolas" panose="020B0609020204030204" pitchFamily="49" charset="0"/>
              </a:rPr>
              <a:t># </a:t>
            </a:r>
            <a:r>
              <a:rPr lang="fr-FR" b="0" i="0" dirty="0" err="1">
                <a:effectLst/>
                <a:latin typeface="Consolas" panose="020B0609020204030204" pitchFamily="49" charset="0"/>
              </a:rPr>
              <a:t>json.dumps</a:t>
            </a:r>
            <a:r>
              <a:rPr lang="fr-FR" b="0" i="0" dirty="0">
                <a:effectLst/>
                <a:latin typeface="Consolas" panose="020B0609020204030204" pitchFamily="49" charset="0"/>
              </a:rPr>
              <a:t>(x, </a:t>
            </a:r>
            <a:r>
              <a:rPr lang="fr-FR" b="0" i="0" dirty="0" err="1">
                <a:effectLst/>
                <a:latin typeface="Consolas" panose="020B0609020204030204" pitchFamily="49" charset="0"/>
              </a:rPr>
              <a:t>indent</a:t>
            </a:r>
            <a:r>
              <a:rPr lang="fr-FR" b="0" i="0" dirty="0">
                <a:effectLst/>
                <a:latin typeface="Consolas" panose="020B0609020204030204" pitchFamily="49" charset="0"/>
              </a:rPr>
              <a:t>=4, </a:t>
            </a:r>
            <a:r>
              <a:rPr lang="fr-FR" b="0" i="0" dirty="0" err="1">
                <a:effectLst/>
                <a:latin typeface="Consolas" panose="020B0609020204030204" pitchFamily="49" charset="0"/>
              </a:rPr>
              <a:t>separators</a:t>
            </a:r>
            <a:r>
              <a:rPr lang="fr-FR" b="0" i="0" dirty="0">
                <a:effectLst/>
                <a:latin typeface="Consolas" panose="020B0609020204030204" pitchFamily="49" charset="0"/>
              </a:rPr>
              <a:t>=(". ", " = "))</a:t>
            </a:r>
            <a:endParaRPr lang="fr-FR" dirty="0"/>
          </a:p>
          <a:p>
            <a:pPr marL="0" indent="0">
              <a:buNone/>
            </a:pPr>
            <a:endParaRPr lang="fr-FR" dirty="0"/>
          </a:p>
        </p:txBody>
      </p:sp>
    </p:spTree>
    <p:extLst>
      <p:ext uri="{BB962C8B-B14F-4D97-AF65-F5344CB8AC3E}">
        <p14:creationId xmlns:p14="http://schemas.microsoft.com/office/powerpoint/2010/main" val="21012174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EDF09-9169-4243-A37D-F7B359BB7211}"/>
              </a:ext>
            </a:extLst>
          </p:cNvPr>
          <p:cNvSpPr>
            <a:spLocks noGrp="1"/>
          </p:cNvSpPr>
          <p:nvPr>
            <p:ph type="title"/>
          </p:nvPr>
        </p:nvSpPr>
        <p:spPr>
          <a:xfrm>
            <a:off x="838200" y="365126"/>
            <a:ext cx="10515600" cy="741780"/>
          </a:xfrm>
        </p:spPr>
        <p:txBody>
          <a:bodyPr/>
          <a:lstStyle/>
          <a:p>
            <a:r>
              <a:rPr lang="fr-FR" dirty="0"/>
              <a:t>Librairie : </a:t>
            </a:r>
            <a:r>
              <a:rPr lang="fr-FR" dirty="0" err="1"/>
              <a:t>json</a:t>
            </a:r>
            <a:endParaRPr lang="fr-FR" dirty="0"/>
          </a:p>
        </p:txBody>
      </p:sp>
      <p:sp>
        <p:nvSpPr>
          <p:cNvPr id="3" name="Espace réservé du contenu 2">
            <a:extLst>
              <a:ext uri="{FF2B5EF4-FFF2-40B4-BE49-F238E27FC236}">
                <a16:creationId xmlns:a16="http://schemas.microsoft.com/office/drawing/2014/main" id="{EB1886AE-5A77-4D4E-8846-8210E58BACD8}"/>
              </a:ext>
            </a:extLst>
          </p:cNvPr>
          <p:cNvSpPr>
            <a:spLocks noGrp="1"/>
          </p:cNvSpPr>
          <p:nvPr>
            <p:ph idx="1"/>
          </p:nvPr>
        </p:nvSpPr>
        <p:spPr>
          <a:xfrm>
            <a:off x="838200" y="1283368"/>
            <a:ext cx="10515600" cy="4893595"/>
          </a:xfrm>
        </p:spPr>
        <p:txBody>
          <a:bodyPr>
            <a:normAutofit lnSpcReduction="10000"/>
          </a:bodyPr>
          <a:lstStyle/>
          <a:p>
            <a:pPr marL="0" indent="0">
              <a:buNone/>
            </a:pPr>
            <a:r>
              <a:rPr lang="fr-FR" b="0" i="0" dirty="0">
                <a:solidFill>
                  <a:srgbClr val="000000"/>
                </a:solidFill>
                <a:effectLst/>
                <a:latin typeface="Calibri" panose="020F0502020204030204" pitchFamily="34" charset="0"/>
                <a:cs typeface="Calibri" panose="020F0502020204030204" pitchFamily="34" charset="0"/>
              </a:rPr>
              <a:t>use </a:t>
            </a:r>
            <a:r>
              <a:rPr lang="fr-FR" b="0" i="0" dirty="0" err="1">
                <a:solidFill>
                  <a:srgbClr val="000000"/>
                </a:solidFill>
                <a:effectLst/>
                <a:latin typeface="Calibri" panose="020F0502020204030204" pitchFamily="34" charset="0"/>
                <a:cs typeface="Calibri" panose="020F0502020204030204" pitchFamily="34" charset="0"/>
              </a:rPr>
              <a:t>DBLP</a:t>
            </a:r>
            <a:r>
              <a:rPr lang="fr-FR" b="0" i="0" dirty="0">
                <a:solidFill>
                  <a:srgbClr val="000000"/>
                </a:solidFill>
                <a:effectLst/>
                <a:latin typeface="Calibri" panose="020F0502020204030204" pitchFamily="34" charset="0"/>
                <a:cs typeface="Calibri" panose="020F0502020204030204" pitchFamily="34" charset="0"/>
              </a:rPr>
              <a:t>; // fichier </a:t>
            </a:r>
            <a:r>
              <a:rPr lang="fr-FR" b="0" i="0" dirty="0" err="1">
                <a:solidFill>
                  <a:srgbClr val="000000"/>
                </a:solidFill>
                <a:effectLst/>
                <a:latin typeface="Calibri" panose="020F0502020204030204" pitchFamily="34" charset="0"/>
                <a:cs typeface="Calibri" panose="020F0502020204030204" pitchFamily="34" charset="0"/>
              </a:rPr>
              <a:t>json</a:t>
            </a:r>
            <a:r>
              <a:rPr lang="fr-FR" b="0" i="0" dirty="0">
                <a:solidFill>
                  <a:srgbClr val="000000"/>
                </a:solidFill>
                <a:effectLst/>
                <a:latin typeface="Calibri" panose="020F0502020204030204" pitchFamily="34" charset="0"/>
                <a:cs typeface="Calibri" panose="020F0502020204030204" pitchFamily="34" charset="0"/>
              </a:rPr>
              <a:t> fournit</a:t>
            </a:r>
          </a:p>
          <a:p>
            <a:pPr marL="0" indent="0">
              <a:buNone/>
            </a:pPr>
            <a:r>
              <a:rPr lang="fr-FR" b="0" i="0" dirty="0" err="1">
                <a:solidFill>
                  <a:srgbClr val="000000"/>
                </a:solidFill>
                <a:effectLst/>
                <a:latin typeface="Calibri" panose="020F0502020204030204" pitchFamily="34" charset="0"/>
                <a:cs typeface="Calibri" panose="020F0502020204030204" pitchFamily="34" charset="0"/>
              </a:rPr>
              <a:t>db.createCollection</a:t>
            </a:r>
            <a:r>
              <a:rPr lang="fr-FR" b="0" i="0" dirty="0">
                <a:solidFill>
                  <a:srgbClr val="000000"/>
                </a:solidFill>
                <a:effectLst/>
                <a:latin typeface="Calibri" panose="020F0502020204030204" pitchFamily="34" charset="0"/>
                <a:cs typeface="Calibri" panose="020F0502020204030204" pitchFamily="34" charset="0"/>
              </a:rPr>
              <a:t>('</a:t>
            </a:r>
            <a:r>
              <a:rPr lang="fr-FR" b="0" i="0" dirty="0" err="1">
                <a:solidFill>
                  <a:srgbClr val="000000"/>
                </a:solidFill>
                <a:effectLst/>
                <a:latin typeface="Calibri" panose="020F0502020204030204" pitchFamily="34" charset="0"/>
                <a:cs typeface="Calibri" panose="020F0502020204030204" pitchFamily="34" charset="0"/>
              </a:rPr>
              <a:t>publis</a:t>
            </a:r>
            <a:r>
              <a:rPr lang="fr-FR" b="0" i="0" dirty="0">
                <a:solidFill>
                  <a:srgbClr val="000000"/>
                </a:solidFill>
                <a:effectLst/>
                <a:latin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effectLst/>
                <a:latin typeface="Arial Unicode MS" panose="020B0604020202020204" pitchFamily="34" charset="-128"/>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effectLst/>
                <a:latin typeface="Arial Unicode MS" panose="020B0604020202020204" pitchFamily="34" charset="-128"/>
              </a:rPr>
              <a:t>‘’</a:t>
            </a:r>
            <a:r>
              <a:rPr kumimoji="0" lang="fr-FR" altLang="fr-FR" sz="2800" b="0" i="0" u="none" strike="noStrike" cap="none" normalizeH="0" baseline="0" dirty="0">
                <a:ln>
                  <a:noFill/>
                </a:ln>
                <a:effectLst/>
                <a:latin typeface="Arial Unicode MS" panose="020B0604020202020204" pitchFamily="34" charset="-128"/>
              </a:rPr>
              <a:t>type"</a:t>
            </a:r>
            <a:r>
              <a:rPr kumimoji="0" lang="fr-FR" altLang="fr-FR" sz="2800" b="0" i="0" u="none" strike="noStrike" cap="none" normalizeH="0" baseline="0" dirty="0">
                <a:ln>
                  <a:noFill/>
                </a:ln>
                <a:effectLst/>
                <a:latin typeface="Arial" panose="020B0604020202020204" pitchFamily="34" charset="0"/>
              </a:rPr>
              <a:t>:</a:t>
            </a:r>
            <a:r>
              <a:rPr kumimoji="0" lang="fr-FR" altLang="fr-FR" sz="2800" b="0" i="0" u="none" strike="noStrike" cap="none" normalizeH="0" baseline="0" dirty="0">
                <a:ln>
                  <a:noFill/>
                </a:ln>
                <a:effectLst/>
                <a:latin typeface="Arial Unicode MS" panose="020B0604020202020204" pitchFamily="34" charset="-128"/>
              </a:rPr>
              <a:t> "Book",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effectLst/>
                <a:latin typeface="Arial Unicode MS" panose="020B0604020202020204" pitchFamily="34" charset="-128"/>
              </a:rPr>
              <a:t>"</a:t>
            </a:r>
            <a:r>
              <a:rPr kumimoji="0" lang="fr-FR" altLang="fr-FR" sz="2800" b="0" i="0" u="none" strike="noStrike" cap="none" normalizeH="0" baseline="0" dirty="0" err="1">
                <a:ln>
                  <a:noFill/>
                </a:ln>
                <a:effectLst/>
                <a:latin typeface="Arial Unicode MS" panose="020B0604020202020204" pitchFamily="34" charset="-128"/>
              </a:rPr>
              <a:t>title</a:t>
            </a:r>
            <a:r>
              <a:rPr kumimoji="0" lang="fr-FR" altLang="fr-FR" sz="2800" b="0" i="0" u="none" strike="noStrike" cap="none" normalizeH="0" baseline="0" dirty="0">
                <a:ln>
                  <a:noFill/>
                </a:ln>
                <a:effectLst/>
                <a:latin typeface="Arial Unicode MS" panose="020B0604020202020204" pitchFamily="34" charset="-128"/>
              </a:rPr>
              <a:t>"</a:t>
            </a:r>
            <a:r>
              <a:rPr kumimoji="0" lang="fr-FR" altLang="fr-FR" sz="2800" b="0" i="0" u="none" strike="noStrike" cap="none" normalizeH="0" baseline="0" dirty="0">
                <a:ln>
                  <a:noFill/>
                </a:ln>
                <a:effectLst/>
                <a:latin typeface="Arial" panose="020B0604020202020204" pitchFamily="34" charset="0"/>
              </a:rPr>
              <a:t>:</a:t>
            </a:r>
            <a:r>
              <a:rPr kumimoji="0" lang="fr-FR" altLang="fr-FR" sz="2800" b="0" i="0" u="none" strike="noStrike" cap="none" normalizeH="0" baseline="0" dirty="0">
                <a:ln>
                  <a:noFill/>
                </a:ln>
                <a:effectLst/>
                <a:latin typeface="Arial Unicode MS" panose="020B0604020202020204" pitchFamily="34" charset="-128"/>
              </a:rPr>
              <a:t> "Modern </a:t>
            </a:r>
            <a:r>
              <a:rPr kumimoji="0" lang="fr-FR" altLang="fr-FR" sz="2800" b="0" i="0" u="none" strike="noStrike" cap="none" normalizeH="0" baseline="0" dirty="0" err="1">
                <a:ln>
                  <a:noFill/>
                </a:ln>
                <a:effectLst/>
                <a:latin typeface="Arial Unicode MS" panose="020B0604020202020204" pitchFamily="34" charset="-128"/>
              </a:rPr>
              <a:t>Database</a:t>
            </a:r>
            <a:r>
              <a:rPr kumimoji="0" lang="fr-FR" altLang="fr-FR" sz="2800" b="0" i="0" u="none" strike="noStrike" cap="none" normalizeH="0" baseline="0" dirty="0">
                <a:ln>
                  <a:noFill/>
                </a:ln>
                <a:effectLst/>
                <a:latin typeface="Arial Unicode MS" panose="020B0604020202020204" pitchFamily="34" charset="-128"/>
              </a:rPr>
              <a:t> </a:t>
            </a:r>
            <a:r>
              <a:rPr kumimoji="0" lang="fr-FR" altLang="fr-FR" sz="2800" b="0" i="0" u="none" strike="noStrike" cap="none" normalizeH="0" baseline="0" dirty="0" err="1">
                <a:ln>
                  <a:noFill/>
                </a:ln>
                <a:effectLst/>
                <a:latin typeface="Arial Unicode MS" panose="020B0604020202020204" pitchFamily="34" charset="-128"/>
              </a:rPr>
              <a:t>Systems</a:t>
            </a:r>
            <a:r>
              <a:rPr kumimoji="0" lang="fr-FR" altLang="fr-FR" sz="2800" b="0" i="0" u="none" strike="noStrike" cap="none" normalizeH="0" baseline="0" dirty="0">
                <a:ln>
                  <a:noFill/>
                </a:ln>
                <a:effectLst/>
                <a:latin typeface="Arial Unicode MS" panose="020B0604020202020204" pitchFamily="34" charset="-128"/>
              </a:rPr>
              <a:t>: The</a:t>
            </a:r>
            <a:r>
              <a:rPr lang="fr-FR" altLang="fr-FR" sz="2800" dirty="0">
                <a:latin typeface="Arial Unicode MS" panose="020B0604020202020204" pitchFamily="34" charset="-128"/>
              </a:rPr>
              <a:t> </a:t>
            </a:r>
            <a:r>
              <a:rPr kumimoji="0" lang="fr-FR" altLang="fr-FR" sz="2800" b="0" i="0" u="none" strike="noStrike" cap="none" normalizeH="0" baseline="0" dirty="0">
                <a:ln>
                  <a:noFill/>
                </a:ln>
                <a:effectLst/>
                <a:latin typeface="Arial Unicode MS" panose="020B0604020202020204" pitchFamily="34" charset="-128"/>
              </a:rPr>
              <a:t>Object Model, </a:t>
            </a:r>
            <a:r>
              <a:rPr kumimoji="0" lang="fr-FR" altLang="fr-FR" sz="2800" b="0" i="0" u="none" strike="noStrike" cap="none" normalizeH="0" baseline="0" dirty="0" err="1">
                <a:ln>
                  <a:noFill/>
                </a:ln>
                <a:effectLst/>
                <a:latin typeface="Arial Unicode MS" panose="020B0604020202020204" pitchFamily="34" charset="-128"/>
              </a:rPr>
              <a:t>Interoperability</a:t>
            </a:r>
            <a:r>
              <a:rPr kumimoji="0" lang="fr-FR" altLang="fr-FR" sz="2800" b="0" i="0" u="none" strike="noStrike" cap="none" normalizeH="0" baseline="0" dirty="0">
                <a:ln>
                  <a:noFill/>
                </a:ln>
                <a:effectLst/>
                <a:latin typeface="Arial Unicode MS" panose="020B0604020202020204" pitchFamily="34" charset="-128"/>
              </a:rPr>
              <a:t>, and Beyond.",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effectLst/>
                <a:latin typeface="Arial Unicode MS" panose="020B0604020202020204" pitchFamily="34" charset="-128"/>
              </a:rPr>
              <a:t> "</a:t>
            </a:r>
            <a:r>
              <a:rPr kumimoji="0" lang="fr-FR" altLang="fr-FR" sz="2800" b="0" i="0" u="none" strike="noStrike" cap="none" normalizeH="0" baseline="0" dirty="0" err="1">
                <a:ln>
                  <a:noFill/>
                </a:ln>
                <a:effectLst/>
                <a:latin typeface="Arial Unicode MS" panose="020B0604020202020204" pitchFamily="34" charset="-128"/>
              </a:rPr>
              <a:t>year</a:t>
            </a:r>
            <a:r>
              <a:rPr kumimoji="0" lang="fr-FR" altLang="fr-FR" sz="2800" b="0" i="0" u="none" strike="noStrike" cap="none" normalizeH="0" baseline="0" dirty="0">
                <a:ln>
                  <a:noFill/>
                </a:ln>
                <a:effectLst/>
                <a:latin typeface="Arial Unicode MS" panose="020B0604020202020204" pitchFamily="34" charset="-128"/>
              </a:rPr>
              <a:t>"</a:t>
            </a:r>
            <a:r>
              <a:rPr kumimoji="0" lang="fr-FR" altLang="fr-FR" sz="2800" b="0" i="0" u="none" strike="noStrike" cap="none" normalizeH="0" baseline="0" dirty="0">
                <a:ln>
                  <a:noFill/>
                </a:ln>
                <a:effectLst/>
                <a:latin typeface="Arial" panose="020B0604020202020204" pitchFamily="34" charset="0"/>
              </a:rPr>
              <a:t>:</a:t>
            </a:r>
            <a:r>
              <a:rPr kumimoji="0" lang="fr-FR" altLang="fr-FR" sz="2800" b="0" i="0" u="none" strike="noStrike" cap="none" normalizeH="0" baseline="0" dirty="0">
                <a:ln>
                  <a:noFill/>
                </a:ln>
                <a:effectLst/>
                <a:latin typeface="Arial Unicode MS" panose="020B0604020202020204" pitchFamily="34" charset="-128"/>
              </a:rPr>
              <a:t> 1995,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effectLst/>
                <a:latin typeface="Arial Unicode MS" panose="020B0604020202020204" pitchFamily="34" charset="-128"/>
              </a:rPr>
              <a:t> "</a:t>
            </a:r>
            <a:r>
              <a:rPr kumimoji="0" lang="fr-FR" altLang="fr-FR" sz="2800" b="0" i="0" u="none" strike="noStrike" cap="none" normalizeH="0" baseline="0" dirty="0" err="1">
                <a:ln>
                  <a:noFill/>
                </a:ln>
                <a:effectLst/>
                <a:latin typeface="Arial Unicode MS" panose="020B0604020202020204" pitchFamily="34" charset="-128"/>
              </a:rPr>
              <a:t>publisher</a:t>
            </a:r>
            <a:r>
              <a:rPr kumimoji="0" lang="fr-FR" altLang="fr-FR" sz="2800" b="0" i="0" u="none" strike="noStrike" cap="none" normalizeH="0" baseline="0" dirty="0">
                <a:ln>
                  <a:noFill/>
                </a:ln>
                <a:effectLst/>
                <a:latin typeface="Arial Unicode MS" panose="020B0604020202020204" pitchFamily="34" charset="-128"/>
              </a:rPr>
              <a:t>"</a:t>
            </a:r>
            <a:r>
              <a:rPr kumimoji="0" lang="fr-FR" altLang="fr-FR" sz="2800" b="0" i="0" u="none" strike="noStrike" cap="none" normalizeH="0" baseline="0" dirty="0">
                <a:ln>
                  <a:noFill/>
                </a:ln>
                <a:effectLst/>
                <a:latin typeface="Arial" panose="020B0604020202020204" pitchFamily="34" charset="0"/>
              </a:rPr>
              <a:t>:</a:t>
            </a:r>
            <a:r>
              <a:rPr kumimoji="0" lang="fr-FR" altLang="fr-FR" sz="2800" b="0" i="0" u="none" strike="noStrike" cap="none" normalizeH="0" baseline="0" dirty="0">
                <a:ln>
                  <a:noFill/>
                </a:ln>
                <a:effectLst/>
                <a:latin typeface="Arial Unicode MS" panose="020B0604020202020204" pitchFamily="34" charset="-128"/>
              </a:rPr>
              <a:t> "</a:t>
            </a:r>
            <a:r>
              <a:rPr kumimoji="0" lang="fr-FR" altLang="fr-FR" sz="2800" b="0" i="0" u="none" strike="noStrike" cap="none" normalizeH="0" baseline="0" dirty="0" err="1">
                <a:ln>
                  <a:noFill/>
                </a:ln>
                <a:effectLst/>
                <a:latin typeface="Arial Unicode MS" panose="020B0604020202020204" pitchFamily="34" charset="-128"/>
              </a:rPr>
              <a:t>ACM</a:t>
            </a:r>
            <a:r>
              <a:rPr kumimoji="0" lang="fr-FR" altLang="fr-FR" sz="2800" b="0" i="0" u="none" strike="noStrike" cap="none" normalizeH="0" baseline="0" dirty="0">
                <a:ln>
                  <a:noFill/>
                </a:ln>
                <a:effectLst/>
                <a:latin typeface="Arial Unicode MS" panose="020B0604020202020204" pitchFamily="34" charset="-128"/>
              </a:rPr>
              <a:t> </a:t>
            </a:r>
            <a:r>
              <a:rPr kumimoji="0" lang="fr-FR" altLang="fr-FR" sz="2800" b="0" i="0" u="none" strike="noStrike" cap="none" normalizeH="0" baseline="0" dirty="0" err="1">
                <a:ln>
                  <a:noFill/>
                </a:ln>
                <a:effectLst/>
                <a:latin typeface="Arial Unicode MS" panose="020B0604020202020204" pitchFamily="34" charset="-128"/>
              </a:rPr>
              <a:t>Press</a:t>
            </a:r>
            <a:r>
              <a:rPr kumimoji="0" lang="fr-FR" altLang="fr-FR" sz="2800" b="0" i="0" u="none" strike="noStrike" cap="none" normalizeH="0" baseline="0" dirty="0">
                <a:ln>
                  <a:noFill/>
                </a:ln>
                <a:effectLst/>
                <a:latin typeface="Arial Unicode MS" panose="020B0604020202020204" pitchFamily="34" charset="-128"/>
              </a:rPr>
              <a:t> and Addison-Wesley",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effectLst/>
                <a:latin typeface="Arial Unicode MS" panose="020B0604020202020204" pitchFamily="34" charset="-128"/>
              </a:rPr>
              <a:t>"</a:t>
            </a:r>
            <a:r>
              <a:rPr kumimoji="0" lang="fr-FR" altLang="fr-FR" sz="2800" b="0" i="0" u="none" strike="noStrike" cap="none" normalizeH="0" baseline="0" dirty="0" err="1">
                <a:ln>
                  <a:noFill/>
                </a:ln>
                <a:effectLst/>
                <a:latin typeface="Arial Unicode MS" panose="020B0604020202020204" pitchFamily="34" charset="-128"/>
              </a:rPr>
              <a:t>authors</a:t>
            </a:r>
            <a:r>
              <a:rPr kumimoji="0" lang="fr-FR" altLang="fr-FR" sz="2800" b="0" i="0" u="none" strike="noStrike" cap="none" normalizeH="0" baseline="0" dirty="0">
                <a:ln>
                  <a:noFill/>
                </a:ln>
                <a:effectLst/>
                <a:latin typeface="Arial Unicode MS" panose="020B0604020202020204" pitchFamily="34" charset="-128"/>
              </a:rPr>
              <a:t>"</a:t>
            </a:r>
            <a:r>
              <a:rPr kumimoji="0" lang="fr-FR" altLang="fr-FR" sz="2800" b="0" i="0" u="none" strike="noStrike" cap="none" normalizeH="0" baseline="0" dirty="0">
                <a:ln>
                  <a:noFill/>
                </a:ln>
                <a:effectLst/>
                <a:latin typeface="Arial" panose="020B0604020202020204" pitchFamily="34" charset="0"/>
              </a:rPr>
              <a:t>:</a:t>
            </a:r>
            <a:r>
              <a:rPr kumimoji="0" lang="fr-FR" altLang="fr-FR" sz="2800" b="0" i="0" u="none" strike="noStrike" cap="none" normalizeH="0" baseline="0" dirty="0">
                <a:ln>
                  <a:noFill/>
                </a:ln>
                <a:effectLst/>
                <a:latin typeface="Arial Unicode MS" panose="020B0604020202020204" pitchFamily="34" charset="-128"/>
              </a:rPr>
              <a:t> ["Won Kim"],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effectLst/>
                <a:latin typeface="Arial Unicode MS" panose="020B0604020202020204" pitchFamily="34" charset="-128"/>
              </a:rPr>
              <a:t>"source"</a:t>
            </a:r>
            <a:r>
              <a:rPr kumimoji="0" lang="fr-FR" altLang="fr-FR" sz="2800" b="0" i="0" u="none" strike="noStrike" cap="none" normalizeH="0" baseline="0" dirty="0">
                <a:ln>
                  <a:noFill/>
                </a:ln>
                <a:effectLst/>
                <a:latin typeface="Arial" panose="020B0604020202020204" pitchFamily="34" charset="0"/>
              </a:rPr>
              <a:t>:</a:t>
            </a:r>
            <a:r>
              <a:rPr kumimoji="0" lang="fr-FR" altLang="fr-FR" sz="2800" b="0" i="0" u="none" strike="noStrike" cap="none" normalizeH="0" baseline="0" dirty="0">
                <a:ln>
                  <a:noFill/>
                </a:ln>
                <a:effectLst/>
                <a:latin typeface="Arial Unicode MS" panose="020B0604020202020204" pitchFamily="34" charset="-128"/>
              </a:rPr>
              <a:t> "</a:t>
            </a:r>
            <a:r>
              <a:rPr kumimoji="0" lang="fr-FR" altLang="fr-FR" sz="2800" b="0" i="0" u="none" strike="noStrike" cap="none" normalizeH="0" baseline="0" dirty="0" err="1">
                <a:ln>
                  <a:noFill/>
                </a:ln>
                <a:effectLst/>
                <a:latin typeface="Arial Unicode MS" panose="020B0604020202020204" pitchFamily="34" charset="-128"/>
              </a:rPr>
              <a:t>DBLP</a:t>
            </a:r>
            <a:r>
              <a:rPr kumimoji="0" lang="fr-FR" altLang="fr-FR" sz="2800" b="0" i="0" u="none" strike="noStrike" cap="none" normalizeH="0" baseline="0" dirty="0">
                <a:ln>
                  <a:noFill/>
                </a:ln>
                <a:effectLst/>
                <a:latin typeface="Arial Unicode MS" panose="020B0604020202020204" pitchFamily="34" charset="-128"/>
              </a:rPr>
              <a:t>" }</a:t>
            </a:r>
            <a:r>
              <a:rPr kumimoji="0" lang="fr-FR" altLang="fr-FR" sz="2800" b="0" i="0" u="none" strike="noStrike" cap="none" normalizeH="0" baseline="0" dirty="0">
                <a:ln>
                  <a:noFill/>
                </a:ln>
                <a:effectLst/>
              </a:rPr>
              <a:t> </a:t>
            </a:r>
            <a:endParaRPr kumimoji="0" lang="fr-FR" altLang="fr-FR" sz="2800" b="0" i="0" u="none" strike="noStrike" cap="none" normalizeH="0" baseline="0" dirty="0">
              <a:ln>
                <a:noFill/>
              </a:ln>
              <a:effectLst/>
              <a:latin typeface="Arial" panose="020B0604020202020204" pitchFamily="34" charset="0"/>
            </a:endParaRPr>
          </a:p>
          <a:p>
            <a:pPr marL="0" indent="0">
              <a:buNone/>
            </a:pPr>
            <a:r>
              <a:rPr kumimoji="0" lang="fr-FR" altLang="fr-FR" sz="2800" b="0" i="0" u="none" strike="noStrike" cap="none" normalizeH="0" baseline="0" dirty="0" err="1">
                <a:ln>
                  <a:noFill/>
                </a:ln>
                <a:solidFill>
                  <a:srgbClr val="000000"/>
                </a:solidFill>
                <a:effectLst/>
                <a:latin typeface="Arial Unicode MS" panose="020B0604020202020204" pitchFamily="34" charset="-128"/>
              </a:rPr>
              <a:t>mongoimport</a:t>
            </a:r>
            <a:r>
              <a:rPr kumimoji="0" lang="fr-FR" altLang="fr-FR" sz="2800" b="0" i="0" u="none" strike="noStrike" cap="none" normalizeH="0" baseline="0" dirty="0">
                <a:ln>
                  <a:noFill/>
                </a:ln>
                <a:solidFill>
                  <a:srgbClr val="000000"/>
                </a:solidFill>
                <a:effectLst/>
                <a:latin typeface="Arial Unicode MS" panose="020B0604020202020204" pitchFamily="34" charset="-128"/>
              </a:rPr>
              <a:t> --host </a:t>
            </a:r>
            <a:r>
              <a:rPr kumimoji="0" lang="fr-FR" altLang="fr-FR" sz="2800" b="0" i="0" u="none" strike="noStrike" cap="none" normalizeH="0" baseline="0" dirty="0" err="1">
                <a:ln>
                  <a:noFill/>
                </a:ln>
                <a:solidFill>
                  <a:srgbClr val="000000"/>
                </a:solidFill>
                <a:effectLst/>
                <a:latin typeface="Arial Unicode MS" panose="020B0604020202020204" pitchFamily="34" charset="-128"/>
              </a:rPr>
              <a:t>localhost:27017</a:t>
            </a:r>
            <a:r>
              <a:rPr kumimoji="0" lang="fr-FR" altLang="fr-FR" sz="2800" b="0" i="0" u="none" strike="noStrike" cap="none" normalizeH="0" baseline="0" dirty="0">
                <a:ln>
                  <a:noFill/>
                </a:ln>
                <a:solidFill>
                  <a:srgbClr val="000000"/>
                </a:solidFill>
                <a:effectLst/>
                <a:latin typeface="Arial Unicode MS" panose="020B0604020202020204" pitchFamily="34" charset="-128"/>
              </a:rPr>
              <a:t> --</a:t>
            </a:r>
            <a:r>
              <a:rPr kumimoji="0" lang="fr-FR" altLang="fr-FR" sz="2800" b="0" i="0" u="none" strike="noStrike" cap="none" normalizeH="0" baseline="0" dirty="0" err="1">
                <a:ln>
                  <a:noFill/>
                </a:ln>
                <a:solidFill>
                  <a:srgbClr val="000000"/>
                </a:solidFill>
                <a:effectLst/>
                <a:latin typeface="Arial Unicode MS" panose="020B0604020202020204" pitchFamily="34" charset="-128"/>
              </a:rPr>
              <a:t>db</a:t>
            </a:r>
            <a:r>
              <a:rPr kumimoji="0" lang="fr-FR" altLang="fr-FR" sz="2800" b="0" i="0" u="none" strike="noStrike" cap="none" normalizeH="0" baseline="0" dirty="0">
                <a:ln>
                  <a:noFill/>
                </a:ln>
                <a:solidFill>
                  <a:srgbClr val="000000"/>
                </a:solidFill>
                <a:effectLst/>
                <a:latin typeface="Arial Unicode MS" panose="020B0604020202020204" pitchFamily="34" charset="-128"/>
              </a:rPr>
              <a:t> </a:t>
            </a:r>
            <a:r>
              <a:rPr kumimoji="0" lang="fr-FR" altLang="fr-FR" sz="2800" b="0" i="0" u="none" strike="noStrike" cap="none" normalizeH="0" baseline="0" dirty="0" err="1">
                <a:ln>
                  <a:noFill/>
                </a:ln>
                <a:solidFill>
                  <a:srgbClr val="000000"/>
                </a:solidFill>
                <a:effectLst/>
                <a:latin typeface="Arial Unicode MS" panose="020B0604020202020204" pitchFamily="34" charset="-128"/>
              </a:rPr>
              <a:t>DBLP</a:t>
            </a:r>
            <a:r>
              <a:rPr kumimoji="0" lang="fr-FR" altLang="fr-FR" sz="2800" b="0" i="0" u="none" strike="noStrike" cap="none" normalizeH="0" baseline="0" dirty="0">
                <a:ln>
                  <a:noFill/>
                </a:ln>
                <a:solidFill>
                  <a:srgbClr val="000000"/>
                </a:solidFill>
                <a:effectLst/>
                <a:latin typeface="Arial Unicode MS" panose="020B0604020202020204" pitchFamily="34" charset="-128"/>
              </a:rPr>
              <a:t> --collection </a:t>
            </a:r>
            <a:r>
              <a:rPr kumimoji="0" lang="fr-FR" altLang="fr-FR" sz="2800" b="0" i="0" u="none" strike="noStrike" cap="none" normalizeH="0" baseline="0" dirty="0" err="1">
                <a:ln>
                  <a:noFill/>
                </a:ln>
                <a:solidFill>
                  <a:srgbClr val="000000"/>
                </a:solidFill>
                <a:effectLst/>
                <a:latin typeface="Arial Unicode MS" panose="020B0604020202020204" pitchFamily="34" charset="-128"/>
              </a:rPr>
              <a:t>publis</a:t>
            </a:r>
            <a:r>
              <a:rPr kumimoji="0" lang="fr-FR" altLang="fr-FR" sz="2800" b="0" i="0" u="none" strike="noStrike" cap="none" normalizeH="0" baseline="0" dirty="0">
                <a:ln>
                  <a:noFill/>
                </a:ln>
                <a:solidFill>
                  <a:srgbClr val="000000"/>
                </a:solidFill>
                <a:effectLst/>
                <a:latin typeface="Arial Unicode MS" panose="020B0604020202020204" pitchFamily="34" charset="-128"/>
              </a:rPr>
              <a:t> &lt; </a:t>
            </a:r>
            <a:r>
              <a:rPr kumimoji="0" lang="fr-FR" altLang="fr-FR" sz="2800" b="0" i="0" u="none" strike="noStrike" cap="none" normalizeH="0" baseline="0" dirty="0" err="1">
                <a:ln>
                  <a:noFill/>
                </a:ln>
                <a:solidFill>
                  <a:srgbClr val="000000"/>
                </a:solidFill>
                <a:effectLst/>
                <a:latin typeface="Arial Unicode MS" panose="020B0604020202020204" pitchFamily="34" charset="-128"/>
              </a:rPr>
              <a:t>dblp.json</a:t>
            </a:r>
            <a:r>
              <a:rPr kumimoji="0" lang="fr-FR" altLang="fr-FR" sz="2800" b="0" i="0" u="none" strike="noStrike" cap="none" normalizeH="0" baseline="0" dirty="0">
                <a:ln>
                  <a:noFill/>
                </a:ln>
                <a:solidFill>
                  <a:srgbClr val="000000"/>
                </a:solidFill>
                <a:effectLst/>
                <a:latin typeface="Arial Unicode MS" panose="020B0604020202020204" pitchFamily="34" charset="-128"/>
              </a:rPr>
              <a:t> </a:t>
            </a:r>
            <a:endParaRPr kumimoji="0" lang="fr-FR" altLang="fr-FR" sz="2800" b="0" i="0" u="none" strike="noStrike" cap="none" normalizeH="0" baseline="0" dirty="0">
              <a:ln>
                <a:noFill/>
              </a:ln>
              <a:solidFill>
                <a:srgbClr val="000000"/>
              </a:solidFill>
              <a:effectLst/>
              <a:latin typeface="Verdana" panose="020B0604030504040204" pitchFamily="34" charset="0"/>
            </a:endParaRPr>
          </a:p>
          <a:p>
            <a:pPr marL="0" indent="0">
              <a:buNone/>
            </a:pPr>
            <a:endParaRPr lang="fr-FR" dirty="0"/>
          </a:p>
        </p:txBody>
      </p:sp>
    </p:spTree>
    <p:extLst>
      <p:ext uri="{BB962C8B-B14F-4D97-AF65-F5344CB8AC3E}">
        <p14:creationId xmlns:p14="http://schemas.microsoft.com/office/powerpoint/2010/main" val="14361493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C711B-1F71-4C4C-8902-18E0791AE96A}"/>
              </a:ext>
            </a:extLst>
          </p:cNvPr>
          <p:cNvSpPr>
            <a:spLocks noGrp="1"/>
          </p:cNvSpPr>
          <p:nvPr>
            <p:ph type="title"/>
          </p:nvPr>
        </p:nvSpPr>
        <p:spPr>
          <a:xfrm>
            <a:off x="838200" y="365126"/>
            <a:ext cx="10515600" cy="809334"/>
          </a:xfrm>
        </p:spPr>
        <p:txBody>
          <a:bodyPr/>
          <a:lstStyle/>
          <a:p>
            <a:r>
              <a:rPr lang="fr-FR" dirty="0"/>
              <a:t>Exemple de Librairie math et aussi SCIPY</a:t>
            </a:r>
          </a:p>
        </p:txBody>
      </p:sp>
      <p:sp>
        <p:nvSpPr>
          <p:cNvPr id="3" name="Espace réservé du contenu 2">
            <a:extLst>
              <a:ext uri="{FF2B5EF4-FFF2-40B4-BE49-F238E27FC236}">
                <a16:creationId xmlns:a16="http://schemas.microsoft.com/office/drawing/2014/main" id="{C7E66F8C-862D-49B1-9F57-3CCEEBDE57AF}"/>
              </a:ext>
            </a:extLst>
          </p:cNvPr>
          <p:cNvSpPr>
            <a:spLocks noGrp="1"/>
          </p:cNvSpPr>
          <p:nvPr>
            <p:ph idx="1"/>
          </p:nvPr>
        </p:nvSpPr>
        <p:spPr>
          <a:xfrm>
            <a:off x="838200" y="1266738"/>
            <a:ext cx="10515600" cy="4910225"/>
          </a:xfrm>
        </p:spPr>
        <p:txBody>
          <a:bodyPr/>
          <a:lstStyle/>
          <a:p>
            <a:pPr marL="0" indent="0">
              <a:buNone/>
            </a:pPr>
            <a:r>
              <a:rPr lang="fr-FR" b="1" dirty="0"/>
              <a:t>import math </a:t>
            </a:r>
          </a:p>
          <a:p>
            <a:pPr marL="0" indent="0">
              <a:buNone/>
            </a:pPr>
            <a:r>
              <a:rPr lang="fr-FR" dirty="0"/>
              <a:t>X = </a:t>
            </a:r>
            <a:r>
              <a:rPr lang="fr-FR" dirty="0" err="1"/>
              <a:t>math.cos</a:t>
            </a:r>
            <a:r>
              <a:rPr lang="fr-FR" dirty="0"/>
              <a:t>(2 * </a:t>
            </a:r>
            <a:r>
              <a:rPr lang="fr-FR" dirty="0" err="1"/>
              <a:t>math.pi</a:t>
            </a:r>
            <a:r>
              <a:rPr lang="fr-FR" dirty="0"/>
              <a:t>)</a:t>
            </a:r>
          </a:p>
          <a:p>
            <a:pPr marL="0" indent="0">
              <a:buNone/>
            </a:pPr>
            <a:r>
              <a:rPr lang="fr-FR" dirty="0"/>
              <a:t>Ou </a:t>
            </a:r>
          </a:p>
          <a:p>
            <a:pPr marL="0" indent="0">
              <a:buNone/>
            </a:pPr>
            <a:r>
              <a:rPr lang="fr-FR" b="1" dirty="0" err="1"/>
              <a:t>from</a:t>
            </a:r>
            <a:r>
              <a:rPr lang="fr-FR" b="1" dirty="0"/>
              <a:t> math import cos, pi</a:t>
            </a:r>
            <a:r>
              <a:rPr lang="fr-FR" dirty="0"/>
              <a:t>		aussi : </a:t>
            </a:r>
            <a:r>
              <a:rPr lang="fr-FR" dirty="0" err="1"/>
              <a:t>from</a:t>
            </a:r>
            <a:r>
              <a:rPr lang="fr-FR" dirty="0"/>
              <a:t> math import *</a:t>
            </a:r>
          </a:p>
          <a:p>
            <a:pPr marL="0" indent="0">
              <a:buNone/>
            </a:pPr>
            <a:r>
              <a:rPr lang="fr-FR" dirty="0"/>
              <a:t>X = cos(2*pi)</a:t>
            </a:r>
          </a:p>
          <a:p>
            <a:pPr marL="0" indent="0">
              <a:buNone/>
            </a:pPr>
            <a:endParaRPr lang="fr-FR" dirty="0"/>
          </a:p>
          <a:p>
            <a:pPr marL="0" indent="0">
              <a:buNone/>
            </a:pPr>
            <a:r>
              <a:rPr lang="fr-FR" b="1" dirty="0"/>
              <a:t>Import math as m # alias</a:t>
            </a:r>
          </a:p>
          <a:p>
            <a:pPr marL="0" indent="0">
              <a:buNone/>
            </a:pPr>
            <a:r>
              <a:rPr lang="fr-FR" dirty="0" err="1"/>
              <a:t>print</a:t>
            </a:r>
            <a:r>
              <a:rPr lang="fr-FR" dirty="0"/>
              <a:t>(</a:t>
            </a:r>
            <a:r>
              <a:rPr lang="fr-FR" dirty="0" err="1"/>
              <a:t>m.cos</a:t>
            </a:r>
            <a:r>
              <a:rPr lang="fr-FR" dirty="0"/>
              <a:t>(1))</a:t>
            </a:r>
          </a:p>
          <a:p>
            <a:pPr marL="0" indent="0">
              <a:buNone/>
            </a:pPr>
            <a:r>
              <a:rPr lang="fr-FR" dirty="0"/>
              <a:t>Essayez </a:t>
            </a:r>
            <a:r>
              <a:rPr lang="fr-FR" dirty="0" err="1"/>
              <a:t>print</a:t>
            </a:r>
            <a:r>
              <a:rPr lang="fr-FR" dirty="0"/>
              <a:t>(</a:t>
            </a:r>
            <a:r>
              <a:rPr lang="fr-FR" dirty="0" err="1"/>
              <a:t>dir</a:t>
            </a:r>
            <a:r>
              <a:rPr lang="fr-FR" dirty="0"/>
              <a:t>(math))</a:t>
            </a:r>
          </a:p>
        </p:txBody>
      </p:sp>
    </p:spTree>
    <p:extLst>
      <p:ext uri="{BB962C8B-B14F-4D97-AF65-F5344CB8AC3E}">
        <p14:creationId xmlns:p14="http://schemas.microsoft.com/office/powerpoint/2010/main" val="17258391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287C9-299B-480E-8588-CD8BEB4A39D8}"/>
              </a:ext>
            </a:extLst>
          </p:cNvPr>
          <p:cNvSpPr>
            <a:spLocks noGrp="1"/>
          </p:cNvSpPr>
          <p:nvPr>
            <p:ph type="title"/>
          </p:nvPr>
        </p:nvSpPr>
        <p:spPr>
          <a:xfrm>
            <a:off x="838200" y="365126"/>
            <a:ext cx="10515600" cy="910002"/>
          </a:xfrm>
        </p:spPr>
        <p:txBody>
          <a:bodyPr/>
          <a:lstStyle/>
          <a:p>
            <a:r>
              <a:rPr lang="fr-FR" dirty="0"/>
              <a:t>3 - Syntaxe :</a:t>
            </a:r>
          </a:p>
        </p:txBody>
      </p:sp>
      <p:sp>
        <p:nvSpPr>
          <p:cNvPr id="3" name="Espace réservé du contenu 2">
            <a:extLst>
              <a:ext uri="{FF2B5EF4-FFF2-40B4-BE49-F238E27FC236}">
                <a16:creationId xmlns:a16="http://schemas.microsoft.com/office/drawing/2014/main" id="{B0F9DC51-FE2C-4ADC-85AF-701202B9BDDD}"/>
              </a:ext>
            </a:extLst>
          </p:cNvPr>
          <p:cNvSpPr>
            <a:spLocks noGrp="1"/>
          </p:cNvSpPr>
          <p:nvPr>
            <p:ph idx="1"/>
          </p:nvPr>
        </p:nvSpPr>
        <p:spPr>
          <a:xfrm>
            <a:off x="838200" y="1275128"/>
            <a:ext cx="10515600" cy="4901835"/>
          </a:xfrm>
        </p:spPr>
        <p:txBody>
          <a:bodyPr/>
          <a:lstStyle/>
          <a:p>
            <a:r>
              <a:rPr lang="fr-FR" dirty="0"/>
              <a:t>Help(math)</a:t>
            </a:r>
          </a:p>
          <a:p>
            <a:r>
              <a:rPr lang="fr-FR" dirty="0"/>
              <a:t>help(</a:t>
            </a:r>
            <a:r>
              <a:rPr lang="fr-FR" dirty="0" err="1"/>
              <a:t>math.cos</a:t>
            </a:r>
            <a:r>
              <a:rPr lang="fr-FR" dirty="0"/>
              <a:t>)</a:t>
            </a:r>
          </a:p>
          <a:p>
            <a:r>
              <a:rPr lang="fr-FR" dirty="0"/>
              <a:t>Opérateurs : comme en C/C++ et Java et  : and, not, or, </a:t>
            </a:r>
            <a:r>
              <a:rPr lang="fr-FR" dirty="0" err="1"/>
              <a:t>xor</a:t>
            </a:r>
            <a:endParaRPr lang="fr-FR" dirty="0"/>
          </a:p>
          <a:p>
            <a:pPr marL="0" indent="0">
              <a:buNone/>
            </a:pPr>
            <a:r>
              <a:rPr lang="fr-FR" dirty="0"/>
              <a:t>Exemple : not </a:t>
            </a:r>
            <a:r>
              <a:rPr lang="fr-FR" dirty="0" err="1"/>
              <a:t>True</a:t>
            </a:r>
            <a:r>
              <a:rPr lang="fr-FR" dirty="0"/>
              <a:t>, and False or </a:t>
            </a:r>
            <a:r>
              <a:rPr lang="fr-FR" dirty="0" err="1"/>
              <a:t>True</a:t>
            </a:r>
            <a:endParaRPr lang="fr-FR" dirty="0"/>
          </a:p>
          <a:p>
            <a:pPr marL="0" indent="0">
              <a:buNone/>
            </a:pPr>
            <a:endParaRPr lang="fr-FR" dirty="0"/>
          </a:p>
          <a:p>
            <a:pPr marL="0" indent="0">
              <a:buNone/>
            </a:pPr>
            <a:r>
              <a:rPr lang="fr-FR" dirty="0">
                <a:hlinkClick r:id="rId2"/>
              </a:rPr>
              <a:t>https://</a:t>
            </a:r>
            <a:r>
              <a:rPr lang="fr-FR" dirty="0" err="1">
                <a:hlinkClick r:id="rId2"/>
              </a:rPr>
              <a:t>www.fun-mooc.fr</a:t>
            </a:r>
            <a:r>
              <a:rPr lang="fr-FR" dirty="0">
                <a:hlinkClick r:id="rId2"/>
              </a:rPr>
              <a:t>/</a:t>
            </a:r>
            <a:r>
              <a:rPr lang="fr-FR" dirty="0" err="1">
                <a:hlinkClick r:id="rId2"/>
              </a:rPr>
              <a:t>fr</a:t>
            </a:r>
            <a:r>
              <a:rPr lang="fr-FR" dirty="0">
                <a:hlinkClick r:id="rId2"/>
              </a:rPr>
              <a:t>/cours/python-3-des-fondamentaux-aux-concepts-avances-du-langage/</a:t>
            </a:r>
            <a:endParaRPr lang="fr-FR" dirty="0"/>
          </a:p>
          <a:p>
            <a:pPr marL="0" indent="0">
              <a:buNone/>
            </a:pPr>
            <a:r>
              <a:rPr lang="fr-FR" dirty="0">
                <a:hlinkClick r:id="rId3"/>
              </a:rPr>
              <a:t>https://realpython.com/courses/</a:t>
            </a:r>
            <a:endParaRPr lang="fr-FR" dirty="0"/>
          </a:p>
          <a:p>
            <a:pPr marL="0" indent="0">
              <a:buNone/>
            </a:pPr>
            <a:r>
              <a:rPr lang="fr-FR" dirty="0">
                <a:hlinkClick r:id="rId4"/>
              </a:rPr>
              <a:t>https://koor.fr/Python/Index.wp</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326920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099166-9F9E-4670-A4F5-1CF74FFA7A3B}"/>
              </a:ext>
            </a:extLst>
          </p:cNvPr>
          <p:cNvSpPr>
            <a:spLocks noGrp="1"/>
          </p:cNvSpPr>
          <p:nvPr>
            <p:ph type="title"/>
          </p:nvPr>
        </p:nvSpPr>
        <p:spPr/>
        <p:txBody>
          <a:bodyPr/>
          <a:lstStyle/>
          <a:p>
            <a:r>
              <a:rPr lang="fr-FR" dirty="0"/>
              <a:t>5 - Eléments basiques : Variables globales</a:t>
            </a:r>
          </a:p>
        </p:txBody>
      </p:sp>
      <p:sp>
        <p:nvSpPr>
          <p:cNvPr id="3" name="Espace réservé du contenu 2">
            <a:extLst>
              <a:ext uri="{FF2B5EF4-FFF2-40B4-BE49-F238E27FC236}">
                <a16:creationId xmlns:a16="http://schemas.microsoft.com/office/drawing/2014/main" id="{2519CE76-40B1-4999-B2B8-06BB35F578C3}"/>
              </a:ext>
            </a:extLst>
          </p:cNvPr>
          <p:cNvSpPr>
            <a:spLocks noGrp="1"/>
          </p:cNvSpPr>
          <p:nvPr>
            <p:ph idx="1"/>
          </p:nvPr>
        </p:nvSpPr>
        <p:spPr/>
        <p:txBody>
          <a:bodyPr/>
          <a:lstStyle/>
          <a:p>
            <a:pPr marL="0" indent="0">
              <a:buNone/>
            </a:pPr>
            <a:endParaRPr lang="fr-FR" dirty="0"/>
          </a:p>
          <a:p>
            <a:pPr marL="0" indent="0">
              <a:buNone/>
            </a:pPr>
            <a:r>
              <a:rPr lang="fr-FR" dirty="0" err="1"/>
              <a:t>def</a:t>
            </a:r>
            <a:r>
              <a:rPr lang="fr-FR" dirty="0"/>
              <a:t> </a:t>
            </a:r>
            <a:r>
              <a:rPr lang="fr-FR" dirty="0" err="1"/>
              <a:t>mafonction</a:t>
            </a:r>
            <a:r>
              <a:rPr lang="fr-FR" dirty="0"/>
              <a:t>() :</a:t>
            </a:r>
          </a:p>
          <a:p>
            <a:pPr marL="0" indent="0">
              <a:buNone/>
            </a:pPr>
            <a:r>
              <a:rPr lang="fr-FR" dirty="0"/>
              <a:t>	</a:t>
            </a:r>
            <a:r>
              <a:rPr lang="fr-FR" b="1" dirty="0"/>
              <a:t>global</a:t>
            </a:r>
            <a:r>
              <a:rPr lang="fr-FR" dirty="0"/>
              <a:t> a 	#déclaration variable globale</a:t>
            </a:r>
          </a:p>
          <a:p>
            <a:endParaRPr lang="fr-FR" dirty="0"/>
          </a:p>
        </p:txBody>
      </p:sp>
    </p:spTree>
    <p:extLst>
      <p:ext uri="{BB962C8B-B14F-4D97-AF65-F5344CB8AC3E}">
        <p14:creationId xmlns:p14="http://schemas.microsoft.com/office/powerpoint/2010/main" val="366516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B0AC0-B9F6-4D00-87B4-9CC770D00077}"/>
              </a:ext>
            </a:extLst>
          </p:cNvPr>
          <p:cNvSpPr>
            <a:spLocks noGrp="1"/>
          </p:cNvSpPr>
          <p:nvPr>
            <p:ph type="title"/>
          </p:nvPr>
        </p:nvSpPr>
        <p:spPr>
          <a:xfrm>
            <a:off x="838200" y="365125"/>
            <a:ext cx="10515600" cy="817723"/>
          </a:xfrm>
        </p:spPr>
        <p:txBody>
          <a:bodyPr/>
          <a:lstStyle/>
          <a:p>
            <a:r>
              <a:rPr lang="fr-FR" dirty="0"/>
              <a:t>5 - Eléments basiques</a:t>
            </a:r>
          </a:p>
        </p:txBody>
      </p:sp>
      <p:sp>
        <p:nvSpPr>
          <p:cNvPr id="3" name="Espace réservé du contenu 2">
            <a:extLst>
              <a:ext uri="{FF2B5EF4-FFF2-40B4-BE49-F238E27FC236}">
                <a16:creationId xmlns:a16="http://schemas.microsoft.com/office/drawing/2014/main" id="{4C6C5ECB-40B0-45B3-8F46-541F4D1CE661}"/>
              </a:ext>
            </a:extLst>
          </p:cNvPr>
          <p:cNvSpPr>
            <a:spLocks noGrp="1"/>
          </p:cNvSpPr>
          <p:nvPr>
            <p:ph idx="1"/>
          </p:nvPr>
        </p:nvSpPr>
        <p:spPr>
          <a:xfrm>
            <a:off x="838200" y="1182847"/>
            <a:ext cx="10515600" cy="5108895"/>
          </a:xfrm>
        </p:spPr>
        <p:txBody>
          <a:bodyPr>
            <a:normAutofit/>
          </a:bodyPr>
          <a:lstStyle/>
          <a:p>
            <a:pPr marL="0" indent="0">
              <a:buNone/>
            </a:pPr>
            <a:r>
              <a:rPr lang="fr-FR" dirty="0"/>
              <a:t>Mais aussi :</a:t>
            </a:r>
          </a:p>
          <a:p>
            <a:pPr marL="0" indent="0">
              <a:buNone/>
            </a:pPr>
            <a:r>
              <a:rPr lang="fr-FR" b="1" dirty="0"/>
              <a:t>Nombre complexe natif </a:t>
            </a:r>
            <a:r>
              <a:rPr lang="fr-FR" dirty="0"/>
              <a:t>[imaginaire : i^2 = -1] (a + </a:t>
            </a:r>
            <a:r>
              <a:rPr lang="fr-FR" dirty="0" err="1"/>
              <a:t>bj</a:t>
            </a:r>
            <a:r>
              <a:rPr lang="fr-FR" dirty="0"/>
              <a:t>)		</a:t>
            </a:r>
            <a:r>
              <a:rPr lang="fr-FR" dirty="0">
                <a:sym typeface="Wingdings" panose="05000000000000000000" pitchFamily="2" charset="2"/>
              </a:rPr>
              <a:t></a:t>
            </a:r>
            <a:endParaRPr lang="fr-FR" dirty="0"/>
          </a:p>
          <a:p>
            <a:pPr marL="0" indent="0">
              <a:buNone/>
            </a:pPr>
            <a:r>
              <a:rPr lang="fr-FR" dirty="0"/>
              <a:t>A = 1.5+ 1j</a:t>
            </a:r>
          </a:p>
          <a:p>
            <a:pPr marL="0" indent="0">
              <a:buNone/>
            </a:pPr>
            <a:r>
              <a:rPr lang="fr-FR" dirty="0" err="1"/>
              <a:t>print</a:t>
            </a:r>
            <a:r>
              <a:rPr lang="fr-FR" dirty="0"/>
              <a:t>(</a:t>
            </a:r>
            <a:r>
              <a:rPr lang="fr-FR" dirty="0" err="1"/>
              <a:t>A.real</a:t>
            </a:r>
            <a:r>
              <a:rPr lang="fr-FR" dirty="0"/>
              <a:t>) # affichera ‘1.5’</a:t>
            </a:r>
          </a:p>
          <a:p>
            <a:pPr marL="0" indent="0">
              <a:buNone/>
            </a:pPr>
            <a:r>
              <a:rPr lang="fr-FR" dirty="0" err="1"/>
              <a:t>print</a:t>
            </a:r>
            <a:r>
              <a:rPr lang="fr-FR" dirty="0"/>
              <a:t>(</a:t>
            </a:r>
            <a:r>
              <a:rPr lang="fr-FR" dirty="0" err="1"/>
              <a:t>A.imag</a:t>
            </a:r>
            <a:r>
              <a:rPr lang="fr-FR" dirty="0"/>
              <a:t>) # affichera ‘1.0’</a:t>
            </a:r>
          </a:p>
          <a:p>
            <a:pPr marL="0" indent="0">
              <a:buNone/>
            </a:pPr>
            <a:r>
              <a:rPr lang="fr-FR" dirty="0" err="1"/>
              <a:t>print</a:t>
            </a:r>
            <a:r>
              <a:rPr lang="fr-FR" dirty="0"/>
              <a:t>(type(A)) # affichera &lt;</a:t>
            </a:r>
            <a:r>
              <a:rPr lang="fr-FR" b="1" dirty="0" err="1"/>
              <a:t>type’complex</a:t>
            </a:r>
            <a:r>
              <a:rPr lang="fr-FR" dirty="0"/>
              <a:t>’&gt;</a:t>
            </a:r>
          </a:p>
          <a:p>
            <a:pPr marL="0" indent="0">
              <a:buNone/>
            </a:pPr>
            <a:endParaRPr lang="fr-FR" dirty="0"/>
          </a:p>
          <a:p>
            <a:pPr marL="0" indent="0">
              <a:buNone/>
            </a:pPr>
            <a:r>
              <a:rPr lang="fr-FR" dirty="0"/>
              <a:t>Test = 3&lt;2 </a:t>
            </a:r>
            <a:r>
              <a:rPr lang="fr-FR" dirty="0" err="1"/>
              <a:t>print</a:t>
            </a:r>
            <a:r>
              <a:rPr lang="fr-FR" dirty="0"/>
              <a:t>(Test) # affichera False [</a:t>
            </a:r>
            <a:r>
              <a:rPr lang="fr-FR" dirty="0" err="1"/>
              <a:t>cf</a:t>
            </a:r>
            <a:r>
              <a:rPr lang="fr-FR" dirty="0"/>
              <a:t> </a:t>
            </a:r>
            <a:r>
              <a:rPr lang="fr-FR" dirty="0" err="1"/>
              <a:t>True</a:t>
            </a:r>
            <a:r>
              <a:rPr lang="fr-FR" dirty="0"/>
              <a:t>] attention à la casse</a:t>
            </a:r>
          </a:p>
          <a:p>
            <a:pPr marL="0" indent="0">
              <a:buNone/>
            </a:pPr>
            <a:r>
              <a:rPr lang="fr-FR" dirty="0" err="1"/>
              <a:t>Print</a:t>
            </a:r>
            <a:r>
              <a:rPr lang="fr-FR" dirty="0"/>
              <a:t>(type(Test)) # affichera &lt;</a:t>
            </a:r>
            <a:r>
              <a:rPr lang="fr-FR" b="1" dirty="0"/>
              <a:t>type ‘</a:t>
            </a:r>
            <a:r>
              <a:rPr lang="fr-FR" b="1" dirty="0" err="1"/>
              <a:t>bool</a:t>
            </a:r>
            <a:r>
              <a:rPr lang="fr-FR" dirty="0"/>
              <a:t>’&gt;</a:t>
            </a:r>
          </a:p>
          <a:p>
            <a:pPr marL="0" indent="0">
              <a:buNone/>
            </a:pPr>
            <a:endParaRPr lang="fr-FR" dirty="0"/>
          </a:p>
        </p:txBody>
      </p:sp>
    </p:spTree>
    <p:extLst>
      <p:ext uri="{BB962C8B-B14F-4D97-AF65-F5344CB8AC3E}">
        <p14:creationId xmlns:p14="http://schemas.microsoft.com/office/powerpoint/2010/main" val="274016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22C19-5F09-4A68-A395-DA0AB9CFC517}"/>
              </a:ext>
            </a:extLst>
          </p:cNvPr>
          <p:cNvSpPr>
            <a:spLocks noGrp="1"/>
          </p:cNvSpPr>
          <p:nvPr>
            <p:ph type="title"/>
          </p:nvPr>
        </p:nvSpPr>
        <p:spPr>
          <a:xfrm>
            <a:off x="838200" y="365125"/>
            <a:ext cx="10515600" cy="784167"/>
          </a:xfrm>
        </p:spPr>
        <p:txBody>
          <a:bodyPr/>
          <a:lstStyle/>
          <a:p>
            <a:r>
              <a:rPr lang="fr-FR" dirty="0"/>
              <a:t>5 - Eléments basiques</a:t>
            </a:r>
          </a:p>
        </p:txBody>
      </p:sp>
      <p:sp>
        <p:nvSpPr>
          <p:cNvPr id="3" name="Espace réservé du contenu 2">
            <a:extLst>
              <a:ext uri="{FF2B5EF4-FFF2-40B4-BE49-F238E27FC236}">
                <a16:creationId xmlns:a16="http://schemas.microsoft.com/office/drawing/2014/main" id="{5EDFF76E-4382-449D-8EB6-29779CE2BF0D}"/>
              </a:ext>
            </a:extLst>
          </p:cNvPr>
          <p:cNvSpPr>
            <a:spLocks noGrp="1"/>
          </p:cNvSpPr>
          <p:nvPr>
            <p:ph idx="1"/>
          </p:nvPr>
        </p:nvSpPr>
        <p:spPr>
          <a:xfrm>
            <a:off x="838200" y="1149292"/>
            <a:ext cx="10515600" cy="5027671"/>
          </a:xfrm>
        </p:spPr>
        <p:txBody>
          <a:bodyPr/>
          <a:lstStyle/>
          <a:p>
            <a:pPr marL="0" indent="0">
              <a:buNone/>
            </a:pPr>
            <a:r>
              <a:rPr lang="fr-FR" b="1" dirty="0"/>
              <a:t>Cast :</a:t>
            </a:r>
            <a:r>
              <a:rPr lang="fr-FR" dirty="0"/>
              <a:t> </a:t>
            </a:r>
          </a:p>
          <a:p>
            <a:pPr marL="0" indent="0">
              <a:buNone/>
            </a:pPr>
            <a:r>
              <a:rPr lang="fr-FR" dirty="0"/>
              <a:t>	a = 2 </a:t>
            </a:r>
          </a:p>
          <a:p>
            <a:pPr marL="0" indent="0">
              <a:buNone/>
            </a:pPr>
            <a:r>
              <a:rPr lang="fr-FR" dirty="0"/>
              <a:t>	3/ </a:t>
            </a:r>
            <a:r>
              <a:rPr lang="fr-FR" dirty="0" err="1"/>
              <a:t>float</a:t>
            </a:r>
            <a:r>
              <a:rPr lang="fr-FR" dirty="0"/>
              <a:t>(a) # accepté</a:t>
            </a:r>
          </a:p>
          <a:p>
            <a:pPr marL="0" indent="0">
              <a:buNone/>
            </a:pPr>
            <a:r>
              <a:rPr lang="fr-FR" dirty="0"/>
              <a:t>Div entière (modulo) :</a:t>
            </a:r>
          </a:p>
          <a:p>
            <a:pPr marL="0" indent="0">
              <a:buNone/>
            </a:pPr>
            <a:r>
              <a:rPr lang="fr-FR" dirty="0"/>
              <a:t>	3//2</a:t>
            </a:r>
          </a:p>
          <a:p>
            <a:pPr marL="0" indent="0">
              <a:buNone/>
            </a:pPr>
            <a:r>
              <a:rPr lang="fr-FR" dirty="0"/>
              <a:t>	3%2</a:t>
            </a:r>
          </a:p>
          <a:p>
            <a:pPr marL="0" indent="0">
              <a:buNone/>
            </a:pPr>
            <a:endParaRPr lang="fr-FR" dirty="0"/>
          </a:p>
        </p:txBody>
      </p:sp>
    </p:spTree>
    <p:extLst>
      <p:ext uri="{BB962C8B-B14F-4D97-AF65-F5344CB8AC3E}">
        <p14:creationId xmlns:p14="http://schemas.microsoft.com/office/powerpoint/2010/main" val="54813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8C59D-26F5-413B-B8FC-D60BA4AD7E79}"/>
              </a:ext>
            </a:extLst>
          </p:cNvPr>
          <p:cNvSpPr>
            <a:spLocks noGrp="1"/>
          </p:cNvSpPr>
          <p:nvPr>
            <p:ph type="title"/>
          </p:nvPr>
        </p:nvSpPr>
        <p:spPr/>
        <p:txBody>
          <a:bodyPr/>
          <a:lstStyle/>
          <a:p>
            <a:r>
              <a:rPr lang="fr-FR" dirty="0"/>
              <a:t>5 - Structures de contrôle</a:t>
            </a:r>
          </a:p>
        </p:txBody>
      </p:sp>
      <p:sp>
        <p:nvSpPr>
          <p:cNvPr id="3" name="Espace réservé du contenu 2">
            <a:extLst>
              <a:ext uri="{FF2B5EF4-FFF2-40B4-BE49-F238E27FC236}">
                <a16:creationId xmlns:a16="http://schemas.microsoft.com/office/drawing/2014/main" id="{55C19134-8AAC-428E-A5F8-41E64F589A28}"/>
              </a:ext>
            </a:extLst>
          </p:cNvPr>
          <p:cNvSpPr>
            <a:spLocks noGrp="1"/>
          </p:cNvSpPr>
          <p:nvPr>
            <p:ph idx="1"/>
          </p:nvPr>
        </p:nvSpPr>
        <p:spPr/>
        <p:txBody>
          <a:bodyPr>
            <a:normAutofit fontScale="92500" lnSpcReduction="20000"/>
          </a:bodyPr>
          <a:lstStyle/>
          <a:p>
            <a:r>
              <a:rPr lang="fr-FR" dirty="0"/>
              <a:t>Les blocs sont reliés à l’INDENTATION !!!</a:t>
            </a:r>
          </a:p>
          <a:p>
            <a:pPr marL="0" indent="0">
              <a:buNone/>
            </a:pPr>
            <a:r>
              <a:rPr lang="fr-FR" dirty="0"/>
              <a:t>If a &gt; b</a:t>
            </a:r>
          </a:p>
          <a:p>
            <a:pPr marL="0" indent="0">
              <a:buNone/>
            </a:pPr>
            <a:r>
              <a:rPr lang="fr-FR" dirty="0"/>
              <a:t>	</a:t>
            </a:r>
            <a:r>
              <a:rPr lang="fr-FR" dirty="0" err="1"/>
              <a:t>print</a:t>
            </a:r>
            <a:r>
              <a:rPr lang="fr-FR" dirty="0"/>
              <a:t>(‘’toto’’)</a:t>
            </a:r>
          </a:p>
          <a:p>
            <a:pPr marL="0" indent="0">
              <a:buNone/>
            </a:pPr>
            <a:r>
              <a:rPr lang="fr-FR" dirty="0" err="1"/>
              <a:t>print</a:t>
            </a:r>
            <a:r>
              <a:rPr lang="fr-FR" dirty="0"/>
              <a:t> ( ‘’ End’’)</a:t>
            </a:r>
          </a:p>
          <a:p>
            <a:pPr marL="0" indent="0">
              <a:buNone/>
            </a:pPr>
            <a:endParaRPr lang="fr-FR" dirty="0"/>
          </a:p>
          <a:p>
            <a:pPr marL="0" indent="0">
              <a:buNone/>
            </a:pPr>
            <a:r>
              <a:rPr lang="fr-FR" dirty="0"/>
              <a:t>If a == b</a:t>
            </a:r>
          </a:p>
          <a:p>
            <a:pPr marL="0" indent="0">
              <a:buNone/>
            </a:pPr>
            <a:r>
              <a:rPr lang="fr-FR" dirty="0"/>
              <a:t>	</a:t>
            </a:r>
            <a:r>
              <a:rPr lang="fr-FR" dirty="0" err="1"/>
              <a:t>print</a:t>
            </a:r>
            <a:r>
              <a:rPr lang="fr-FR" dirty="0"/>
              <a:t>(‘’titi’’) </a:t>
            </a:r>
          </a:p>
          <a:p>
            <a:pPr marL="0" indent="0">
              <a:buNone/>
            </a:pPr>
            <a:r>
              <a:rPr lang="fr-FR" dirty="0"/>
              <a:t>#vs</a:t>
            </a:r>
          </a:p>
          <a:p>
            <a:pPr marL="0" indent="0">
              <a:buNone/>
            </a:pPr>
            <a:r>
              <a:rPr lang="fr-FR" dirty="0"/>
              <a:t>If a&gt;b </a:t>
            </a:r>
            <a:r>
              <a:rPr lang="fr-FR" dirty="0" err="1"/>
              <a:t>print</a:t>
            </a:r>
            <a:r>
              <a:rPr lang="fr-FR" dirty="0"/>
              <a:t>(‘’toto’’)</a:t>
            </a:r>
          </a:p>
          <a:p>
            <a:pPr marL="0" indent="0">
              <a:buNone/>
            </a:pPr>
            <a:r>
              <a:rPr lang="fr-FR" dirty="0"/>
              <a:t>	if a==b </a:t>
            </a:r>
            <a:r>
              <a:rPr lang="fr-FR" dirty="0" err="1"/>
              <a:t>print</a:t>
            </a:r>
            <a:r>
              <a:rPr lang="fr-FR" dirty="0"/>
              <a:t>(‘’titi’’)</a:t>
            </a:r>
          </a:p>
          <a:p>
            <a:endParaRPr lang="fr-FR" dirty="0"/>
          </a:p>
        </p:txBody>
      </p:sp>
    </p:spTree>
    <p:extLst>
      <p:ext uri="{BB962C8B-B14F-4D97-AF65-F5344CB8AC3E}">
        <p14:creationId xmlns:p14="http://schemas.microsoft.com/office/powerpoint/2010/main" val="3861312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A2B627-9736-4D6C-B6FF-FEC2F3804ECD}"/>
              </a:ext>
            </a:extLst>
          </p:cNvPr>
          <p:cNvSpPr>
            <a:spLocks noGrp="1"/>
          </p:cNvSpPr>
          <p:nvPr>
            <p:ph type="title"/>
          </p:nvPr>
        </p:nvSpPr>
        <p:spPr/>
        <p:txBody>
          <a:bodyPr/>
          <a:lstStyle/>
          <a:p>
            <a:r>
              <a:rPr lang="fr-FR" dirty="0"/>
              <a:t>5 - Structures de contrôle</a:t>
            </a:r>
          </a:p>
        </p:txBody>
      </p:sp>
      <p:sp>
        <p:nvSpPr>
          <p:cNvPr id="3" name="Espace réservé du contenu 2">
            <a:extLst>
              <a:ext uri="{FF2B5EF4-FFF2-40B4-BE49-F238E27FC236}">
                <a16:creationId xmlns:a16="http://schemas.microsoft.com/office/drawing/2014/main" id="{E026817E-D235-407B-B7A7-A530AF52FA96}"/>
              </a:ext>
            </a:extLst>
          </p:cNvPr>
          <p:cNvSpPr>
            <a:spLocks noGrp="1"/>
          </p:cNvSpPr>
          <p:nvPr>
            <p:ph idx="1"/>
          </p:nvPr>
        </p:nvSpPr>
        <p:spPr/>
        <p:txBody>
          <a:bodyPr/>
          <a:lstStyle/>
          <a:p>
            <a:pPr marL="0" indent="0">
              <a:buNone/>
            </a:pPr>
            <a:r>
              <a:rPr lang="fr-FR" dirty="0"/>
              <a:t> if  (n&gt;0) and (n&lt;10) :</a:t>
            </a:r>
          </a:p>
          <a:p>
            <a:pPr marL="0" indent="0">
              <a:buNone/>
            </a:pPr>
            <a:endParaRPr lang="fr-FR" dirty="0"/>
          </a:p>
          <a:p>
            <a:pPr marL="0" indent="0">
              <a:buNone/>
            </a:pPr>
            <a:r>
              <a:rPr lang="fr-FR" dirty="0"/>
              <a:t>if n&lt;0 :</a:t>
            </a:r>
          </a:p>
          <a:p>
            <a:pPr marL="0" indent="0">
              <a:buNone/>
            </a:pPr>
            <a:r>
              <a:rPr lang="fr-FR" dirty="0"/>
              <a:t>	</a:t>
            </a:r>
            <a:r>
              <a:rPr lang="fr-FR" dirty="0" err="1"/>
              <a:t>print</a:t>
            </a:r>
            <a:r>
              <a:rPr lang="fr-FR" dirty="0"/>
              <a:t> ( ‘’ nb </a:t>
            </a:r>
            <a:r>
              <a:rPr lang="fr-FR" dirty="0" err="1"/>
              <a:t>negatif</a:t>
            </a:r>
            <a:r>
              <a:rPr lang="fr-FR" dirty="0"/>
              <a:t>’’)</a:t>
            </a:r>
          </a:p>
          <a:p>
            <a:pPr marL="0" indent="0">
              <a:buNone/>
            </a:pPr>
            <a:r>
              <a:rPr lang="fr-FR" dirty="0" err="1"/>
              <a:t>elseif</a:t>
            </a:r>
            <a:r>
              <a:rPr lang="fr-FR" dirty="0"/>
              <a:t> n = 0 :</a:t>
            </a:r>
          </a:p>
          <a:p>
            <a:pPr marL="0" indent="0">
              <a:buNone/>
            </a:pPr>
            <a:r>
              <a:rPr lang="fr-FR" dirty="0"/>
              <a:t>	</a:t>
            </a:r>
            <a:r>
              <a:rPr lang="fr-FR" dirty="0" err="1"/>
              <a:t>print</a:t>
            </a:r>
            <a:r>
              <a:rPr lang="fr-FR" dirty="0"/>
              <a:t> ( ‘’ nb </a:t>
            </a:r>
            <a:r>
              <a:rPr lang="fr-FR" dirty="0" err="1"/>
              <a:t>egal</a:t>
            </a:r>
            <a:r>
              <a:rPr lang="fr-FR" dirty="0"/>
              <a:t>  </a:t>
            </a:r>
            <a:r>
              <a:rPr lang="fr-FR" dirty="0" err="1"/>
              <a:t>zero</a:t>
            </a:r>
            <a:r>
              <a:rPr lang="fr-FR" dirty="0"/>
              <a:t>’’)</a:t>
            </a:r>
          </a:p>
          <a:p>
            <a:pPr marL="0" indent="0">
              <a:buNone/>
            </a:pPr>
            <a:r>
              <a:rPr lang="fr-FR" dirty="0" err="1"/>
              <a:t>else</a:t>
            </a:r>
            <a:r>
              <a:rPr lang="fr-FR" dirty="0"/>
              <a:t> :  </a:t>
            </a:r>
          </a:p>
          <a:p>
            <a:pPr marL="0" indent="0">
              <a:buNone/>
            </a:pPr>
            <a:r>
              <a:rPr lang="fr-FR" dirty="0"/>
              <a:t>	</a:t>
            </a:r>
            <a:r>
              <a:rPr lang="fr-FR" dirty="0" err="1"/>
              <a:t>print</a:t>
            </a:r>
            <a:r>
              <a:rPr lang="fr-FR" dirty="0"/>
              <a:t> (‘’ nb est positif’’)</a:t>
            </a:r>
          </a:p>
          <a:p>
            <a:pPr marL="0" indent="0">
              <a:buNone/>
            </a:pPr>
            <a:endParaRPr lang="fr-FR" dirty="0"/>
          </a:p>
        </p:txBody>
      </p:sp>
    </p:spTree>
    <p:extLst>
      <p:ext uri="{BB962C8B-B14F-4D97-AF65-F5344CB8AC3E}">
        <p14:creationId xmlns:p14="http://schemas.microsoft.com/office/powerpoint/2010/main" val="161421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D9AAB5-F322-4A09-AA6A-FBE9B9862B73}"/>
              </a:ext>
            </a:extLst>
          </p:cNvPr>
          <p:cNvSpPr>
            <a:spLocks noGrp="1"/>
          </p:cNvSpPr>
          <p:nvPr>
            <p:ph type="title"/>
          </p:nvPr>
        </p:nvSpPr>
        <p:spPr/>
        <p:txBody>
          <a:bodyPr/>
          <a:lstStyle/>
          <a:p>
            <a:r>
              <a:rPr lang="fr-FR" dirty="0"/>
              <a:t>5 - Structures de contrôle</a:t>
            </a:r>
          </a:p>
        </p:txBody>
      </p:sp>
      <p:sp>
        <p:nvSpPr>
          <p:cNvPr id="3" name="Espace réservé du contenu 2">
            <a:extLst>
              <a:ext uri="{FF2B5EF4-FFF2-40B4-BE49-F238E27FC236}">
                <a16:creationId xmlns:a16="http://schemas.microsoft.com/office/drawing/2014/main" id="{E3172A2E-9ABA-45E6-A650-C3FE9E043A4B}"/>
              </a:ext>
            </a:extLst>
          </p:cNvPr>
          <p:cNvSpPr>
            <a:spLocks noGrp="1"/>
          </p:cNvSpPr>
          <p:nvPr>
            <p:ph idx="1"/>
          </p:nvPr>
        </p:nvSpPr>
        <p:spPr/>
        <p:txBody>
          <a:bodyPr/>
          <a:lstStyle/>
          <a:p>
            <a:pPr marL="0" indent="0">
              <a:buNone/>
            </a:pPr>
            <a:r>
              <a:rPr lang="fr-FR" dirty="0"/>
              <a:t>	</a:t>
            </a:r>
            <a:r>
              <a:rPr lang="fr-FR" b="1" dirty="0"/>
              <a:t>for n in range(3) :</a:t>
            </a:r>
          </a:p>
          <a:p>
            <a:pPr marL="457200" lvl="1" indent="0">
              <a:buNone/>
            </a:pPr>
            <a:r>
              <a:rPr lang="fr-FR" dirty="0"/>
              <a:t>	</a:t>
            </a:r>
            <a:r>
              <a:rPr lang="fr-FR" sz="2800" dirty="0"/>
              <a:t>      </a:t>
            </a:r>
            <a:r>
              <a:rPr lang="fr-FR" sz="2800" dirty="0" err="1"/>
              <a:t>print</a:t>
            </a:r>
            <a:r>
              <a:rPr lang="fr-FR" sz="2800" dirty="0"/>
              <a:t> (n, end =‘’ ‘’)</a:t>
            </a:r>
          </a:p>
          <a:p>
            <a:pPr marL="457200" lvl="1" indent="0">
              <a:buNone/>
            </a:pPr>
            <a:r>
              <a:rPr lang="fr-FR" sz="2800" dirty="0"/>
              <a:t>  </a:t>
            </a:r>
          </a:p>
          <a:p>
            <a:pPr marL="457200" lvl="1" indent="0">
              <a:buNone/>
            </a:pPr>
            <a:r>
              <a:rPr lang="fr-FR" sz="2800" b="1" dirty="0"/>
              <a:t>      for </a:t>
            </a:r>
            <a:r>
              <a:rPr lang="fr-FR" sz="2800" b="1" dirty="0" err="1"/>
              <a:t>loop</a:t>
            </a:r>
            <a:r>
              <a:rPr lang="fr-FR" sz="2800" b="1" dirty="0"/>
              <a:t> in range(3) :</a:t>
            </a:r>
          </a:p>
          <a:p>
            <a:pPr marL="457200" lvl="1" indent="0">
              <a:buNone/>
            </a:pPr>
            <a:r>
              <a:rPr lang="fr-FR" sz="2800" dirty="0"/>
              <a:t>	      </a:t>
            </a:r>
            <a:r>
              <a:rPr lang="fr-FR" sz="2800" dirty="0" err="1"/>
              <a:t>print</a:t>
            </a:r>
            <a:r>
              <a:rPr lang="fr-FR" sz="2800" dirty="0"/>
              <a:t> ( ‘’Hello’’, end = ‘’ ‘’)</a:t>
            </a:r>
          </a:p>
          <a:p>
            <a:pPr marL="457200" lvl="1" indent="0">
              <a:buNone/>
            </a:pPr>
            <a:r>
              <a:rPr lang="fr-FR" sz="2800" dirty="0"/>
              <a:t>            </a:t>
            </a:r>
            <a:r>
              <a:rPr lang="fr-FR" sz="2800" dirty="0" err="1"/>
              <a:t>print</a:t>
            </a:r>
            <a:r>
              <a:rPr lang="fr-FR" sz="2800" dirty="0"/>
              <a:t> ( ‘’ world ’’)</a:t>
            </a:r>
          </a:p>
          <a:p>
            <a:pPr marL="457200" lvl="1" indent="0">
              <a:buNone/>
            </a:pPr>
            <a:r>
              <a:rPr lang="fr-FR" sz="2800" dirty="0"/>
              <a:t>      </a:t>
            </a:r>
            <a:r>
              <a:rPr lang="fr-FR" sz="2800" dirty="0" err="1"/>
              <a:t>print</a:t>
            </a:r>
            <a:r>
              <a:rPr lang="fr-FR" sz="2800" dirty="0"/>
              <a:t> (‘’End’’)</a:t>
            </a:r>
          </a:p>
        </p:txBody>
      </p:sp>
    </p:spTree>
    <p:extLst>
      <p:ext uri="{BB962C8B-B14F-4D97-AF65-F5344CB8AC3E}">
        <p14:creationId xmlns:p14="http://schemas.microsoft.com/office/powerpoint/2010/main" val="298210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C84CDC-049C-4714-BE42-FC932F1353C4}"/>
              </a:ext>
            </a:extLst>
          </p:cNvPr>
          <p:cNvSpPr>
            <a:spLocks noGrp="1"/>
          </p:cNvSpPr>
          <p:nvPr>
            <p:ph type="title"/>
          </p:nvPr>
        </p:nvSpPr>
        <p:spPr/>
        <p:txBody>
          <a:bodyPr/>
          <a:lstStyle/>
          <a:p>
            <a:r>
              <a:rPr lang="fr-FR" dirty="0"/>
              <a:t>5 - Structures de contrôle</a:t>
            </a:r>
          </a:p>
        </p:txBody>
      </p:sp>
      <p:sp>
        <p:nvSpPr>
          <p:cNvPr id="3" name="Espace réservé du contenu 2">
            <a:extLst>
              <a:ext uri="{FF2B5EF4-FFF2-40B4-BE49-F238E27FC236}">
                <a16:creationId xmlns:a16="http://schemas.microsoft.com/office/drawing/2014/main" id="{601395B1-0C9C-47C1-9CAC-C8C93E5DC59A}"/>
              </a:ext>
            </a:extLst>
          </p:cNvPr>
          <p:cNvSpPr>
            <a:spLocks noGrp="1"/>
          </p:cNvSpPr>
          <p:nvPr>
            <p:ph idx="1"/>
          </p:nvPr>
        </p:nvSpPr>
        <p:spPr/>
        <p:txBody>
          <a:bodyPr/>
          <a:lstStyle/>
          <a:p>
            <a:pPr marL="0" indent="0">
              <a:buNone/>
            </a:pPr>
            <a:r>
              <a:rPr lang="fr-FR" dirty="0"/>
              <a:t>A = 0</a:t>
            </a:r>
          </a:p>
          <a:p>
            <a:pPr marL="0" indent="0">
              <a:buNone/>
            </a:pPr>
            <a:r>
              <a:rPr lang="fr-FR" dirty="0" err="1"/>
              <a:t>while</a:t>
            </a:r>
            <a:r>
              <a:rPr lang="fr-FR" dirty="0"/>
              <a:t> A &lt;10 :</a:t>
            </a:r>
          </a:p>
          <a:p>
            <a:pPr marL="0" indent="0">
              <a:buNone/>
            </a:pPr>
            <a:r>
              <a:rPr lang="fr-FR" dirty="0"/>
              <a:t>	</a:t>
            </a:r>
            <a:r>
              <a:rPr lang="fr-FR" dirty="0" err="1"/>
              <a:t>print</a:t>
            </a:r>
            <a:r>
              <a:rPr lang="fr-FR" dirty="0"/>
              <a:t>(‘’ hello’’)</a:t>
            </a:r>
          </a:p>
          <a:p>
            <a:pPr marL="0" indent="0">
              <a:buNone/>
            </a:pPr>
            <a:r>
              <a:rPr lang="fr-FR" dirty="0"/>
              <a:t>	A = A +1 # aussi A+=1 comme en C</a:t>
            </a:r>
          </a:p>
          <a:p>
            <a:pPr marL="0" indent="0">
              <a:buNone/>
            </a:pPr>
            <a:r>
              <a:rPr lang="fr-FR" dirty="0" err="1"/>
              <a:t>print</a:t>
            </a:r>
            <a:r>
              <a:rPr lang="fr-FR" dirty="0"/>
              <a:t>(‘’END’’)</a:t>
            </a:r>
          </a:p>
        </p:txBody>
      </p:sp>
    </p:spTree>
    <p:extLst>
      <p:ext uri="{BB962C8B-B14F-4D97-AF65-F5344CB8AC3E}">
        <p14:creationId xmlns:p14="http://schemas.microsoft.com/office/powerpoint/2010/main" val="1085562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67B071-4FAD-4A56-AD39-ECA9156518D9}"/>
              </a:ext>
            </a:extLst>
          </p:cNvPr>
          <p:cNvSpPr>
            <a:spLocks noGrp="1"/>
          </p:cNvSpPr>
          <p:nvPr>
            <p:ph type="title"/>
          </p:nvPr>
        </p:nvSpPr>
        <p:spPr>
          <a:xfrm>
            <a:off x="838200" y="365125"/>
            <a:ext cx="10515600" cy="711645"/>
          </a:xfrm>
        </p:spPr>
        <p:txBody>
          <a:bodyPr/>
          <a:lstStyle/>
          <a:p>
            <a:r>
              <a:rPr lang="fr-FR" dirty="0"/>
              <a:t>5 - Structures de contrôle</a:t>
            </a:r>
          </a:p>
        </p:txBody>
      </p:sp>
      <p:sp>
        <p:nvSpPr>
          <p:cNvPr id="3" name="Espace réservé du contenu 2">
            <a:extLst>
              <a:ext uri="{FF2B5EF4-FFF2-40B4-BE49-F238E27FC236}">
                <a16:creationId xmlns:a16="http://schemas.microsoft.com/office/drawing/2014/main" id="{45848E72-E5DD-4C09-8301-17256186EF32}"/>
              </a:ext>
            </a:extLst>
          </p:cNvPr>
          <p:cNvSpPr>
            <a:spLocks noGrp="1"/>
          </p:cNvSpPr>
          <p:nvPr>
            <p:ph idx="1"/>
          </p:nvPr>
        </p:nvSpPr>
        <p:spPr>
          <a:xfrm>
            <a:off x="838200" y="1145136"/>
            <a:ext cx="10515600" cy="5031827"/>
          </a:xfrm>
        </p:spPr>
        <p:txBody>
          <a:bodyPr>
            <a:normAutofit/>
          </a:bodyPr>
          <a:lstStyle/>
          <a:p>
            <a:pPr>
              <a:buFont typeface="Wingdings" panose="05000000000000000000" pitchFamily="2" charset="2"/>
              <a:buChar char="è"/>
            </a:pPr>
            <a:r>
              <a:rPr lang="fr-FR" b="1" dirty="0"/>
              <a:t>Pas de Switch ou Case of !!!!!! </a:t>
            </a:r>
          </a:p>
          <a:p>
            <a:pPr marL="0" indent="0">
              <a:buNone/>
            </a:pPr>
            <a:r>
              <a:rPr lang="fr-FR" dirty="0"/>
              <a:t>Des if  ou n’importe quelle fonction qui reprend la logique des « Switch-case »</a:t>
            </a:r>
          </a:p>
        </p:txBody>
      </p:sp>
    </p:spTree>
    <p:extLst>
      <p:ext uri="{BB962C8B-B14F-4D97-AF65-F5344CB8AC3E}">
        <p14:creationId xmlns:p14="http://schemas.microsoft.com/office/powerpoint/2010/main" val="38363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1C862-0BBF-4754-8B23-A0785520D508}"/>
              </a:ext>
            </a:extLst>
          </p:cNvPr>
          <p:cNvSpPr>
            <a:spLocks noGrp="1"/>
          </p:cNvSpPr>
          <p:nvPr>
            <p:ph type="title"/>
          </p:nvPr>
        </p:nvSpPr>
        <p:spPr>
          <a:xfrm>
            <a:off x="838200" y="365125"/>
            <a:ext cx="10515600" cy="415051"/>
          </a:xfrm>
        </p:spPr>
        <p:txBody>
          <a:bodyPr>
            <a:normAutofit fontScale="90000"/>
          </a:bodyPr>
          <a:lstStyle/>
          <a:p>
            <a:r>
              <a:rPr lang="fr-FR" dirty="0"/>
              <a:t>Python : MEO</a:t>
            </a:r>
          </a:p>
        </p:txBody>
      </p:sp>
      <p:sp>
        <p:nvSpPr>
          <p:cNvPr id="3" name="Espace réservé du contenu 2">
            <a:extLst>
              <a:ext uri="{FF2B5EF4-FFF2-40B4-BE49-F238E27FC236}">
                <a16:creationId xmlns:a16="http://schemas.microsoft.com/office/drawing/2014/main" id="{A4ED410B-02C5-40A1-A458-C3C9BC0EB05B}"/>
              </a:ext>
            </a:extLst>
          </p:cNvPr>
          <p:cNvSpPr>
            <a:spLocks noGrp="1"/>
          </p:cNvSpPr>
          <p:nvPr>
            <p:ph idx="1"/>
          </p:nvPr>
        </p:nvSpPr>
        <p:spPr>
          <a:xfrm>
            <a:off x="838200" y="989901"/>
            <a:ext cx="10515600" cy="5187062"/>
          </a:xfrm>
        </p:spPr>
        <p:txBody>
          <a:bodyPr/>
          <a:lstStyle/>
          <a:p>
            <a:pPr marL="0" indent="0">
              <a:buNone/>
            </a:pPr>
            <a:r>
              <a:rPr lang="fr-FR" dirty="0"/>
              <a:t>Plusieurs outils (IDE – </a:t>
            </a:r>
            <a:r>
              <a:rPr lang="fr-FR" dirty="0" err="1"/>
              <a:t>Framwork</a:t>
            </a:r>
            <a:r>
              <a:rPr lang="fr-FR" dirty="0"/>
              <a:t> </a:t>
            </a:r>
            <a:r>
              <a:rPr lang="fr-FR" dirty="0" err="1"/>
              <a:t>etc</a:t>
            </a:r>
            <a:r>
              <a:rPr lang="fr-FR" dirty="0"/>
              <a:t> ..)</a:t>
            </a:r>
          </a:p>
          <a:p>
            <a:pPr marL="0" indent="0">
              <a:buNone/>
            </a:pPr>
            <a:r>
              <a:rPr lang="fr-FR" dirty="0" err="1"/>
              <a:t>PyCharm</a:t>
            </a:r>
            <a:r>
              <a:rPr lang="fr-FR" dirty="0"/>
              <a:t> </a:t>
            </a:r>
            <a:r>
              <a:rPr lang="fr-FR" dirty="0" err="1"/>
              <a:t>etc</a:t>
            </a:r>
            <a:r>
              <a:rPr lang="fr-FR" dirty="0"/>
              <a:t> ..</a:t>
            </a:r>
          </a:p>
          <a:p>
            <a:pPr marL="0" indent="0">
              <a:buNone/>
            </a:pPr>
            <a:r>
              <a:rPr lang="fr-FR" dirty="0"/>
              <a:t>Personnellement: Anaconda avec </a:t>
            </a:r>
            <a:r>
              <a:rPr lang="fr-FR" dirty="0" err="1"/>
              <a:t>Spyder</a:t>
            </a:r>
            <a:r>
              <a:rPr lang="fr-FR" dirty="0"/>
              <a:t> ..</a:t>
            </a:r>
            <a:r>
              <a:rPr lang="fr-FR" dirty="0">
                <a:sym typeface="Wingdings" panose="05000000000000000000" pitchFamily="2" charset="2"/>
              </a:rPr>
              <a:t></a:t>
            </a:r>
            <a:endParaRPr lang="fr-FR" dirty="0"/>
          </a:p>
          <a:p>
            <a:pPr marL="0" indent="0">
              <a:buNone/>
            </a:pPr>
            <a:r>
              <a:rPr lang="fr-FR" b="1" dirty="0"/>
              <a:t>Warning : variables d’environnement  </a:t>
            </a:r>
            <a:r>
              <a:rPr lang="fr-FR" dirty="0"/>
              <a:t>: </a:t>
            </a:r>
          </a:p>
          <a:p>
            <a:pPr marL="0" indent="0">
              <a:buNone/>
            </a:pPr>
            <a:r>
              <a:rPr lang="fr-FR" dirty="0"/>
              <a:t>Sous Windows 10 : « Paramètres » puis [en bas à gauche] « information </a:t>
            </a:r>
            <a:r>
              <a:rPr lang="fr-FR" dirty="0" err="1"/>
              <a:t>syst</a:t>
            </a:r>
            <a:r>
              <a:rPr lang="fr-FR" dirty="0"/>
              <a:t> » puis [en </a:t>
            </a:r>
            <a:r>
              <a:rPr lang="fr-FR" dirty="0" err="1"/>
              <a:t>ht</a:t>
            </a:r>
            <a:r>
              <a:rPr lang="fr-FR" dirty="0"/>
              <a:t> à droite] « information </a:t>
            </a:r>
            <a:r>
              <a:rPr lang="fr-FR" dirty="0" err="1"/>
              <a:t>syst</a:t>
            </a:r>
            <a:r>
              <a:rPr lang="fr-FR" dirty="0"/>
              <a:t> » puis [à gauche] « paramètres </a:t>
            </a:r>
            <a:r>
              <a:rPr lang="fr-FR" dirty="0" err="1"/>
              <a:t>syst</a:t>
            </a:r>
            <a:r>
              <a:rPr lang="fr-FR" dirty="0"/>
              <a:t>. Avancés » puis [en bas] « variables d’environnement » puis « variables </a:t>
            </a:r>
            <a:r>
              <a:rPr lang="fr-FR" dirty="0" err="1"/>
              <a:t>syst</a:t>
            </a:r>
            <a:r>
              <a:rPr lang="fr-FR" dirty="0"/>
              <a:t> » variables « </a:t>
            </a:r>
            <a:r>
              <a:rPr lang="fr-FR" dirty="0" err="1"/>
              <a:t>path</a:t>
            </a:r>
            <a:r>
              <a:rPr lang="fr-FR" dirty="0"/>
              <a:t> », choix « modifier » rajouter si nécessaire : [le </a:t>
            </a:r>
            <a:r>
              <a:rPr lang="fr-FR" dirty="0" err="1"/>
              <a:t>path</a:t>
            </a:r>
            <a:r>
              <a:rPr lang="fr-FR" dirty="0"/>
              <a:t> de vos modules] : chez moi </a:t>
            </a:r>
          </a:p>
          <a:p>
            <a:pPr marL="0" indent="0">
              <a:buNone/>
            </a:pPr>
            <a:r>
              <a:rPr lang="fr-FR" b="1" dirty="0"/>
              <a:t>c:\ </a:t>
            </a:r>
            <a:r>
              <a:rPr lang="fr-FR" b="1" dirty="0" err="1"/>
              <a:t>programdata</a:t>
            </a:r>
            <a:r>
              <a:rPr lang="fr-FR" b="1" dirty="0"/>
              <a:t>\</a:t>
            </a:r>
            <a:r>
              <a:rPr lang="fr-FR" b="1" dirty="0" err="1"/>
              <a:t>anaconda3</a:t>
            </a:r>
            <a:r>
              <a:rPr lang="fr-FR" b="1" dirty="0"/>
              <a:t>\scripts\</a:t>
            </a:r>
          </a:p>
          <a:p>
            <a:pPr marL="0" indent="0">
              <a:buNone/>
            </a:pPr>
            <a:r>
              <a:rPr lang="fr-FR" b="1" dirty="0"/>
              <a:t>c:\</a:t>
            </a:r>
            <a:r>
              <a:rPr lang="fr-FR" b="1" dirty="0" err="1"/>
              <a:t>programdata</a:t>
            </a:r>
            <a:r>
              <a:rPr lang="fr-FR" b="1" dirty="0"/>
              <a:t>\</a:t>
            </a:r>
            <a:r>
              <a:rPr lang="fr-FR" b="1" dirty="0" err="1"/>
              <a:t>anaconda3</a:t>
            </a:r>
            <a:r>
              <a:rPr lang="fr-FR" b="1" dirty="0"/>
              <a:t>\</a:t>
            </a:r>
            <a:r>
              <a:rPr lang="fr-FR" b="1" dirty="0" err="1"/>
              <a:t>library</a:t>
            </a:r>
            <a:r>
              <a:rPr lang="fr-FR" b="1" dirty="0"/>
              <a:t>\bin</a:t>
            </a:r>
          </a:p>
          <a:p>
            <a:pPr marL="0" indent="0">
              <a:buNone/>
            </a:pPr>
            <a:endParaRPr lang="fr-FR" dirty="0"/>
          </a:p>
          <a:p>
            <a:endParaRPr lang="fr-FR" dirty="0"/>
          </a:p>
        </p:txBody>
      </p:sp>
    </p:spTree>
    <p:extLst>
      <p:ext uri="{BB962C8B-B14F-4D97-AF65-F5344CB8AC3E}">
        <p14:creationId xmlns:p14="http://schemas.microsoft.com/office/powerpoint/2010/main" val="281747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08755-C714-45A3-B996-20CBB1EE6C09}"/>
              </a:ext>
            </a:extLst>
          </p:cNvPr>
          <p:cNvSpPr>
            <a:spLocks noGrp="1"/>
          </p:cNvSpPr>
          <p:nvPr>
            <p:ph type="title"/>
          </p:nvPr>
        </p:nvSpPr>
        <p:spPr>
          <a:xfrm>
            <a:off x="838200" y="365125"/>
            <a:ext cx="10515600" cy="918391"/>
          </a:xfrm>
        </p:spPr>
        <p:txBody>
          <a:bodyPr/>
          <a:lstStyle/>
          <a:p>
            <a:r>
              <a:rPr lang="fr-FR" dirty="0"/>
              <a:t>6 - Chaine de caractères</a:t>
            </a:r>
          </a:p>
        </p:txBody>
      </p:sp>
      <p:sp>
        <p:nvSpPr>
          <p:cNvPr id="3" name="Espace réservé du contenu 2">
            <a:extLst>
              <a:ext uri="{FF2B5EF4-FFF2-40B4-BE49-F238E27FC236}">
                <a16:creationId xmlns:a16="http://schemas.microsoft.com/office/drawing/2014/main" id="{40234654-2156-44C4-8FA2-2903BB668848}"/>
              </a:ext>
            </a:extLst>
          </p:cNvPr>
          <p:cNvSpPr>
            <a:spLocks noGrp="1"/>
          </p:cNvSpPr>
          <p:nvPr>
            <p:ph idx="1"/>
          </p:nvPr>
        </p:nvSpPr>
        <p:spPr>
          <a:xfrm>
            <a:off x="838200" y="1283516"/>
            <a:ext cx="10515600" cy="4893447"/>
          </a:xfrm>
        </p:spPr>
        <p:txBody>
          <a:bodyPr/>
          <a:lstStyle/>
          <a:p>
            <a:pPr marL="0" indent="0">
              <a:buNone/>
            </a:pPr>
            <a:r>
              <a:rPr lang="fr-FR" b="1" dirty="0"/>
              <a:t>Chaine de </a:t>
            </a:r>
            <a:r>
              <a:rPr lang="fr-FR" b="1" dirty="0" err="1"/>
              <a:t>caractere</a:t>
            </a:r>
            <a:r>
              <a:rPr lang="fr-FR" b="1" dirty="0"/>
              <a:t> </a:t>
            </a:r>
            <a:r>
              <a:rPr lang="fr-FR" dirty="0"/>
              <a:t>:</a:t>
            </a:r>
          </a:p>
          <a:p>
            <a:pPr marL="0" indent="0">
              <a:buNone/>
            </a:pPr>
            <a:r>
              <a:rPr lang="fr-FR" dirty="0"/>
              <a:t>S = ‘bonjour’</a:t>
            </a:r>
          </a:p>
          <a:p>
            <a:pPr marL="0" indent="0">
              <a:buNone/>
            </a:pPr>
            <a:r>
              <a:rPr lang="fr-FR" dirty="0"/>
              <a:t>Ou</a:t>
            </a:r>
          </a:p>
          <a:p>
            <a:pPr marL="0" indent="0">
              <a:buNone/>
            </a:pPr>
            <a:r>
              <a:rPr lang="fr-FR" dirty="0"/>
              <a:t>S = ‘’bonjour’’</a:t>
            </a:r>
          </a:p>
          <a:p>
            <a:pPr marL="0" indent="0">
              <a:buNone/>
            </a:pPr>
            <a:r>
              <a:rPr lang="fr-FR" dirty="0" err="1"/>
              <a:t>print</a:t>
            </a:r>
            <a:r>
              <a:rPr lang="fr-FR" dirty="0"/>
              <a:t>(S)</a:t>
            </a:r>
          </a:p>
          <a:p>
            <a:pPr marL="0" indent="0">
              <a:buNone/>
            </a:pPr>
            <a:r>
              <a:rPr lang="fr-FR" dirty="0"/>
              <a:t>S[0] correspond à ‘b’</a:t>
            </a:r>
          </a:p>
          <a:p>
            <a:pPr marL="0" indent="0">
              <a:buNone/>
            </a:pPr>
            <a:r>
              <a:rPr lang="fr-FR" dirty="0"/>
              <a:t>S[-1] correspond à ‘r’ </a:t>
            </a:r>
            <a:r>
              <a:rPr lang="fr-FR" dirty="0">
                <a:sym typeface="Wingdings" panose="05000000000000000000" pitchFamily="2" charset="2"/>
              </a:rPr>
              <a:t></a:t>
            </a:r>
          </a:p>
        </p:txBody>
      </p:sp>
    </p:spTree>
    <p:extLst>
      <p:ext uri="{BB962C8B-B14F-4D97-AF65-F5344CB8AC3E}">
        <p14:creationId xmlns:p14="http://schemas.microsoft.com/office/powerpoint/2010/main" val="4030522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F01DFF-1077-4EBF-8BFE-B0C00A7BF22A}"/>
              </a:ext>
            </a:extLst>
          </p:cNvPr>
          <p:cNvSpPr>
            <a:spLocks noGrp="1"/>
          </p:cNvSpPr>
          <p:nvPr>
            <p:ph type="title"/>
          </p:nvPr>
        </p:nvSpPr>
        <p:spPr/>
        <p:txBody>
          <a:bodyPr/>
          <a:lstStyle/>
          <a:p>
            <a:r>
              <a:rPr lang="fr-FR" dirty="0"/>
              <a:t>6 - Chaine de caractères</a:t>
            </a:r>
          </a:p>
        </p:txBody>
      </p:sp>
      <p:sp>
        <p:nvSpPr>
          <p:cNvPr id="3" name="Espace réservé du contenu 2">
            <a:extLst>
              <a:ext uri="{FF2B5EF4-FFF2-40B4-BE49-F238E27FC236}">
                <a16:creationId xmlns:a16="http://schemas.microsoft.com/office/drawing/2014/main" id="{F1CA489E-1EF2-440C-A61E-2F90D6F29024}"/>
              </a:ext>
            </a:extLst>
          </p:cNvPr>
          <p:cNvSpPr>
            <a:spLocks noGrp="1"/>
          </p:cNvSpPr>
          <p:nvPr>
            <p:ph idx="1"/>
          </p:nvPr>
        </p:nvSpPr>
        <p:spPr/>
        <p:txBody>
          <a:bodyPr/>
          <a:lstStyle/>
          <a:p>
            <a:pPr marL="0" indent="0">
              <a:buNone/>
            </a:pPr>
            <a:r>
              <a:rPr lang="fr-FR" dirty="0"/>
              <a:t>s = ‘’hello’’</a:t>
            </a:r>
          </a:p>
          <a:p>
            <a:pPr marL="0" indent="0">
              <a:buNone/>
            </a:pPr>
            <a:r>
              <a:rPr lang="fr-FR" dirty="0"/>
              <a:t>P = ‘’ good bye’’</a:t>
            </a:r>
          </a:p>
          <a:p>
            <a:pPr marL="0" indent="0">
              <a:buNone/>
            </a:pPr>
            <a:r>
              <a:rPr lang="fr-FR" dirty="0"/>
              <a:t>q = </a:t>
            </a:r>
            <a:r>
              <a:rPr lang="fr-FR" dirty="0" err="1"/>
              <a:t>s+p</a:t>
            </a:r>
            <a:endParaRPr lang="fr-FR" dirty="0"/>
          </a:p>
          <a:p>
            <a:pPr marL="0" indent="0">
              <a:buNone/>
            </a:pPr>
            <a:r>
              <a:rPr lang="fr-FR" dirty="0" err="1"/>
              <a:t>print</a:t>
            </a:r>
            <a:r>
              <a:rPr lang="fr-FR" dirty="0"/>
              <a:t> (q)</a:t>
            </a:r>
          </a:p>
        </p:txBody>
      </p:sp>
    </p:spTree>
    <p:extLst>
      <p:ext uri="{BB962C8B-B14F-4D97-AF65-F5344CB8AC3E}">
        <p14:creationId xmlns:p14="http://schemas.microsoft.com/office/powerpoint/2010/main" val="48704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4B238-C6EA-4F6E-994F-821B05588A08}"/>
              </a:ext>
            </a:extLst>
          </p:cNvPr>
          <p:cNvSpPr>
            <a:spLocks noGrp="1"/>
          </p:cNvSpPr>
          <p:nvPr>
            <p:ph type="title"/>
          </p:nvPr>
        </p:nvSpPr>
        <p:spPr>
          <a:xfrm>
            <a:off x="838200" y="365126"/>
            <a:ext cx="10515600" cy="725444"/>
          </a:xfrm>
        </p:spPr>
        <p:txBody>
          <a:bodyPr/>
          <a:lstStyle/>
          <a:p>
            <a:r>
              <a:rPr lang="fr-FR" dirty="0"/>
              <a:t>6 - Chaine de caractères</a:t>
            </a:r>
          </a:p>
        </p:txBody>
      </p:sp>
      <p:sp>
        <p:nvSpPr>
          <p:cNvPr id="3" name="Espace réservé du contenu 2">
            <a:extLst>
              <a:ext uri="{FF2B5EF4-FFF2-40B4-BE49-F238E27FC236}">
                <a16:creationId xmlns:a16="http://schemas.microsoft.com/office/drawing/2014/main" id="{B0570D15-50AA-43D2-B5D4-F711628529C0}"/>
              </a:ext>
            </a:extLst>
          </p:cNvPr>
          <p:cNvSpPr>
            <a:spLocks noGrp="1"/>
          </p:cNvSpPr>
          <p:nvPr>
            <p:ph idx="1"/>
          </p:nvPr>
        </p:nvSpPr>
        <p:spPr>
          <a:xfrm>
            <a:off x="838200" y="1090570"/>
            <a:ext cx="10515600" cy="5086393"/>
          </a:xfrm>
        </p:spPr>
        <p:txBody>
          <a:bodyPr/>
          <a:lstStyle/>
          <a:p>
            <a:pPr marL="0" indent="0">
              <a:buNone/>
            </a:pPr>
            <a:endParaRPr lang="fr-FR" dirty="0">
              <a:sym typeface="Wingdings" panose="05000000000000000000" pitchFamily="2" charset="2"/>
            </a:endParaRPr>
          </a:p>
          <a:p>
            <a:pPr marL="0" indent="0">
              <a:buNone/>
            </a:pPr>
            <a:r>
              <a:rPr lang="fr-FR" dirty="0"/>
              <a:t>S = ‘bonjour’</a:t>
            </a:r>
          </a:p>
          <a:p>
            <a:pPr marL="0" indent="0">
              <a:buNone/>
            </a:pPr>
            <a:r>
              <a:rPr lang="fr-FR" dirty="0" err="1">
                <a:sym typeface="Wingdings" panose="05000000000000000000" pitchFamily="2" charset="2"/>
              </a:rPr>
              <a:t>print</a:t>
            </a:r>
            <a:r>
              <a:rPr lang="fr-FR" dirty="0">
                <a:sym typeface="Wingdings" panose="05000000000000000000" pitchFamily="2" charset="2"/>
              </a:rPr>
              <a:t> (S)</a:t>
            </a:r>
          </a:p>
          <a:p>
            <a:pPr marL="0" indent="0">
              <a:buNone/>
            </a:pPr>
            <a:r>
              <a:rPr lang="fr-FR" dirty="0">
                <a:sym typeface="Wingdings" panose="05000000000000000000" pitchFamily="2" charset="2"/>
              </a:rPr>
              <a:t>S[0:7] correspond à ‘bonjour’</a:t>
            </a:r>
          </a:p>
          <a:p>
            <a:pPr marL="0" indent="0">
              <a:buNone/>
            </a:pPr>
            <a:r>
              <a:rPr lang="fr-FR" dirty="0" err="1">
                <a:sym typeface="Wingdings" panose="05000000000000000000" pitchFamily="2" charset="2"/>
              </a:rPr>
              <a:t>start,stop</a:t>
            </a:r>
            <a:r>
              <a:rPr lang="fr-FR" dirty="0">
                <a:sym typeface="Wingdings" panose="05000000000000000000" pitchFamily="2" charset="2"/>
              </a:rPr>
              <a:t> = 1,7 # avec start vaut 1 !!!</a:t>
            </a:r>
          </a:p>
          <a:p>
            <a:pPr marL="0" indent="0">
              <a:buNone/>
            </a:pPr>
            <a:r>
              <a:rPr lang="fr-FR" dirty="0" err="1">
                <a:sym typeface="Wingdings" panose="05000000000000000000" pitchFamily="2" charset="2"/>
              </a:rPr>
              <a:t>print</a:t>
            </a:r>
            <a:r>
              <a:rPr lang="fr-FR" dirty="0">
                <a:sym typeface="Wingdings" panose="05000000000000000000" pitchFamily="2" charset="2"/>
              </a:rPr>
              <a:t>(</a:t>
            </a:r>
            <a:r>
              <a:rPr lang="fr-FR" dirty="0" err="1">
                <a:sym typeface="Wingdings" panose="05000000000000000000" pitchFamily="2" charset="2"/>
              </a:rPr>
              <a:t>len</a:t>
            </a:r>
            <a:r>
              <a:rPr lang="fr-FR" dirty="0">
                <a:sym typeface="Wingdings" panose="05000000000000000000" pitchFamily="2" charset="2"/>
              </a:rPr>
              <a:t>(S[start-stop])) # 6</a:t>
            </a:r>
          </a:p>
          <a:p>
            <a:pPr marL="0" indent="0">
              <a:buNone/>
            </a:pPr>
            <a:r>
              <a:rPr lang="fr-FR" dirty="0" err="1">
                <a:sym typeface="Wingdings" panose="05000000000000000000" pitchFamily="2" charset="2"/>
              </a:rPr>
              <a:t>print</a:t>
            </a:r>
            <a:r>
              <a:rPr lang="fr-FR" dirty="0">
                <a:sym typeface="Wingdings" panose="05000000000000000000" pitchFamily="2" charset="2"/>
              </a:rPr>
              <a:t>(start-stop) # 6</a:t>
            </a:r>
          </a:p>
          <a:p>
            <a:pPr marL="0" indent="0">
              <a:buNone/>
            </a:pPr>
            <a:r>
              <a:rPr lang="fr-FR" dirty="0" err="1">
                <a:sym typeface="Wingdings" panose="05000000000000000000" pitchFamily="2" charset="2"/>
              </a:rPr>
              <a:t>print</a:t>
            </a:r>
            <a:r>
              <a:rPr lang="fr-FR" dirty="0">
                <a:sym typeface="Wingdings" panose="05000000000000000000" pitchFamily="2" charset="2"/>
              </a:rPr>
              <a:t>(</a:t>
            </a:r>
            <a:r>
              <a:rPr lang="fr-FR" dirty="0" err="1">
                <a:sym typeface="Wingdings" panose="05000000000000000000" pitchFamily="2" charset="2"/>
              </a:rPr>
              <a:t>len</a:t>
            </a:r>
            <a:r>
              <a:rPr lang="fr-FR" dirty="0">
                <a:sym typeface="Wingdings" panose="05000000000000000000" pitchFamily="2" charset="2"/>
              </a:rPr>
              <a:t>(S[3:]))</a:t>
            </a:r>
          </a:p>
          <a:p>
            <a:pPr marL="0" indent="0">
              <a:buNone/>
            </a:pPr>
            <a:endParaRPr lang="fr-FR" dirty="0"/>
          </a:p>
          <a:p>
            <a:endParaRPr lang="fr-FR" dirty="0"/>
          </a:p>
        </p:txBody>
      </p:sp>
    </p:spTree>
    <p:extLst>
      <p:ext uri="{BB962C8B-B14F-4D97-AF65-F5344CB8AC3E}">
        <p14:creationId xmlns:p14="http://schemas.microsoft.com/office/powerpoint/2010/main" val="4235611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7B5FD-132E-4E7C-9A06-C8EF073A4F74}"/>
              </a:ext>
            </a:extLst>
          </p:cNvPr>
          <p:cNvSpPr>
            <a:spLocks noGrp="1"/>
          </p:cNvSpPr>
          <p:nvPr>
            <p:ph type="title"/>
          </p:nvPr>
        </p:nvSpPr>
        <p:spPr>
          <a:xfrm>
            <a:off x="838200" y="365125"/>
            <a:ext cx="10515600" cy="666721"/>
          </a:xfrm>
        </p:spPr>
        <p:txBody>
          <a:bodyPr>
            <a:normAutofit fontScale="90000"/>
          </a:bodyPr>
          <a:lstStyle/>
          <a:p>
            <a:r>
              <a:rPr lang="fr-FR" dirty="0"/>
              <a:t>6 - Chaine de caractères</a:t>
            </a:r>
          </a:p>
        </p:txBody>
      </p:sp>
      <p:sp>
        <p:nvSpPr>
          <p:cNvPr id="3" name="Espace réservé du contenu 2">
            <a:extLst>
              <a:ext uri="{FF2B5EF4-FFF2-40B4-BE49-F238E27FC236}">
                <a16:creationId xmlns:a16="http://schemas.microsoft.com/office/drawing/2014/main" id="{EE54D507-313A-4AC4-B599-20BCBE51B59F}"/>
              </a:ext>
            </a:extLst>
          </p:cNvPr>
          <p:cNvSpPr>
            <a:spLocks noGrp="1"/>
          </p:cNvSpPr>
          <p:nvPr>
            <p:ph idx="1"/>
          </p:nvPr>
        </p:nvSpPr>
        <p:spPr>
          <a:xfrm>
            <a:off x="838200" y="1107347"/>
            <a:ext cx="10515600" cy="5069616"/>
          </a:xfrm>
        </p:spPr>
        <p:txBody>
          <a:bodyPr/>
          <a:lstStyle/>
          <a:p>
            <a:pPr marL="0" indent="0">
              <a:buNone/>
            </a:pPr>
            <a:r>
              <a:rPr lang="fr-FR" dirty="0"/>
              <a:t>Possible aussi start-stop-</a:t>
            </a:r>
            <a:r>
              <a:rPr lang="fr-FR" dirty="0" err="1"/>
              <a:t>step</a:t>
            </a:r>
            <a:endParaRPr lang="fr-FR" dirty="0"/>
          </a:p>
          <a:p>
            <a:pPr marL="0" indent="0">
              <a:buNone/>
            </a:pPr>
            <a:r>
              <a:rPr lang="fr-FR" dirty="0"/>
              <a:t>S = ‘</a:t>
            </a:r>
            <a:r>
              <a:rPr lang="fr-FR" dirty="0" err="1"/>
              <a:t>abababab</a:t>
            </a:r>
            <a:r>
              <a:rPr lang="fr-FR" dirty="0"/>
              <a:t>’</a:t>
            </a:r>
          </a:p>
          <a:p>
            <a:pPr marL="0" indent="0">
              <a:buNone/>
            </a:pPr>
            <a:r>
              <a:rPr lang="fr-FR" dirty="0"/>
              <a:t>S[0::2] # pas de 2 -&gt; </a:t>
            </a:r>
            <a:r>
              <a:rPr lang="fr-FR" dirty="0" err="1"/>
              <a:t>aaaa</a:t>
            </a:r>
            <a:endParaRPr lang="fr-FR" dirty="0"/>
          </a:p>
          <a:p>
            <a:pPr marL="0" indent="0">
              <a:buNone/>
            </a:pPr>
            <a:r>
              <a:rPr lang="fr-FR" dirty="0"/>
              <a:t>Concaténation le ‘+’</a:t>
            </a:r>
          </a:p>
          <a:p>
            <a:pPr marL="0" indent="0">
              <a:buNone/>
            </a:pPr>
            <a:r>
              <a:rPr lang="fr-FR" dirty="0"/>
              <a:t>Duplication : </a:t>
            </a:r>
            <a:r>
              <a:rPr lang="fr-FR" dirty="0" err="1"/>
              <a:t>print</a:t>
            </a:r>
            <a:r>
              <a:rPr lang="fr-FR" dirty="0"/>
              <a:t>(‘</a:t>
            </a:r>
            <a:r>
              <a:rPr lang="fr-FR" dirty="0" err="1"/>
              <a:t>str</a:t>
            </a:r>
            <a:r>
              <a:rPr lang="fr-FR" dirty="0"/>
              <a:t>’ * 4) # donne ‘</a:t>
            </a:r>
            <a:r>
              <a:rPr lang="fr-FR" dirty="0" err="1"/>
              <a:t>strstrstrstr</a:t>
            </a:r>
            <a:r>
              <a:rPr lang="fr-FR" dirty="0"/>
              <a:t>’</a:t>
            </a:r>
          </a:p>
          <a:p>
            <a:pPr marL="0" indent="0">
              <a:buNone/>
            </a:pPr>
            <a:r>
              <a:rPr lang="fr-FR" dirty="0"/>
              <a:t>Voir sur le site la doc de </a:t>
            </a:r>
            <a:r>
              <a:rPr lang="fr-FR" dirty="0" err="1"/>
              <a:t>print</a:t>
            </a:r>
            <a:r>
              <a:rPr lang="fr-FR" dirty="0"/>
              <a:t>() et toutes ses possibilités</a:t>
            </a:r>
          </a:p>
        </p:txBody>
      </p:sp>
    </p:spTree>
    <p:extLst>
      <p:ext uri="{BB962C8B-B14F-4D97-AF65-F5344CB8AC3E}">
        <p14:creationId xmlns:p14="http://schemas.microsoft.com/office/powerpoint/2010/main" val="103139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DE0D5-BD3F-4B85-8583-162CBACB79EB}"/>
              </a:ext>
            </a:extLst>
          </p:cNvPr>
          <p:cNvSpPr>
            <a:spLocks noGrp="1"/>
          </p:cNvSpPr>
          <p:nvPr>
            <p:ph type="title"/>
          </p:nvPr>
        </p:nvSpPr>
        <p:spPr>
          <a:xfrm>
            <a:off x="838200" y="365125"/>
            <a:ext cx="10515600" cy="717055"/>
          </a:xfrm>
        </p:spPr>
        <p:txBody>
          <a:bodyPr/>
          <a:lstStyle/>
          <a:p>
            <a:r>
              <a:rPr lang="fr-FR" dirty="0"/>
              <a:t>6 - Chaine de caractères</a:t>
            </a:r>
          </a:p>
        </p:txBody>
      </p:sp>
      <p:sp>
        <p:nvSpPr>
          <p:cNvPr id="3" name="Espace réservé du contenu 2">
            <a:extLst>
              <a:ext uri="{FF2B5EF4-FFF2-40B4-BE49-F238E27FC236}">
                <a16:creationId xmlns:a16="http://schemas.microsoft.com/office/drawing/2014/main" id="{5F76C9C4-5706-49BB-B727-935D9803D033}"/>
              </a:ext>
            </a:extLst>
          </p:cNvPr>
          <p:cNvSpPr>
            <a:spLocks noGrp="1"/>
          </p:cNvSpPr>
          <p:nvPr>
            <p:ph idx="1"/>
          </p:nvPr>
        </p:nvSpPr>
        <p:spPr>
          <a:xfrm>
            <a:off x="838200" y="1174459"/>
            <a:ext cx="10515600" cy="5002504"/>
          </a:xfrm>
        </p:spPr>
        <p:txBody>
          <a:bodyPr/>
          <a:lstStyle/>
          <a:p>
            <a:pPr marL="0" indent="0">
              <a:buNone/>
            </a:pPr>
            <a:r>
              <a:rPr lang="fr-FR" dirty="0"/>
              <a:t>On peut faire :</a:t>
            </a:r>
          </a:p>
          <a:p>
            <a:pPr marL="0" indent="0">
              <a:buNone/>
            </a:pPr>
            <a:r>
              <a:rPr lang="fr-FR" dirty="0" err="1"/>
              <a:t>Str</a:t>
            </a:r>
            <a:r>
              <a:rPr lang="fr-FR" dirty="0"/>
              <a:t> = [2, ‘A’, 5.45,1-</a:t>
            </a:r>
            <a:r>
              <a:rPr lang="fr-FR" dirty="0" err="1"/>
              <a:t>1j</a:t>
            </a:r>
            <a:r>
              <a:rPr lang="fr-FR" dirty="0"/>
              <a:t>]</a:t>
            </a:r>
          </a:p>
          <a:p>
            <a:pPr marL="0" indent="0">
              <a:buNone/>
            </a:pPr>
            <a:endParaRPr lang="fr-FR" dirty="0"/>
          </a:p>
        </p:txBody>
      </p:sp>
    </p:spTree>
    <p:extLst>
      <p:ext uri="{BB962C8B-B14F-4D97-AF65-F5344CB8AC3E}">
        <p14:creationId xmlns:p14="http://schemas.microsoft.com/office/powerpoint/2010/main" val="397735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49B5C-220D-44C0-ADD0-AA38BD98BF52}"/>
              </a:ext>
            </a:extLst>
          </p:cNvPr>
          <p:cNvSpPr>
            <a:spLocks noGrp="1"/>
          </p:cNvSpPr>
          <p:nvPr>
            <p:ph type="title"/>
          </p:nvPr>
        </p:nvSpPr>
        <p:spPr/>
        <p:txBody>
          <a:bodyPr/>
          <a:lstStyle/>
          <a:p>
            <a:r>
              <a:rPr lang="fr-FR" dirty="0"/>
              <a:t>7 - Les Listes</a:t>
            </a:r>
          </a:p>
        </p:txBody>
      </p:sp>
      <p:sp>
        <p:nvSpPr>
          <p:cNvPr id="3" name="Espace réservé du contenu 2">
            <a:extLst>
              <a:ext uri="{FF2B5EF4-FFF2-40B4-BE49-F238E27FC236}">
                <a16:creationId xmlns:a16="http://schemas.microsoft.com/office/drawing/2014/main" id="{20C2143B-FCC9-446A-A132-D7266EE5112A}"/>
              </a:ext>
            </a:extLst>
          </p:cNvPr>
          <p:cNvSpPr>
            <a:spLocks noGrp="1"/>
          </p:cNvSpPr>
          <p:nvPr>
            <p:ph idx="1"/>
          </p:nvPr>
        </p:nvSpPr>
        <p:spPr/>
        <p:txBody>
          <a:bodyPr/>
          <a:lstStyle/>
          <a:p>
            <a:pPr marL="0" indent="0">
              <a:buNone/>
            </a:pPr>
            <a:r>
              <a:rPr lang="fr-FR" dirty="0"/>
              <a:t>Type ‘</a:t>
            </a:r>
            <a:r>
              <a:rPr lang="fr-FR" dirty="0" err="1"/>
              <a:t>list</a:t>
            </a:r>
            <a:r>
              <a:rPr lang="fr-FR" dirty="0"/>
              <a:t>’</a:t>
            </a:r>
          </a:p>
          <a:p>
            <a:pPr marL="0" indent="0">
              <a:buNone/>
            </a:pPr>
            <a:r>
              <a:rPr lang="fr-FR" dirty="0" err="1"/>
              <a:t>Malist</a:t>
            </a:r>
            <a:r>
              <a:rPr lang="fr-FR" dirty="0"/>
              <a:t> [1,’a’,412,</a:t>
            </a:r>
            <a:r>
              <a:rPr lang="fr-FR" dirty="0" err="1"/>
              <a:t>1-1j</a:t>
            </a:r>
            <a:r>
              <a:rPr lang="fr-FR" dirty="0"/>
              <a:t>,’B’]</a:t>
            </a:r>
          </a:p>
          <a:p>
            <a:pPr marL="0" indent="0">
              <a:buNone/>
            </a:pPr>
            <a:r>
              <a:rPr lang="fr-FR" dirty="0" err="1"/>
              <a:t>print</a:t>
            </a:r>
            <a:r>
              <a:rPr lang="fr-FR" dirty="0"/>
              <a:t>(</a:t>
            </a:r>
            <a:r>
              <a:rPr lang="fr-FR" dirty="0" err="1"/>
              <a:t>Malist</a:t>
            </a:r>
            <a:r>
              <a:rPr lang="fr-FR" dirty="0"/>
              <a:t>)</a:t>
            </a:r>
          </a:p>
          <a:p>
            <a:pPr marL="0" indent="0">
              <a:buNone/>
            </a:pPr>
            <a:r>
              <a:rPr lang="fr-FR" dirty="0" err="1"/>
              <a:t>print</a:t>
            </a:r>
            <a:r>
              <a:rPr lang="fr-FR" dirty="0"/>
              <a:t>(</a:t>
            </a:r>
            <a:r>
              <a:rPr lang="fr-FR" dirty="0" err="1"/>
              <a:t>Malist</a:t>
            </a:r>
            <a:r>
              <a:rPr lang="fr-FR" dirty="0"/>
              <a:t>[0:1]	 -&gt; rend 1 et a</a:t>
            </a:r>
          </a:p>
          <a:p>
            <a:pPr marL="0" indent="0">
              <a:buNone/>
            </a:pPr>
            <a:r>
              <a:rPr lang="fr-FR" dirty="0" err="1"/>
              <a:t>print</a:t>
            </a:r>
            <a:r>
              <a:rPr lang="fr-FR" dirty="0"/>
              <a:t>(</a:t>
            </a:r>
            <a:r>
              <a:rPr lang="fr-FR" dirty="0" err="1"/>
              <a:t>Malist</a:t>
            </a:r>
            <a:r>
              <a:rPr lang="fr-FR" dirty="0"/>
              <a:t>[::2] 	 </a:t>
            </a:r>
            <a:r>
              <a:rPr lang="fr-FR" b="1" dirty="0"/>
              <a:t>-&gt; rend ? </a:t>
            </a:r>
          </a:p>
          <a:p>
            <a:pPr marL="0" indent="0">
              <a:buNone/>
            </a:pPr>
            <a:r>
              <a:rPr lang="fr-FR" dirty="0"/>
              <a:t>Possible : des listes de listes :</a:t>
            </a:r>
          </a:p>
          <a:p>
            <a:pPr marL="0" indent="0">
              <a:buNone/>
            </a:pPr>
            <a:r>
              <a:rPr lang="fr-FR" dirty="0" err="1"/>
              <a:t>Meslistes</a:t>
            </a:r>
            <a:r>
              <a:rPr lang="fr-FR" dirty="0"/>
              <a:t> [‘a’,[‘b’[‘c’]]]</a:t>
            </a:r>
          </a:p>
          <a:p>
            <a:pPr marL="0" indent="0">
              <a:buNone/>
            </a:pPr>
            <a:r>
              <a:rPr lang="fr-FR" dirty="0" err="1"/>
              <a:t>Print</a:t>
            </a:r>
            <a:r>
              <a:rPr lang="fr-FR" dirty="0"/>
              <a:t>(</a:t>
            </a:r>
            <a:r>
              <a:rPr lang="fr-FR" dirty="0" err="1"/>
              <a:t>Meslistes</a:t>
            </a:r>
            <a:r>
              <a:rPr lang="fr-FR" dirty="0"/>
              <a:t>) 	</a:t>
            </a:r>
            <a:r>
              <a:rPr lang="fr-FR" b="1" dirty="0"/>
              <a:t>-&gt; rend ?</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462365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3EECFD-CC40-4F6B-84C5-13C891A28BC2}"/>
              </a:ext>
            </a:extLst>
          </p:cNvPr>
          <p:cNvSpPr>
            <a:spLocks noGrp="1"/>
          </p:cNvSpPr>
          <p:nvPr>
            <p:ph type="title"/>
          </p:nvPr>
        </p:nvSpPr>
        <p:spPr/>
        <p:txBody>
          <a:bodyPr/>
          <a:lstStyle/>
          <a:p>
            <a:r>
              <a:rPr lang="fr-FR" dirty="0"/>
              <a:t>7 - Les Listes</a:t>
            </a:r>
          </a:p>
        </p:txBody>
      </p:sp>
      <p:sp>
        <p:nvSpPr>
          <p:cNvPr id="3" name="Espace réservé du contenu 2">
            <a:extLst>
              <a:ext uri="{FF2B5EF4-FFF2-40B4-BE49-F238E27FC236}">
                <a16:creationId xmlns:a16="http://schemas.microsoft.com/office/drawing/2014/main" id="{01DBD839-D5EE-462F-A08D-9E1DF20B0D01}"/>
              </a:ext>
            </a:extLst>
          </p:cNvPr>
          <p:cNvSpPr>
            <a:spLocks noGrp="1"/>
          </p:cNvSpPr>
          <p:nvPr>
            <p:ph idx="1"/>
          </p:nvPr>
        </p:nvSpPr>
        <p:spPr/>
        <p:txBody>
          <a:bodyPr/>
          <a:lstStyle/>
          <a:p>
            <a:pPr marL="0" indent="0">
              <a:buNone/>
            </a:pPr>
            <a:r>
              <a:rPr lang="fr-FR" dirty="0"/>
              <a:t>S = ‘’bonjour ’’</a:t>
            </a:r>
          </a:p>
          <a:p>
            <a:pPr marL="0" indent="0">
              <a:buNone/>
            </a:pPr>
            <a:r>
              <a:rPr lang="fr-FR" dirty="0"/>
              <a:t>L = </a:t>
            </a:r>
            <a:r>
              <a:rPr lang="fr-FR" dirty="0" err="1"/>
              <a:t>list</a:t>
            </a:r>
            <a:r>
              <a:rPr lang="fr-FR" dirty="0"/>
              <a:t>(S)</a:t>
            </a:r>
          </a:p>
          <a:p>
            <a:pPr marL="0" indent="0">
              <a:buNone/>
            </a:pPr>
            <a:r>
              <a:rPr lang="fr-FR" dirty="0" err="1"/>
              <a:t>print</a:t>
            </a:r>
            <a:r>
              <a:rPr lang="fr-FR" dirty="0"/>
              <a:t> (L)  </a:t>
            </a:r>
            <a:r>
              <a:rPr lang="fr-FR" b="1" dirty="0"/>
              <a:t>rend ?</a:t>
            </a:r>
          </a:p>
          <a:p>
            <a:pPr marL="0" indent="0">
              <a:buNone/>
            </a:pPr>
            <a:endParaRPr lang="fr-FR" b="1" dirty="0"/>
          </a:p>
          <a:p>
            <a:pPr marL="0" indent="0">
              <a:buNone/>
            </a:pPr>
            <a:r>
              <a:rPr lang="fr-FR" dirty="0"/>
              <a:t>Et aussi : des </a:t>
            </a:r>
            <a:r>
              <a:rPr lang="fr-FR" b="1" dirty="0"/>
              <a:t>listes de listes</a:t>
            </a:r>
          </a:p>
          <a:p>
            <a:pPr marL="0" indent="0">
              <a:buNone/>
            </a:pPr>
            <a:r>
              <a:rPr lang="fr-FR" dirty="0" err="1"/>
              <a:t>Str</a:t>
            </a:r>
            <a:r>
              <a:rPr lang="fr-FR" dirty="0"/>
              <a:t> = [1,[2,[3,[4]]]]</a:t>
            </a:r>
          </a:p>
          <a:p>
            <a:pPr marL="0" indent="0">
              <a:buNone/>
            </a:pPr>
            <a:endParaRPr lang="fr-FR" b="1" dirty="0"/>
          </a:p>
        </p:txBody>
      </p:sp>
    </p:spTree>
    <p:extLst>
      <p:ext uri="{BB962C8B-B14F-4D97-AF65-F5344CB8AC3E}">
        <p14:creationId xmlns:p14="http://schemas.microsoft.com/office/powerpoint/2010/main" val="3205113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33FA86-DCDD-4964-B98E-D3764037BD5C}"/>
              </a:ext>
            </a:extLst>
          </p:cNvPr>
          <p:cNvSpPr>
            <a:spLocks noGrp="1"/>
          </p:cNvSpPr>
          <p:nvPr>
            <p:ph type="title"/>
          </p:nvPr>
        </p:nvSpPr>
        <p:spPr>
          <a:xfrm>
            <a:off x="838200" y="365126"/>
            <a:ext cx="10515600" cy="725444"/>
          </a:xfrm>
        </p:spPr>
        <p:txBody>
          <a:bodyPr/>
          <a:lstStyle/>
          <a:p>
            <a:r>
              <a:rPr lang="fr-FR" dirty="0"/>
              <a:t>8 - Dictionnaire :</a:t>
            </a:r>
          </a:p>
        </p:txBody>
      </p:sp>
      <p:sp>
        <p:nvSpPr>
          <p:cNvPr id="3" name="Espace réservé du contenu 2">
            <a:extLst>
              <a:ext uri="{FF2B5EF4-FFF2-40B4-BE49-F238E27FC236}">
                <a16:creationId xmlns:a16="http://schemas.microsoft.com/office/drawing/2014/main" id="{925BC4A8-1417-43C3-887E-C4FBC6F671BC}"/>
              </a:ext>
            </a:extLst>
          </p:cNvPr>
          <p:cNvSpPr>
            <a:spLocks noGrp="1"/>
          </p:cNvSpPr>
          <p:nvPr>
            <p:ph idx="1"/>
          </p:nvPr>
        </p:nvSpPr>
        <p:spPr>
          <a:xfrm>
            <a:off x="838200" y="1182848"/>
            <a:ext cx="10515600" cy="4994115"/>
          </a:xfrm>
        </p:spPr>
        <p:txBody>
          <a:bodyPr/>
          <a:lstStyle/>
          <a:p>
            <a:pPr marL="0" indent="0">
              <a:buNone/>
            </a:pPr>
            <a:r>
              <a:rPr lang="fr-FR" dirty="0"/>
              <a:t>Stockage type ‘Clé’ : ‘Valeur’</a:t>
            </a:r>
          </a:p>
          <a:p>
            <a:pPr marL="0" indent="0">
              <a:buNone/>
            </a:pPr>
            <a:r>
              <a:rPr lang="fr-FR" dirty="0"/>
              <a:t>Param = {‘’param1’’ : 1.0, </a:t>
            </a:r>
          </a:p>
          <a:p>
            <a:pPr marL="0" indent="0">
              <a:buNone/>
            </a:pPr>
            <a:r>
              <a:rPr lang="fr-FR" dirty="0"/>
              <a:t>	      ‘’</a:t>
            </a:r>
            <a:r>
              <a:rPr lang="fr-FR" dirty="0" err="1"/>
              <a:t>param2</a:t>
            </a:r>
            <a:r>
              <a:rPr lang="fr-FR" dirty="0"/>
              <a:t>’’ : 2.0,</a:t>
            </a:r>
          </a:p>
          <a:p>
            <a:pPr marL="0" indent="0">
              <a:buNone/>
            </a:pPr>
            <a:r>
              <a:rPr lang="fr-FR" dirty="0"/>
              <a:t>	      ’’</a:t>
            </a:r>
            <a:r>
              <a:rPr lang="fr-FR" dirty="0" err="1"/>
              <a:t>param3</a:t>
            </a:r>
            <a:r>
              <a:rPr lang="fr-FR" dirty="0"/>
              <a:t>’’ : 3.0}</a:t>
            </a:r>
          </a:p>
          <a:p>
            <a:pPr marL="0" indent="0">
              <a:buNone/>
            </a:pPr>
            <a:r>
              <a:rPr lang="fr-FR" dirty="0"/>
              <a:t>Param = dict(</a:t>
            </a:r>
            <a:r>
              <a:rPr lang="fr-FR" dirty="0" err="1"/>
              <a:t>param1</a:t>
            </a:r>
            <a:r>
              <a:rPr lang="fr-FR" dirty="0"/>
              <a:t> = 1.0, …)</a:t>
            </a:r>
          </a:p>
          <a:p>
            <a:pPr marL="0" indent="0">
              <a:buNone/>
            </a:pPr>
            <a:r>
              <a:rPr lang="fr-FR" dirty="0" err="1"/>
              <a:t>del</a:t>
            </a:r>
            <a:r>
              <a:rPr lang="fr-FR" dirty="0"/>
              <a:t> param[‘’</a:t>
            </a:r>
            <a:r>
              <a:rPr lang="fr-FR" dirty="0" err="1"/>
              <a:t>param2</a:t>
            </a:r>
            <a:r>
              <a:rPr lang="fr-FR" dirty="0"/>
              <a:t>’’]</a:t>
            </a:r>
          </a:p>
          <a:p>
            <a:pPr marL="0" indent="0">
              <a:buNone/>
            </a:pPr>
            <a:r>
              <a:rPr lang="fr-FR" dirty="0"/>
              <a:t>‘’</a:t>
            </a:r>
            <a:r>
              <a:rPr lang="fr-FR" dirty="0" err="1"/>
              <a:t>param2</a:t>
            </a:r>
            <a:r>
              <a:rPr lang="fr-FR" dirty="0"/>
              <a:t>’’ in Param -&gt; rend ‘</a:t>
            </a:r>
            <a:r>
              <a:rPr lang="fr-FR" dirty="0" err="1"/>
              <a:t>True</a:t>
            </a:r>
            <a:r>
              <a:rPr lang="fr-FR" dirty="0"/>
              <a:t>’ ou pas</a:t>
            </a:r>
          </a:p>
          <a:p>
            <a:pPr marL="0" indent="0">
              <a:buNone/>
            </a:pPr>
            <a:r>
              <a:rPr lang="fr-FR" dirty="0"/>
              <a:t>for ‘’</a:t>
            </a:r>
            <a:r>
              <a:rPr lang="fr-FR" dirty="0" err="1"/>
              <a:t>param1</a:t>
            </a:r>
            <a:r>
              <a:rPr lang="fr-FR" dirty="0"/>
              <a:t>’’ in Param …</a:t>
            </a:r>
          </a:p>
          <a:p>
            <a:pPr marL="0" indent="0">
              <a:buNone/>
            </a:pPr>
            <a:r>
              <a:rPr lang="fr-FR" dirty="0"/>
              <a:t>Peut servir à la place des switch-case manquant</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681036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2C9BD-82A4-46F1-9FD9-B5FA074FEF3C}"/>
              </a:ext>
            </a:extLst>
          </p:cNvPr>
          <p:cNvSpPr>
            <a:spLocks noGrp="1"/>
          </p:cNvSpPr>
          <p:nvPr>
            <p:ph type="title"/>
          </p:nvPr>
        </p:nvSpPr>
        <p:spPr/>
        <p:txBody>
          <a:bodyPr>
            <a:normAutofit/>
          </a:bodyPr>
          <a:lstStyle/>
          <a:p>
            <a:r>
              <a:rPr lang="fr-FR" dirty="0"/>
              <a:t>UNPACKING (déballage)</a:t>
            </a:r>
            <a:br>
              <a:rPr lang="fr-FR" dirty="0"/>
            </a:br>
            <a:r>
              <a:rPr lang="fr-FR" sz="3100" dirty="0"/>
              <a:t>https://geekflare.com/fr/python-unpacking-operators/</a:t>
            </a:r>
          </a:p>
        </p:txBody>
      </p:sp>
      <p:sp>
        <p:nvSpPr>
          <p:cNvPr id="3" name="Espace réservé du contenu 2">
            <a:extLst>
              <a:ext uri="{FF2B5EF4-FFF2-40B4-BE49-F238E27FC236}">
                <a16:creationId xmlns:a16="http://schemas.microsoft.com/office/drawing/2014/main" id="{34BA8E14-A3CC-462D-808D-4170A9927AF9}"/>
              </a:ext>
            </a:extLst>
          </p:cNvPr>
          <p:cNvSpPr>
            <a:spLocks noGrp="1"/>
          </p:cNvSpPr>
          <p:nvPr>
            <p:ph idx="1"/>
          </p:nvPr>
        </p:nvSpPr>
        <p:spPr/>
        <p:txBody>
          <a:bodyPr/>
          <a:lstStyle/>
          <a:p>
            <a:pPr marL="0" indent="0">
              <a:buNone/>
            </a:pPr>
            <a:r>
              <a:rPr lang="fr-FR" dirty="0"/>
              <a:t>Voir programme « unpacking.py »</a:t>
            </a:r>
          </a:p>
          <a:p>
            <a:endParaRPr lang="fr-FR" dirty="0"/>
          </a:p>
          <a:p>
            <a:pPr marL="0" indent="0">
              <a:buNone/>
            </a:pPr>
            <a:r>
              <a:rPr lang="fr-FR" dirty="0"/>
              <a:t>    </a:t>
            </a:r>
            <a:r>
              <a:rPr lang="fr-FR" dirty="0" err="1"/>
              <a:t>print</a:t>
            </a:r>
            <a:r>
              <a:rPr lang="fr-FR" dirty="0"/>
              <a:t> (_)  donnera  [2,3,5]</a:t>
            </a:r>
          </a:p>
          <a:p>
            <a:endParaRPr lang="fr-FR" dirty="0"/>
          </a:p>
          <a:p>
            <a:pPr marL="0" indent="0">
              <a:buNone/>
            </a:pPr>
            <a:r>
              <a:rPr lang="fr-FR" dirty="0"/>
              <a:t>   </a:t>
            </a:r>
            <a:r>
              <a:rPr lang="fr-FR" dirty="0" err="1"/>
              <a:t>print</a:t>
            </a:r>
            <a:r>
              <a:rPr lang="fr-FR" dirty="0"/>
              <a:t>(string)  donnera </a:t>
            </a:r>
          </a:p>
        </p:txBody>
      </p:sp>
      <p:sp>
        <p:nvSpPr>
          <p:cNvPr id="4" name="Rectangle 1">
            <a:extLst>
              <a:ext uri="{FF2B5EF4-FFF2-40B4-BE49-F238E27FC236}">
                <a16:creationId xmlns:a16="http://schemas.microsoft.com/office/drawing/2014/main" id="{332BCC82-6BC1-4FFE-8326-DF5C116DFDE5}"/>
              </a:ext>
            </a:extLst>
          </p:cNvPr>
          <p:cNvSpPr>
            <a:spLocks noChangeArrowheads="1"/>
          </p:cNvSpPr>
          <p:nvPr/>
        </p:nvSpPr>
        <p:spPr bwMode="auto">
          <a:xfrm>
            <a:off x="1233181" y="2388684"/>
            <a:ext cx="4446165" cy="2769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Consolas" panose="020B0609020204030204" pitchFamily="49" charset="0"/>
              </a:rPr>
              <a:t>first, *_, last = [1, 2, 3, 5, 7]</a:t>
            </a:r>
            <a:r>
              <a:rPr kumimoji="0" lang="fr-FR" altLang="fr-FR" b="0" i="0" u="none" strike="noStrike" cap="none" normalizeH="0" baseline="0">
                <a:ln>
                  <a:noFill/>
                </a:ln>
                <a:solidFill>
                  <a:schemeClr val="tx1"/>
                </a:solidFill>
                <a:effectLst/>
              </a:rPr>
              <a:t> </a:t>
            </a:r>
            <a:endParaRPr kumimoji="0" lang="fr-FR" altLang="fr-FR"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6C54B05-FE48-4415-8BAA-C6B2448FD5F2}"/>
              </a:ext>
            </a:extLst>
          </p:cNvPr>
          <p:cNvSpPr>
            <a:spLocks noChangeArrowheads="1"/>
          </p:cNvSpPr>
          <p:nvPr/>
        </p:nvSpPr>
        <p:spPr bwMode="auto">
          <a:xfrm>
            <a:off x="1174458" y="3533754"/>
            <a:ext cx="5889072" cy="36933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000000"/>
                </a:solidFill>
                <a:effectLst/>
                <a:latin typeface="Consolas" panose="020B0609020204030204" pitchFamily="49" charset="0"/>
              </a:rPr>
              <a:t>*string, = '</a:t>
            </a:r>
            <a:r>
              <a:rPr kumimoji="0" lang="fr-FR" altLang="fr-FR" sz="2400" b="0" i="0" u="none" strike="noStrike" cap="none" normalizeH="0" baseline="0" dirty="0" err="1">
                <a:ln>
                  <a:noFill/>
                </a:ln>
                <a:solidFill>
                  <a:srgbClr val="000000"/>
                </a:solidFill>
                <a:effectLst/>
                <a:latin typeface="Consolas" panose="020B0609020204030204" pitchFamily="49" charset="0"/>
              </a:rPr>
              <a:t>PythonIsTheBest</a:t>
            </a:r>
            <a:r>
              <a:rPr kumimoji="0" lang="fr-FR" altLang="fr-FR" sz="2400" b="0" i="0" u="none" strike="noStrike" cap="none" normalizeH="0" baseline="0" dirty="0">
                <a:ln>
                  <a:noFill/>
                </a:ln>
                <a:solidFill>
                  <a:srgbClr val="000000"/>
                </a:solidFill>
                <a:effectLst/>
                <a:latin typeface="Consolas" panose="020B0609020204030204" pitchFamily="49" charset="0"/>
              </a:rPr>
              <a:t>'</a:t>
            </a:r>
            <a:r>
              <a:rPr kumimoji="0" lang="fr-FR" altLang="fr-FR" sz="2400" b="0" i="0" u="none" strike="noStrike" cap="none" normalizeH="0" baseline="0" dirty="0">
                <a:ln>
                  <a:noFill/>
                </a:ln>
                <a:solidFill>
                  <a:schemeClr val="tx1"/>
                </a:solidFill>
                <a:effectLst/>
              </a:rPr>
              <a:t> </a:t>
            </a: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5EDEFA5-784C-4FC5-9BD9-35D1CA9F5E25}"/>
              </a:ext>
            </a:extLst>
          </p:cNvPr>
          <p:cNvSpPr>
            <a:spLocks noChangeArrowheads="1"/>
          </p:cNvSpPr>
          <p:nvPr/>
        </p:nvSpPr>
        <p:spPr bwMode="auto">
          <a:xfrm>
            <a:off x="1001785" y="4578359"/>
            <a:ext cx="10692467" cy="307777"/>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Consolas" panose="020B0609020204030204" pitchFamily="49" charset="0"/>
              </a:rPr>
              <a:t>['P', 'y', 't', 'h', 'o', 'n', 'I', 's', 'T', 'h', 'e', 'B', 'e', 's', 't']</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1954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E28D2-6DE8-4D35-80B8-E76FA538B428}"/>
              </a:ext>
            </a:extLst>
          </p:cNvPr>
          <p:cNvSpPr>
            <a:spLocks noGrp="1"/>
          </p:cNvSpPr>
          <p:nvPr>
            <p:ph type="title"/>
          </p:nvPr>
        </p:nvSpPr>
        <p:spPr/>
        <p:txBody>
          <a:bodyPr/>
          <a:lstStyle/>
          <a:p>
            <a:r>
              <a:rPr lang="fr-FR" dirty="0"/>
              <a:t>UNPACKING (déballage)</a:t>
            </a:r>
            <a:br>
              <a:rPr lang="fr-FR" dirty="0"/>
            </a:br>
            <a:r>
              <a:rPr lang="fr-FR" dirty="0"/>
              <a:t>utilisation de **</a:t>
            </a:r>
          </a:p>
        </p:txBody>
      </p:sp>
      <p:sp>
        <p:nvSpPr>
          <p:cNvPr id="4" name="Rectangle 1">
            <a:extLst>
              <a:ext uri="{FF2B5EF4-FFF2-40B4-BE49-F238E27FC236}">
                <a16:creationId xmlns:a16="http://schemas.microsoft.com/office/drawing/2014/main" id="{4E6E2B00-2735-48AE-A0D4-C836A6E23CAE}"/>
              </a:ext>
            </a:extLst>
          </p:cNvPr>
          <p:cNvSpPr>
            <a:spLocks noGrp="1" noChangeArrowheads="1"/>
          </p:cNvSpPr>
          <p:nvPr>
            <p:ph idx="1"/>
          </p:nvPr>
        </p:nvSpPr>
        <p:spPr bwMode="auto">
          <a:xfrm>
            <a:off x="838200" y="3447297"/>
            <a:ext cx="11323613" cy="110799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err="1">
                <a:ln>
                  <a:noFill/>
                </a:ln>
                <a:solidFill>
                  <a:srgbClr val="000000"/>
                </a:solidFill>
                <a:effectLst/>
                <a:latin typeface="Consolas" panose="020B0609020204030204" pitchFamily="49" charset="0"/>
              </a:rPr>
              <a:t>food</a:t>
            </a:r>
            <a:r>
              <a:rPr kumimoji="0" lang="fr-FR" altLang="fr-FR" sz="1800" b="0" i="0" u="none" strike="noStrike" cap="none" normalizeH="0" baseline="0" dirty="0">
                <a:ln>
                  <a:noFill/>
                </a:ln>
                <a:solidFill>
                  <a:srgbClr val="000000"/>
                </a:solidFill>
                <a:effectLst/>
                <a:latin typeface="Consolas" panose="020B0609020204030204" pitchFamily="49" charset="0"/>
              </a:rPr>
              <a:t> = {'fish':3, 'meat':5, 'pasta':9}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err="1">
                <a:ln>
                  <a:noFill/>
                </a:ln>
                <a:solidFill>
                  <a:srgbClr val="000000"/>
                </a:solidFill>
                <a:effectLst/>
                <a:latin typeface="Consolas" panose="020B0609020204030204" pitchFamily="49" charset="0"/>
              </a:rPr>
              <a:t>colors</a:t>
            </a:r>
            <a:r>
              <a:rPr kumimoji="0" lang="fr-FR" altLang="fr-FR" sz="1800" b="0" i="0" u="none" strike="noStrike" cap="none" normalizeH="0" baseline="0" dirty="0">
                <a:ln>
                  <a:noFill/>
                </a:ln>
                <a:solidFill>
                  <a:srgbClr val="000000"/>
                </a:solidFill>
                <a:effectLst/>
                <a:latin typeface="Consolas" panose="020B0609020204030204" pitchFamily="49" charset="0"/>
              </a:rPr>
              <a:t> = {'</a:t>
            </a:r>
            <a:r>
              <a:rPr kumimoji="0" lang="fr-FR" altLang="fr-FR" sz="1800" b="0" i="0" u="none" strike="noStrike" cap="none" normalizeH="0" baseline="0" dirty="0" err="1">
                <a:ln>
                  <a:noFill/>
                </a:ln>
                <a:solidFill>
                  <a:srgbClr val="000000"/>
                </a:solidFill>
                <a:effectLst/>
                <a:latin typeface="Consolas" panose="020B0609020204030204" pitchFamily="49" charset="0"/>
              </a:rPr>
              <a:t>red</a:t>
            </a:r>
            <a:r>
              <a:rPr kumimoji="0" lang="fr-FR" altLang="fr-FR" sz="1800" b="0" i="0" u="none" strike="noStrike" cap="none" normalizeH="0" baseline="0" dirty="0">
                <a:ln>
                  <a:noFill/>
                </a:ln>
                <a:solidFill>
                  <a:srgbClr val="000000"/>
                </a:solidFill>
                <a:effectLst/>
                <a:latin typeface="Consolas" panose="020B0609020204030204" pitchFamily="49" charset="0"/>
              </a:rPr>
              <a:t>': '</a:t>
            </a:r>
            <a:r>
              <a:rPr kumimoji="0" lang="fr-FR" altLang="fr-FR" sz="1800" b="0" i="0" u="none" strike="noStrike" cap="none" normalizeH="0" baseline="0" dirty="0" err="1">
                <a:ln>
                  <a:noFill/>
                </a:ln>
                <a:solidFill>
                  <a:srgbClr val="000000"/>
                </a:solidFill>
                <a:effectLst/>
                <a:latin typeface="Consolas" panose="020B0609020204030204" pitchFamily="49" charset="0"/>
              </a:rPr>
              <a:t>intensity</a:t>
            </a:r>
            <a:r>
              <a:rPr kumimoji="0" lang="fr-FR" altLang="fr-FR" sz="1800" b="0" i="0" u="none" strike="noStrike" cap="none" normalizeH="0" baseline="0" dirty="0">
                <a:ln>
                  <a:noFill/>
                </a:ln>
                <a:solidFill>
                  <a:srgbClr val="000000"/>
                </a:solidFill>
                <a:effectLst/>
                <a:latin typeface="Consolas" panose="020B0609020204030204" pitchFamily="49" charset="0"/>
              </a:rPr>
              <a:t>', '</a:t>
            </a:r>
            <a:r>
              <a:rPr kumimoji="0" lang="fr-FR" altLang="fr-FR" sz="1800" b="0" i="0" u="none" strike="noStrike" cap="none" normalizeH="0" baseline="0" dirty="0" err="1">
                <a:ln>
                  <a:noFill/>
                </a:ln>
                <a:solidFill>
                  <a:srgbClr val="000000"/>
                </a:solidFill>
                <a:effectLst/>
                <a:latin typeface="Consolas" panose="020B0609020204030204" pitchFamily="49" charset="0"/>
              </a:rPr>
              <a:t>yellow</a:t>
            </a:r>
            <a:r>
              <a:rPr kumimoji="0" lang="fr-FR" altLang="fr-FR" sz="1800" b="0" i="0" u="none" strike="noStrike" cap="none" normalizeH="0" baseline="0" dirty="0">
                <a:ln>
                  <a:noFill/>
                </a:ln>
                <a:solidFill>
                  <a:srgbClr val="000000"/>
                </a:solidFill>
                <a:effectLst/>
                <a:latin typeface="Consolas" panose="020B0609020204030204" pitchFamily="49" charset="0"/>
              </a:rPr>
              <a:t>':'</a:t>
            </a:r>
            <a:r>
              <a:rPr kumimoji="0" lang="fr-FR" altLang="fr-FR" sz="1800" b="0" i="0" u="none" strike="noStrike" cap="none" normalizeH="0" baseline="0" dirty="0" err="1">
                <a:ln>
                  <a:noFill/>
                </a:ln>
                <a:solidFill>
                  <a:srgbClr val="000000"/>
                </a:solidFill>
                <a:effectLst/>
                <a:latin typeface="Consolas" panose="020B0609020204030204" pitchFamily="49" charset="0"/>
              </a:rPr>
              <a:t>happiness</a:t>
            </a:r>
            <a:r>
              <a:rPr kumimoji="0" lang="fr-FR" altLang="fr-FR" sz="1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err="1">
                <a:ln>
                  <a:noFill/>
                </a:ln>
                <a:solidFill>
                  <a:srgbClr val="000000"/>
                </a:solidFill>
                <a:effectLst/>
                <a:latin typeface="Consolas" panose="020B0609020204030204" pitchFamily="49" charset="0"/>
              </a:rPr>
              <a:t>merged_dict</a:t>
            </a:r>
            <a:r>
              <a:rPr kumimoji="0" lang="fr-FR" altLang="fr-FR" sz="1800" b="0" i="0" u="none" strike="noStrike" cap="none" normalizeH="0" baseline="0" dirty="0">
                <a:ln>
                  <a:noFill/>
                </a:ln>
                <a:solidFill>
                  <a:srgbClr val="000000"/>
                </a:solidFill>
                <a:effectLst/>
                <a:latin typeface="Consolas" panose="020B0609020204030204" pitchFamily="49" charset="0"/>
              </a:rPr>
              <a:t> = {**</a:t>
            </a:r>
            <a:r>
              <a:rPr kumimoji="0" lang="fr-FR" altLang="fr-FR" sz="1800" b="0" i="0" u="none" strike="noStrike" cap="none" normalizeH="0" baseline="0" dirty="0" err="1">
                <a:ln>
                  <a:noFill/>
                </a:ln>
                <a:solidFill>
                  <a:srgbClr val="000000"/>
                </a:solidFill>
                <a:effectLst/>
                <a:latin typeface="Consolas" panose="020B0609020204030204" pitchFamily="49" charset="0"/>
              </a:rPr>
              <a:t>food</a:t>
            </a:r>
            <a:r>
              <a:rPr kumimoji="0" lang="fr-FR" altLang="fr-FR" sz="1800" b="0" i="0" u="none" strike="noStrike" cap="none" normalizeH="0" baseline="0" dirty="0">
                <a:ln>
                  <a:noFill/>
                </a:ln>
                <a:solidFill>
                  <a:srgbClr val="000000"/>
                </a:solidFill>
                <a:effectLst/>
                <a:latin typeface="Consolas" panose="020B0609020204030204" pitchFamily="49" charset="0"/>
              </a:rPr>
              <a:t>, **</a:t>
            </a:r>
            <a:r>
              <a:rPr kumimoji="0" lang="fr-FR" altLang="fr-FR" sz="1800" b="0" i="0" u="none" strike="noStrike" cap="none" normalizeH="0" baseline="0" dirty="0" err="1">
                <a:ln>
                  <a:noFill/>
                </a:ln>
                <a:solidFill>
                  <a:srgbClr val="000000"/>
                </a:solidFill>
                <a:effectLst/>
                <a:latin typeface="Consolas" panose="020B0609020204030204" pitchFamily="49" charset="0"/>
              </a:rPr>
              <a:t>colors</a:t>
            </a:r>
            <a:r>
              <a:rPr kumimoji="0" lang="fr-FR" altLang="fr-FR" sz="1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err="1">
                <a:ln>
                  <a:noFill/>
                </a:ln>
                <a:solidFill>
                  <a:srgbClr val="000000"/>
                </a:solidFill>
                <a:effectLst/>
                <a:latin typeface="Consolas" panose="020B0609020204030204" pitchFamily="49" charset="0"/>
              </a:rPr>
              <a:t>merged_dict</a:t>
            </a:r>
            <a:r>
              <a:rPr kumimoji="0" lang="fr-FR" altLang="fr-FR" sz="1800" b="0" i="0" u="none" strike="noStrike" cap="none" normalizeH="0" baseline="0" dirty="0">
                <a:ln>
                  <a:noFill/>
                </a:ln>
                <a:solidFill>
                  <a:srgbClr val="000000"/>
                </a:solidFill>
                <a:effectLst/>
                <a:latin typeface="Consolas" panose="020B0609020204030204" pitchFamily="49" charset="0"/>
              </a:rPr>
              <a:t> {'</a:t>
            </a:r>
            <a:r>
              <a:rPr kumimoji="0" lang="fr-FR" altLang="fr-FR" sz="1800" b="0" i="0" u="none" strike="noStrike" cap="none" normalizeH="0" baseline="0" dirty="0" err="1">
                <a:ln>
                  <a:noFill/>
                </a:ln>
                <a:solidFill>
                  <a:srgbClr val="000000"/>
                </a:solidFill>
                <a:effectLst/>
                <a:latin typeface="Consolas" panose="020B0609020204030204" pitchFamily="49" charset="0"/>
              </a:rPr>
              <a:t>fish</a:t>
            </a:r>
            <a:r>
              <a:rPr kumimoji="0" lang="fr-FR" altLang="fr-FR" sz="1800" b="0" i="0" u="none" strike="noStrike" cap="none" normalizeH="0" baseline="0" dirty="0">
                <a:ln>
                  <a:noFill/>
                </a:ln>
                <a:solidFill>
                  <a:srgbClr val="000000"/>
                </a:solidFill>
                <a:effectLst/>
                <a:latin typeface="Consolas" panose="020B0609020204030204" pitchFamily="49" charset="0"/>
              </a:rPr>
              <a:t>': 3, '</a:t>
            </a:r>
            <a:r>
              <a:rPr kumimoji="0" lang="fr-FR" altLang="fr-FR" sz="1800" b="0" i="0" u="none" strike="noStrike" cap="none" normalizeH="0" baseline="0" dirty="0" err="1">
                <a:ln>
                  <a:noFill/>
                </a:ln>
                <a:solidFill>
                  <a:srgbClr val="000000"/>
                </a:solidFill>
                <a:effectLst/>
                <a:latin typeface="Consolas" panose="020B0609020204030204" pitchFamily="49" charset="0"/>
              </a:rPr>
              <a:t>meat</a:t>
            </a:r>
            <a:r>
              <a:rPr kumimoji="0" lang="fr-FR" altLang="fr-FR" sz="1800" b="0" i="0" u="none" strike="noStrike" cap="none" normalizeH="0" baseline="0" dirty="0">
                <a:ln>
                  <a:noFill/>
                </a:ln>
                <a:solidFill>
                  <a:srgbClr val="000000"/>
                </a:solidFill>
                <a:effectLst/>
                <a:latin typeface="Consolas" panose="020B0609020204030204" pitchFamily="49" charset="0"/>
              </a:rPr>
              <a:t>': 5, 'pasta': 9, '</a:t>
            </a:r>
            <a:r>
              <a:rPr kumimoji="0" lang="fr-FR" altLang="fr-FR" sz="1800" b="0" i="0" u="none" strike="noStrike" cap="none" normalizeH="0" baseline="0" dirty="0" err="1">
                <a:ln>
                  <a:noFill/>
                </a:ln>
                <a:solidFill>
                  <a:srgbClr val="000000"/>
                </a:solidFill>
                <a:effectLst/>
                <a:latin typeface="Consolas" panose="020B0609020204030204" pitchFamily="49" charset="0"/>
              </a:rPr>
              <a:t>red</a:t>
            </a:r>
            <a:r>
              <a:rPr kumimoji="0" lang="fr-FR" altLang="fr-FR" sz="1800" b="0" i="0" u="none" strike="noStrike" cap="none" normalizeH="0" baseline="0" dirty="0">
                <a:ln>
                  <a:noFill/>
                </a:ln>
                <a:solidFill>
                  <a:srgbClr val="000000"/>
                </a:solidFill>
                <a:effectLst/>
                <a:latin typeface="Consolas" panose="020B0609020204030204" pitchFamily="49" charset="0"/>
              </a:rPr>
              <a:t>': '</a:t>
            </a:r>
            <a:r>
              <a:rPr kumimoji="0" lang="fr-FR" altLang="fr-FR" sz="1800" b="0" i="0" u="none" strike="noStrike" cap="none" normalizeH="0" baseline="0" dirty="0" err="1">
                <a:ln>
                  <a:noFill/>
                </a:ln>
                <a:solidFill>
                  <a:srgbClr val="000000"/>
                </a:solidFill>
                <a:effectLst/>
                <a:latin typeface="Consolas" panose="020B0609020204030204" pitchFamily="49" charset="0"/>
              </a:rPr>
              <a:t>intensity</a:t>
            </a:r>
            <a:r>
              <a:rPr kumimoji="0" lang="fr-FR" altLang="fr-FR" sz="1800" b="0" i="0" u="none" strike="noStrike" cap="none" normalizeH="0" baseline="0" dirty="0">
                <a:ln>
                  <a:noFill/>
                </a:ln>
                <a:solidFill>
                  <a:srgbClr val="000000"/>
                </a:solidFill>
                <a:effectLst/>
                <a:latin typeface="Consolas" panose="020B0609020204030204" pitchFamily="49" charset="0"/>
              </a:rPr>
              <a:t>', '</a:t>
            </a:r>
            <a:r>
              <a:rPr kumimoji="0" lang="fr-FR" altLang="fr-FR" sz="1800" b="0" i="0" u="none" strike="noStrike" cap="none" normalizeH="0" baseline="0" dirty="0" err="1">
                <a:ln>
                  <a:noFill/>
                </a:ln>
                <a:solidFill>
                  <a:srgbClr val="000000"/>
                </a:solidFill>
                <a:effectLst/>
                <a:latin typeface="Consolas" panose="020B0609020204030204" pitchFamily="49" charset="0"/>
              </a:rPr>
              <a:t>yellow</a:t>
            </a:r>
            <a:r>
              <a:rPr kumimoji="0" lang="fr-FR" altLang="fr-FR" sz="1800" b="0" i="0" u="none" strike="noStrike" cap="none" normalizeH="0" baseline="0" dirty="0">
                <a:ln>
                  <a:noFill/>
                </a:ln>
                <a:solidFill>
                  <a:srgbClr val="000000"/>
                </a:solidFill>
                <a:effectLst/>
                <a:latin typeface="Consolas" panose="020B0609020204030204" pitchFamily="49" charset="0"/>
              </a:rPr>
              <a:t>': '</a:t>
            </a:r>
            <a:r>
              <a:rPr kumimoji="0" lang="fr-FR" altLang="fr-FR" sz="1800" b="0" i="0" u="none" strike="noStrike" cap="none" normalizeH="0" baseline="0" dirty="0" err="1">
                <a:ln>
                  <a:noFill/>
                </a:ln>
                <a:solidFill>
                  <a:srgbClr val="000000"/>
                </a:solidFill>
                <a:effectLst/>
                <a:latin typeface="Consolas" panose="020B0609020204030204" pitchFamily="49" charset="0"/>
              </a:rPr>
              <a:t>happiness</a:t>
            </a:r>
            <a:r>
              <a:rPr kumimoji="0" lang="fr-FR" altLang="fr-FR" sz="1800" b="0" i="0" u="none" strike="noStrike" cap="none" normalizeH="0" baseline="0" dirty="0">
                <a:ln>
                  <a:noFill/>
                </a:ln>
                <a:solidFill>
                  <a:srgbClr val="000000"/>
                </a:solidFill>
                <a:effectLst/>
                <a:latin typeface="Consolas" panose="020B0609020204030204" pitchFamily="49" charset="0"/>
              </a:rPr>
              <a:t>'}</a:t>
            </a:r>
            <a:r>
              <a:rPr kumimoji="0" lang="fr-FR" altLang="fr-FR" sz="1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E2035F3F-8426-44C2-B7D7-7E3B4922AB8D}"/>
              </a:ext>
            </a:extLst>
          </p:cNvPr>
          <p:cNvSpPr txBox="1"/>
          <p:nvPr/>
        </p:nvSpPr>
        <p:spPr>
          <a:xfrm>
            <a:off x="914400" y="1937857"/>
            <a:ext cx="4320330" cy="461665"/>
          </a:xfrm>
          <a:prstGeom prst="rect">
            <a:avLst/>
          </a:prstGeom>
          <a:noFill/>
        </p:spPr>
        <p:txBody>
          <a:bodyPr wrap="square" rtlCol="0">
            <a:spAutoFit/>
          </a:bodyPr>
          <a:lstStyle/>
          <a:p>
            <a:r>
              <a:rPr lang="fr-FR" sz="2400" b="1" dirty="0"/>
              <a:t>Voir plus loin les fonctions()</a:t>
            </a:r>
          </a:p>
        </p:txBody>
      </p:sp>
    </p:spTree>
    <p:extLst>
      <p:ext uri="{BB962C8B-B14F-4D97-AF65-F5344CB8AC3E}">
        <p14:creationId xmlns:p14="http://schemas.microsoft.com/office/powerpoint/2010/main" val="45482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7A4181-AB6E-4BB8-82DF-8EFA8889833A}"/>
              </a:ext>
            </a:extLst>
          </p:cNvPr>
          <p:cNvSpPr>
            <a:spLocks noGrp="1"/>
          </p:cNvSpPr>
          <p:nvPr>
            <p:ph type="title"/>
          </p:nvPr>
        </p:nvSpPr>
        <p:spPr/>
        <p:txBody>
          <a:bodyPr/>
          <a:lstStyle/>
          <a:p>
            <a:r>
              <a:rPr lang="fr-FR" dirty="0"/>
              <a:t>1 - Caractéristiques</a:t>
            </a:r>
          </a:p>
        </p:txBody>
      </p:sp>
      <p:sp>
        <p:nvSpPr>
          <p:cNvPr id="3" name="Espace réservé du contenu 2">
            <a:extLst>
              <a:ext uri="{FF2B5EF4-FFF2-40B4-BE49-F238E27FC236}">
                <a16:creationId xmlns:a16="http://schemas.microsoft.com/office/drawing/2014/main" id="{C637E44F-C113-4DBB-89D5-E20BA07FB441}"/>
              </a:ext>
            </a:extLst>
          </p:cNvPr>
          <p:cNvSpPr>
            <a:spLocks noGrp="1"/>
          </p:cNvSpPr>
          <p:nvPr>
            <p:ph idx="1"/>
          </p:nvPr>
        </p:nvSpPr>
        <p:spPr/>
        <p:txBody>
          <a:bodyPr>
            <a:normAutofit fontScale="85000" lnSpcReduction="20000"/>
          </a:bodyPr>
          <a:lstStyle/>
          <a:p>
            <a:r>
              <a:rPr lang="fr-FR" dirty="0"/>
              <a:t>Python est un langage interprété</a:t>
            </a:r>
          </a:p>
          <a:p>
            <a:r>
              <a:rPr lang="fr-FR" dirty="0"/>
              <a:t>Orienté Objet : </a:t>
            </a:r>
            <a:r>
              <a:rPr lang="fr-FR" b="1" dirty="0"/>
              <a:t>Avec Héritage Multiple !</a:t>
            </a:r>
          </a:p>
          <a:p>
            <a:pPr marL="0" indent="0">
              <a:buNone/>
            </a:pPr>
            <a:r>
              <a:rPr lang="fr-FR" b="1" dirty="0"/>
              <a:t> [un peu usine à gaz.. </a:t>
            </a:r>
            <a:r>
              <a:rPr lang="fr-FR" b="1" dirty="0" err="1"/>
              <a:t>M.R.O</a:t>
            </a:r>
            <a:r>
              <a:rPr lang="fr-FR" b="1" dirty="0"/>
              <a:t>. Method </a:t>
            </a:r>
            <a:r>
              <a:rPr lang="fr-FR" b="1" dirty="0" err="1"/>
              <a:t>Resolution</a:t>
            </a:r>
            <a:r>
              <a:rPr lang="fr-FR" b="1" dirty="0"/>
              <a:t> </a:t>
            </a:r>
            <a:r>
              <a:rPr lang="fr-FR" b="1" dirty="0" err="1"/>
              <a:t>Order</a:t>
            </a:r>
            <a:r>
              <a:rPr lang="fr-FR" b="1" dirty="0"/>
              <a:t>]</a:t>
            </a:r>
          </a:p>
          <a:p>
            <a:r>
              <a:rPr lang="fr-FR" dirty="0"/>
              <a:t>Typage dynamique fort vs Java, C++ </a:t>
            </a:r>
            <a:r>
              <a:rPr lang="fr-FR" dirty="0" err="1"/>
              <a:t>etc</a:t>
            </a:r>
            <a:r>
              <a:rPr lang="fr-FR" dirty="0"/>
              <a:t> ..</a:t>
            </a:r>
          </a:p>
          <a:p>
            <a:r>
              <a:rPr lang="fr-FR" b="1" dirty="0"/>
              <a:t>L’indentation fait partie intégrante de la syntaxe et de la sémantique</a:t>
            </a:r>
          </a:p>
          <a:p>
            <a:r>
              <a:rPr lang="fr-FR" dirty="0"/>
              <a:t>Proche du C/C++ dans son écriture comme bien d’autres</a:t>
            </a:r>
          </a:p>
          <a:p>
            <a:r>
              <a:rPr lang="fr-FR" b="1" dirty="0"/>
              <a:t>Utilisé pour concevoir des algo. </a:t>
            </a:r>
            <a:r>
              <a:rPr lang="fr-FR" b="1" dirty="0">
                <a:sym typeface="Wingdings" panose="05000000000000000000" pitchFamily="2" charset="2"/>
              </a:rPr>
              <a:t></a:t>
            </a:r>
            <a:endParaRPr lang="fr-FR" b="1" dirty="0"/>
          </a:p>
          <a:p>
            <a:r>
              <a:rPr lang="fr-FR" b="1" dirty="0"/>
              <a:t>De nombreuses bibliothèques, donc facilement connectable aux différents objets informatiques que l’on utilise </a:t>
            </a:r>
            <a:r>
              <a:rPr lang="fr-FR" b="1" dirty="0">
                <a:sym typeface="Wingdings" panose="05000000000000000000" pitchFamily="2" charset="2"/>
              </a:rPr>
              <a:t></a:t>
            </a:r>
            <a:endParaRPr lang="fr-FR" b="1" dirty="0"/>
          </a:p>
          <a:p>
            <a:r>
              <a:rPr lang="fr-FR" dirty="0"/>
              <a:t>Mode en 2018 et suivantes ?.. À voir dans le futur..</a:t>
            </a:r>
          </a:p>
          <a:p>
            <a:r>
              <a:rPr lang="fr-FR" dirty="0">
                <a:hlinkClick r:id="rId2"/>
              </a:rPr>
              <a:t>https://</a:t>
            </a:r>
            <a:r>
              <a:rPr lang="fr-FR" dirty="0" err="1">
                <a:hlinkClick r:id="rId2"/>
              </a:rPr>
              <a:t>www.w3schools.com</a:t>
            </a:r>
            <a:r>
              <a:rPr lang="fr-FR" dirty="0">
                <a:hlinkClick r:id="rId2"/>
              </a:rPr>
              <a:t>/python/</a:t>
            </a:r>
            <a:r>
              <a:rPr lang="fr-FR" dirty="0" err="1">
                <a:hlinkClick r:id="rId2"/>
              </a:rPr>
              <a:t>default.asp</a:t>
            </a:r>
            <a:r>
              <a:rPr lang="fr-FR" dirty="0"/>
              <a:t>  &lt;=</a:t>
            </a:r>
          </a:p>
          <a:p>
            <a:endParaRPr lang="fr-FR" dirty="0"/>
          </a:p>
          <a:p>
            <a:endParaRPr lang="fr-FR" dirty="0"/>
          </a:p>
          <a:p>
            <a:endParaRPr lang="fr-FR" dirty="0"/>
          </a:p>
        </p:txBody>
      </p:sp>
    </p:spTree>
    <p:extLst>
      <p:ext uri="{BB962C8B-B14F-4D97-AF65-F5344CB8AC3E}">
        <p14:creationId xmlns:p14="http://schemas.microsoft.com/office/powerpoint/2010/main" val="61695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18C54-BB70-4F13-A7DE-BA1BA54C35C6}"/>
              </a:ext>
            </a:extLst>
          </p:cNvPr>
          <p:cNvSpPr>
            <a:spLocks noGrp="1"/>
          </p:cNvSpPr>
          <p:nvPr>
            <p:ph type="title"/>
          </p:nvPr>
        </p:nvSpPr>
        <p:spPr/>
        <p:txBody>
          <a:bodyPr/>
          <a:lstStyle/>
          <a:p>
            <a:r>
              <a:rPr lang="fr-FR" dirty="0"/>
              <a:t>9 - Quelques fonctions</a:t>
            </a:r>
          </a:p>
        </p:txBody>
      </p:sp>
      <p:sp>
        <p:nvSpPr>
          <p:cNvPr id="3" name="Espace réservé du contenu 2">
            <a:extLst>
              <a:ext uri="{FF2B5EF4-FFF2-40B4-BE49-F238E27FC236}">
                <a16:creationId xmlns:a16="http://schemas.microsoft.com/office/drawing/2014/main" id="{B7A36BBD-8865-4A14-940F-45434F7C5D13}"/>
              </a:ext>
            </a:extLst>
          </p:cNvPr>
          <p:cNvSpPr>
            <a:spLocks noGrp="1"/>
          </p:cNvSpPr>
          <p:nvPr>
            <p:ph idx="1"/>
          </p:nvPr>
        </p:nvSpPr>
        <p:spPr/>
        <p:txBody>
          <a:bodyPr/>
          <a:lstStyle/>
          <a:p>
            <a:pPr marL="0" indent="0">
              <a:buNone/>
            </a:pPr>
            <a:r>
              <a:rPr lang="fr-FR" b="1" dirty="0"/>
              <a:t>Fonction range() </a:t>
            </a:r>
            <a:r>
              <a:rPr lang="fr-FR" dirty="0">
                <a:effectLst>
                  <a:outerShdw blurRad="38100" dist="38100" dir="2700000" algn="tl">
                    <a:srgbClr val="000000">
                      <a:alpha val="43137"/>
                    </a:srgbClr>
                  </a:outerShdw>
                </a:effectLst>
              </a:rPr>
              <a:t>: </a:t>
            </a:r>
            <a:r>
              <a:rPr lang="fr-FR" dirty="0"/>
              <a:t># voir détail on line</a:t>
            </a:r>
          </a:p>
          <a:p>
            <a:pPr marL="0" indent="0">
              <a:buNone/>
            </a:pPr>
            <a:r>
              <a:rPr lang="fr-FR" dirty="0" err="1"/>
              <a:t>print</a:t>
            </a:r>
            <a:r>
              <a:rPr lang="fr-FR" dirty="0"/>
              <a:t>(range (-10,10))</a:t>
            </a:r>
          </a:p>
          <a:p>
            <a:pPr marL="0" indent="0">
              <a:buNone/>
            </a:pPr>
            <a:r>
              <a:rPr lang="fr-FR" b="1" dirty="0"/>
              <a:t>Fonction </a:t>
            </a:r>
            <a:r>
              <a:rPr lang="fr-FR" b="1" dirty="0" err="1"/>
              <a:t>list</a:t>
            </a:r>
            <a:r>
              <a:rPr lang="fr-FR" b="1" dirty="0"/>
              <a:t>() </a:t>
            </a:r>
            <a:r>
              <a:rPr lang="fr-FR" dirty="0"/>
              <a:t>: # voir détail on line</a:t>
            </a:r>
          </a:p>
          <a:p>
            <a:pPr marL="0" indent="0">
              <a:buNone/>
            </a:pPr>
            <a:r>
              <a:rPr lang="fr-FR" dirty="0"/>
              <a:t>s = ‘</a:t>
            </a:r>
            <a:r>
              <a:rPr lang="fr-FR" dirty="0" err="1"/>
              <a:t>abcde</a:t>
            </a:r>
            <a:r>
              <a:rPr lang="fr-FR" dirty="0"/>
              <a:t>’</a:t>
            </a:r>
          </a:p>
          <a:p>
            <a:pPr marL="0" indent="0">
              <a:buNone/>
            </a:pPr>
            <a:r>
              <a:rPr lang="fr-FR" dirty="0" err="1"/>
              <a:t>print</a:t>
            </a:r>
            <a:r>
              <a:rPr lang="fr-FR" dirty="0"/>
              <a:t>(</a:t>
            </a:r>
            <a:r>
              <a:rPr lang="fr-FR" dirty="0" err="1"/>
              <a:t>list</a:t>
            </a:r>
            <a:r>
              <a:rPr lang="fr-FR" dirty="0"/>
              <a:t>(s))</a:t>
            </a:r>
          </a:p>
          <a:p>
            <a:endParaRPr lang="fr-FR" dirty="0"/>
          </a:p>
        </p:txBody>
      </p:sp>
    </p:spTree>
    <p:extLst>
      <p:ext uri="{BB962C8B-B14F-4D97-AF65-F5344CB8AC3E}">
        <p14:creationId xmlns:p14="http://schemas.microsoft.com/office/powerpoint/2010/main" val="3314957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C4DEC-6EBE-4327-A898-8AE65018AFD4}"/>
              </a:ext>
            </a:extLst>
          </p:cNvPr>
          <p:cNvSpPr>
            <a:spLocks noGrp="1"/>
          </p:cNvSpPr>
          <p:nvPr>
            <p:ph type="title"/>
          </p:nvPr>
        </p:nvSpPr>
        <p:spPr>
          <a:xfrm>
            <a:off x="838200" y="365125"/>
            <a:ext cx="10515600" cy="683499"/>
          </a:xfrm>
        </p:spPr>
        <p:txBody>
          <a:bodyPr>
            <a:normAutofit fontScale="90000"/>
          </a:bodyPr>
          <a:lstStyle/>
          <a:p>
            <a:r>
              <a:rPr lang="fr-FR" dirty="0"/>
              <a:t>9 - Des Fonctions</a:t>
            </a:r>
          </a:p>
        </p:txBody>
      </p:sp>
      <p:sp>
        <p:nvSpPr>
          <p:cNvPr id="3" name="Espace réservé du contenu 2">
            <a:extLst>
              <a:ext uri="{FF2B5EF4-FFF2-40B4-BE49-F238E27FC236}">
                <a16:creationId xmlns:a16="http://schemas.microsoft.com/office/drawing/2014/main" id="{3D52833E-A4DA-41EF-8180-01403B934D27}"/>
              </a:ext>
            </a:extLst>
          </p:cNvPr>
          <p:cNvSpPr>
            <a:spLocks noGrp="1"/>
          </p:cNvSpPr>
          <p:nvPr>
            <p:ph idx="1"/>
          </p:nvPr>
        </p:nvSpPr>
        <p:spPr>
          <a:xfrm>
            <a:off x="838200" y="1182848"/>
            <a:ext cx="10515600" cy="4994115"/>
          </a:xfrm>
        </p:spPr>
        <p:txBody>
          <a:bodyPr/>
          <a:lstStyle/>
          <a:p>
            <a:pPr marL="0" indent="0">
              <a:buNone/>
            </a:pPr>
            <a:r>
              <a:rPr lang="fr-FR" b="1" dirty="0"/>
              <a:t>Fonction </a:t>
            </a:r>
            <a:r>
              <a:rPr lang="fr-FR" b="1" dirty="0" err="1"/>
              <a:t>sorted</a:t>
            </a:r>
            <a:r>
              <a:rPr lang="fr-FR" b="1" dirty="0"/>
              <a:t>() </a:t>
            </a:r>
            <a:r>
              <a:rPr lang="fr-FR" dirty="0"/>
              <a:t>:</a:t>
            </a:r>
          </a:p>
          <a:p>
            <a:pPr marL="0" indent="0">
              <a:buNone/>
            </a:pPr>
            <a:r>
              <a:rPr lang="fr-FR" dirty="0" err="1"/>
              <a:t>L_trie</a:t>
            </a:r>
            <a:r>
              <a:rPr lang="fr-FR" dirty="0"/>
              <a:t> = </a:t>
            </a:r>
            <a:r>
              <a:rPr lang="fr-FR" dirty="0" err="1"/>
              <a:t>sorted</a:t>
            </a:r>
            <a:r>
              <a:rPr lang="fr-FR" dirty="0"/>
              <a:t>(L) # rend une liste triée à l’envers </a:t>
            </a:r>
            <a:r>
              <a:rPr lang="fr-FR" dirty="0" err="1"/>
              <a:t>L_trie</a:t>
            </a:r>
            <a:endParaRPr lang="fr-FR" dirty="0"/>
          </a:p>
          <a:p>
            <a:pPr marL="0" indent="0">
              <a:buNone/>
            </a:pPr>
            <a:r>
              <a:rPr lang="fr-FR" b="1" dirty="0"/>
              <a:t>Fonction sort() </a:t>
            </a:r>
            <a:r>
              <a:rPr lang="fr-FR" dirty="0"/>
              <a:t>:</a:t>
            </a:r>
          </a:p>
          <a:p>
            <a:pPr marL="0" indent="0">
              <a:buNone/>
            </a:pPr>
            <a:r>
              <a:rPr lang="fr-FR" dirty="0" err="1"/>
              <a:t>L.sort</a:t>
            </a:r>
            <a:r>
              <a:rPr lang="fr-FR" dirty="0"/>
              <a:t>() # inverse l’ordre dans la liste rend </a:t>
            </a:r>
            <a:r>
              <a:rPr lang="fr-FR" dirty="0" err="1"/>
              <a:t>void</a:t>
            </a:r>
            <a:r>
              <a:rPr lang="fr-FR" dirty="0"/>
              <a:t>!</a:t>
            </a:r>
          </a:p>
          <a:p>
            <a:pPr marL="0" indent="0">
              <a:buNone/>
            </a:pPr>
            <a:r>
              <a:rPr lang="fr-FR" dirty="0"/>
              <a:t>L = [] ou L = </a:t>
            </a:r>
            <a:r>
              <a:rPr lang="fr-FR" dirty="0" err="1"/>
              <a:t>list</a:t>
            </a:r>
            <a:r>
              <a:rPr lang="fr-FR" dirty="0"/>
              <a:t>() # liste vide</a:t>
            </a:r>
          </a:p>
          <a:p>
            <a:pPr marL="0" indent="0">
              <a:buNone/>
            </a:pPr>
            <a:r>
              <a:rPr lang="fr-FR" b="1" dirty="0"/>
              <a:t>Fonction append() :</a:t>
            </a:r>
          </a:p>
          <a:p>
            <a:pPr marL="0" indent="0">
              <a:buNone/>
            </a:pPr>
            <a:r>
              <a:rPr lang="fr-FR" dirty="0" err="1"/>
              <a:t>L.append</a:t>
            </a:r>
            <a:r>
              <a:rPr lang="fr-FR" dirty="0"/>
              <a:t>(‘’Z’’)</a:t>
            </a:r>
          </a:p>
          <a:p>
            <a:pPr marL="0" indent="0">
              <a:buNone/>
            </a:pPr>
            <a:r>
              <a:rPr lang="fr-FR" dirty="0" err="1"/>
              <a:t>L.append</a:t>
            </a:r>
            <a:r>
              <a:rPr lang="fr-FR" dirty="0"/>
              <a:t>(‘s’)</a:t>
            </a:r>
          </a:p>
        </p:txBody>
      </p:sp>
    </p:spTree>
    <p:extLst>
      <p:ext uri="{BB962C8B-B14F-4D97-AF65-F5344CB8AC3E}">
        <p14:creationId xmlns:p14="http://schemas.microsoft.com/office/powerpoint/2010/main" val="414293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6D9CBB-3F21-4A9E-AACA-80E98A2A7A33}"/>
              </a:ext>
            </a:extLst>
          </p:cNvPr>
          <p:cNvSpPr>
            <a:spLocks noGrp="1"/>
          </p:cNvSpPr>
          <p:nvPr>
            <p:ph type="title"/>
          </p:nvPr>
        </p:nvSpPr>
        <p:spPr>
          <a:xfrm>
            <a:off x="838200" y="365125"/>
            <a:ext cx="10515600" cy="683499"/>
          </a:xfrm>
        </p:spPr>
        <p:txBody>
          <a:bodyPr>
            <a:normAutofit fontScale="90000"/>
          </a:bodyPr>
          <a:lstStyle/>
          <a:p>
            <a:r>
              <a:rPr lang="fr-FR" dirty="0"/>
              <a:t>9 - Des Fonctions &amp; des Opérateurs</a:t>
            </a:r>
          </a:p>
        </p:txBody>
      </p:sp>
      <p:sp>
        <p:nvSpPr>
          <p:cNvPr id="3" name="Espace réservé du contenu 2">
            <a:extLst>
              <a:ext uri="{FF2B5EF4-FFF2-40B4-BE49-F238E27FC236}">
                <a16:creationId xmlns:a16="http://schemas.microsoft.com/office/drawing/2014/main" id="{3AE4A3E5-FF7D-4067-BEA5-06F568F147C9}"/>
              </a:ext>
            </a:extLst>
          </p:cNvPr>
          <p:cNvSpPr>
            <a:spLocks noGrp="1"/>
          </p:cNvSpPr>
          <p:nvPr>
            <p:ph idx="1"/>
          </p:nvPr>
        </p:nvSpPr>
        <p:spPr>
          <a:xfrm>
            <a:off x="838200" y="1199626"/>
            <a:ext cx="10515600" cy="4977337"/>
          </a:xfrm>
        </p:spPr>
        <p:txBody>
          <a:bodyPr/>
          <a:lstStyle/>
          <a:p>
            <a:pPr marL="0" indent="0">
              <a:buNone/>
            </a:pPr>
            <a:r>
              <a:rPr lang="fr-FR" b="1" dirty="0"/>
              <a:t>Maj :</a:t>
            </a:r>
          </a:p>
          <a:p>
            <a:pPr marL="0" indent="0">
              <a:buNone/>
            </a:pPr>
            <a:r>
              <a:rPr lang="fr-FR" dirty="0" err="1"/>
              <a:t>print</a:t>
            </a:r>
            <a:r>
              <a:rPr lang="fr-FR" dirty="0"/>
              <a:t>(L[0]) # rend ‘A’</a:t>
            </a:r>
          </a:p>
          <a:p>
            <a:pPr marL="0" indent="0">
              <a:buNone/>
            </a:pPr>
            <a:r>
              <a:rPr lang="fr-FR" dirty="0"/>
              <a:t>L[0] = ‘D’ # </a:t>
            </a:r>
            <a:r>
              <a:rPr lang="fr-FR" dirty="0" err="1"/>
              <a:t>print</a:t>
            </a:r>
            <a:r>
              <a:rPr lang="fr-FR" dirty="0"/>
              <a:t> de L[0] rend ‘D’</a:t>
            </a:r>
          </a:p>
          <a:p>
            <a:pPr marL="0" indent="0">
              <a:buNone/>
            </a:pPr>
            <a:r>
              <a:rPr lang="fr-FR" b="1" dirty="0"/>
              <a:t>Fonction insert() :</a:t>
            </a:r>
          </a:p>
          <a:p>
            <a:pPr marL="0" indent="0">
              <a:buNone/>
            </a:pPr>
            <a:r>
              <a:rPr lang="fr-FR" dirty="0" err="1"/>
              <a:t>L.insert</a:t>
            </a:r>
            <a:r>
              <a:rPr lang="fr-FR" dirty="0"/>
              <a:t>(</a:t>
            </a:r>
            <a:r>
              <a:rPr lang="fr-FR" dirty="0" err="1"/>
              <a:t>2,’k</a:t>
            </a:r>
            <a:r>
              <a:rPr lang="fr-FR" dirty="0"/>
              <a:t>’)</a:t>
            </a:r>
          </a:p>
          <a:p>
            <a:pPr marL="0" indent="0">
              <a:buNone/>
            </a:pPr>
            <a:r>
              <a:rPr lang="fr-FR" b="1" dirty="0"/>
              <a:t>Fonction </a:t>
            </a:r>
            <a:r>
              <a:rPr lang="fr-FR" b="1" dirty="0" err="1"/>
              <a:t>remove</a:t>
            </a:r>
            <a:r>
              <a:rPr lang="fr-FR" b="1" dirty="0"/>
              <a:t>() :</a:t>
            </a:r>
          </a:p>
          <a:p>
            <a:pPr marL="0" indent="0">
              <a:buNone/>
            </a:pPr>
            <a:r>
              <a:rPr lang="fr-FR" dirty="0" err="1"/>
              <a:t>L.remove</a:t>
            </a:r>
            <a:r>
              <a:rPr lang="fr-FR" dirty="0"/>
              <a:t>(‘Z’) # ne supprime que le premier Z trouvé!</a:t>
            </a:r>
          </a:p>
          <a:p>
            <a:pPr marL="0" indent="0">
              <a:buNone/>
            </a:pPr>
            <a:r>
              <a:rPr lang="fr-FR" b="1" dirty="0"/>
              <a:t>Opérateur </a:t>
            </a:r>
            <a:r>
              <a:rPr lang="fr-FR" b="1" dirty="0" err="1"/>
              <a:t>del</a:t>
            </a:r>
            <a:r>
              <a:rPr lang="fr-FR" b="1" dirty="0"/>
              <a:t> : </a:t>
            </a:r>
          </a:p>
          <a:p>
            <a:pPr marL="0" indent="0">
              <a:buNone/>
            </a:pPr>
            <a:r>
              <a:rPr lang="fr-FR" dirty="0" err="1"/>
              <a:t>del</a:t>
            </a:r>
            <a:r>
              <a:rPr lang="fr-FR" dirty="0"/>
              <a:t> L[2]</a:t>
            </a:r>
          </a:p>
        </p:txBody>
      </p:sp>
    </p:spTree>
    <p:extLst>
      <p:ext uri="{BB962C8B-B14F-4D97-AF65-F5344CB8AC3E}">
        <p14:creationId xmlns:p14="http://schemas.microsoft.com/office/powerpoint/2010/main" val="336337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2287E-2548-4B93-B6D0-35C62433102A}"/>
              </a:ext>
            </a:extLst>
          </p:cNvPr>
          <p:cNvSpPr>
            <a:spLocks noGrp="1"/>
          </p:cNvSpPr>
          <p:nvPr>
            <p:ph type="title"/>
          </p:nvPr>
        </p:nvSpPr>
        <p:spPr>
          <a:xfrm>
            <a:off x="838200" y="365126"/>
            <a:ext cx="10515600" cy="775778"/>
          </a:xfrm>
        </p:spPr>
        <p:txBody>
          <a:bodyPr/>
          <a:lstStyle/>
          <a:p>
            <a:r>
              <a:rPr lang="fr-FR" dirty="0"/>
              <a:t>9 - Des fonctions &amp; des Opérateurs</a:t>
            </a:r>
          </a:p>
        </p:txBody>
      </p:sp>
      <p:sp>
        <p:nvSpPr>
          <p:cNvPr id="3" name="Espace réservé du contenu 2">
            <a:extLst>
              <a:ext uri="{FF2B5EF4-FFF2-40B4-BE49-F238E27FC236}">
                <a16:creationId xmlns:a16="http://schemas.microsoft.com/office/drawing/2014/main" id="{C41E4364-5F10-421A-A4C7-A6E5AF4B7C56}"/>
              </a:ext>
            </a:extLst>
          </p:cNvPr>
          <p:cNvSpPr>
            <a:spLocks noGrp="1"/>
          </p:cNvSpPr>
          <p:nvPr>
            <p:ph idx="1"/>
          </p:nvPr>
        </p:nvSpPr>
        <p:spPr>
          <a:xfrm>
            <a:off x="838200" y="1216404"/>
            <a:ext cx="10515600" cy="4960559"/>
          </a:xfrm>
        </p:spPr>
        <p:txBody>
          <a:bodyPr/>
          <a:lstStyle/>
          <a:p>
            <a:pPr marL="0" indent="0">
              <a:buNone/>
            </a:pPr>
            <a:r>
              <a:rPr lang="fr-FR" b="1" dirty="0"/>
              <a:t>Opérateur</a:t>
            </a:r>
            <a:r>
              <a:rPr lang="fr-FR" dirty="0"/>
              <a:t> </a:t>
            </a:r>
            <a:r>
              <a:rPr lang="fr-FR" b="1" dirty="0"/>
              <a:t>‘in’ </a:t>
            </a:r>
            <a:r>
              <a:rPr lang="fr-FR" dirty="0"/>
              <a:t>: </a:t>
            </a:r>
          </a:p>
          <a:p>
            <a:pPr marL="0" indent="0">
              <a:buNone/>
            </a:pPr>
            <a:r>
              <a:rPr lang="fr-FR" dirty="0"/>
              <a:t>	‘A’ in L</a:t>
            </a:r>
          </a:p>
          <a:p>
            <a:pPr marL="0" indent="0">
              <a:buNone/>
            </a:pPr>
            <a:r>
              <a:rPr lang="fr-FR" b="1" dirty="0"/>
              <a:t>Fonction index </a:t>
            </a:r>
            <a:r>
              <a:rPr lang="fr-FR" dirty="0"/>
              <a:t>: </a:t>
            </a:r>
          </a:p>
          <a:p>
            <a:pPr marL="0" indent="0">
              <a:buNone/>
            </a:pPr>
            <a:r>
              <a:rPr lang="fr-FR" dirty="0"/>
              <a:t>	</a:t>
            </a:r>
            <a:r>
              <a:rPr lang="fr-FR" dirty="0" err="1"/>
              <a:t>L.index</a:t>
            </a:r>
            <a:r>
              <a:rPr lang="fr-FR" dirty="0"/>
              <a:t>(‘A’)</a:t>
            </a:r>
          </a:p>
          <a:p>
            <a:pPr marL="0" indent="0">
              <a:buNone/>
            </a:pPr>
            <a:r>
              <a:rPr lang="fr-FR" b="1" dirty="0"/>
              <a:t>Aide </a:t>
            </a:r>
            <a:r>
              <a:rPr lang="fr-FR" dirty="0"/>
              <a:t>:</a:t>
            </a:r>
          </a:p>
          <a:p>
            <a:pPr marL="0" indent="0">
              <a:buNone/>
            </a:pPr>
            <a:r>
              <a:rPr lang="fr-FR" dirty="0"/>
              <a:t>help(</a:t>
            </a:r>
            <a:r>
              <a:rPr lang="fr-FR" dirty="0" err="1"/>
              <a:t>list</a:t>
            </a:r>
            <a:r>
              <a:rPr lang="fr-FR" dirty="0"/>
              <a:t>) doc.</a:t>
            </a:r>
          </a:p>
          <a:p>
            <a:endParaRPr lang="fr-FR" dirty="0"/>
          </a:p>
        </p:txBody>
      </p:sp>
    </p:spTree>
    <p:extLst>
      <p:ext uri="{BB962C8B-B14F-4D97-AF65-F5344CB8AC3E}">
        <p14:creationId xmlns:p14="http://schemas.microsoft.com/office/powerpoint/2010/main" val="3947592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02C84B-30ED-4D12-B225-2E9DE64F9713}"/>
              </a:ext>
            </a:extLst>
          </p:cNvPr>
          <p:cNvSpPr>
            <a:spLocks noGrp="1"/>
          </p:cNvSpPr>
          <p:nvPr>
            <p:ph type="title"/>
          </p:nvPr>
        </p:nvSpPr>
        <p:spPr>
          <a:xfrm>
            <a:off x="838200" y="365126"/>
            <a:ext cx="10515600" cy="574442"/>
          </a:xfrm>
        </p:spPr>
        <p:txBody>
          <a:bodyPr>
            <a:normAutofit fontScale="90000"/>
          </a:bodyPr>
          <a:lstStyle/>
          <a:p>
            <a:r>
              <a:rPr lang="fr-FR" dirty="0"/>
              <a:t>9 - Des fonctions &amp; des Opérateurs</a:t>
            </a:r>
          </a:p>
        </p:txBody>
      </p:sp>
      <p:sp>
        <p:nvSpPr>
          <p:cNvPr id="3" name="Espace réservé du contenu 2">
            <a:extLst>
              <a:ext uri="{FF2B5EF4-FFF2-40B4-BE49-F238E27FC236}">
                <a16:creationId xmlns:a16="http://schemas.microsoft.com/office/drawing/2014/main" id="{AC7EF316-89C8-4E33-8356-E261182FF7A3}"/>
              </a:ext>
            </a:extLst>
          </p:cNvPr>
          <p:cNvSpPr>
            <a:spLocks noGrp="1"/>
          </p:cNvSpPr>
          <p:nvPr>
            <p:ph idx="1"/>
          </p:nvPr>
        </p:nvSpPr>
        <p:spPr>
          <a:xfrm>
            <a:off x="838200" y="1179672"/>
            <a:ext cx="10515600" cy="4818455"/>
          </a:xfrm>
        </p:spPr>
        <p:txBody>
          <a:bodyPr>
            <a:normAutofit fontScale="92500" lnSpcReduction="20000"/>
          </a:bodyPr>
          <a:lstStyle/>
          <a:p>
            <a:pPr marL="0" indent="0">
              <a:buNone/>
            </a:pPr>
            <a:r>
              <a:rPr lang="fr-FR" dirty="0"/>
              <a:t>Fonction </a:t>
            </a:r>
            <a:r>
              <a:rPr lang="fr-FR" b="1" dirty="0"/>
              <a:t>: </a:t>
            </a:r>
            <a:r>
              <a:rPr lang="fr-FR" b="1" dirty="0" err="1"/>
              <a:t>eval</a:t>
            </a:r>
            <a:r>
              <a:rPr lang="fr-FR" dirty="0"/>
              <a:t>(‘</a:t>
            </a:r>
            <a:r>
              <a:rPr lang="fr-FR" dirty="0" err="1"/>
              <a:t>expression’,arg</a:t>
            </a:r>
            <a:r>
              <a:rPr lang="fr-FR" dirty="0"/>
              <a:t> global, arg local)</a:t>
            </a:r>
          </a:p>
          <a:p>
            <a:pPr marL="0" indent="0">
              <a:buNone/>
            </a:pPr>
            <a:r>
              <a:rPr lang="fr-FR" dirty="0"/>
              <a:t>X = 1</a:t>
            </a:r>
          </a:p>
          <a:p>
            <a:pPr marL="0" indent="0">
              <a:buNone/>
            </a:pPr>
            <a:r>
              <a:rPr lang="fr-FR" dirty="0" err="1"/>
              <a:t>print</a:t>
            </a:r>
            <a:r>
              <a:rPr lang="fr-FR" dirty="0"/>
              <a:t>(</a:t>
            </a:r>
            <a:r>
              <a:rPr lang="fr-FR" dirty="0" err="1"/>
              <a:t>eval</a:t>
            </a:r>
            <a:r>
              <a:rPr lang="fr-FR" dirty="0"/>
              <a:t>(‘</a:t>
            </a:r>
            <a:r>
              <a:rPr lang="fr-FR" dirty="0" err="1"/>
              <a:t>x+1</a:t>
            </a:r>
            <a:r>
              <a:rPr lang="fr-FR" dirty="0"/>
              <a:t>’)) affichera 2</a:t>
            </a:r>
          </a:p>
          <a:p>
            <a:pPr marL="0" indent="0">
              <a:buNone/>
            </a:pPr>
            <a:endParaRPr lang="fr-FR" dirty="0"/>
          </a:p>
          <a:p>
            <a:pPr marL="0" indent="0">
              <a:buNone/>
            </a:pPr>
            <a:r>
              <a:rPr lang="fr-FR" dirty="0"/>
              <a:t>X = 100 # variable globale</a:t>
            </a:r>
          </a:p>
          <a:p>
            <a:pPr marL="0" indent="0">
              <a:buNone/>
            </a:pPr>
            <a:r>
              <a:rPr lang="fr-FR" dirty="0"/>
              <a:t>Y = 200 # variable globale</a:t>
            </a:r>
          </a:p>
          <a:p>
            <a:pPr marL="0" indent="0">
              <a:buNone/>
            </a:pPr>
            <a:r>
              <a:rPr lang="fr-FR" dirty="0" err="1"/>
              <a:t>print</a:t>
            </a:r>
            <a:r>
              <a:rPr lang="fr-FR" dirty="0"/>
              <a:t>(</a:t>
            </a:r>
            <a:r>
              <a:rPr lang="fr-FR" dirty="0" err="1"/>
              <a:t>eval</a:t>
            </a:r>
            <a:r>
              <a:rPr lang="fr-FR" dirty="0"/>
              <a:t> (‘</a:t>
            </a:r>
            <a:r>
              <a:rPr lang="fr-FR" dirty="0" err="1"/>
              <a:t>x+y</a:t>
            </a:r>
            <a:r>
              <a:rPr lang="fr-FR" dirty="0"/>
              <a:t>’,{‘</a:t>
            </a:r>
            <a:r>
              <a:rPr lang="fr-FR" dirty="0" err="1"/>
              <a:t>x’:X</a:t>
            </a:r>
            <a:r>
              <a:rPr lang="fr-FR" dirty="0"/>
              <a:t>, ‘y’:Y}) affichera 300</a:t>
            </a:r>
          </a:p>
          <a:p>
            <a:pPr marL="0" indent="0">
              <a:buNone/>
            </a:pPr>
            <a:endParaRPr lang="fr-FR" dirty="0"/>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800" b="0" i="0" u="none" strike="noStrike" cap="none" normalizeH="0" baseline="0" dirty="0" err="1">
                <a:ln>
                  <a:noFill/>
                </a:ln>
                <a:effectLst/>
                <a:latin typeface="SFMono-Regular"/>
              </a:rPr>
              <a:t>eval</a:t>
            </a:r>
            <a:r>
              <a:rPr kumimoji="0" lang="fr-FR" altLang="fr-FR" sz="2800" b="0" i="0" u="none" strike="noStrike" cap="none" normalizeH="0" baseline="0" dirty="0">
                <a:ln>
                  <a:noFill/>
                </a:ln>
                <a:effectLst/>
                <a:latin typeface="SFMono-Regular"/>
              </a:rPr>
              <a:t>("</a:t>
            </a:r>
            <a:r>
              <a:rPr kumimoji="0" lang="fr-FR" altLang="fr-FR" sz="2800" b="0" i="0" u="none" strike="noStrike" cap="none" normalizeH="0" baseline="0" dirty="0" err="1">
                <a:ln>
                  <a:noFill/>
                </a:ln>
                <a:effectLst/>
                <a:latin typeface="SFMono-Regular"/>
              </a:rPr>
              <a:t>sum</a:t>
            </a:r>
            <a:r>
              <a:rPr kumimoji="0" lang="fr-FR" altLang="fr-FR" sz="2800" b="0" i="0" u="none" strike="noStrike" cap="none" normalizeH="0" baseline="0" dirty="0">
                <a:ln>
                  <a:noFill/>
                </a:ln>
                <a:effectLst/>
                <a:latin typeface="SFMono-Regular"/>
              </a:rPr>
              <a:t>([2, 2, 2])", {})  # affichera 6  </a:t>
            </a:r>
            <a:endParaRPr kumimoji="0" lang="fr-FR" altLang="fr-FR"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800" b="0" i="0" u="none" strike="noStrike" cap="none" normalizeH="0" baseline="0" dirty="0" err="1">
                <a:ln>
                  <a:noFill/>
                </a:ln>
                <a:effectLst/>
                <a:latin typeface="SFMono-Regular"/>
              </a:rPr>
              <a:t>eval</a:t>
            </a:r>
            <a:r>
              <a:rPr kumimoji="0" lang="fr-FR" altLang="fr-FR" sz="2800" b="0" i="0" u="none" strike="noStrike" cap="none" normalizeH="0" baseline="0" dirty="0">
                <a:ln>
                  <a:noFill/>
                </a:ln>
                <a:effectLst/>
                <a:latin typeface="SFMono-Regular"/>
              </a:rPr>
              <a:t>("min([1, 2, 3])", {})  # affichera 1  </a:t>
            </a:r>
            <a:endParaRPr kumimoji="0" lang="fr-FR" altLang="fr-FR"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800" b="0" i="0" u="none" strike="noStrike" cap="none" normalizeH="0" baseline="0" dirty="0" err="1">
                <a:ln>
                  <a:noFill/>
                </a:ln>
                <a:effectLst/>
                <a:latin typeface="SFMono-Regular"/>
              </a:rPr>
              <a:t>eval</a:t>
            </a:r>
            <a:r>
              <a:rPr kumimoji="0" lang="fr-FR" altLang="fr-FR" sz="2800" b="0" i="0" u="none" strike="noStrike" cap="none" normalizeH="0" baseline="0" dirty="0">
                <a:ln>
                  <a:noFill/>
                </a:ln>
                <a:effectLst/>
                <a:latin typeface="SFMono-Regular"/>
              </a:rPr>
              <a:t>("</a:t>
            </a:r>
            <a:r>
              <a:rPr kumimoji="0" lang="fr-FR" altLang="fr-FR" sz="2800" b="0" i="0" u="none" strike="noStrike" cap="none" normalizeH="0" baseline="0" dirty="0" err="1">
                <a:ln>
                  <a:noFill/>
                </a:ln>
                <a:effectLst/>
                <a:latin typeface="SFMono-Regular"/>
              </a:rPr>
              <a:t>pow</a:t>
            </a:r>
            <a:r>
              <a:rPr kumimoji="0" lang="fr-FR" altLang="fr-FR" sz="2800" b="0" i="0" u="none" strike="noStrike" cap="none" normalizeH="0" baseline="0" dirty="0">
                <a:ln>
                  <a:noFill/>
                </a:ln>
                <a:effectLst/>
                <a:latin typeface="SFMono-Regular"/>
              </a:rPr>
              <a:t>(10, 2)", {})      # affichera 100</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778032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3A7F71-7A2B-4511-A7EE-7C9ABA062106}"/>
              </a:ext>
            </a:extLst>
          </p:cNvPr>
          <p:cNvSpPr>
            <a:spLocks noGrp="1"/>
          </p:cNvSpPr>
          <p:nvPr>
            <p:ph type="title"/>
          </p:nvPr>
        </p:nvSpPr>
        <p:spPr>
          <a:xfrm>
            <a:off x="838200" y="365126"/>
            <a:ext cx="10515600" cy="1069392"/>
          </a:xfrm>
        </p:spPr>
        <p:txBody>
          <a:bodyPr/>
          <a:lstStyle/>
          <a:p>
            <a:r>
              <a:rPr lang="fr-FR" dirty="0"/>
              <a:t>9 - Des fonctions &amp; des Opérateurs</a:t>
            </a:r>
          </a:p>
        </p:txBody>
      </p:sp>
      <p:sp>
        <p:nvSpPr>
          <p:cNvPr id="4" name="Rectangle 1">
            <a:extLst>
              <a:ext uri="{FF2B5EF4-FFF2-40B4-BE49-F238E27FC236}">
                <a16:creationId xmlns:a16="http://schemas.microsoft.com/office/drawing/2014/main" id="{22358BF4-F9AD-4A9B-A289-AD0C90F4EEF2}"/>
              </a:ext>
            </a:extLst>
          </p:cNvPr>
          <p:cNvSpPr>
            <a:spLocks noGrp="1" noChangeArrowheads="1"/>
          </p:cNvSpPr>
          <p:nvPr>
            <p:ph idx="1"/>
          </p:nvPr>
        </p:nvSpPr>
        <p:spPr bwMode="auto">
          <a:xfrm>
            <a:off x="838200" y="1794449"/>
            <a:ext cx="6545831" cy="18466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rgbClr val="383A42"/>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83A42"/>
                </a:solidFill>
                <a:effectLst/>
                <a:latin typeface="Droid Sans Mono"/>
              </a:rPr>
              <a:t>program = </a:t>
            </a:r>
            <a:r>
              <a:rPr kumimoji="0" lang="fr-FR" altLang="fr-FR" sz="2400" b="0" i="0" u="none" strike="noStrike" cap="none" normalizeH="0" baseline="0" dirty="0">
                <a:ln>
                  <a:noFill/>
                </a:ln>
                <a:effectLst/>
                <a:latin typeface="Droid Sans Mono"/>
              </a:rPr>
              <a:t>'a = 5\n b=10\n </a:t>
            </a:r>
            <a:r>
              <a:rPr kumimoji="0" lang="fr-FR" altLang="fr-FR" sz="2400" b="0" i="0" u="none" strike="noStrike" cap="none" normalizeH="0" baseline="0" dirty="0" err="1">
                <a:ln>
                  <a:noFill/>
                </a:ln>
                <a:effectLst/>
                <a:latin typeface="Droid Sans Mono"/>
              </a:rPr>
              <a:t>print</a:t>
            </a:r>
            <a:r>
              <a:rPr kumimoji="0" lang="fr-FR" altLang="fr-FR" sz="2400" b="0" i="0" u="none" strike="noStrike" cap="none" normalizeH="0" baseline="0" dirty="0">
                <a:ln>
                  <a:noFill/>
                </a:ln>
                <a:effectLst/>
                <a:latin typeface="Droid Sans Mono"/>
              </a:rPr>
              <a:t>("</a:t>
            </a:r>
            <a:r>
              <a:rPr kumimoji="0" lang="fr-FR" altLang="fr-FR" sz="2400" b="0" i="0" u="none" strike="noStrike" cap="none" normalizeH="0" baseline="0" dirty="0" err="1">
                <a:ln>
                  <a:noFill/>
                </a:ln>
                <a:effectLst/>
                <a:latin typeface="Droid Sans Mono"/>
              </a:rPr>
              <a:t>Sum</a:t>
            </a:r>
            <a:r>
              <a:rPr kumimoji="0" lang="fr-FR" altLang="fr-FR" sz="2400" b="0" i="0" u="none" strike="noStrike" cap="none" normalizeH="0" baseline="0" dirty="0">
                <a:ln>
                  <a:noFill/>
                </a:ln>
                <a:effectLst/>
                <a:latin typeface="Droid Sans Mono"/>
              </a:rPr>
              <a:t> =", </a:t>
            </a:r>
            <a:r>
              <a:rPr kumimoji="0" lang="fr-FR" altLang="fr-FR" sz="2400" b="0" i="0" u="none" strike="noStrike" cap="none" normalizeH="0" baseline="0" dirty="0" err="1">
                <a:ln>
                  <a:noFill/>
                </a:ln>
                <a:effectLst/>
                <a:latin typeface="Droid Sans Mono"/>
              </a:rPr>
              <a:t>a+b</a:t>
            </a:r>
            <a:r>
              <a:rPr kumimoji="0" lang="fr-FR" altLang="fr-FR" sz="2400" b="0" i="0" u="none" strike="noStrike" cap="none" normalizeH="0" baseline="0" dirty="0">
                <a:ln>
                  <a:noFill/>
                </a:ln>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err="1">
                <a:ln>
                  <a:noFill/>
                </a:ln>
                <a:solidFill>
                  <a:srgbClr val="383A42"/>
                </a:solidFill>
                <a:effectLst/>
                <a:latin typeface="Droid Sans Mono"/>
              </a:rPr>
              <a:t>exec</a:t>
            </a:r>
            <a:r>
              <a:rPr kumimoji="0" lang="fr-FR" altLang="fr-FR" sz="2400" b="0" i="0" u="none" strike="noStrike" cap="none" normalizeH="0" baseline="0" dirty="0">
                <a:ln>
                  <a:noFill/>
                </a:ln>
                <a:solidFill>
                  <a:srgbClr val="383A42"/>
                </a:solidFill>
                <a:effectLst/>
                <a:latin typeface="Droid Sans Mono"/>
              </a:rPr>
              <a:t>(program)</a:t>
            </a:r>
            <a:r>
              <a:rPr kumimoji="0" lang="fr-FR" altLang="fr-FR"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255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EF689-C05C-4367-97A2-DA86521E13F3}"/>
              </a:ext>
            </a:extLst>
          </p:cNvPr>
          <p:cNvSpPr>
            <a:spLocks noGrp="1"/>
          </p:cNvSpPr>
          <p:nvPr>
            <p:ph type="title"/>
          </p:nvPr>
        </p:nvSpPr>
        <p:spPr/>
        <p:txBody>
          <a:bodyPr/>
          <a:lstStyle/>
          <a:p>
            <a:r>
              <a:rPr lang="fr-FR" dirty="0"/>
              <a:t>10 – Fonctions et Procédures</a:t>
            </a:r>
          </a:p>
        </p:txBody>
      </p:sp>
      <p:sp>
        <p:nvSpPr>
          <p:cNvPr id="5" name="Espace réservé du contenu 4">
            <a:extLst>
              <a:ext uri="{FF2B5EF4-FFF2-40B4-BE49-F238E27FC236}">
                <a16:creationId xmlns:a16="http://schemas.microsoft.com/office/drawing/2014/main" id="{9FBD70DF-3C61-44F3-8B6A-F62E7A878938}"/>
              </a:ext>
            </a:extLst>
          </p:cNvPr>
          <p:cNvSpPr>
            <a:spLocks noGrp="1"/>
          </p:cNvSpPr>
          <p:nvPr>
            <p:ph idx="1"/>
          </p:nvPr>
        </p:nvSpPr>
        <p:spPr/>
        <p:txBody>
          <a:bodyPr/>
          <a:lstStyle/>
          <a:p>
            <a:pPr marL="0" indent="0">
              <a:buNone/>
            </a:pPr>
            <a:r>
              <a:rPr lang="fr-FR" dirty="0"/>
              <a:t>Mot </a:t>
            </a:r>
            <a:r>
              <a:rPr lang="fr-FR" dirty="0" err="1"/>
              <a:t>cle</a:t>
            </a:r>
            <a:r>
              <a:rPr lang="fr-FR" dirty="0"/>
              <a:t> : </a:t>
            </a:r>
            <a:r>
              <a:rPr lang="fr-FR" dirty="0" err="1"/>
              <a:t>def</a:t>
            </a:r>
            <a:endParaRPr lang="fr-FR" dirty="0"/>
          </a:p>
          <a:p>
            <a:pPr marL="0" indent="0">
              <a:buNone/>
            </a:pPr>
            <a:r>
              <a:rPr lang="fr-FR" b="1" dirty="0"/>
              <a:t>Une procédure n’est qu’une fonction qui ne rend rien (</a:t>
            </a:r>
            <a:r>
              <a:rPr lang="fr-FR" b="1" dirty="0" err="1"/>
              <a:t>void</a:t>
            </a:r>
            <a:r>
              <a:rPr lang="fr-FR" b="1" dirty="0"/>
              <a:t>)</a:t>
            </a:r>
          </a:p>
          <a:p>
            <a:pPr marL="0" indent="0">
              <a:buNone/>
            </a:pPr>
            <a:r>
              <a:rPr lang="fr-FR" dirty="0" err="1"/>
              <a:t>def</a:t>
            </a:r>
            <a:r>
              <a:rPr lang="fr-FR" dirty="0"/>
              <a:t> </a:t>
            </a:r>
            <a:r>
              <a:rPr lang="fr-FR" dirty="0" err="1"/>
              <a:t>Unefonction</a:t>
            </a:r>
            <a:r>
              <a:rPr lang="fr-FR" dirty="0"/>
              <a:t>():</a:t>
            </a:r>
          </a:p>
          <a:p>
            <a:pPr marL="0" indent="0">
              <a:buNone/>
            </a:pPr>
            <a:r>
              <a:rPr lang="fr-FR" dirty="0"/>
              <a:t>	code fonction</a:t>
            </a:r>
          </a:p>
          <a:p>
            <a:pPr marL="0" indent="0">
              <a:buNone/>
            </a:pPr>
            <a:r>
              <a:rPr lang="fr-FR" dirty="0" err="1"/>
              <a:t>def</a:t>
            </a:r>
            <a:r>
              <a:rPr lang="fr-FR" dirty="0"/>
              <a:t> </a:t>
            </a:r>
            <a:r>
              <a:rPr lang="fr-FR" dirty="0" err="1"/>
              <a:t>mafonction</a:t>
            </a:r>
            <a:r>
              <a:rPr lang="fr-FR" dirty="0"/>
              <a:t>(s) :</a:t>
            </a:r>
          </a:p>
          <a:p>
            <a:pPr marL="0" indent="0">
              <a:buNone/>
            </a:pPr>
            <a:r>
              <a:rPr lang="fr-FR" dirty="0"/>
              <a:t>	</a:t>
            </a:r>
            <a:r>
              <a:rPr lang="fr-FR" dirty="0" err="1"/>
              <a:t>print</a:t>
            </a:r>
            <a:r>
              <a:rPr lang="fr-FR" dirty="0"/>
              <a:t>(‘’ %s ’’,s)</a:t>
            </a:r>
          </a:p>
          <a:p>
            <a:pPr marL="0" indent="0">
              <a:buNone/>
            </a:pPr>
            <a:r>
              <a:rPr lang="fr-FR" dirty="0"/>
              <a:t>	</a:t>
            </a:r>
            <a:r>
              <a:rPr lang="fr-FR" dirty="0" err="1"/>
              <a:t>print</a:t>
            </a:r>
            <a:r>
              <a:rPr lang="fr-FR" dirty="0"/>
              <a:t>(‘’%s longueur %d’’ % (s, </a:t>
            </a:r>
            <a:r>
              <a:rPr lang="fr-FR" dirty="0" err="1"/>
              <a:t>len</a:t>
            </a:r>
            <a:r>
              <a:rPr lang="fr-FR" dirty="0"/>
              <a:t>(s)))</a:t>
            </a:r>
          </a:p>
        </p:txBody>
      </p:sp>
    </p:spTree>
    <p:extLst>
      <p:ext uri="{BB962C8B-B14F-4D97-AF65-F5344CB8AC3E}">
        <p14:creationId xmlns:p14="http://schemas.microsoft.com/office/powerpoint/2010/main" val="1295392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BC3E3B-71EE-4D0A-95EF-9FE8F1A8B716}"/>
              </a:ext>
            </a:extLst>
          </p:cNvPr>
          <p:cNvSpPr>
            <a:spLocks noGrp="1"/>
          </p:cNvSpPr>
          <p:nvPr>
            <p:ph type="title"/>
          </p:nvPr>
        </p:nvSpPr>
        <p:spPr/>
        <p:txBody>
          <a:bodyPr/>
          <a:lstStyle/>
          <a:p>
            <a:r>
              <a:rPr lang="fr-FR" dirty="0"/>
              <a:t>10 - Fonctions</a:t>
            </a:r>
          </a:p>
        </p:txBody>
      </p:sp>
      <p:sp>
        <p:nvSpPr>
          <p:cNvPr id="3" name="Espace réservé du contenu 2">
            <a:extLst>
              <a:ext uri="{FF2B5EF4-FFF2-40B4-BE49-F238E27FC236}">
                <a16:creationId xmlns:a16="http://schemas.microsoft.com/office/drawing/2014/main" id="{AFBC937E-8AE1-4606-B22F-1E7F10B9AFEB}"/>
              </a:ext>
            </a:extLst>
          </p:cNvPr>
          <p:cNvSpPr>
            <a:spLocks noGrp="1"/>
          </p:cNvSpPr>
          <p:nvPr>
            <p:ph idx="1"/>
          </p:nvPr>
        </p:nvSpPr>
        <p:spPr/>
        <p:txBody>
          <a:bodyPr/>
          <a:lstStyle/>
          <a:p>
            <a:pPr marL="0" indent="0">
              <a:buNone/>
            </a:pPr>
            <a:r>
              <a:rPr lang="fr-FR" dirty="0" err="1"/>
              <a:t>def</a:t>
            </a:r>
            <a:r>
              <a:rPr lang="fr-FR" dirty="0"/>
              <a:t> Carre(x) :</a:t>
            </a:r>
          </a:p>
          <a:p>
            <a:pPr marL="0" indent="0">
              <a:buNone/>
            </a:pPr>
            <a:r>
              <a:rPr lang="fr-FR" dirty="0"/>
              <a:t>		return x**2</a:t>
            </a:r>
          </a:p>
          <a:p>
            <a:pPr marL="0" indent="0">
              <a:buNone/>
            </a:pPr>
            <a:r>
              <a:rPr lang="fr-FR" dirty="0" err="1"/>
              <a:t>print</a:t>
            </a:r>
            <a:r>
              <a:rPr lang="fr-FR" dirty="0"/>
              <a:t>(Carre(2))</a:t>
            </a:r>
          </a:p>
          <a:p>
            <a:pPr marL="0" indent="0">
              <a:buNone/>
            </a:pPr>
            <a:endParaRPr lang="fr-FR" dirty="0"/>
          </a:p>
          <a:p>
            <a:pPr marL="0" indent="0">
              <a:buNone/>
            </a:pPr>
            <a:r>
              <a:rPr lang="fr-FR" dirty="0" err="1"/>
              <a:t>def</a:t>
            </a:r>
            <a:r>
              <a:rPr lang="fr-FR" dirty="0"/>
              <a:t> puissance (x) :</a:t>
            </a:r>
          </a:p>
          <a:p>
            <a:pPr marL="0" indent="0">
              <a:buNone/>
            </a:pPr>
            <a:r>
              <a:rPr lang="fr-FR" dirty="0"/>
              <a:t>	return x **2, x**3, x**4</a:t>
            </a:r>
          </a:p>
          <a:p>
            <a:pPr marL="0" indent="0">
              <a:buNone/>
            </a:pPr>
            <a:r>
              <a:rPr lang="fr-FR" dirty="0" err="1"/>
              <a:t>x2,x3,x4</a:t>
            </a:r>
            <a:r>
              <a:rPr lang="fr-FR" dirty="0"/>
              <a:t> = puissance(3)</a:t>
            </a:r>
          </a:p>
          <a:p>
            <a:pPr marL="0" indent="0">
              <a:buNone/>
            </a:pPr>
            <a:r>
              <a:rPr lang="fr-FR" dirty="0" err="1"/>
              <a:t>print</a:t>
            </a:r>
            <a:r>
              <a:rPr lang="fr-FR" dirty="0"/>
              <a:t>(</a:t>
            </a:r>
            <a:r>
              <a:rPr lang="fr-FR" dirty="0" err="1"/>
              <a:t>x2,x3</a:t>
            </a:r>
            <a:r>
              <a:rPr lang="fr-FR" dirty="0"/>
              <a:t>)</a:t>
            </a:r>
          </a:p>
        </p:txBody>
      </p:sp>
    </p:spTree>
    <p:extLst>
      <p:ext uri="{BB962C8B-B14F-4D97-AF65-F5344CB8AC3E}">
        <p14:creationId xmlns:p14="http://schemas.microsoft.com/office/powerpoint/2010/main" val="2910374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2ECCA-88E3-48A7-BCCF-418E5DBB4C0E}"/>
              </a:ext>
            </a:extLst>
          </p:cNvPr>
          <p:cNvSpPr>
            <a:spLocks noGrp="1"/>
          </p:cNvSpPr>
          <p:nvPr>
            <p:ph type="title"/>
          </p:nvPr>
        </p:nvSpPr>
        <p:spPr/>
        <p:txBody>
          <a:bodyPr/>
          <a:lstStyle/>
          <a:p>
            <a:r>
              <a:rPr lang="fr-FR" dirty="0"/>
              <a:t>10 - Fonctions</a:t>
            </a:r>
          </a:p>
        </p:txBody>
      </p:sp>
      <p:sp>
        <p:nvSpPr>
          <p:cNvPr id="3" name="Espace réservé du contenu 2">
            <a:extLst>
              <a:ext uri="{FF2B5EF4-FFF2-40B4-BE49-F238E27FC236}">
                <a16:creationId xmlns:a16="http://schemas.microsoft.com/office/drawing/2014/main" id="{304AB267-AC90-428E-8F52-E7A4AF9340C9}"/>
              </a:ext>
            </a:extLst>
          </p:cNvPr>
          <p:cNvSpPr>
            <a:spLocks noGrp="1"/>
          </p:cNvSpPr>
          <p:nvPr>
            <p:ph idx="1"/>
          </p:nvPr>
        </p:nvSpPr>
        <p:spPr>
          <a:xfrm>
            <a:off x="917385" y="1962150"/>
            <a:ext cx="10447303" cy="4351338"/>
          </a:xfrm>
        </p:spPr>
        <p:txBody>
          <a:bodyPr/>
          <a:lstStyle/>
          <a:p>
            <a:pPr marL="0" indent="0">
              <a:buNone/>
            </a:pPr>
            <a:r>
              <a:rPr lang="fr-FR" b="1" dirty="0"/>
              <a:t>Si on ne connait pas le nombre d’argument à passer, on utilise :</a:t>
            </a:r>
          </a:p>
          <a:p>
            <a:pPr marL="0" indent="0">
              <a:buNone/>
            </a:pPr>
            <a:r>
              <a:rPr lang="fr-FR" b="1" dirty="0"/>
              <a:t>« ** » devant le nom de l’argument ou « **</a:t>
            </a:r>
            <a:r>
              <a:rPr lang="fr-FR" b="1" dirty="0" err="1"/>
              <a:t>kwargs</a:t>
            </a:r>
            <a:r>
              <a:rPr lang="fr-FR" b="1" dirty="0"/>
              <a:t> » </a:t>
            </a:r>
          </a:p>
          <a:p>
            <a:pPr marL="0" indent="0">
              <a:buNone/>
            </a:pPr>
            <a:r>
              <a:rPr lang="fr-FR" b="1" dirty="0"/>
              <a:t>(key world arguments)</a:t>
            </a:r>
          </a:p>
          <a:p>
            <a:pPr marL="0" indent="0">
              <a:buNone/>
            </a:pPr>
            <a:endParaRPr lang="fr-FR" dirty="0"/>
          </a:p>
          <a:p>
            <a:pPr marL="0" indent="0">
              <a:buNone/>
            </a:pPr>
            <a:endParaRPr lang="fr-FR" dirty="0"/>
          </a:p>
          <a:p>
            <a:pPr marL="0" indent="0">
              <a:buNone/>
            </a:pPr>
            <a:r>
              <a:rPr lang="fr-FR" dirty="0"/>
              <a:t>Cas avec itération : « *args »</a:t>
            </a:r>
          </a:p>
          <a:p>
            <a:pPr marL="0" indent="0">
              <a:buNone/>
            </a:pPr>
            <a:endParaRPr lang="fr-FR" dirty="0"/>
          </a:p>
        </p:txBody>
      </p:sp>
      <p:sp>
        <p:nvSpPr>
          <p:cNvPr id="5" name="Rectangle 2">
            <a:extLst>
              <a:ext uri="{FF2B5EF4-FFF2-40B4-BE49-F238E27FC236}">
                <a16:creationId xmlns:a16="http://schemas.microsoft.com/office/drawing/2014/main" id="{C948D189-C455-43A6-BAA0-129F79C3D1B4}"/>
              </a:ext>
            </a:extLst>
          </p:cNvPr>
          <p:cNvSpPr>
            <a:spLocks noChangeArrowheads="1"/>
          </p:cNvSpPr>
          <p:nvPr/>
        </p:nvSpPr>
        <p:spPr bwMode="auto">
          <a:xfrm>
            <a:off x="976108" y="4956839"/>
            <a:ext cx="6056851" cy="1231106"/>
          </a:xfrm>
          <a:prstGeom prst="rect">
            <a:avLst/>
          </a:prstGeom>
          <a:solidFill>
            <a:srgbClr val="0809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F8F8F2"/>
                </a:solidFill>
                <a:effectLst/>
                <a:latin typeface="var(--ff-monospace)"/>
              </a:rPr>
              <a:t>def</a:t>
            </a:r>
            <a:r>
              <a:rPr kumimoji="0" lang="fr-FR" altLang="fr-FR" sz="2000" b="0" i="0" u="none" strike="noStrike" cap="none" normalizeH="0" baseline="0" dirty="0">
                <a:ln>
                  <a:noFill/>
                </a:ln>
                <a:solidFill>
                  <a:srgbClr val="F8F8F2"/>
                </a:solidFill>
                <a:effectLst/>
                <a:latin typeface="var(--ff-monospace)"/>
              </a:rPr>
              <a:t> </a:t>
            </a:r>
            <a:r>
              <a:rPr kumimoji="0" lang="fr-FR" altLang="fr-FR" sz="2000" b="0" i="0" u="none" strike="noStrike" cap="none" normalizeH="0" baseline="0" dirty="0" err="1">
                <a:ln>
                  <a:noFill/>
                </a:ln>
                <a:solidFill>
                  <a:srgbClr val="F8F8F2"/>
                </a:solidFill>
                <a:effectLst/>
                <a:latin typeface="var(--ff-monospace)"/>
              </a:rPr>
              <a:t>friends</a:t>
            </a:r>
            <a:r>
              <a:rPr kumimoji="0" lang="fr-FR" altLang="fr-FR" sz="2000" b="0" i="0" u="none" strike="noStrike" cap="none" normalizeH="0" baseline="0" dirty="0">
                <a:ln>
                  <a:noFill/>
                </a:ln>
                <a:solidFill>
                  <a:srgbClr val="F8F8F2"/>
                </a:solidFill>
                <a:effectLst/>
                <a:latin typeface="var(--ff-monospace)"/>
              </a:rPr>
              <a:t>(*args):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F8F8F2"/>
                </a:solidFill>
                <a:latin typeface="var(--ff-monospace)"/>
              </a:rPr>
              <a:t>	</a:t>
            </a:r>
            <a:r>
              <a:rPr kumimoji="0" lang="fr-FR" altLang="fr-FR" sz="2000" b="0" i="0" u="none" strike="noStrike" cap="none" normalizeH="0" baseline="0" dirty="0">
                <a:ln>
                  <a:noFill/>
                </a:ln>
                <a:solidFill>
                  <a:srgbClr val="F8F8F2"/>
                </a:solidFill>
                <a:effectLst/>
                <a:latin typeface="var(--ff-monospace)"/>
              </a:rPr>
              <a:t>for </a:t>
            </a:r>
            <a:r>
              <a:rPr kumimoji="0" lang="fr-FR" altLang="fr-FR" sz="2000" b="0" i="0" u="none" strike="noStrike" cap="none" normalizeH="0" baseline="0" dirty="0" err="1">
                <a:ln>
                  <a:noFill/>
                </a:ln>
                <a:solidFill>
                  <a:srgbClr val="F8F8F2"/>
                </a:solidFill>
                <a:effectLst/>
                <a:latin typeface="var(--ff-monospace)"/>
              </a:rPr>
              <a:t>friend</a:t>
            </a:r>
            <a:r>
              <a:rPr kumimoji="0" lang="fr-FR" altLang="fr-FR" sz="2000" b="0" i="0" u="none" strike="noStrike" cap="none" normalizeH="0" baseline="0" dirty="0">
                <a:ln>
                  <a:noFill/>
                </a:ln>
                <a:solidFill>
                  <a:srgbClr val="F8F8F2"/>
                </a:solidFill>
                <a:effectLst/>
                <a:latin typeface="var(--ff-monospace)"/>
              </a:rPr>
              <a:t> in args: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F8F8F2"/>
                </a:solidFill>
                <a:effectLst/>
                <a:latin typeface="var(--ff-monospace)"/>
              </a:rPr>
              <a:t> 		</a:t>
            </a:r>
            <a:r>
              <a:rPr kumimoji="0" lang="fr-FR" altLang="fr-FR" sz="2000" b="0" i="0" u="none" strike="noStrike" cap="none" normalizeH="0" baseline="0" dirty="0" err="1">
                <a:ln>
                  <a:noFill/>
                </a:ln>
                <a:solidFill>
                  <a:srgbClr val="F8F8F2"/>
                </a:solidFill>
                <a:effectLst/>
                <a:latin typeface="var(--ff-monospace)"/>
              </a:rPr>
              <a:t>print</a:t>
            </a:r>
            <a:r>
              <a:rPr kumimoji="0" lang="fr-FR" altLang="fr-FR" sz="2000" b="0" i="0" u="none" strike="noStrike" cap="none" normalizeH="0" baseline="0" dirty="0">
                <a:ln>
                  <a:noFill/>
                </a:ln>
                <a:solidFill>
                  <a:srgbClr val="F8F8F2"/>
                </a:solidFill>
                <a:effectLst/>
                <a:latin typeface="var(--ff-monospace)"/>
              </a:rPr>
              <a:t>(</a:t>
            </a:r>
            <a:r>
              <a:rPr kumimoji="0" lang="fr-FR" altLang="fr-FR" sz="2000" b="0" i="0" u="none" strike="noStrike" cap="none" normalizeH="0" baseline="0" dirty="0" err="1">
                <a:ln>
                  <a:noFill/>
                </a:ln>
                <a:solidFill>
                  <a:srgbClr val="F8F8F2"/>
                </a:solidFill>
                <a:effectLst/>
                <a:latin typeface="var(--ff-monospace)"/>
              </a:rPr>
              <a:t>friend</a:t>
            </a:r>
            <a:r>
              <a:rPr kumimoji="0" lang="fr-FR" altLang="fr-FR" sz="2000" b="0" i="0" u="none" strike="noStrike" cap="none" normalizeH="0" baseline="0" dirty="0">
                <a:ln>
                  <a:noFill/>
                </a:ln>
                <a:solidFill>
                  <a:srgbClr val="F8F8F2"/>
                </a:solidFill>
                <a:effectLst/>
                <a:latin typeface="var(--ff-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F8F8F2"/>
                </a:solidFill>
                <a:effectLst/>
                <a:latin typeface="var(--ff-monospace)"/>
              </a:rPr>
              <a:t>friends</a:t>
            </a:r>
            <a:r>
              <a:rPr kumimoji="0" lang="fr-FR" altLang="fr-FR" sz="2000" b="0" i="0" u="none" strike="noStrike" cap="none" normalizeH="0" baseline="0" dirty="0">
                <a:ln>
                  <a:noFill/>
                </a:ln>
                <a:solidFill>
                  <a:srgbClr val="F8F8F2"/>
                </a:solidFill>
                <a:effectLst/>
                <a:latin typeface="var(--ff-monospace)"/>
              </a:rPr>
              <a:t>("Marcus", "James", "John", "Oliver")</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30F160E-CD01-46E0-9705-918950AC9208}"/>
              </a:ext>
            </a:extLst>
          </p:cNvPr>
          <p:cNvSpPr>
            <a:spLocks noChangeArrowheads="1"/>
          </p:cNvSpPr>
          <p:nvPr/>
        </p:nvSpPr>
        <p:spPr bwMode="auto">
          <a:xfrm>
            <a:off x="976108" y="3572516"/>
            <a:ext cx="7919207" cy="830997"/>
          </a:xfrm>
          <a:prstGeom prst="rect">
            <a:avLst/>
          </a:prstGeom>
          <a:solidFill>
            <a:srgbClr val="0809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F8F8F2"/>
                </a:solidFill>
                <a:effectLst/>
                <a:latin typeface="var(--ff-monospace)"/>
              </a:rPr>
              <a:t>def</a:t>
            </a:r>
            <a:r>
              <a:rPr kumimoji="0" lang="fr-FR" altLang="fr-FR" b="0" i="0" u="none" strike="noStrike" cap="none" normalizeH="0" baseline="0" dirty="0">
                <a:ln>
                  <a:noFill/>
                </a:ln>
                <a:solidFill>
                  <a:srgbClr val="F8F8F2"/>
                </a:solidFill>
                <a:effectLst/>
                <a:latin typeface="var(--ff-monospace)"/>
              </a:rPr>
              <a:t> </a:t>
            </a:r>
            <a:r>
              <a:rPr kumimoji="0" lang="fr-FR" altLang="fr-FR" b="0" i="0" u="none" strike="noStrike" cap="none" normalizeH="0" baseline="0" dirty="0" err="1">
                <a:ln>
                  <a:noFill/>
                </a:ln>
                <a:solidFill>
                  <a:srgbClr val="F8F8F2"/>
                </a:solidFill>
                <a:effectLst/>
                <a:latin typeface="var(--ff-monospace)"/>
              </a:rPr>
              <a:t>favorite_place</a:t>
            </a:r>
            <a:r>
              <a:rPr kumimoji="0" lang="fr-FR" altLang="fr-FR" b="0" i="0" u="none" strike="noStrike" cap="none" normalizeH="0" baseline="0" dirty="0">
                <a:ln>
                  <a:noFill/>
                </a:ln>
                <a:solidFill>
                  <a:srgbClr val="F8F8F2"/>
                </a:solidFill>
                <a:effectLst/>
                <a:latin typeface="var(--ff-monospace)"/>
              </a:rPr>
              <a:t>(**</a:t>
            </a:r>
            <a:r>
              <a:rPr kumimoji="0" lang="fr-FR" altLang="fr-FR" b="0" i="0" u="none" strike="noStrike" cap="none" normalizeH="0" baseline="0" dirty="0" err="1">
                <a:ln>
                  <a:noFill/>
                </a:ln>
                <a:solidFill>
                  <a:srgbClr val="F8F8F2"/>
                </a:solidFill>
                <a:effectLst/>
                <a:latin typeface="var(--ff-monospace)"/>
              </a:rPr>
              <a:t>kwargs</a:t>
            </a:r>
            <a:r>
              <a:rPr kumimoji="0" lang="fr-FR" altLang="fr-FR" b="0" i="0" u="none" strike="noStrike" cap="none" normalizeH="0" baseline="0" dirty="0">
                <a:ln>
                  <a:noFill/>
                </a:ln>
                <a:solidFill>
                  <a:srgbClr val="F8F8F2"/>
                </a:solidFill>
                <a:effectLst/>
                <a:latin typeface="var(--ff-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F8F8F2"/>
                </a:solidFill>
                <a:latin typeface="var(--ff-monospace)"/>
              </a:rPr>
              <a:t>	</a:t>
            </a:r>
            <a:r>
              <a:rPr kumimoji="0" lang="fr-FR" altLang="fr-FR" b="0" i="0" u="none" strike="noStrike" cap="none" normalizeH="0" baseline="0" dirty="0" err="1">
                <a:ln>
                  <a:noFill/>
                </a:ln>
                <a:solidFill>
                  <a:srgbClr val="F8F8F2"/>
                </a:solidFill>
                <a:effectLst/>
                <a:latin typeface="var(--ff-monospace)"/>
              </a:rPr>
              <a:t>print</a:t>
            </a:r>
            <a:r>
              <a:rPr kumimoji="0" lang="fr-FR" altLang="fr-FR" b="0" i="0" u="none" strike="noStrike" cap="none" normalizeH="0" baseline="0" dirty="0">
                <a:ln>
                  <a:noFill/>
                </a:ln>
                <a:solidFill>
                  <a:srgbClr val="F8F8F2"/>
                </a:solidFill>
                <a:effectLst/>
                <a:latin typeface="var(--ff-monospace)"/>
              </a:rPr>
              <a:t>("</a:t>
            </a:r>
            <a:r>
              <a:rPr kumimoji="0" lang="fr-FR" altLang="fr-FR" b="0" i="0" u="none" strike="noStrike" cap="none" normalizeH="0" baseline="0" dirty="0" err="1">
                <a:ln>
                  <a:noFill/>
                </a:ln>
                <a:solidFill>
                  <a:srgbClr val="F8F8F2"/>
                </a:solidFill>
                <a:effectLst/>
                <a:latin typeface="var(--ff-monospace)"/>
              </a:rPr>
              <a:t>My</a:t>
            </a:r>
            <a:r>
              <a:rPr kumimoji="0" lang="fr-FR" altLang="fr-FR" b="0" i="0" u="none" strike="noStrike" cap="none" normalizeH="0" baseline="0" dirty="0">
                <a:ln>
                  <a:noFill/>
                </a:ln>
                <a:solidFill>
                  <a:srgbClr val="F8F8F2"/>
                </a:solidFill>
                <a:effectLst/>
                <a:latin typeface="var(--ff-monospace)"/>
              </a:rPr>
              <a:t> favorite city </a:t>
            </a:r>
            <a:r>
              <a:rPr kumimoji="0" lang="fr-FR" altLang="fr-FR" b="0" i="0" u="none" strike="noStrike" cap="none" normalizeH="0" baseline="0" dirty="0" err="1">
                <a:ln>
                  <a:noFill/>
                </a:ln>
                <a:solidFill>
                  <a:srgbClr val="F8F8F2"/>
                </a:solidFill>
                <a:effectLst/>
                <a:latin typeface="var(--ff-monospace)"/>
              </a:rPr>
              <a:t>is</a:t>
            </a:r>
            <a:r>
              <a:rPr kumimoji="0" lang="fr-FR" altLang="fr-FR" b="0" i="0" u="none" strike="noStrike" cap="none" normalizeH="0" baseline="0" dirty="0">
                <a:ln>
                  <a:noFill/>
                </a:ln>
                <a:solidFill>
                  <a:srgbClr val="F8F8F2"/>
                </a:solidFill>
                <a:effectLst/>
                <a:latin typeface="var(--ff-monospace)"/>
              </a:rPr>
              <a:t> " + </a:t>
            </a:r>
            <a:r>
              <a:rPr kumimoji="0" lang="fr-FR" altLang="fr-FR" b="0" i="0" u="none" strike="noStrike" cap="none" normalizeH="0" baseline="0" dirty="0" err="1">
                <a:ln>
                  <a:noFill/>
                </a:ln>
                <a:solidFill>
                  <a:srgbClr val="F8F8F2"/>
                </a:solidFill>
                <a:effectLst/>
                <a:latin typeface="var(--ff-monospace)"/>
              </a:rPr>
              <a:t>kwargs</a:t>
            </a:r>
            <a:r>
              <a:rPr kumimoji="0" lang="fr-FR" altLang="fr-FR" b="0" i="0" u="none" strike="noStrike" cap="none" normalizeH="0" baseline="0" dirty="0">
                <a:ln>
                  <a:noFill/>
                </a:ln>
                <a:solidFill>
                  <a:srgbClr val="F8F8F2"/>
                </a:solidFill>
                <a:effectLst/>
                <a:latin typeface="var(--ff-monospace)"/>
              </a:rPr>
              <a:t>["city"]) </a:t>
            </a:r>
            <a:r>
              <a:rPr kumimoji="0" lang="fr-FR" altLang="fr-FR" b="0" i="0" u="none" strike="noStrike" cap="none" normalizeH="0" baseline="0" dirty="0" err="1">
                <a:ln>
                  <a:noFill/>
                </a:ln>
                <a:solidFill>
                  <a:srgbClr val="F8F8F2"/>
                </a:solidFill>
                <a:effectLst/>
                <a:latin typeface="var(--ff-monospace)"/>
              </a:rPr>
              <a:t>favorite_place</a:t>
            </a:r>
            <a:r>
              <a:rPr kumimoji="0" lang="fr-FR" altLang="fr-FR" b="0" i="0" u="none" strike="noStrike" cap="none" normalizeH="0" baseline="0" dirty="0">
                <a:ln>
                  <a:noFill/>
                </a:ln>
                <a:solidFill>
                  <a:srgbClr val="F8F8F2"/>
                </a:solidFill>
                <a:effectLst/>
                <a:latin typeface="var(--ff-monospace)"/>
              </a:rPr>
              <a:t>(country="</a:t>
            </a:r>
            <a:r>
              <a:rPr kumimoji="0" lang="fr-FR" altLang="fr-FR" b="0" i="0" u="none" strike="noStrike" cap="none" normalizeH="0" baseline="0" dirty="0" err="1">
                <a:ln>
                  <a:noFill/>
                </a:ln>
                <a:solidFill>
                  <a:srgbClr val="F8F8F2"/>
                </a:solidFill>
                <a:effectLst/>
                <a:latin typeface="var(--ff-monospace)"/>
              </a:rPr>
              <a:t>England</a:t>
            </a:r>
            <a:r>
              <a:rPr kumimoji="0" lang="fr-FR" altLang="fr-FR" b="0" i="0" u="none" strike="noStrike" cap="none" normalizeH="0" baseline="0" dirty="0">
                <a:ln>
                  <a:noFill/>
                </a:ln>
                <a:solidFill>
                  <a:srgbClr val="F8F8F2"/>
                </a:solidFill>
                <a:effectLst/>
                <a:latin typeface="var(--ff-monospace)"/>
              </a:rPr>
              <a:t>", city="London")</a:t>
            </a:r>
            <a:r>
              <a:rPr kumimoji="0" lang="fr-FR" altLang="fr-FR" b="0" i="0" u="none" strike="noStrike" cap="none" normalizeH="0" baseline="0" dirty="0">
                <a:ln>
                  <a:noFill/>
                </a:ln>
                <a:solidFill>
                  <a:schemeClr val="tx1"/>
                </a:solidFill>
                <a:effectLst/>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439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5A48C5-A54E-4EF6-8592-A73AFD9512F6}"/>
              </a:ext>
            </a:extLst>
          </p:cNvPr>
          <p:cNvSpPr>
            <a:spLocks noGrp="1"/>
          </p:cNvSpPr>
          <p:nvPr>
            <p:ph type="title"/>
          </p:nvPr>
        </p:nvSpPr>
        <p:spPr>
          <a:xfrm>
            <a:off x="838200" y="365125"/>
            <a:ext cx="10515600" cy="649943"/>
          </a:xfrm>
        </p:spPr>
        <p:txBody>
          <a:bodyPr>
            <a:normAutofit fontScale="90000"/>
          </a:bodyPr>
          <a:lstStyle/>
          <a:p>
            <a:r>
              <a:rPr lang="fr-FR" dirty="0"/>
              <a:t>11 - Les Classes</a:t>
            </a:r>
          </a:p>
        </p:txBody>
      </p:sp>
      <p:sp>
        <p:nvSpPr>
          <p:cNvPr id="3" name="Espace réservé du contenu 2">
            <a:extLst>
              <a:ext uri="{FF2B5EF4-FFF2-40B4-BE49-F238E27FC236}">
                <a16:creationId xmlns:a16="http://schemas.microsoft.com/office/drawing/2014/main" id="{5E222A0A-9EBA-493E-9235-6C8B73D28618}"/>
              </a:ext>
            </a:extLst>
          </p:cNvPr>
          <p:cNvSpPr>
            <a:spLocks noGrp="1"/>
          </p:cNvSpPr>
          <p:nvPr>
            <p:ph idx="1"/>
          </p:nvPr>
        </p:nvSpPr>
        <p:spPr>
          <a:xfrm>
            <a:off x="838200" y="1015068"/>
            <a:ext cx="10515600" cy="5553512"/>
          </a:xfrm>
        </p:spPr>
        <p:txBody>
          <a:bodyPr>
            <a:normAutofit fontScale="77500" lnSpcReduction="20000"/>
          </a:bodyPr>
          <a:lstStyle/>
          <a:p>
            <a:pPr marL="0" indent="0">
              <a:buNone/>
            </a:pPr>
            <a:endParaRPr lang="fr-FR" dirty="0"/>
          </a:p>
          <a:p>
            <a:pPr marL="0" indent="0">
              <a:buNone/>
            </a:pPr>
            <a:r>
              <a:rPr lang="fr-FR" dirty="0">
                <a:hlinkClick r:id="rId2"/>
              </a:rPr>
              <a:t>https://www.docstring.fr/blog/la-verite-sur-self/</a:t>
            </a:r>
            <a:r>
              <a:rPr lang="fr-FR" dirty="0"/>
              <a:t> </a:t>
            </a:r>
            <a:r>
              <a:rPr lang="fr-FR" dirty="0">
                <a:sym typeface="Wingdings" panose="05000000000000000000" pitchFamily="2" charset="2"/>
              </a:rPr>
              <a:t></a:t>
            </a:r>
            <a:endParaRPr lang="fr-FR" dirty="0"/>
          </a:p>
          <a:p>
            <a:pPr marL="0" indent="0">
              <a:buNone/>
            </a:pPr>
            <a:r>
              <a:rPr lang="fr-FR" dirty="0">
                <a:hlinkClick r:id="rId3"/>
              </a:rPr>
              <a:t>https://www.educative.io/edpresso/what-is-the-str-method-in-python</a:t>
            </a:r>
            <a:endParaRPr lang="fr-FR" dirty="0"/>
          </a:p>
          <a:p>
            <a:pPr marL="0" indent="0">
              <a:buNone/>
            </a:pPr>
            <a:r>
              <a:rPr lang="fr-FR" dirty="0"/>
              <a:t>		</a:t>
            </a:r>
          </a:p>
          <a:p>
            <a:pPr marL="0" indent="0">
              <a:buNone/>
            </a:pPr>
            <a:r>
              <a:rPr lang="fr-FR" dirty="0"/>
              <a:t>class Point(</a:t>
            </a:r>
            <a:r>
              <a:rPr lang="fr-FR" dirty="0" err="1"/>
              <a:t>object</a:t>
            </a:r>
            <a:r>
              <a:rPr lang="fr-FR" dirty="0"/>
              <a:t>): # point dans un plan</a:t>
            </a:r>
          </a:p>
          <a:p>
            <a:pPr marL="0" indent="0">
              <a:buNone/>
            </a:pPr>
            <a:r>
              <a:rPr lang="fr-FR" dirty="0"/>
              <a:t>	</a:t>
            </a:r>
            <a:r>
              <a:rPr lang="fr-FR" b="1" dirty="0" err="1"/>
              <a:t>def</a:t>
            </a:r>
            <a:r>
              <a:rPr lang="fr-FR" b="1" dirty="0"/>
              <a:t> __init__ (</a:t>
            </a:r>
            <a:r>
              <a:rPr lang="fr-FR" b="1" dirty="0" err="1"/>
              <a:t>self,x,y</a:t>
            </a:r>
            <a:r>
              <a:rPr lang="fr-FR" b="1" dirty="0"/>
              <a:t>) : </a:t>
            </a:r>
            <a:r>
              <a:rPr lang="fr-FR" dirty="0"/>
              <a:t># constructeur … ??</a:t>
            </a:r>
          </a:p>
          <a:p>
            <a:pPr marL="0" indent="0">
              <a:buNone/>
            </a:pPr>
            <a:r>
              <a:rPr lang="fr-FR" dirty="0"/>
              <a:t>		</a:t>
            </a:r>
            <a:r>
              <a:rPr lang="fr-FR" dirty="0" err="1"/>
              <a:t>self.x</a:t>
            </a:r>
            <a:r>
              <a:rPr lang="fr-FR" dirty="0"/>
              <a:t> = x</a:t>
            </a:r>
          </a:p>
          <a:p>
            <a:pPr marL="0" indent="0">
              <a:buNone/>
            </a:pPr>
            <a:r>
              <a:rPr lang="fr-FR" dirty="0"/>
              <a:t>		</a:t>
            </a:r>
            <a:r>
              <a:rPr lang="fr-FR" dirty="0" err="1"/>
              <a:t>self.y</a:t>
            </a:r>
            <a:r>
              <a:rPr lang="fr-FR" dirty="0"/>
              <a:t> = y</a:t>
            </a:r>
          </a:p>
          <a:p>
            <a:pPr marL="0" indent="0">
              <a:buNone/>
            </a:pPr>
            <a:r>
              <a:rPr lang="fr-FR" dirty="0"/>
              <a:t>	</a:t>
            </a:r>
            <a:r>
              <a:rPr lang="fr-FR" dirty="0" err="1"/>
              <a:t>def</a:t>
            </a:r>
            <a:r>
              <a:rPr lang="fr-FR" dirty="0"/>
              <a:t> translate( self, </a:t>
            </a:r>
            <a:r>
              <a:rPr lang="fr-FR" dirty="0" err="1"/>
              <a:t>dx,dy</a:t>
            </a:r>
            <a:r>
              <a:rPr lang="fr-FR" dirty="0"/>
              <a:t>) :</a:t>
            </a:r>
          </a:p>
          <a:p>
            <a:pPr marL="0" indent="0">
              <a:buNone/>
            </a:pPr>
            <a:r>
              <a:rPr lang="fr-FR" dirty="0"/>
              <a:t>		</a:t>
            </a:r>
            <a:r>
              <a:rPr lang="fr-FR" dirty="0" err="1"/>
              <a:t>self.x</a:t>
            </a:r>
            <a:r>
              <a:rPr lang="fr-FR" dirty="0"/>
              <a:t> += dx</a:t>
            </a:r>
          </a:p>
          <a:p>
            <a:pPr marL="0" indent="0">
              <a:buNone/>
            </a:pPr>
            <a:r>
              <a:rPr lang="fr-FR" dirty="0"/>
              <a:t>		</a:t>
            </a:r>
            <a:r>
              <a:rPr lang="fr-FR" dirty="0" err="1"/>
              <a:t>self.y</a:t>
            </a:r>
            <a:r>
              <a:rPr lang="fr-FR" dirty="0"/>
              <a:t> += </a:t>
            </a:r>
            <a:r>
              <a:rPr lang="fr-FR" dirty="0" err="1"/>
              <a:t>dy</a:t>
            </a:r>
            <a:endParaRPr lang="fr-FR" dirty="0"/>
          </a:p>
          <a:p>
            <a:pPr marL="0" indent="0">
              <a:buNone/>
            </a:pPr>
            <a:r>
              <a:rPr lang="fr-FR" dirty="0"/>
              <a:t>	</a:t>
            </a:r>
            <a:r>
              <a:rPr lang="fr-FR" b="1" dirty="0" err="1"/>
              <a:t>def</a:t>
            </a:r>
            <a:r>
              <a:rPr lang="fr-FR" b="1" dirty="0"/>
              <a:t> __</a:t>
            </a:r>
            <a:r>
              <a:rPr lang="fr-FR" b="1" dirty="0" err="1"/>
              <a:t>str</a:t>
            </a:r>
            <a:r>
              <a:rPr lang="fr-FR" b="1" dirty="0"/>
              <a:t>__(self) :</a:t>
            </a:r>
          </a:p>
          <a:p>
            <a:pPr marL="0" indent="0">
              <a:buNone/>
            </a:pPr>
            <a:r>
              <a:rPr lang="fr-FR" dirty="0"/>
              <a:t>		</a:t>
            </a:r>
            <a:r>
              <a:rPr lang="fr-FR" b="1" dirty="0"/>
              <a:t>return</a:t>
            </a:r>
            <a:r>
              <a:rPr lang="fr-FR" dirty="0"/>
              <a:t> ‘’Point : [%f, %f]’’ % (</a:t>
            </a:r>
            <a:r>
              <a:rPr lang="fr-FR" dirty="0" err="1"/>
              <a:t>self.x</a:t>
            </a:r>
            <a:r>
              <a:rPr lang="fr-FR" dirty="0"/>
              <a:t>, </a:t>
            </a:r>
            <a:r>
              <a:rPr lang="fr-FR" dirty="0" err="1"/>
              <a:t>self.y</a:t>
            </a:r>
            <a:r>
              <a:rPr lang="fr-FR" dirty="0"/>
              <a:t>)</a:t>
            </a:r>
          </a:p>
          <a:p>
            <a:pPr marL="0" indent="0">
              <a:buNone/>
            </a:pPr>
            <a:endParaRPr lang="fr-FR" dirty="0"/>
          </a:p>
          <a:p>
            <a:pPr marL="0" indent="0">
              <a:buNone/>
            </a:pPr>
            <a:r>
              <a:rPr lang="fr-FR" dirty="0"/>
              <a:t>	</a:t>
            </a:r>
            <a:r>
              <a:rPr lang="fr-FR" b="1" dirty="0"/>
              <a:t>Attention le ‘Self’ n’est pas un ‘This’, même s’il lui ressemble</a:t>
            </a:r>
          </a:p>
          <a:p>
            <a:endParaRPr lang="fr-FR" dirty="0"/>
          </a:p>
        </p:txBody>
      </p:sp>
    </p:spTree>
    <p:extLst>
      <p:ext uri="{BB962C8B-B14F-4D97-AF65-F5344CB8AC3E}">
        <p14:creationId xmlns:p14="http://schemas.microsoft.com/office/powerpoint/2010/main" val="417332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B8F02-A90E-421E-8CE3-EE795F352E40}"/>
              </a:ext>
            </a:extLst>
          </p:cNvPr>
          <p:cNvSpPr>
            <a:spLocks noGrp="1"/>
          </p:cNvSpPr>
          <p:nvPr>
            <p:ph type="title"/>
          </p:nvPr>
        </p:nvSpPr>
        <p:spPr/>
        <p:txBody>
          <a:bodyPr/>
          <a:lstStyle/>
          <a:p>
            <a:r>
              <a:rPr lang="fr-FR" dirty="0"/>
              <a:t>2 – Outils de Développement </a:t>
            </a:r>
          </a:p>
        </p:txBody>
      </p:sp>
      <p:sp>
        <p:nvSpPr>
          <p:cNvPr id="3" name="Espace réservé du contenu 2">
            <a:extLst>
              <a:ext uri="{FF2B5EF4-FFF2-40B4-BE49-F238E27FC236}">
                <a16:creationId xmlns:a16="http://schemas.microsoft.com/office/drawing/2014/main" id="{1E6A52A0-1828-4596-8748-CB23365306A6}"/>
              </a:ext>
            </a:extLst>
          </p:cNvPr>
          <p:cNvSpPr>
            <a:spLocks noGrp="1"/>
          </p:cNvSpPr>
          <p:nvPr>
            <p:ph idx="1"/>
          </p:nvPr>
        </p:nvSpPr>
        <p:spPr/>
        <p:txBody>
          <a:bodyPr/>
          <a:lstStyle/>
          <a:p>
            <a:r>
              <a:rPr lang="fr-FR" dirty="0"/>
              <a:t>Ligne de commande ..</a:t>
            </a:r>
          </a:p>
          <a:p>
            <a:r>
              <a:rPr lang="fr-FR" dirty="0" err="1"/>
              <a:t>PyCharm</a:t>
            </a:r>
            <a:endParaRPr lang="fr-FR" dirty="0"/>
          </a:p>
          <a:p>
            <a:r>
              <a:rPr lang="fr-FR" b="1" dirty="0" err="1"/>
              <a:t>Spyder</a:t>
            </a:r>
            <a:endParaRPr lang="fr-FR" b="1" dirty="0"/>
          </a:p>
          <a:p>
            <a:r>
              <a:rPr lang="fr-FR" dirty="0"/>
              <a:t>Intégrable à Visual Studio</a:t>
            </a:r>
          </a:p>
          <a:p>
            <a:r>
              <a:rPr lang="fr-FR" dirty="0"/>
              <a:t>Intégrable à Eclipse</a:t>
            </a:r>
          </a:p>
          <a:p>
            <a:r>
              <a:rPr lang="fr-FR" dirty="0"/>
              <a:t>Wing</a:t>
            </a:r>
          </a:p>
          <a:p>
            <a:r>
              <a:rPr lang="fr-FR" dirty="0"/>
              <a:t>Visual Studio Code – Atom – </a:t>
            </a:r>
            <a:r>
              <a:rPr lang="fr-FR" dirty="0" err="1"/>
              <a:t>Sublim</a:t>
            </a:r>
            <a:r>
              <a:rPr lang="fr-FR" dirty="0"/>
              <a:t> </a:t>
            </a:r>
            <a:r>
              <a:rPr lang="fr-FR" dirty="0" err="1"/>
              <a:t>Text</a:t>
            </a:r>
            <a:r>
              <a:rPr lang="fr-FR" dirty="0"/>
              <a:t> </a:t>
            </a:r>
            <a:r>
              <a:rPr lang="fr-FR" dirty="0" err="1"/>
              <a:t>etc</a:t>
            </a:r>
            <a:r>
              <a:rPr lang="fr-FR" dirty="0"/>
              <a:t> …</a:t>
            </a:r>
          </a:p>
          <a:p>
            <a:r>
              <a:rPr lang="fr-FR" b="1" dirty="0"/>
              <a:t>Anaconda</a:t>
            </a:r>
          </a:p>
          <a:p>
            <a:pPr marL="0" indent="0">
              <a:buNone/>
            </a:pPr>
            <a:endParaRPr lang="fr-FR" dirty="0"/>
          </a:p>
        </p:txBody>
      </p:sp>
    </p:spTree>
    <p:extLst>
      <p:ext uri="{BB962C8B-B14F-4D97-AF65-F5344CB8AC3E}">
        <p14:creationId xmlns:p14="http://schemas.microsoft.com/office/powerpoint/2010/main" val="3860479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29019-E37A-4329-954E-192EBB6049AC}"/>
              </a:ext>
            </a:extLst>
          </p:cNvPr>
          <p:cNvSpPr>
            <a:spLocks noGrp="1"/>
          </p:cNvSpPr>
          <p:nvPr>
            <p:ph type="title"/>
          </p:nvPr>
        </p:nvSpPr>
        <p:spPr>
          <a:xfrm>
            <a:off x="838200" y="365126"/>
            <a:ext cx="10515600" cy="775778"/>
          </a:xfrm>
        </p:spPr>
        <p:txBody>
          <a:bodyPr/>
          <a:lstStyle/>
          <a:p>
            <a:r>
              <a:rPr lang="fr-FR" dirty="0"/>
              <a:t>11 - Les Classes</a:t>
            </a:r>
          </a:p>
        </p:txBody>
      </p:sp>
      <p:sp>
        <p:nvSpPr>
          <p:cNvPr id="3" name="Espace réservé du contenu 2">
            <a:extLst>
              <a:ext uri="{FF2B5EF4-FFF2-40B4-BE49-F238E27FC236}">
                <a16:creationId xmlns:a16="http://schemas.microsoft.com/office/drawing/2014/main" id="{4B1DC36E-E908-4599-BB4C-3D85D4A93431}"/>
              </a:ext>
            </a:extLst>
          </p:cNvPr>
          <p:cNvSpPr>
            <a:spLocks noGrp="1"/>
          </p:cNvSpPr>
          <p:nvPr>
            <p:ph idx="1"/>
          </p:nvPr>
        </p:nvSpPr>
        <p:spPr>
          <a:xfrm>
            <a:off x="838200" y="1140904"/>
            <a:ext cx="10515600" cy="5036059"/>
          </a:xfrm>
        </p:spPr>
        <p:txBody>
          <a:bodyPr/>
          <a:lstStyle/>
          <a:p>
            <a:pPr marL="0" indent="0">
              <a:buNone/>
            </a:pPr>
            <a:r>
              <a:rPr lang="fr-FR" b="1" dirty="0"/>
              <a:t>Le ‘self’ d’une instance pointe sur un attribut de la Classe mère tant qu’il n’a pas son propre contenu, dès que son attribut est instancié le lien avec la classe est perdu</a:t>
            </a:r>
            <a:r>
              <a:rPr lang="fr-FR" dirty="0"/>
              <a:t>.</a:t>
            </a:r>
          </a:p>
          <a:p>
            <a:pPr marL="0" indent="0">
              <a:buNone/>
            </a:pPr>
            <a:r>
              <a:rPr lang="fr-FR" dirty="0"/>
              <a:t>La valeur de l’attribut de la Classe mère apparait comme une valeur par ‘défaut’, si dans l’instance de la Classe mère la valeur est changée, elle remplace la valeur par défaut, la Classe mère gardant tj sa valeur ’initiale’ ou acquérant directement une nouvelle valeur ‘initiale’ si nécessaire.</a:t>
            </a:r>
          </a:p>
        </p:txBody>
      </p:sp>
    </p:spTree>
    <p:extLst>
      <p:ext uri="{BB962C8B-B14F-4D97-AF65-F5344CB8AC3E}">
        <p14:creationId xmlns:p14="http://schemas.microsoft.com/office/powerpoint/2010/main" val="3869009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BD3C3-6D55-4AFB-A30D-64C363A61C6E}"/>
              </a:ext>
            </a:extLst>
          </p:cNvPr>
          <p:cNvSpPr>
            <a:spLocks noGrp="1"/>
          </p:cNvSpPr>
          <p:nvPr>
            <p:ph type="title"/>
          </p:nvPr>
        </p:nvSpPr>
        <p:spPr/>
        <p:txBody>
          <a:bodyPr/>
          <a:lstStyle/>
          <a:p>
            <a:r>
              <a:rPr lang="fr-FR" dirty="0"/>
              <a:t>11 - Les Classes</a:t>
            </a:r>
          </a:p>
        </p:txBody>
      </p:sp>
      <p:sp>
        <p:nvSpPr>
          <p:cNvPr id="3" name="Espace réservé du contenu 2">
            <a:extLst>
              <a:ext uri="{FF2B5EF4-FFF2-40B4-BE49-F238E27FC236}">
                <a16:creationId xmlns:a16="http://schemas.microsoft.com/office/drawing/2014/main" id="{DD79F977-8721-4E20-86F8-10463ADC634A}"/>
              </a:ext>
            </a:extLst>
          </p:cNvPr>
          <p:cNvSpPr>
            <a:spLocks noGrp="1"/>
          </p:cNvSpPr>
          <p:nvPr>
            <p:ph idx="1"/>
          </p:nvPr>
        </p:nvSpPr>
        <p:spPr>
          <a:xfrm>
            <a:off x="940750" y="1690688"/>
            <a:ext cx="10515600" cy="4351338"/>
          </a:xfrm>
        </p:spPr>
        <p:txBody>
          <a:bodyPr/>
          <a:lstStyle/>
          <a:p>
            <a:r>
              <a:rPr lang="fr-FR" b="1" dirty="0"/>
              <a:t>Méthodes : __</a:t>
            </a:r>
            <a:r>
              <a:rPr lang="fr-FR" b="1" dirty="0" err="1"/>
              <a:t>str</a:t>
            </a:r>
            <a:r>
              <a:rPr lang="fr-FR" b="1" dirty="0"/>
              <a:t>__ , __</a:t>
            </a:r>
            <a:r>
              <a:rPr lang="fr-FR" b="1" dirty="0" err="1"/>
              <a:t>repr</a:t>
            </a:r>
            <a:r>
              <a:rPr lang="fr-FR" b="1" dirty="0"/>
              <a:t>__</a:t>
            </a:r>
          </a:p>
          <a:p>
            <a:endParaRPr lang="fr-FR" dirty="0"/>
          </a:p>
          <a:p>
            <a:endParaRPr lang="fr-FR" dirty="0"/>
          </a:p>
          <a:p>
            <a:endParaRPr lang="fr-FR" dirty="0"/>
          </a:p>
          <a:p>
            <a:endParaRPr lang="fr-FR" dirty="0"/>
          </a:p>
          <a:p>
            <a:endParaRPr lang="fr-FR" dirty="0"/>
          </a:p>
        </p:txBody>
      </p:sp>
      <p:sp>
        <p:nvSpPr>
          <p:cNvPr id="4" name="Rectangle 1">
            <a:extLst>
              <a:ext uri="{FF2B5EF4-FFF2-40B4-BE49-F238E27FC236}">
                <a16:creationId xmlns:a16="http://schemas.microsoft.com/office/drawing/2014/main" id="{0C09EBBA-0423-46B0-A9BE-6D70D2846DC7}"/>
              </a:ext>
            </a:extLst>
          </p:cNvPr>
          <p:cNvSpPr>
            <a:spLocks noChangeArrowheads="1"/>
          </p:cNvSpPr>
          <p:nvPr/>
        </p:nvSpPr>
        <p:spPr bwMode="auto">
          <a:xfrm>
            <a:off x="838200" y="2296697"/>
            <a:ext cx="9646156" cy="156966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D3D4E"/>
                </a:solidFill>
                <a:effectLst/>
                <a:latin typeface="Droid Serif"/>
              </a:rPr>
              <a:t>The </a:t>
            </a:r>
            <a:r>
              <a:rPr kumimoji="0" lang="fr-FR" altLang="fr-FR" sz="2400" b="1" i="0" u="none" strike="noStrike" cap="none" normalizeH="0" baseline="0" dirty="0">
                <a:ln>
                  <a:noFill/>
                </a:ln>
                <a:solidFill>
                  <a:srgbClr val="C7254E"/>
                </a:solidFill>
                <a:effectLst/>
                <a:latin typeface="Menlo"/>
              </a:rPr>
              <a:t>__</a:t>
            </a:r>
            <a:r>
              <a:rPr kumimoji="0" lang="fr-FR" altLang="fr-FR" sz="2400" b="1" i="0" u="none" strike="noStrike" cap="none" normalizeH="0" baseline="0" dirty="0" err="1">
                <a:ln>
                  <a:noFill/>
                </a:ln>
                <a:solidFill>
                  <a:srgbClr val="C7254E"/>
                </a:solidFill>
                <a:effectLst/>
                <a:latin typeface="Menlo"/>
              </a:rPr>
              <a:t>str</a:t>
            </a:r>
            <a:r>
              <a:rPr kumimoji="0" lang="fr-FR" altLang="fr-FR" sz="2400" b="1" i="0" u="none" strike="noStrike" cap="none" normalizeH="0" baseline="0" dirty="0">
                <a:ln>
                  <a:noFill/>
                </a:ln>
                <a:solidFill>
                  <a:srgbClr val="C7254E"/>
                </a:solidFill>
                <a:effectLst/>
                <a:latin typeface="Menlo"/>
              </a:rPr>
              <a:t>__</a:t>
            </a:r>
            <a:r>
              <a:rPr kumimoji="0" lang="fr-FR" altLang="fr-FR" sz="2400" b="1" i="0" u="none" strike="noStrike" cap="none" normalizeH="0" baseline="0" dirty="0">
                <a:ln>
                  <a:noFill/>
                </a:ln>
                <a:solidFill>
                  <a:srgbClr val="3D3D4E"/>
                </a:solidFill>
                <a:effectLst/>
                <a:latin typeface="Droid Serif"/>
              </a:rPr>
              <a:t> </a:t>
            </a:r>
            <a:r>
              <a:rPr kumimoji="0" lang="fr-FR" altLang="fr-FR" sz="2400" b="1" i="0" u="none" strike="noStrike" cap="none" normalizeH="0" baseline="0" dirty="0" err="1">
                <a:ln>
                  <a:noFill/>
                </a:ln>
                <a:solidFill>
                  <a:srgbClr val="3D3D4E"/>
                </a:solidFill>
                <a:effectLst/>
                <a:latin typeface="Droid Serif"/>
              </a:rPr>
              <a:t>method</a:t>
            </a:r>
            <a:r>
              <a:rPr kumimoji="0" lang="fr-FR" altLang="fr-FR" sz="2400" b="0" i="0" u="none" strike="noStrike" cap="none" normalizeH="0" baseline="0" dirty="0">
                <a:ln>
                  <a:noFill/>
                </a:ln>
                <a:solidFill>
                  <a:srgbClr val="3D3D4E"/>
                </a:solidFill>
                <a:effectLst/>
                <a:latin typeface="Droid Serif"/>
              </a:rPr>
              <a:t> in Python </a:t>
            </a:r>
            <a:r>
              <a:rPr kumimoji="0" lang="fr-FR" altLang="fr-FR" sz="2400" b="0" i="0" u="none" strike="noStrike" cap="none" normalizeH="0" baseline="0" dirty="0" err="1">
                <a:ln>
                  <a:noFill/>
                </a:ln>
                <a:solidFill>
                  <a:srgbClr val="3D3D4E"/>
                </a:solidFill>
                <a:effectLst/>
                <a:latin typeface="Droid Serif"/>
              </a:rPr>
              <a:t>represents</a:t>
            </a:r>
            <a:r>
              <a:rPr kumimoji="0" lang="fr-FR" altLang="fr-FR" sz="2400" b="0" i="0" u="none" strike="noStrike" cap="none" normalizeH="0" baseline="0" dirty="0">
                <a:ln>
                  <a:noFill/>
                </a:ln>
                <a:solidFill>
                  <a:srgbClr val="3D3D4E"/>
                </a:solidFill>
                <a:effectLst/>
                <a:latin typeface="Droid Serif"/>
              </a:rPr>
              <a:t> the class </a:t>
            </a:r>
            <a:r>
              <a:rPr kumimoji="0" lang="fr-FR" altLang="fr-FR" sz="2400" b="0" i="0" u="none" strike="noStrike" cap="none" normalizeH="0" baseline="0" dirty="0" err="1">
                <a:ln>
                  <a:noFill/>
                </a:ln>
                <a:solidFill>
                  <a:srgbClr val="3D3D4E"/>
                </a:solidFill>
                <a:effectLst/>
                <a:latin typeface="Droid Serif"/>
              </a:rPr>
              <a:t>objects</a:t>
            </a:r>
            <a:r>
              <a:rPr kumimoji="0" lang="fr-FR" altLang="fr-FR" sz="2400" b="0" i="0" u="none" strike="noStrike" cap="none" normalizeH="0" baseline="0" dirty="0">
                <a:ln>
                  <a:noFill/>
                </a:ln>
                <a:solidFill>
                  <a:srgbClr val="3D3D4E"/>
                </a:solidFill>
                <a:effectLst/>
                <a:latin typeface="Droid Serif"/>
              </a:rPr>
              <a:t> as a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it</a:t>
            </a:r>
            <a:r>
              <a:rPr kumimoji="0" lang="fr-FR" altLang="fr-FR" sz="2400" b="0" i="0" u="none" strike="noStrike" cap="none" normalizeH="0" baseline="0" dirty="0">
                <a:ln>
                  <a:noFill/>
                </a:ln>
                <a:solidFill>
                  <a:srgbClr val="3D3D4E"/>
                </a:solidFill>
                <a:effectLst/>
                <a:latin typeface="Droid Serif"/>
              </a:rPr>
              <a:t> can </a:t>
            </a:r>
            <a:r>
              <a:rPr kumimoji="0" lang="fr-FR" altLang="fr-FR" sz="2400" b="0" i="0" u="none" strike="noStrike" cap="none" normalizeH="0" baseline="0" dirty="0" err="1">
                <a:ln>
                  <a:noFill/>
                </a:ln>
                <a:solidFill>
                  <a:srgbClr val="3D3D4E"/>
                </a:solidFill>
                <a:effectLst/>
                <a:latin typeface="Droid Serif"/>
              </a:rPr>
              <a:t>be</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used</a:t>
            </a:r>
            <a:r>
              <a:rPr kumimoji="0" lang="fr-FR" altLang="fr-FR" sz="2400" b="0" i="0" u="none" strike="noStrike" cap="none" normalizeH="0" baseline="0" dirty="0">
                <a:ln>
                  <a:noFill/>
                </a:ln>
                <a:solidFill>
                  <a:srgbClr val="3D3D4E"/>
                </a:solidFill>
                <a:effectLst/>
                <a:latin typeface="Droid Serif"/>
              </a:rPr>
              <a:t> for classes.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D3D4E"/>
                </a:solidFill>
                <a:effectLst/>
                <a:latin typeface="Droid Serif"/>
              </a:rPr>
              <a:t>The </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err="1">
                <a:ln>
                  <a:noFill/>
                </a:ln>
                <a:solidFill>
                  <a:srgbClr val="C7254E"/>
                </a:solidFill>
                <a:effectLst/>
                <a:latin typeface="Menlo"/>
              </a:rPr>
              <a:t>str</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method</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should</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be</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defined</a:t>
            </a:r>
            <a:r>
              <a:rPr kumimoji="0" lang="fr-FR" altLang="fr-FR" sz="2400" b="0" i="0" u="none" strike="noStrike" cap="none" normalizeH="0" baseline="0" dirty="0">
                <a:ln>
                  <a:noFill/>
                </a:ln>
                <a:solidFill>
                  <a:srgbClr val="3D3D4E"/>
                </a:solidFill>
                <a:effectLst/>
                <a:latin typeface="Droid Serif"/>
              </a:rPr>
              <a:t> in a </a:t>
            </a:r>
            <a:r>
              <a:rPr kumimoji="0" lang="fr-FR" altLang="fr-FR" sz="2400" b="0" i="0" u="none" strike="noStrike" cap="none" normalizeH="0" baseline="0" dirty="0" err="1">
                <a:ln>
                  <a:noFill/>
                </a:ln>
                <a:solidFill>
                  <a:srgbClr val="3D3D4E"/>
                </a:solidFill>
                <a:effectLst/>
                <a:latin typeface="Droid Serif"/>
              </a:rPr>
              <a:t>way</a:t>
            </a:r>
            <a:r>
              <a:rPr kumimoji="0" lang="fr-FR" altLang="fr-FR" sz="2400" b="0" i="0" u="none" strike="noStrike" cap="none" normalizeH="0" baseline="0" dirty="0">
                <a:ln>
                  <a:noFill/>
                </a:ln>
                <a:solidFill>
                  <a:srgbClr val="3D3D4E"/>
                </a:solidFill>
                <a:effectLst/>
                <a:latin typeface="Droid Serif"/>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err="1">
                <a:ln>
                  <a:noFill/>
                </a:ln>
                <a:solidFill>
                  <a:srgbClr val="3D3D4E"/>
                </a:solidFill>
                <a:effectLst/>
                <a:latin typeface="Droid Serif"/>
              </a:rPr>
              <a:t>that</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is</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easy</a:t>
            </a:r>
            <a:r>
              <a:rPr kumimoji="0" lang="fr-FR" altLang="fr-FR" sz="2400" b="0" i="0" u="none" strike="noStrike" cap="none" normalizeH="0" baseline="0" dirty="0">
                <a:ln>
                  <a:noFill/>
                </a:ln>
                <a:solidFill>
                  <a:srgbClr val="3D3D4E"/>
                </a:solidFill>
                <a:effectLst/>
                <a:latin typeface="Droid Serif"/>
              </a:rPr>
              <a:t> to </a:t>
            </a:r>
            <a:r>
              <a:rPr kumimoji="0" lang="fr-FR" altLang="fr-FR" sz="2400" b="0" i="0" u="none" strike="noStrike" cap="none" normalizeH="0" baseline="0" dirty="0" err="1">
                <a:ln>
                  <a:noFill/>
                </a:ln>
                <a:solidFill>
                  <a:srgbClr val="3D3D4E"/>
                </a:solidFill>
                <a:effectLst/>
                <a:latin typeface="Droid Serif"/>
              </a:rPr>
              <a:t>read</a:t>
            </a:r>
            <a:r>
              <a:rPr kumimoji="0" lang="fr-FR" altLang="fr-FR" sz="2400" b="0" i="0" u="none" strike="noStrike" cap="none" normalizeH="0" baseline="0" dirty="0">
                <a:ln>
                  <a:noFill/>
                </a:ln>
                <a:solidFill>
                  <a:srgbClr val="3D3D4E"/>
                </a:solidFill>
                <a:effectLst/>
                <a:latin typeface="Droid Serif"/>
              </a:rPr>
              <a:t> and outputs all the </a:t>
            </a:r>
            <a:r>
              <a:rPr kumimoji="0" lang="fr-FR" altLang="fr-FR" sz="2400" b="0" i="0" u="none" strike="noStrike" cap="none" normalizeH="0" baseline="0" dirty="0" err="1">
                <a:ln>
                  <a:noFill/>
                </a:ln>
                <a:solidFill>
                  <a:srgbClr val="3D3D4E"/>
                </a:solidFill>
                <a:effectLst/>
                <a:latin typeface="Droid Serif"/>
              </a:rPr>
              <a:t>members</a:t>
            </a:r>
            <a:r>
              <a:rPr kumimoji="0" lang="fr-FR" altLang="fr-FR" sz="2400" b="0" i="0" u="none" strike="noStrike" cap="none" normalizeH="0" baseline="0" dirty="0">
                <a:ln>
                  <a:noFill/>
                </a:ln>
                <a:solidFill>
                  <a:srgbClr val="3D3D4E"/>
                </a:solidFill>
                <a:effectLst/>
                <a:latin typeface="Droid Serif"/>
              </a:rPr>
              <a:t> of the class</a:t>
            </a:r>
            <a:r>
              <a:rPr kumimoji="0" lang="fr-FR" altLang="fr-FR" sz="1300" b="0" i="0" u="none" strike="noStrike" cap="none" normalizeH="0" baseline="0" dirty="0">
                <a:ln>
                  <a:noFill/>
                </a:ln>
                <a:solidFill>
                  <a:srgbClr val="3D3D4E"/>
                </a:solidFill>
                <a:effectLst/>
                <a:latin typeface="Droid Serif"/>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29AB7AA-E154-445A-B55E-1FF70C887B7C}"/>
              </a:ext>
            </a:extLst>
          </p:cNvPr>
          <p:cNvSpPr>
            <a:spLocks noChangeArrowheads="1"/>
          </p:cNvSpPr>
          <p:nvPr/>
        </p:nvSpPr>
        <p:spPr bwMode="auto">
          <a:xfrm>
            <a:off x="838200" y="3558751"/>
            <a:ext cx="11200117" cy="228009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D3D4E"/>
                </a:solidFill>
                <a:effectLst/>
                <a:latin typeface="Droid Serif"/>
              </a:rPr>
              <a:t>The </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err="1">
                <a:ln>
                  <a:noFill/>
                </a:ln>
                <a:solidFill>
                  <a:srgbClr val="C7254E"/>
                </a:solidFill>
                <a:effectLst/>
                <a:latin typeface="Menlo"/>
              </a:rPr>
              <a:t>str</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method</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is</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called</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when</a:t>
            </a:r>
            <a:r>
              <a:rPr kumimoji="0" lang="fr-FR" altLang="fr-FR" sz="2400" b="0" i="0" u="none" strike="noStrike" cap="none" normalizeH="0" baseline="0" dirty="0">
                <a:ln>
                  <a:noFill/>
                </a:ln>
                <a:solidFill>
                  <a:srgbClr val="3D3D4E"/>
                </a:solidFill>
                <a:effectLst/>
                <a:latin typeface="Droid Serif"/>
              </a:rPr>
              <a:t> the </a:t>
            </a:r>
            <a:r>
              <a:rPr kumimoji="0" lang="fr-FR" altLang="fr-FR" sz="2400" b="0" i="0" u="none" strike="noStrike" cap="none" normalizeH="0" baseline="0" dirty="0" err="1">
                <a:ln>
                  <a:noFill/>
                </a:ln>
                <a:solidFill>
                  <a:srgbClr val="3D3D4E"/>
                </a:solidFill>
                <a:effectLst/>
                <a:latin typeface="Droid Serif"/>
              </a:rPr>
              <a:t>following</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functions</a:t>
            </a:r>
            <a:r>
              <a:rPr kumimoji="0" lang="fr-FR" altLang="fr-FR" sz="2400" b="0" i="0" u="none" strike="noStrike" cap="none" normalizeH="0" baseline="0" dirty="0">
                <a:ln>
                  <a:noFill/>
                </a:ln>
                <a:solidFill>
                  <a:srgbClr val="3D3D4E"/>
                </a:solidFill>
                <a:effectLst/>
                <a:latin typeface="Droid Serif"/>
              </a:rPr>
              <a:t> are </a:t>
            </a:r>
            <a:r>
              <a:rPr kumimoji="0" lang="fr-FR" altLang="fr-FR" sz="2400" b="0" i="0" u="none" strike="noStrike" cap="none" normalizeH="0" baseline="0" dirty="0" err="1">
                <a:ln>
                  <a:noFill/>
                </a:ln>
                <a:solidFill>
                  <a:srgbClr val="3D3D4E"/>
                </a:solidFill>
                <a:effectLst/>
                <a:latin typeface="Droid Serif"/>
              </a:rPr>
              <a:t>invoked</a:t>
            </a:r>
            <a:r>
              <a:rPr kumimoji="0" lang="fr-FR" altLang="fr-FR" sz="2400" b="0" i="0" u="none" strike="noStrike" cap="none" normalizeH="0" baseline="0" dirty="0">
                <a:ln>
                  <a:noFill/>
                </a:ln>
                <a:solidFill>
                  <a:srgbClr val="3D3D4E"/>
                </a:solidFill>
                <a:effectLst/>
                <a:latin typeface="Droid Serif"/>
              </a:rPr>
              <a:t> on the </a:t>
            </a:r>
            <a:r>
              <a:rPr kumimoji="0" lang="fr-FR" altLang="fr-FR" sz="2400" b="0" i="0" u="none" strike="noStrike" cap="none" normalizeH="0" baseline="0" dirty="0" err="1">
                <a:ln>
                  <a:noFill/>
                </a:ln>
                <a:solidFill>
                  <a:srgbClr val="3D3D4E"/>
                </a:solidFill>
                <a:effectLst/>
                <a:latin typeface="Droid Serif"/>
              </a:rPr>
              <a:t>object</a:t>
            </a:r>
            <a:r>
              <a:rPr kumimoji="0" lang="fr-FR" altLang="fr-FR" sz="2400" b="0" i="0" u="none" strike="noStrike" cap="none" normalizeH="0" baseline="0" dirty="0">
                <a:ln>
                  <a:noFill/>
                </a:ln>
                <a:solidFill>
                  <a:srgbClr val="3D3D4E"/>
                </a:solidFill>
                <a:effectLst/>
                <a:latin typeface="Droid Serif"/>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D3D4E"/>
                </a:solidFill>
                <a:effectLst/>
                <a:latin typeface="Droid Serif"/>
              </a:rPr>
              <a:t>and return a string:</a:t>
            </a:r>
            <a:endParaRPr kumimoji="0" lang="fr-FR" altLang="fr-F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err="1">
                <a:ln>
                  <a:noFill/>
                </a:ln>
                <a:solidFill>
                  <a:srgbClr val="3D3D4E"/>
                </a:solidFill>
                <a:effectLst/>
                <a:latin typeface="Droid Serif"/>
              </a:rPr>
              <a:t>print</a:t>
            </a:r>
            <a:r>
              <a:rPr kumimoji="0" lang="fr-FR" altLang="fr-FR" sz="2400" b="0" i="0" u="none" strike="noStrike" cap="none" normalizeH="0" baseline="0" dirty="0">
                <a:ln>
                  <a:noFill/>
                </a:ln>
                <a:solidFill>
                  <a:srgbClr val="3D3D4E"/>
                </a:solidFill>
                <a:effectLst/>
                <a:latin typeface="Droid Serif"/>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err="1">
                <a:ln>
                  <a:noFill/>
                </a:ln>
                <a:solidFill>
                  <a:srgbClr val="3D3D4E"/>
                </a:solidFill>
                <a:effectLst/>
                <a:latin typeface="Droid Serif"/>
              </a:rPr>
              <a:t>str</a:t>
            </a:r>
            <a:r>
              <a:rPr kumimoji="0" lang="fr-FR" altLang="fr-FR" sz="2400" b="0" i="0" u="none" strike="noStrike" cap="none" normalizeH="0" baseline="0" dirty="0">
                <a:ln>
                  <a:noFill/>
                </a:ln>
                <a:solidFill>
                  <a:srgbClr val="3D3D4E"/>
                </a:solidFill>
                <a:effectLst/>
                <a:latin typeface="Droid Serif"/>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D3D4E"/>
                </a:solidFill>
                <a:effectLst/>
                <a:latin typeface="Droid Serif"/>
              </a:rPr>
              <a:t>If </a:t>
            </a:r>
            <a:r>
              <a:rPr kumimoji="0" lang="fr-FR" altLang="fr-FR" sz="2400" b="0" i="0" u="none" strike="noStrike" cap="none" normalizeH="0" baseline="0" dirty="0" err="1">
                <a:ln>
                  <a:noFill/>
                </a:ln>
                <a:solidFill>
                  <a:srgbClr val="3D3D4E"/>
                </a:solidFill>
                <a:effectLst/>
                <a:latin typeface="Droid Serif"/>
              </a:rPr>
              <a:t>we</a:t>
            </a:r>
            <a:r>
              <a:rPr kumimoji="0" lang="fr-FR" altLang="fr-FR" sz="2400" b="0" i="0" u="none" strike="noStrike" cap="none" normalizeH="0" baseline="0" dirty="0">
                <a:ln>
                  <a:noFill/>
                </a:ln>
                <a:solidFill>
                  <a:srgbClr val="3D3D4E"/>
                </a:solidFill>
                <a:effectLst/>
                <a:latin typeface="Droid Serif"/>
              </a:rPr>
              <a:t> have not </a:t>
            </a:r>
            <a:r>
              <a:rPr kumimoji="0" lang="fr-FR" altLang="fr-FR" sz="2400" b="0" i="0" u="none" strike="noStrike" cap="none" normalizeH="0" baseline="0" dirty="0" err="1">
                <a:ln>
                  <a:noFill/>
                </a:ln>
                <a:solidFill>
                  <a:srgbClr val="3D3D4E"/>
                </a:solidFill>
                <a:effectLst/>
                <a:latin typeface="Droid Serif"/>
              </a:rPr>
              <a:t>defined</a:t>
            </a:r>
            <a:r>
              <a:rPr kumimoji="0" lang="fr-FR" altLang="fr-FR" sz="2400" b="0" i="0" u="none" strike="noStrike" cap="none" normalizeH="0" baseline="0" dirty="0">
                <a:ln>
                  <a:noFill/>
                </a:ln>
                <a:solidFill>
                  <a:srgbClr val="3D3D4E"/>
                </a:solidFill>
                <a:effectLst/>
                <a:latin typeface="Droid Serif"/>
              </a:rPr>
              <a:t> the </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err="1">
                <a:ln>
                  <a:noFill/>
                </a:ln>
                <a:solidFill>
                  <a:srgbClr val="C7254E"/>
                </a:solidFill>
                <a:effectLst/>
                <a:latin typeface="Menlo"/>
              </a:rPr>
              <a:t>str</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then</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it</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will</a:t>
            </a:r>
            <a:r>
              <a:rPr kumimoji="0" lang="fr-FR" altLang="fr-FR" sz="2400" b="0" i="0" u="none" strike="noStrike" cap="none" normalizeH="0" baseline="0" dirty="0">
                <a:ln>
                  <a:noFill/>
                </a:ln>
                <a:solidFill>
                  <a:srgbClr val="3D3D4E"/>
                </a:solidFill>
                <a:effectLst/>
                <a:latin typeface="Droid Serif"/>
              </a:rPr>
              <a:t> call the </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err="1">
                <a:ln>
                  <a:noFill/>
                </a:ln>
                <a:solidFill>
                  <a:srgbClr val="C7254E"/>
                </a:solidFill>
                <a:effectLst/>
                <a:latin typeface="Menlo"/>
              </a:rPr>
              <a:t>repr</a:t>
            </a:r>
            <a:r>
              <a:rPr kumimoji="0" lang="fr-FR" altLang="fr-FR" sz="2400" b="0" i="0" u="none" strike="noStrike" cap="none" normalizeH="0" baseline="0" dirty="0">
                <a:ln>
                  <a:noFill/>
                </a:ln>
                <a:solidFill>
                  <a:srgbClr val="C7254E"/>
                </a:solidFill>
                <a:effectLst/>
                <a:latin typeface="Menlo"/>
              </a:rPr>
              <a:t>__</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method</a:t>
            </a:r>
            <a:r>
              <a:rPr kumimoji="0" lang="fr-FR" altLang="fr-FR" sz="2400" b="0" i="0" u="none" strike="noStrike" cap="none" normalizeH="0" baseline="0" dirty="0">
                <a:ln>
                  <a:noFill/>
                </a:ln>
                <a:solidFill>
                  <a:srgbClr val="3D3D4E"/>
                </a:solidFill>
                <a:effectLst/>
                <a:latin typeface="Droid Serif"/>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3D3D4E"/>
                </a:solidFill>
                <a:effectLst/>
                <a:latin typeface="Droid Serif"/>
              </a:rPr>
              <a:t>The </a:t>
            </a:r>
            <a:r>
              <a:rPr kumimoji="0" lang="fr-FR" altLang="fr-FR" sz="2400" b="1" i="0" u="none" strike="noStrike" cap="none" normalizeH="0" baseline="0" dirty="0">
                <a:ln>
                  <a:noFill/>
                </a:ln>
                <a:solidFill>
                  <a:srgbClr val="C7254E"/>
                </a:solidFill>
                <a:effectLst/>
                <a:latin typeface="Menlo"/>
              </a:rPr>
              <a:t>__</a:t>
            </a:r>
            <a:r>
              <a:rPr kumimoji="0" lang="fr-FR" altLang="fr-FR" sz="2400" b="1" i="0" u="none" strike="noStrike" cap="none" normalizeH="0" baseline="0" dirty="0" err="1">
                <a:ln>
                  <a:noFill/>
                </a:ln>
                <a:solidFill>
                  <a:srgbClr val="C7254E"/>
                </a:solidFill>
                <a:effectLst/>
                <a:latin typeface="Menlo"/>
              </a:rPr>
              <a:t>repr</a:t>
            </a:r>
            <a:r>
              <a:rPr kumimoji="0" lang="fr-FR" altLang="fr-FR" sz="2400" b="1" i="0" u="none" strike="noStrike" cap="none" normalizeH="0" baseline="0" dirty="0">
                <a:ln>
                  <a:noFill/>
                </a:ln>
                <a:solidFill>
                  <a:srgbClr val="C7254E"/>
                </a:solidFill>
                <a:effectLst/>
                <a:latin typeface="Menlo"/>
              </a:rPr>
              <a:t>__</a:t>
            </a:r>
            <a:r>
              <a:rPr kumimoji="0" lang="fr-FR" altLang="fr-FR" sz="2400" b="1" i="0" u="none" strike="noStrike" cap="none" normalizeH="0" baseline="0" dirty="0">
                <a:ln>
                  <a:noFill/>
                </a:ln>
                <a:solidFill>
                  <a:srgbClr val="3D3D4E"/>
                </a:solidFill>
                <a:effectLst/>
                <a:latin typeface="Droid Serif"/>
              </a:rPr>
              <a:t> </a:t>
            </a:r>
            <a:r>
              <a:rPr kumimoji="0" lang="fr-FR" altLang="fr-FR" sz="2400" b="1" i="0" u="none" strike="noStrike" cap="none" normalizeH="0" baseline="0" dirty="0" err="1">
                <a:ln>
                  <a:noFill/>
                </a:ln>
                <a:solidFill>
                  <a:srgbClr val="3D3D4E"/>
                </a:solidFill>
                <a:effectLst/>
                <a:latin typeface="Droid Serif"/>
              </a:rPr>
              <a:t>method</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returns</a:t>
            </a:r>
            <a:r>
              <a:rPr kumimoji="0" lang="fr-FR" altLang="fr-FR" sz="2400" b="0" i="0" u="none" strike="noStrike" cap="none" normalizeH="0" baseline="0" dirty="0">
                <a:ln>
                  <a:noFill/>
                </a:ln>
                <a:solidFill>
                  <a:srgbClr val="3D3D4E"/>
                </a:solidFill>
                <a:effectLst/>
                <a:latin typeface="Droid Serif"/>
              </a:rPr>
              <a:t> a string </a:t>
            </a:r>
            <a:r>
              <a:rPr kumimoji="0" lang="fr-FR" altLang="fr-FR" sz="2400" b="0" i="0" u="none" strike="noStrike" cap="none" normalizeH="0" baseline="0" dirty="0" err="1">
                <a:ln>
                  <a:noFill/>
                </a:ln>
                <a:solidFill>
                  <a:srgbClr val="3D3D4E"/>
                </a:solidFill>
                <a:effectLst/>
                <a:latin typeface="Droid Serif"/>
              </a:rPr>
              <a:t>that</a:t>
            </a:r>
            <a:r>
              <a:rPr kumimoji="0" lang="fr-FR" altLang="fr-FR" sz="2400" b="0" i="0" u="none" strike="noStrike" cap="none" normalizeH="0" baseline="0" dirty="0">
                <a:ln>
                  <a:noFill/>
                </a:ln>
                <a:solidFill>
                  <a:srgbClr val="3D3D4E"/>
                </a:solidFill>
                <a:effectLst/>
                <a:latin typeface="Droid Serif"/>
              </a:rPr>
              <a:t> </a:t>
            </a:r>
            <a:r>
              <a:rPr kumimoji="0" lang="fr-FR" altLang="fr-FR" sz="2400" b="0" i="0" u="none" strike="noStrike" cap="none" normalizeH="0" baseline="0" dirty="0" err="1">
                <a:ln>
                  <a:noFill/>
                </a:ln>
                <a:solidFill>
                  <a:srgbClr val="3D3D4E"/>
                </a:solidFill>
                <a:effectLst/>
                <a:latin typeface="Droid Serif"/>
              </a:rPr>
              <a:t>describes</a:t>
            </a:r>
            <a:r>
              <a:rPr kumimoji="0" lang="fr-FR" altLang="fr-FR" sz="2400" b="0" i="0" u="none" strike="noStrike" cap="none" normalizeH="0" baseline="0" dirty="0">
                <a:ln>
                  <a:noFill/>
                </a:ln>
                <a:solidFill>
                  <a:srgbClr val="3D3D4E"/>
                </a:solidFill>
                <a:effectLst/>
                <a:latin typeface="Droid Serif"/>
              </a:rPr>
              <a:t> the pointer of the </a:t>
            </a:r>
            <a:r>
              <a:rPr kumimoji="0" lang="fr-FR" altLang="fr-FR" sz="2400" b="0" i="0" u="none" strike="noStrike" cap="none" normalizeH="0" baseline="0" dirty="0" err="1">
                <a:ln>
                  <a:noFill/>
                </a:ln>
                <a:solidFill>
                  <a:srgbClr val="3D3D4E"/>
                </a:solidFill>
                <a:effectLst/>
                <a:latin typeface="Droid Serif"/>
              </a:rPr>
              <a:t>object</a:t>
            </a:r>
            <a:r>
              <a:rPr kumimoji="0" lang="fr-FR" altLang="fr-FR" sz="2400" b="0" i="0" u="none" strike="noStrike" cap="none" normalizeH="0" baseline="0" dirty="0">
                <a:ln>
                  <a:noFill/>
                </a:ln>
                <a:solidFill>
                  <a:srgbClr val="3D3D4E"/>
                </a:solidFill>
                <a:effectLst/>
                <a:latin typeface="Droid Serif"/>
              </a:rPr>
              <a:t> by default</a:t>
            </a:r>
          </a:p>
        </p:txBody>
      </p:sp>
    </p:spTree>
    <p:extLst>
      <p:ext uri="{BB962C8B-B14F-4D97-AF65-F5344CB8AC3E}">
        <p14:creationId xmlns:p14="http://schemas.microsoft.com/office/powerpoint/2010/main" val="2116199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BE04C2-361A-4039-8997-2740A3FFFC92}"/>
              </a:ext>
            </a:extLst>
          </p:cNvPr>
          <p:cNvSpPr>
            <a:spLocks noGrp="1"/>
          </p:cNvSpPr>
          <p:nvPr>
            <p:ph type="title"/>
          </p:nvPr>
        </p:nvSpPr>
        <p:spPr>
          <a:xfrm>
            <a:off x="838200" y="365126"/>
            <a:ext cx="10515600" cy="859668"/>
          </a:xfrm>
        </p:spPr>
        <p:txBody>
          <a:bodyPr/>
          <a:lstStyle/>
          <a:p>
            <a:r>
              <a:rPr lang="fr-FR" dirty="0"/>
              <a:t>11 - Les Classes</a:t>
            </a:r>
          </a:p>
        </p:txBody>
      </p:sp>
      <p:sp>
        <p:nvSpPr>
          <p:cNvPr id="3" name="Espace réservé du contenu 2">
            <a:extLst>
              <a:ext uri="{FF2B5EF4-FFF2-40B4-BE49-F238E27FC236}">
                <a16:creationId xmlns:a16="http://schemas.microsoft.com/office/drawing/2014/main" id="{9150C020-1244-42F9-873A-21DB31FC6CF1}"/>
              </a:ext>
            </a:extLst>
          </p:cNvPr>
          <p:cNvSpPr>
            <a:spLocks noGrp="1"/>
          </p:cNvSpPr>
          <p:nvPr>
            <p:ph idx="1"/>
          </p:nvPr>
        </p:nvSpPr>
        <p:spPr>
          <a:xfrm>
            <a:off x="754310" y="1253331"/>
            <a:ext cx="10515600" cy="4937744"/>
          </a:xfrm>
        </p:spPr>
        <p:txBody>
          <a:bodyPr>
            <a:normAutofit fontScale="77500" lnSpcReduction="20000"/>
          </a:bodyPr>
          <a:lstStyle/>
          <a:p>
            <a:r>
              <a:rPr lang="fr-FR" b="0" dirty="0">
                <a:effectLst/>
                <a:latin typeface="Consolas" panose="020B0609020204030204" pitchFamily="49" charset="0"/>
              </a:rPr>
              <a:t>class </a:t>
            </a:r>
            <a:r>
              <a:rPr lang="fr-FR" b="0" dirty="0" err="1">
                <a:effectLst/>
                <a:latin typeface="Consolas" panose="020B0609020204030204" pitchFamily="49" charset="0"/>
              </a:rPr>
              <a:t>MyClass</a:t>
            </a:r>
            <a:r>
              <a:rPr lang="fr-FR" b="0" dirty="0">
                <a:effectLst/>
                <a:latin typeface="Consolas" panose="020B0609020204030204" pitchFamily="49" charset="0"/>
              </a:rPr>
              <a:t>:</a:t>
            </a:r>
          </a:p>
          <a:p>
            <a:r>
              <a:rPr lang="fr-FR" b="0" dirty="0">
                <a:effectLst/>
                <a:latin typeface="Consolas" panose="020B0609020204030204" pitchFamily="49" charset="0"/>
              </a:rPr>
              <a:t>    x = 0</a:t>
            </a:r>
          </a:p>
          <a:p>
            <a:r>
              <a:rPr lang="fr-FR" b="0" dirty="0">
                <a:effectLst/>
                <a:latin typeface="Consolas" panose="020B0609020204030204" pitchFamily="49" charset="0"/>
              </a:rPr>
              <a:t>    y = ""</a:t>
            </a:r>
          </a:p>
          <a:p>
            <a:br>
              <a:rPr lang="fr-FR" b="0" dirty="0">
                <a:effectLst/>
                <a:latin typeface="Consolas" panose="020B0609020204030204" pitchFamily="49" charset="0"/>
              </a:rPr>
            </a:br>
            <a:r>
              <a:rPr lang="fr-FR" b="0" dirty="0">
                <a:effectLst/>
                <a:latin typeface="Consolas" panose="020B0609020204030204" pitchFamily="49" charset="0"/>
              </a:rPr>
              <a:t>    </a:t>
            </a:r>
            <a:r>
              <a:rPr lang="fr-FR" b="0" dirty="0" err="1">
                <a:effectLst/>
                <a:latin typeface="Consolas" panose="020B0609020204030204" pitchFamily="49" charset="0"/>
              </a:rPr>
              <a:t>def</a:t>
            </a:r>
            <a:r>
              <a:rPr lang="fr-FR" b="0" dirty="0">
                <a:effectLst/>
                <a:latin typeface="Consolas" panose="020B0609020204030204" pitchFamily="49" charset="0"/>
              </a:rPr>
              <a:t> __init__(self, </a:t>
            </a:r>
            <a:r>
              <a:rPr lang="fr-FR" b="0" dirty="0" err="1">
                <a:effectLst/>
                <a:latin typeface="Consolas" panose="020B0609020204030204" pitchFamily="49" charset="0"/>
              </a:rPr>
              <a:t>anyNumber</a:t>
            </a:r>
            <a:r>
              <a:rPr lang="fr-FR" b="0" dirty="0">
                <a:effectLst/>
                <a:latin typeface="Consolas" panose="020B0609020204030204" pitchFamily="49" charset="0"/>
              </a:rPr>
              <a:t>, </a:t>
            </a:r>
            <a:r>
              <a:rPr lang="fr-FR" b="0" dirty="0" err="1">
                <a:effectLst/>
                <a:latin typeface="Consolas" panose="020B0609020204030204" pitchFamily="49" charset="0"/>
              </a:rPr>
              <a:t>anyString</a:t>
            </a:r>
            <a:r>
              <a:rPr lang="fr-FR" b="0" dirty="0">
                <a:effectLst/>
                <a:latin typeface="Consolas" panose="020B0609020204030204" pitchFamily="49" charset="0"/>
              </a:rPr>
              <a:t>):</a:t>
            </a:r>
          </a:p>
          <a:p>
            <a:r>
              <a:rPr lang="fr-FR" b="0" dirty="0">
                <a:effectLst/>
                <a:latin typeface="Consolas" panose="020B0609020204030204" pitchFamily="49" charset="0"/>
              </a:rPr>
              <a:t>        </a:t>
            </a:r>
            <a:r>
              <a:rPr lang="fr-FR" b="0" dirty="0" err="1">
                <a:effectLst/>
                <a:latin typeface="Consolas" panose="020B0609020204030204" pitchFamily="49" charset="0"/>
              </a:rPr>
              <a:t>self.x</a:t>
            </a:r>
            <a:r>
              <a:rPr lang="fr-FR" b="0" dirty="0">
                <a:effectLst/>
                <a:latin typeface="Consolas" panose="020B0609020204030204" pitchFamily="49" charset="0"/>
              </a:rPr>
              <a:t> = </a:t>
            </a:r>
            <a:r>
              <a:rPr lang="fr-FR" b="0" dirty="0" err="1">
                <a:effectLst/>
                <a:latin typeface="Consolas" panose="020B0609020204030204" pitchFamily="49" charset="0"/>
              </a:rPr>
              <a:t>anyNumber</a:t>
            </a:r>
            <a:endParaRPr lang="fr-FR" b="0" dirty="0">
              <a:effectLst/>
              <a:latin typeface="Consolas" panose="020B0609020204030204" pitchFamily="49" charset="0"/>
            </a:endParaRPr>
          </a:p>
          <a:p>
            <a:r>
              <a:rPr lang="fr-FR" b="0" dirty="0">
                <a:effectLst/>
                <a:latin typeface="Consolas" panose="020B0609020204030204" pitchFamily="49" charset="0"/>
              </a:rPr>
              <a:t>        </a:t>
            </a:r>
            <a:r>
              <a:rPr lang="fr-FR" b="0" dirty="0" err="1">
                <a:effectLst/>
                <a:latin typeface="Consolas" panose="020B0609020204030204" pitchFamily="49" charset="0"/>
              </a:rPr>
              <a:t>self.y</a:t>
            </a:r>
            <a:r>
              <a:rPr lang="fr-FR" b="0" dirty="0">
                <a:effectLst/>
                <a:latin typeface="Consolas" panose="020B0609020204030204" pitchFamily="49" charset="0"/>
              </a:rPr>
              <a:t> = </a:t>
            </a:r>
            <a:r>
              <a:rPr lang="fr-FR" b="0" dirty="0" err="1">
                <a:effectLst/>
                <a:latin typeface="Consolas" panose="020B0609020204030204" pitchFamily="49" charset="0"/>
              </a:rPr>
              <a:t>anyString</a:t>
            </a:r>
            <a:endParaRPr lang="fr-FR" b="0" dirty="0">
              <a:effectLst/>
              <a:latin typeface="Consolas" panose="020B0609020204030204" pitchFamily="49" charset="0"/>
            </a:endParaRPr>
          </a:p>
          <a:p>
            <a:br>
              <a:rPr lang="fr-FR" b="0" dirty="0">
                <a:effectLst/>
                <a:latin typeface="Consolas" panose="020B0609020204030204" pitchFamily="49" charset="0"/>
              </a:rPr>
            </a:br>
            <a:r>
              <a:rPr lang="fr-FR" b="0" dirty="0" err="1">
                <a:effectLst/>
                <a:latin typeface="Consolas" panose="020B0609020204030204" pitchFamily="49" charset="0"/>
              </a:rPr>
              <a:t>myObject</a:t>
            </a:r>
            <a:r>
              <a:rPr lang="fr-FR" b="0" dirty="0">
                <a:effectLst/>
                <a:latin typeface="Consolas" panose="020B0609020204030204" pitchFamily="49" charset="0"/>
              </a:rPr>
              <a:t> = </a:t>
            </a:r>
            <a:r>
              <a:rPr lang="fr-FR" b="0" dirty="0" err="1">
                <a:effectLst/>
                <a:latin typeface="Consolas" panose="020B0609020204030204" pitchFamily="49" charset="0"/>
              </a:rPr>
              <a:t>MyClass</a:t>
            </a:r>
            <a:r>
              <a:rPr lang="fr-FR" b="0" dirty="0">
                <a:effectLst/>
                <a:latin typeface="Consolas" panose="020B0609020204030204" pitchFamily="49" charset="0"/>
              </a:rPr>
              <a:t>(12345, "Hello")</a:t>
            </a:r>
          </a:p>
          <a:p>
            <a:br>
              <a:rPr lang="fr-FR" b="0" dirty="0">
                <a:effectLst/>
                <a:latin typeface="Consolas" panose="020B0609020204030204" pitchFamily="49" charset="0"/>
              </a:rPr>
            </a:br>
            <a:r>
              <a:rPr lang="fr-FR" b="0" dirty="0" err="1">
                <a:effectLst/>
                <a:latin typeface="Consolas" panose="020B0609020204030204" pitchFamily="49" charset="0"/>
              </a:rPr>
              <a:t>print</a:t>
            </a:r>
            <a:r>
              <a:rPr lang="fr-FR" b="0" dirty="0">
                <a:effectLst/>
                <a:latin typeface="Consolas" panose="020B0609020204030204" pitchFamily="49" charset="0"/>
              </a:rPr>
              <a:t>(</a:t>
            </a:r>
            <a:r>
              <a:rPr lang="fr-FR" b="0" dirty="0" err="1">
                <a:effectLst/>
                <a:latin typeface="Consolas" panose="020B0609020204030204" pitchFamily="49" charset="0"/>
              </a:rPr>
              <a:t>myObject</a:t>
            </a:r>
            <a:r>
              <a:rPr lang="fr-FR" b="1" dirty="0">
                <a:effectLst/>
                <a:latin typeface="Consolas" panose="020B0609020204030204" pitchFamily="49" charset="0"/>
              </a:rPr>
              <a:t>.__</a:t>
            </a:r>
            <a:r>
              <a:rPr lang="fr-FR" b="1" dirty="0" err="1">
                <a:effectLst/>
                <a:latin typeface="Consolas" panose="020B0609020204030204" pitchFamily="49" charset="0"/>
              </a:rPr>
              <a:t>str</a:t>
            </a:r>
            <a:r>
              <a:rPr lang="fr-FR" b="1" dirty="0">
                <a:effectLst/>
                <a:latin typeface="Consolas" panose="020B0609020204030204" pitchFamily="49" charset="0"/>
              </a:rPr>
              <a:t>__()</a:t>
            </a:r>
            <a:r>
              <a:rPr lang="fr-FR" b="0" dirty="0">
                <a:effectLst/>
                <a:latin typeface="Consolas" panose="020B0609020204030204" pitchFamily="49" charset="0"/>
              </a:rPr>
              <a:t>) </a:t>
            </a:r>
            <a:r>
              <a:rPr lang="fr-FR" b="1" dirty="0">
                <a:solidFill>
                  <a:srgbClr val="FF0000"/>
                </a:solidFill>
                <a:effectLst/>
                <a:latin typeface="Consolas" panose="020B0609020204030204" pitchFamily="49" charset="0"/>
              </a:rPr>
              <a:t># __</a:t>
            </a:r>
            <a:r>
              <a:rPr lang="fr-FR" b="1" dirty="0" err="1">
                <a:solidFill>
                  <a:srgbClr val="FF0000"/>
                </a:solidFill>
                <a:effectLst/>
                <a:latin typeface="Consolas" panose="020B0609020204030204" pitchFamily="49" charset="0"/>
              </a:rPr>
              <a:t>str</a:t>
            </a:r>
            <a:r>
              <a:rPr lang="fr-FR" b="1" dirty="0">
                <a:solidFill>
                  <a:srgbClr val="FF0000"/>
                </a:solidFill>
                <a:effectLst/>
                <a:latin typeface="Consolas" panose="020B0609020204030204" pitchFamily="49" charset="0"/>
              </a:rPr>
              <a:t>__ et __</a:t>
            </a:r>
            <a:r>
              <a:rPr lang="fr-FR" b="1" dirty="0" err="1">
                <a:solidFill>
                  <a:srgbClr val="FF0000"/>
                </a:solidFill>
                <a:effectLst/>
                <a:latin typeface="Consolas" panose="020B0609020204030204" pitchFamily="49" charset="0"/>
              </a:rPr>
              <a:t>repr</a:t>
            </a:r>
            <a:r>
              <a:rPr lang="fr-FR" b="1" dirty="0">
                <a:solidFill>
                  <a:srgbClr val="FF0000"/>
                </a:solidFill>
                <a:effectLst/>
                <a:latin typeface="Consolas" panose="020B0609020204030204" pitchFamily="49" charset="0"/>
              </a:rPr>
              <a:t>__ non définies</a:t>
            </a:r>
          </a:p>
          <a:p>
            <a:r>
              <a:rPr lang="fr-FR" b="0" dirty="0" err="1">
                <a:effectLst/>
                <a:latin typeface="Consolas" panose="020B0609020204030204" pitchFamily="49" charset="0"/>
              </a:rPr>
              <a:t>print</a:t>
            </a:r>
            <a:r>
              <a:rPr lang="fr-FR" b="0" dirty="0">
                <a:effectLst/>
                <a:latin typeface="Consolas" panose="020B0609020204030204" pitchFamily="49" charset="0"/>
              </a:rPr>
              <a:t>(</a:t>
            </a:r>
            <a:r>
              <a:rPr lang="fr-FR" b="0" dirty="0" err="1">
                <a:effectLst/>
                <a:latin typeface="Consolas" panose="020B0609020204030204" pitchFamily="49" charset="0"/>
              </a:rPr>
              <a:t>myObject</a:t>
            </a:r>
            <a:r>
              <a:rPr lang="fr-FR" b="1" dirty="0">
                <a:effectLst/>
                <a:latin typeface="Consolas" panose="020B0609020204030204" pitchFamily="49" charset="0"/>
              </a:rPr>
              <a:t>.__</a:t>
            </a:r>
            <a:r>
              <a:rPr lang="fr-FR" b="1" dirty="0" err="1">
                <a:effectLst/>
                <a:latin typeface="Consolas" panose="020B0609020204030204" pitchFamily="49" charset="0"/>
              </a:rPr>
              <a:t>repr</a:t>
            </a:r>
            <a:r>
              <a:rPr lang="fr-FR" b="1" dirty="0">
                <a:effectLst/>
                <a:latin typeface="Consolas" panose="020B0609020204030204" pitchFamily="49" charset="0"/>
              </a:rPr>
              <a:t>__()</a:t>
            </a:r>
            <a:r>
              <a:rPr lang="fr-FR" b="0" dirty="0">
                <a:effectLst/>
                <a:latin typeface="Consolas" panose="020B0609020204030204" pitchFamily="49" charset="0"/>
              </a:rPr>
              <a:t>)</a:t>
            </a:r>
          </a:p>
          <a:p>
            <a:r>
              <a:rPr lang="fr-FR" b="1" dirty="0">
                <a:solidFill>
                  <a:srgbClr val="FF0000"/>
                </a:solidFill>
                <a:effectLst/>
                <a:latin typeface="Consolas" panose="020B0609020204030204" pitchFamily="49" charset="0"/>
              </a:rPr>
              <a:t># par défaut rend la Val du </a:t>
            </a:r>
            <a:r>
              <a:rPr lang="fr-FR" b="1" dirty="0" err="1">
                <a:solidFill>
                  <a:srgbClr val="FF0000"/>
                </a:solidFill>
                <a:effectLst/>
                <a:latin typeface="Consolas" panose="020B0609020204030204" pitchFamily="49" charset="0"/>
              </a:rPr>
              <a:t>ptr</a:t>
            </a:r>
            <a:r>
              <a:rPr lang="fr-FR" b="1" dirty="0">
                <a:solidFill>
                  <a:srgbClr val="FF0000"/>
                </a:solidFill>
                <a:effectLst/>
                <a:latin typeface="Consolas" panose="020B0609020204030204" pitchFamily="49" charset="0"/>
              </a:rPr>
              <a:t>/</a:t>
            </a:r>
            <a:r>
              <a:rPr lang="fr-FR" b="1" dirty="0" err="1">
                <a:solidFill>
                  <a:srgbClr val="FF0000"/>
                </a:solidFill>
                <a:effectLst/>
                <a:latin typeface="Consolas" panose="020B0609020204030204" pitchFamily="49" charset="0"/>
              </a:rPr>
              <a:t>obj</a:t>
            </a:r>
            <a:endParaRPr lang="fr-FR" b="1" dirty="0">
              <a:solidFill>
                <a:srgbClr val="FF0000"/>
              </a:solidFill>
              <a:effectLst/>
              <a:latin typeface="Consolas" panose="020B0609020204030204" pitchFamily="49" charset="0"/>
            </a:endParaRPr>
          </a:p>
          <a:p>
            <a:r>
              <a:rPr lang="fr-FR" b="0" dirty="0" err="1">
                <a:effectLst/>
                <a:latin typeface="Consolas" panose="020B0609020204030204" pitchFamily="49" charset="0"/>
              </a:rPr>
              <a:t>print</a:t>
            </a:r>
            <a:r>
              <a:rPr lang="fr-FR" b="0" dirty="0">
                <a:effectLst/>
                <a:latin typeface="Consolas" panose="020B0609020204030204" pitchFamily="49" charset="0"/>
              </a:rPr>
              <a:t>(</a:t>
            </a:r>
            <a:r>
              <a:rPr lang="fr-FR" b="0" dirty="0" err="1">
                <a:effectLst/>
                <a:latin typeface="Consolas" panose="020B0609020204030204" pitchFamily="49" charset="0"/>
              </a:rPr>
              <a:t>myObject</a:t>
            </a:r>
            <a:r>
              <a:rPr lang="fr-FR" b="0" dirty="0">
                <a:effectLst/>
                <a:latin typeface="Consolas" panose="020B0609020204030204" pitchFamily="49" charset="0"/>
              </a:rPr>
              <a:t>)</a:t>
            </a:r>
          </a:p>
          <a:p>
            <a:endParaRPr lang="fr-FR" dirty="0"/>
          </a:p>
        </p:txBody>
      </p:sp>
    </p:spTree>
    <p:extLst>
      <p:ext uri="{BB962C8B-B14F-4D97-AF65-F5344CB8AC3E}">
        <p14:creationId xmlns:p14="http://schemas.microsoft.com/office/powerpoint/2010/main" val="547920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6B412-7E76-47AE-AEC1-B6F36B092648}"/>
              </a:ext>
            </a:extLst>
          </p:cNvPr>
          <p:cNvSpPr>
            <a:spLocks noGrp="1"/>
          </p:cNvSpPr>
          <p:nvPr>
            <p:ph type="title"/>
          </p:nvPr>
        </p:nvSpPr>
        <p:spPr>
          <a:xfrm>
            <a:off x="838200" y="365126"/>
            <a:ext cx="10515600" cy="859668"/>
          </a:xfrm>
        </p:spPr>
        <p:txBody>
          <a:bodyPr/>
          <a:lstStyle/>
          <a:p>
            <a:r>
              <a:rPr lang="fr-FR" dirty="0"/>
              <a:t>11 - Les Classes</a:t>
            </a:r>
          </a:p>
        </p:txBody>
      </p:sp>
      <p:sp>
        <p:nvSpPr>
          <p:cNvPr id="3" name="Espace réservé du contenu 2">
            <a:extLst>
              <a:ext uri="{FF2B5EF4-FFF2-40B4-BE49-F238E27FC236}">
                <a16:creationId xmlns:a16="http://schemas.microsoft.com/office/drawing/2014/main" id="{248A87FC-420D-478A-BD40-099D5409702F}"/>
              </a:ext>
            </a:extLst>
          </p:cNvPr>
          <p:cNvSpPr>
            <a:spLocks noGrp="1"/>
          </p:cNvSpPr>
          <p:nvPr>
            <p:ph idx="1"/>
          </p:nvPr>
        </p:nvSpPr>
        <p:spPr>
          <a:xfrm>
            <a:off x="838200" y="1253330"/>
            <a:ext cx="10515600" cy="5097135"/>
          </a:xfrm>
        </p:spPr>
        <p:txBody>
          <a:bodyPr>
            <a:normAutofit fontScale="70000" lnSpcReduction="20000"/>
          </a:bodyPr>
          <a:lstStyle/>
          <a:p>
            <a:r>
              <a:rPr lang="fr-FR" dirty="0">
                <a:effectLst/>
                <a:latin typeface="Consolas" panose="020B0609020204030204" pitchFamily="49" charset="0"/>
              </a:rPr>
              <a:t>class </a:t>
            </a:r>
            <a:r>
              <a:rPr lang="fr-FR" dirty="0" err="1">
                <a:effectLst/>
                <a:latin typeface="Consolas" panose="020B0609020204030204" pitchFamily="49" charset="0"/>
              </a:rPr>
              <a:t>MyClass</a:t>
            </a:r>
            <a:r>
              <a:rPr lang="fr-FR" dirty="0">
                <a:effectLst/>
                <a:latin typeface="Consolas" panose="020B0609020204030204" pitchFamily="49" charset="0"/>
              </a:rPr>
              <a:t>:</a:t>
            </a:r>
          </a:p>
          <a:p>
            <a:r>
              <a:rPr lang="fr-FR" dirty="0">
                <a:effectLst/>
                <a:latin typeface="Consolas" panose="020B0609020204030204" pitchFamily="49" charset="0"/>
              </a:rPr>
              <a:t>    x = 0</a:t>
            </a:r>
          </a:p>
          <a:p>
            <a:r>
              <a:rPr lang="fr-FR" dirty="0">
                <a:effectLst/>
                <a:latin typeface="Consolas" panose="020B0609020204030204" pitchFamily="49" charset="0"/>
              </a:rPr>
              <a:t>    y = ""</a:t>
            </a:r>
          </a:p>
          <a:p>
            <a:br>
              <a:rPr lang="fr-FR" dirty="0">
                <a:effectLst/>
                <a:latin typeface="Consolas" panose="020B0609020204030204" pitchFamily="49" charset="0"/>
              </a:rPr>
            </a:br>
            <a:r>
              <a:rPr lang="fr-FR" dirty="0">
                <a:effectLst/>
                <a:latin typeface="Consolas" panose="020B0609020204030204" pitchFamily="49" charset="0"/>
              </a:rPr>
              <a:t>    </a:t>
            </a:r>
            <a:r>
              <a:rPr lang="fr-FR" b="1" dirty="0" err="1">
                <a:effectLst/>
                <a:latin typeface="Consolas" panose="020B0609020204030204" pitchFamily="49" charset="0"/>
              </a:rPr>
              <a:t>def</a:t>
            </a:r>
            <a:r>
              <a:rPr lang="fr-FR" b="1" dirty="0">
                <a:effectLst/>
                <a:latin typeface="Consolas" panose="020B0609020204030204" pitchFamily="49" charset="0"/>
              </a:rPr>
              <a:t> __init__</a:t>
            </a:r>
            <a:r>
              <a:rPr lang="fr-FR" dirty="0">
                <a:effectLst/>
                <a:latin typeface="Consolas" panose="020B0609020204030204" pitchFamily="49" charset="0"/>
              </a:rPr>
              <a:t>(self, </a:t>
            </a:r>
            <a:r>
              <a:rPr lang="fr-FR" dirty="0" err="1">
                <a:effectLst/>
                <a:latin typeface="Consolas" panose="020B0609020204030204" pitchFamily="49" charset="0"/>
              </a:rPr>
              <a:t>anyNumber</a:t>
            </a:r>
            <a:r>
              <a:rPr lang="fr-FR" dirty="0">
                <a:effectLst/>
                <a:latin typeface="Consolas" panose="020B0609020204030204" pitchFamily="49" charset="0"/>
              </a:rPr>
              <a:t>, </a:t>
            </a:r>
            <a:r>
              <a:rPr lang="fr-FR" dirty="0" err="1">
                <a:effectLst/>
                <a:latin typeface="Consolas" panose="020B0609020204030204" pitchFamily="49" charset="0"/>
              </a:rPr>
              <a:t>anyString</a:t>
            </a:r>
            <a:r>
              <a:rPr lang="fr-FR" dirty="0">
                <a:effectLst/>
                <a:latin typeface="Consolas" panose="020B0609020204030204" pitchFamily="49" charset="0"/>
              </a:rPr>
              <a:t>):</a:t>
            </a:r>
          </a:p>
          <a:p>
            <a:r>
              <a:rPr lang="fr-FR" dirty="0">
                <a:effectLst/>
                <a:latin typeface="Consolas" panose="020B0609020204030204" pitchFamily="49" charset="0"/>
              </a:rPr>
              <a:t>        </a:t>
            </a:r>
            <a:r>
              <a:rPr lang="fr-FR" dirty="0" err="1">
                <a:effectLst/>
                <a:latin typeface="Consolas" panose="020B0609020204030204" pitchFamily="49" charset="0"/>
              </a:rPr>
              <a:t>self.x</a:t>
            </a:r>
            <a:r>
              <a:rPr lang="fr-FR" dirty="0">
                <a:effectLst/>
                <a:latin typeface="Consolas" panose="020B0609020204030204" pitchFamily="49" charset="0"/>
              </a:rPr>
              <a:t> = </a:t>
            </a:r>
            <a:r>
              <a:rPr lang="fr-FR" dirty="0" err="1">
                <a:effectLst/>
                <a:latin typeface="Consolas" panose="020B0609020204030204" pitchFamily="49" charset="0"/>
              </a:rPr>
              <a:t>anyNumber</a:t>
            </a:r>
            <a:endParaRPr lang="fr-FR" dirty="0">
              <a:effectLst/>
              <a:latin typeface="Consolas" panose="020B0609020204030204" pitchFamily="49" charset="0"/>
            </a:endParaRPr>
          </a:p>
          <a:p>
            <a:r>
              <a:rPr lang="fr-FR" dirty="0">
                <a:effectLst/>
                <a:latin typeface="Consolas" panose="020B0609020204030204" pitchFamily="49" charset="0"/>
              </a:rPr>
              <a:t>        </a:t>
            </a:r>
            <a:r>
              <a:rPr lang="fr-FR" dirty="0" err="1">
                <a:effectLst/>
                <a:latin typeface="Consolas" panose="020B0609020204030204" pitchFamily="49" charset="0"/>
              </a:rPr>
              <a:t>self.y</a:t>
            </a:r>
            <a:r>
              <a:rPr lang="fr-FR" dirty="0">
                <a:effectLst/>
                <a:latin typeface="Consolas" panose="020B0609020204030204" pitchFamily="49" charset="0"/>
              </a:rPr>
              <a:t> = </a:t>
            </a:r>
            <a:r>
              <a:rPr lang="fr-FR" dirty="0" err="1">
                <a:effectLst/>
                <a:latin typeface="Consolas" panose="020B0609020204030204" pitchFamily="49" charset="0"/>
              </a:rPr>
              <a:t>anyString</a:t>
            </a:r>
            <a:endParaRPr lang="fr-FR" dirty="0">
              <a:effectLst/>
              <a:latin typeface="Consolas" panose="020B0609020204030204" pitchFamily="49" charset="0"/>
            </a:endParaRPr>
          </a:p>
          <a:p>
            <a:r>
              <a:rPr lang="fr-FR" dirty="0">
                <a:effectLst/>
                <a:latin typeface="Consolas" panose="020B0609020204030204" pitchFamily="49" charset="0"/>
              </a:rPr>
              <a:t>    </a:t>
            </a:r>
            <a:r>
              <a:rPr lang="fr-FR" b="1" dirty="0" err="1">
                <a:effectLst/>
                <a:latin typeface="Consolas" panose="020B0609020204030204" pitchFamily="49" charset="0"/>
              </a:rPr>
              <a:t>def</a:t>
            </a:r>
            <a:r>
              <a:rPr lang="fr-FR" b="1" dirty="0">
                <a:effectLst/>
                <a:latin typeface="Consolas" panose="020B0609020204030204" pitchFamily="49" charset="0"/>
              </a:rPr>
              <a:t> __</a:t>
            </a:r>
            <a:r>
              <a:rPr lang="fr-FR" b="1" dirty="0" err="1">
                <a:effectLst/>
                <a:latin typeface="Consolas" panose="020B0609020204030204" pitchFamily="49" charset="0"/>
              </a:rPr>
              <a:t>str</a:t>
            </a:r>
            <a:r>
              <a:rPr lang="fr-FR" b="1" dirty="0">
                <a:effectLst/>
                <a:latin typeface="Consolas" panose="020B0609020204030204" pitchFamily="49" charset="0"/>
              </a:rPr>
              <a:t>__ </a:t>
            </a:r>
            <a:r>
              <a:rPr lang="fr-FR" dirty="0">
                <a:effectLst/>
                <a:latin typeface="Consolas" panose="020B0609020204030204" pitchFamily="49" charset="0"/>
              </a:rPr>
              <a:t>(self): </a:t>
            </a:r>
            <a:r>
              <a:rPr lang="fr-FR" b="1" dirty="0">
                <a:solidFill>
                  <a:srgbClr val="FF0000"/>
                </a:solidFill>
                <a:effectLst/>
                <a:latin typeface="Consolas" panose="020B0609020204030204" pitchFamily="49" charset="0"/>
              </a:rPr>
              <a:t># </a:t>
            </a:r>
            <a:r>
              <a:rPr lang="fr-FR" b="1" dirty="0" err="1">
                <a:solidFill>
                  <a:srgbClr val="FF0000"/>
                </a:solidFill>
                <a:effectLst/>
                <a:latin typeface="Consolas" panose="020B0609020204030204" pitchFamily="49" charset="0"/>
              </a:rPr>
              <a:t>definition</a:t>
            </a:r>
            <a:r>
              <a:rPr lang="fr-FR" b="1" dirty="0">
                <a:solidFill>
                  <a:srgbClr val="FF0000"/>
                </a:solidFill>
                <a:effectLst/>
                <a:latin typeface="Consolas" panose="020B0609020204030204" pitchFamily="49" charset="0"/>
              </a:rPr>
              <a:t> de __</a:t>
            </a:r>
            <a:r>
              <a:rPr lang="fr-FR" b="1" dirty="0" err="1">
                <a:solidFill>
                  <a:srgbClr val="FF0000"/>
                </a:solidFill>
                <a:effectLst/>
                <a:latin typeface="Consolas" panose="020B0609020204030204" pitchFamily="49" charset="0"/>
              </a:rPr>
              <a:t>str</a:t>
            </a:r>
            <a:r>
              <a:rPr lang="fr-FR" b="1" dirty="0">
                <a:solidFill>
                  <a:srgbClr val="FF0000"/>
                </a:solidFill>
                <a:latin typeface="Consolas" panose="020B0609020204030204" pitchFamily="49" charset="0"/>
              </a:rPr>
              <a:t>__</a:t>
            </a:r>
            <a:endParaRPr lang="fr-FR" b="1" dirty="0">
              <a:solidFill>
                <a:srgbClr val="FF0000"/>
              </a:solidFill>
              <a:effectLst/>
              <a:latin typeface="Consolas" panose="020B0609020204030204" pitchFamily="49" charset="0"/>
            </a:endParaRPr>
          </a:p>
          <a:p>
            <a:r>
              <a:rPr lang="fr-FR" dirty="0">
                <a:effectLst/>
                <a:latin typeface="Consolas" panose="020B0609020204030204" pitchFamily="49" charset="0"/>
              </a:rPr>
              <a:t>        </a:t>
            </a:r>
            <a:r>
              <a:rPr lang="fr-FR" b="1" dirty="0">
                <a:effectLst/>
                <a:latin typeface="Consolas" panose="020B0609020204030204" pitchFamily="49" charset="0"/>
              </a:rPr>
              <a:t>return</a:t>
            </a:r>
            <a:r>
              <a:rPr lang="fr-FR" dirty="0">
                <a:effectLst/>
                <a:latin typeface="Consolas" panose="020B0609020204030204" pitchFamily="49" charset="0"/>
              </a:rPr>
              <a:t> '</a:t>
            </a:r>
            <a:r>
              <a:rPr lang="fr-FR" dirty="0" err="1">
                <a:effectLst/>
                <a:latin typeface="Consolas" panose="020B0609020204030204" pitchFamily="49" charset="0"/>
              </a:rPr>
              <a:t>MyClass</a:t>
            </a:r>
            <a:r>
              <a:rPr lang="fr-FR" dirty="0">
                <a:effectLst/>
                <a:latin typeface="Consolas" panose="020B0609020204030204" pitchFamily="49" charset="0"/>
              </a:rPr>
              <a:t>(x=' + </a:t>
            </a:r>
            <a:r>
              <a:rPr lang="fr-FR" dirty="0" err="1">
                <a:effectLst/>
                <a:latin typeface="Consolas" panose="020B0609020204030204" pitchFamily="49" charset="0"/>
              </a:rPr>
              <a:t>str</a:t>
            </a:r>
            <a:r>
              <a:rPr lang="fr-FR" dirty="0">
                <a:effectLst/>
                <a:latin typeface="Consolas" panose="020B0609020204030204" pitchFamily="49" charset="0"/>
              </a:rPr>
              <a:t>(</a:t>
            </a:r>
            <a:r>
              <a:rPr lang="fr-FR" dirty="0" err="1">
                <a:effectLst/>
                <a:latin typeface="Consolas" panose="020B0609020204030204" pitchFamily="49" charset="0"/>
              </a:rPr>
              <a:t>self.x</a:t>
            </a:r>
            <a:r>
              <a:rPr lang="fr-FR" dirty="0">
                <a:effectLst/>
                <a:latin typeface="Consolas" panose="020B0609020204030204" pitchFamily="49" charset="0"/>
              </a:rPr>
              <a:t>) + ' ,y=' + </a:t>
            </a:r>
            <a:r>
              <a:rPr lang="fr-FR" dirty="0" err="1">
                <a:effectLst/>
                <a:latin typeface="Consolas" panose="020B0609020204030204" pitchFamily="49" charset="0"/>
              </a:rPr>
              <a:t>self.y</a:t>
            </a:r>
            <a:r>
              <a:rPr lang="fr-FR" dirty="0">
                <a:effectLst/>
                <a:latin typeface="Consolas" panose="020B0609020204030204" pitchFamily="49" charset="0"/>
              </a:rPr>
              <a:t> + ')'</a:t>
            </a:r>
          </a:p>
          <a:p>
            <a:r>
              <a:rPr lang="fr-FR" dirty="0" err="1">
                <a:effectLst/>
                <a:latin typeface="Consolas" panose="020B0609020204030204" pitchFamily="49" charset="0"/>
              </a:rPr>
              <a:t>myObject</a:t>
            </a:r>
            <a:r>
              <a:rPr lang="fr-FR" dirty="0">
                <a:effectLst/>
                <a:latin typeface="Consolas" panose="020B0609020204030204" pitchFamily="49" charset="0"/>
              </a:rPr>
              <a:t> = </a:t>
            </a:r>
            <a:r>
              <a:rPr lang="fr-FR" dirty="0" err="1">
                <a:effectLst/>
                <a:latin typeface="Consolas" panose="020B0609020204030204" pitchFamily="49" charset="0"/>
              </a:rPr>
              <a:t>MyClass</a:t>
            </a:r>
            <a:r>
              <a:rPr lang="fr-FR" dirty="0">
                <a:effectLst/>
                <a:latin typeface="Consolas" panose="020B0609020204030204" pitchFamily="49" charset="0"/>
              </a:rPr>
              <a:t>(12345, "Hello")</a:t>
            </a:r>
          </a:p>
          <a:p>
            <a:br>
              <a:rPr lang="fr-FR" dirty="0">
                <a:effectLst/>
                <a:latin typeface="Consolas" panose="020B0609020204030204" pitchFamily="49" charset="0"/>
              </a:rPr>
            </a:br>
            <a:r>
              <a:rPr lang="fr-FR" dirty="0" err="1">
                <a:effectLst/>
                <a:latin typeface="Consolas" panose="020B0609020204030204" pitchFamily="49" charset="0"/>
              </a:rPr>
              <a:t>print</a:t>
            </a:r>
            <a:r>
              <a:rPr lang="fr-FR" dirty="0">
                <a:effectLst/>
                <a:latin typeface="Consolas" panose="020B0609020204030204" pitchFamily="49" charset="0"/>
              </a:rPr>
              <a:t>(</a:t>
            </a:r>
            <a:r>
              <a:rPr lang="fr-FR" dirty="0" err="1">
                <a:effectLst/>
                <a:latin typeface="Consolas" panose="020B0609020204030204" pitchFamily="49" charset="0"/>
              </a:rPr>
              <a:t>myObject</a:t>
            </a:r>
            <a:r>
              <a:rPr lang="fr-FR" b="1" dirty="0">
                <a:effectLst/>
                <a:latin typeface="Consolas" panose="020B0609020204030204" pitchFamily="49" charset="0"/>
              </a:rPr>
              <a:t>.__</a:t>
            </a:r>
            <a:r>
              <a:rPr lang="fr-FR" b="1" dirty="0" err="1">
                <a:effectLst/>
                <a:latin typeface="Consolas" panose="020B0609020204030204" pitchFamily="49" charset="0"/>
              </a:rPr>
              <a:t>str</a:t>
            </a:r>
            <a:r>
              <a:rPr lang="fr-FR" b="1" dirty="0">
                <a:effectLst/>
                <a:latin typeface="Consolas" panose="020B0609020204030204" pitchFamily="49" charset="0"/>
              </a:rPr>
              <a:t>__()</a:t>
            </a:r>
            <a:r>
              <a:rPr lang="fr-FR" dirty="0">
                <a:effectLst/>
                <a:latin typeface="Consolas" panose="020B0609020204030204" pitchFamily="49" charset="0"/>
              </a:rPr>
              <a:t>)</a:t>
            </a:r>
          </a:p>
          <a:p>
            <a:r>
              <a:rPr lang="fr-FR" dirty="0" err="1">
                <a:effectLst/>
                <a:latin typeface="Consolas" panose="020B0609020204030204" pitchFamily="49" charset="0"/>
              </a:rPr>
              <a:t>print</a:t>
            </a:r>
            <a:r>
              <a:rPr lang="fr-FR" dirty="0">
                <a:effectLst/>
                <a:latin typeface="Consolas" panose="020B0609020204030204" pitchFamily="49" charset="0"/>
              </a:rPr>
              <a:t>(</a:t>
            </a:r>
            <a:r>
              <a:rPr lang="fr-FR" dirty="0" err="1">
                <a:effectLst/>
                <a:latin typeface="Consolas" panose="020B0609020204030204" pitchFamily="49" charset="0"/>
              </a:rPr>
              <a:t>myObject</a:t>
            </a:r>
            <a:r>
              <a:rPr lang="fr-FR" dirty="0">
                <a:effectLst/>
                <a:latin typeface="Consolas" panose="020B0609020204030204" pitchFamily="49" charset="0"/>
              </a:rPr>
              <a:t>)</a:t>
            </a:r>
          </a:p>
          <a:p>
            <a:r>
              <a:rPr lang="fr-FR" dirty="0" err="1">
                <a:effectLst/>
                <a:latin typeface="Consolas" panose="020B0609020204030204" pitchFamily="49" charset="0"/>
              </a:rPr>
              <a:t>print</a:t>
            </a:r>
            <a:r>
              <a:rPr lang="fr-FR" dirty="0">
                <a:effectLst/>
                <a:latin typeface="Consolas" panose="020B0609020204030204" pitchFamily="49" charset="0"/>
              </a:rPr>
              <a:t>(</a:t>
            </a:r>
            <a:r>
              <a:rPr lang="fr-FR" dirty="0" err="1">
                <a:effectLst/>
                <a:latin typeface="Consolas" panose="020B0609020204030204" pitchFamily="49" charset="0"/>
              </a:rPr>
              <a:t>str</a:t>
            </a:r>
            <a:r>
              <a:rPr lang="fr-FR" dirty="0">
                <a:effectLst/>
                <a:latin typeface="Consolas" panose="020B0609020204030204" pitchFamily="49" charset="0"/>
              </a:rPr>
              <a:t>(</a:t>
            </a:r>
            <a:r>
              <a:rPr lang="fr-FR" dirty="0" err="1">
                <a:effectLst/>
                <a:latin typeface="Consolas" panose="020B0609020204030204" pitchFamily="49" charset="0"/>
              </a:rPr>
              <a:t>myObject</a:t>
            </a:r>
            <a:r>
              <a:rPr lang="fr-FR" dirty="0">
                <a:effectLst/>
                <a:latin typeface="Consolas" panose="020B0609020204030204" pitchFamily="49" charset="0"/>
              </a:rPr>
              <a:t>))</a:t>
            </a:r>
          </a:p>
          <a:p>
            <a:r>
              <a:rPr lang="fr-FR" dirty="0" err="1">
                <a:effectLst/>
                <a:latin typeface="Consolas" panose="020B0609020204030204" pitchFamily="49" charset="0"/>
              </a:rPr>
              <a:t>print</a:t>
            </a:r>
            <a:r>
              <a:rPr lang="fr-FR" dirty="0">
                <a:effectLst/>
                <a:latin typeface="Consolas" panose="020B0609020204030204" pitchFamily="49" charset="0"/>
              </a:rPr>
              <a:t>(</a:t>
            </a:r>
            <a:r>
              <a:rPr lang="fr-FR" dirty="0" err="1">
                <a:effectLst/>
                <a:latin typeface="Consolas" panose="020B0609020204030204" pitchFamily="49" charset="0"/>
              </a:rPr>
              <a:t>myObject</a:t>
            </a:r>
            <a:r>
              <a:rPr lang="fr-FR" b="1" dirty="0">
                <a:effectLst/>
                <a:latin typeface="Consolas" panose="020B0609020204030204" pitchFamily="49" charset="0"/>
              </a:rPr>
              <a:t>.__</a:t>
            </a:r>
            <a:r>
              <a:rPr lang="fr-FR" b="1" dirty="0" err="1">
                <a:effectLst/>
                <a:latin typeface="Consolas" panose="020B0609020204030204" pitchFamily="49" charset="0"/>
              </a:rPr>
              <a:t>repr</a:t>
            </a:r>
            <a:r>
              <a:rPr lang="fr-FR" b="1" dirty="0">
                <a:effectLst/>
                <a:latin typeface="Consolas" panose="020B0609020204030204" pitchFamily="49" charset="0"/>
              </a:rPr>
              <a:t>__()</a:t>
            </a:r>
            <a:r>
              <a:rPr lang="fr-FR" dirty="0">
                <a:effectLst/>
                <a:latin typeface="Consolas" panose="020B0609020204030204" pitchFamily="49" charset="0"/>
              </a:rPr>
              <a:t>)</a:t>
            </a:r>
          </a:p>
          <a:p>
            <a:pPr marL="0" indent="0">
              <a:buNone/>
            </a:pPr>
            <a:endParaRPr lang="fr-FR" dirty="0"/>
          </a:p>
        </p:txBody>
      </p:sp>
    </p:spTree>
    <p:extLst>
      <p:ext uri="{BB962C8B-B14F-4D97-AF65-F5344CB8AC3E}">
        <p14:creationId xmlns:p14="http://schemas.microsoft.com/office/powerpoint/2010/main" val="2010394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DB939-9CD4-4ECC-B6FA-89F44A946E13}"/>
              </a:ext>
            </a:extLst>
          </p:cNvPr>
          <p:cNvSpPr>
            <a:spLocks noGrp="1"/>
          </p:cNvSpPr>
          <p:nvPr>
            <p:ph type="title"/>
          </p:nvPr>
        </p:nvSpPr>
        <p:spPr>
          <a:xfrm>
            <a:off x="838200" y="365125"/>
            <a:ext cx="10515600" cy="784167"/>
          </a:xfrm>
        </p:spPr>
        <p:txBody>
          <a:bodyPr/>
          <a:lstStyle/>
          <a:p>
            <a:r>
              <a:rPr lang="fr-FR" dirty="0"/>
              <a:t>11 - Les Classes</a:t>
            </a:r>
          </a:p>
        </p:txBody>
      </p:sp>
      <p:sp>
        <p:nvSpPr>
          <p:cNvPr id="3" name="Espace réservé du contenu 2">
            <a:extLst>
              <a:ext uri="{FF2B5EF4-FFF2-40B4-BE49-F238E27FC236}">
                <a16:creationId xmlns:a16="http://schemas.microsoft.com/office/drawing/2014/main" id="{75D1BA83-E170-4EE8-A50D-07343E9F02CF}"/>
              </a:ext>
            </a:extLst>
          </p:cNvPr>
          <p:cNvSpPr>
            <a:spLocks noGrp="1"/>
          </p:cNvSpPr>
          <p:nvPr>
            <p:ph idx="1"/>
          </p:nvPr>
        </p:nvSpPr>
        <p:spPr>
          <a:xfrm>
            <a:off x="729143" y="1253331"/>
            <a:ext cx="10515600" cy="5239544"/>
          </a:xfrm>
        </p:spPr>
        <p:txBody>
          <a:bodyPr>
            <a:normAutofit fontScale="77500" lnSpcReduction="20000"/>
          </a:bodyPr>
          <a:lstStyle/>
          <a:p>
            <a:r>
              <a:rPr lang="fr-FR" b="0" dirty="0">
                <a:effectLst/>
                <a:latin typeface="Consolas" panose="020B0609020204030204" pitchFamily="49" charset="0"/>
              </a:rPr>
              <a:t>class </a:t>
            </a:r>
            <a:r>
              <a:rPr lang="fr-FR" b="0" dirty="0" err="1">
                <a:effectLst/>
                <a:latin typeface="Consolas" panose="020B0609020204030204" pitchFamily="49" charset="0"/>
              </a:rPr>
              <a:t>MyClass</a:t>
            </a:r>
            <a:r>
              <a:rPr lang="fr-FR" b="0" dirty="0">
                <a:effectLst/>
                <a:latin typeface="Consolas" panose="020B0609020204030204" pitchFamily="49" charset="0"/>
              </a:rPr>
              <a:t>:</a:t>
            </a:r>
          </a:p>
          <a:p>
            <a:r>
              <a:rPr lang="fr-FR" b="0" dirty="0">
                <a:effectLst/>
                <a:latin typeface="Consolas" panose="020B0609020204030204" pitchFamily="49" charset="0"/>
              </a:rPr>
              <a:t>    x = 0</a:t>
            </a:r>
          </a:p>
          <a:p>
            <a:r>
              <a:rPr lang="fr-FR" b="0" dirty="0">
                <a:effectLst/>
                <a:latin typeface="Consolas" panose="020B0609020204030204" pitchFamily="49" charset="0"/>
              </a:rPr>
              <a:t>    y = ""</a:t>
            </a:r>
          </a:p>
          <a:p>
            <a:br>
              <a:rPr lang="fr-FR" b="0" dirty="0">
                <a:effectLst/>
                <a:latin typeface="Consolas" panose="020B0609020204030204" pitchFamily="49" charset="0"/>
              </a:rPr>
            </a:br>
            <a:r>
              <a:rPr lang="fr-FR" b="0" dirty="0">
                <a:effectLst/>
                <a:latin typeface="Consolas" panose="020B0609020204030204" pitchFamily="49" charset="0"/>
              </a:rPr>
              <a:t>    </a:t>
            </a:r>
            <a:r>
              <a:rPr lang="fr-FR" b="1" dirty="0" err="1">
                <a:effectLst/>
                <a:latin typeface="Consolas" panose="020B0609020204030204" pitchFamily="49" charset="0"/>
              </a:rPr>
              <a:t>def</a:t>
            </a:r>
            <a:r>
              <a:rPr lang="fr-FR" b="1" dirty="0">
                <a:effectLst/>
                <a:latin typeface="Consolas" panose="020B0609020204030204" pitchFamily="49" charset="0"/>
              </a:rPr>
              <a:t> __init__</a:t>
            </a:r>
            <a:r>
              <a:rPr lang="fr-FR" b="0" dirty="0">
                <a:effectLst/>
                <a:latin typeface="Consolas" panose="020B0609020204030204" pitchFamily="49" charset="0"/>
              </a:rPr>
              <a:t>(self, </a:t>
            </a:r>
            <a:r>
              <a:rPr lang="fr-FR" b="0" dirty="0" err="1">
                <a:effectLst/>
                <a:latin typeface="Consolas" panose="020B0609020204030204" pitchFamily="49" charset="0"/>
              </a:rPr>
              <a:t>anyNumber</a:t>
            </a:r>
            <a:r>
              <a:rPr lang="fr-FR" b="0" dirty="0">
                <a:effectLst/>
                <a:latin typeface="Consolas" panose="020B0609020204030204" pitchFamily="49" charset="0"/>
              </a:rPr>
              <a:t>, </a:t>
            </a:r>
            <a:r>
              <a:rPr lang="fr-FR" b="0" dirty="0" err="1">
                <a:effectLst/>
                <a:latin typeface="Consolas" panose="020B0609020204030204" pitchFamily="49" charset="0"/>
              </a:rPr>
              <a:t>anyString</a:t>
            </a:r>
            <a:r>
              <a:rPr lang="fr-FR" b="0" dirty="0">
                <a:effectLst/>
                <a:latin typeface="Consolas" panose="020B0609020204030204" pitchFamily="49" charset="0"/>
              </a:rPr>
              <a:t>):</a:t>
            </a:r>
          </a:p>
          <a:p>
            <a:r>
              <a:rPr lang="fr-FR" b="0" dirty="0">
                <a:effectLst/>
                <a:latin typeface="Consolas" panose="020B0609020204030204" pitchFamily="49" charset="0"/>
              </a:rPr>
              <a:t>        </a:t>
            </a:r>
            <a:r>
              <a:rPr lang="fr-FR" b="0" dirty="0" err="1">
                <a:effectLst/>
                <a:latin typeface="Consolas" panose="020B0609020204030204" pitchFamily="49" charset="0"/>
              </a:rPr>
              <a:t>self.x</a:t>
            </a:r>
            <a:r>
              <a:rPr lang="fr-FR" b="0" dirty="0">
                <a:effectLst/>
                <a:latin typeface="Consolas" panose="020B0609020204030204" pitchFamily="49" charset="0"/>
              </a:rPr>
              <a:t> = </a:t>
            </a:r>
            <a:r>
              <a:rPr lang="fr-FR" b="0" dirty="0" err="1">
                <a:effectLst/>
                <a:latin typeface="Consolas" panose="020B0609020204030204" pitchFamily="49" charset="0"/>
              </a:rPr>
              <a:t>anyNumber</a:t>
            </a:r>
            <a:endParaRPr lang="fr-FR" b="0" dirty="0">
              <a:effectLst/>
              <a:latin typeface="Consolas" panose="020B0609020204030204" pitchFamily="49" charset="0"/>
            </a:endParaRPr>
          </a:p>
          <a:p>
            <a:r>
              <a:rPr lang="fr-FR" b="0" dirty="0">
                <a:effectLst/>
                <a:latin typeface="Consolas" panose="020B0609020204030204" pitchFamily="49" charset="0"/>
              </a:rPr>
              <a:t>        </a:t>
            </a:r>
            <a:r>
              <a:rPr lang="fr-FR" b="0" dirty="0" err="1">
                <a:effectLst/>
                <a:latin typeface="Consolas" panose="020B0609020204030204" pitchFamily="49" charset="0"/>
              </a:rPr>
              <a:t>self.y</a:t>
            </a:r>
            <a:r>
              <a:rPr lang="fr-FR" b="0" dirty="0">
                <a:effectLst/>
                <a:latin typeface="Consolas" panose="020B0609020204030204" pitchFamily="49" charset="0"/>
              </a:rPr>
              <a:t> = </a:t>
            </a:r>
            <a:r>
              <a:rPr lang="fr-FR" b="0" dirty="0" err="1">
                <a:effectLst/>
                <a:latin typeface="Consolas" panose="020B0609020204030204" pitchFamily="49" charset="0"/>
              </a:rPr>
              <a:t>anyString</a:t>
            </a:r>
            <a:endParaRPr lang="fr-FR" b="0" dirty="0">
              <a:effectLst/>
              <a:latin typeface="Consolas" panose="020B0609020204030204" pitchFamily="49" charset="0"/>
            </a:endParaRPr>
          </a:p>
          <a:p>
            <a:r>
              <a:rPr lang="fr-FR" b="0" dirty="0">
                <a:effectLst/>
                <a:latin typeface="Consolas" panose="020B0609020204030204" pitchFamily="49" charset="0"/>
              </a:rPr>
              <a:t>    </a:t>
            </a:r>
            <a:r>
              <a:rPr lang="fr-FR" b="1" dirty="0" err="1">
                <a:effectLst/>
                <a:latin typeface="Consolas" panose="020B0609020204030204" pitchFamily="49" charset="0"/>
              </a:rPr>
              <a:t>def</a:t>
            </a:r>
            <a:r>
              <a:rPr lang="fr-FR" b="1" dirty="0">
                <a:effectLst/>
                <a:latin typeface="Consolas" panose="020B0609020204030204" pitchFamily="49" charset="0"/>
              </a:rPr>
              <a:t> __</a:t>
            </a:r>
            <a:r>
              <a:rPr lang="fr-FR" b="1" dirty="0" err="1">
                <a:effectLst/>
                <a:latin typeface="Consolas" panose="020B0609020204030204" pitchFamily="49" charset="0"/>
              </a:rPr>
              <a:t>repr</a:t>
            </a:r>
            <a:r>
              <a:rPr lang="fr-FR" b="1" dirty="0">
                <a:effectLst/>
                <a:latin typeface="Consolas" panose="020B0609020204030204" pitchFamily="49" charset="0"/>
              </a:rPr>
              <a:t>__ </a:t>
            </a:r>
            <a:r>
              <a:rPr lang="fr-FR" b="0" dirty="0">
                <a:effectLst/>
                <a:latin typeface="Consolas" panose="020B0609020204030204" pitchFamily="49" charset="0"/>
              </a:rPr>
              <a:t>(self): </a:t>
            </a:r>
            <a:r>
              <a:rPr lang="fr-FR" b="1" dirty="0">
                <a:solidFill>
                  <a:srgbClr val="FF0000"/>
                </a:solidFill>
                <a:effectLst/>
                <a:latin typeface="Consolas" panose="020B0609020204030204" pitchFamily="49" charset="0"/>
              </a:rPr>
              <a:t># </a:t>
            </a:r>
            <a:r>
              <a:rPr lang="fr-FR" b="1" dirty="0" err="1">
                <a:solidFill>
                  <a:srgbClr val="FF0000"/>
                </a:solidFill>
                <a:effectLst/>
                <a:latin typeface="Consolas" panose="020B0609020204030204" pitchFamily="49" charset="0"/>
              </a:rPr>
              <a:t>definition</a:t>
            </a:r>
            <a:r>
              <a:rPr lang="fr-FR" b="1" dirty="0">
                <a:solidFill>
                  <a:srgbClr val="FF0000"/>
                </a:solidFill>
                <a:effectLst/>
                <a:latin typeface="Consolas" panose="020B0609020204030204" pitchFamily="49" charset="0"/>
              </a:rPr>
              <a:t> de __</a:t>
            </a:r>
            <a:r>
              <a:rPr lang="fr-FR" b="1" dirty="0" err="1">
                <a:solidFill>
                  <a:srgbClr val="FF0000"/>
                </a:solidFill>
                <a:effectLst/>
                <a:latin typeface="Consolas" panose="020B0609020204030204" pitchFamily="49" charset="0"/>
              </a:rPr>
              <a:t>repr</a:t>
            </a:r>
            <a:r>
              <a:rPr lang="fr-FR" b="1" dirty="0">
                <a:solidFill>
                  <a:srgbClr val="FF0000"/>
                </a:solidFill>
                <a:effectLst/>
                <a:latin typeface="Consolas" panose="020B0609020204030204" pitchFamily="49" charset="0"/>
              </a:rPr>
              <a:t>__</a:t>
            </a:r>
          </a:p>
          <a:p>
            <a:r>
              <a:rPr lang="fr-FR" b="0" dirty="0">
                <a:effectLst/>
                <a:latin typeface="Consolas" panose="020B0609020204030204" pitchFamily="49" charset="0"/>
              </a:rPr>
              <a:t>        return '</a:t>
            </a:r>
            <a:r>
              <a:rPr lang="fr-FR" b="0" dirty="0" err="1">
                <a:effectLst/>
                <a:latin typeface="Consolas" panose="020B0609020204030204" pitchFamily="49" charset="0"/>
              </a:rPr>
              <a:t>MyClass</a:t>
            </a:r>
            <a:r>
              <a:rPr lang="fr-FR" b="0" dirty="0">
                <a:effectLst/>
                <a:latin typeface="Consolas" panose="020B0609020204030204" pitchFamily="49" charset="0"/>
              </a:rPr>
              <a:t>(x=' + </a:t>
            </a:r>
            <a:r>
              <a:rPr lang="fr-FR" b="0" dirty="0" err="1">
                <a:effectLst/>
                <a:latin typeface="Consolas" panose="020B0609020204030204" pitchFamily="49" charset="0"/>
              </a:rPr>
              <a:t>str</a:t>
            </a:r>
            <a:r>
              <a:rPr lang="fr-FR" b="0" dirty="0">
                <a:effectLst/>
                <a:latin typeface="Consolas" panose="020B0609020204030204" pitchFamily="49" charset="0"/>
              </a:rPr>
              <a:t>(</a:t>
            </a:r>
            <a:r>
              <a:rPr lang="fr-FR" b="0" dirty="0" err="1">
                <a:effectLst/>
                <a:latin typeface="Consolas" panose="020B0609020204030204" pitchFamily="49" charset="0"/>
              </a:rPr>
              <a:t>self.x</a:t>
            </a:r>
            <a:r>
              <a:rPr lang="fr-FR" b="0" dirty="0">
                <a:effectLst/>
                <a:latin typeface="Consolas" panose="020B0609020204030204" pitchFamily="49" charset="0"/>
              </a:rPr>
              <a:t>) + ' ,y=' + </a:t>
            </a:r>
            <a:r>
              <a:rPr lang="fr-FR" b="0" dirty="0" err="1">
                <a:effectLst/>
                <a:latin typeface="Consolas" panose="020B0609020204030204" pitchFamily="49" charset="0"/>
              </a:rPr>
              <a:t>self.y</a:t>
            </a:r>
            <a:r>
              <a:rPr lang="fr-FR" b="0" dirty="0">
                <a:effectLst/>
                <a:latin typeface="Consolas" panose="020B0609020204030204" pitchFamily="49" charset="0"/>
              </a:rPr>
              <a:t> + ')'</a:t>
            </a:r>
          </a:p>
          <a:p>
            <a:r>
              <a:rPr lang="fr-FR" b="0" dirty="0" err="1">
                <a:effectLst/>
                <a:latin typeface="Consolas" panose="020B0609020204030204" pitchFamily="49" charset="0"/>
              </a:rPr>
              <a:t>myObject</a:t>
            </a:r>
            <a:r>
              <a:rPr lang="fr-FR" b="0" dirty="0">
                <a:effectLst/>
                <a:latin typeface="Consolas" panose="020B0609020204030204" pitchFamily="49" charset="0"/>
              </a:rPr>
              <a:t> = </a:t>
            </a:r>
            <a:r>
              <a:rPr lang="fr-FR" b="0" dirty="0" err="1">
                <a:effectLst/>
                <a:latin typeface="Consolas" panose="020B0609020204030204" pitchFamily="49" charset="0"/>
              </a:rPr>
              <a:t>MyClass</a:t>
            </a:r>
            <a:r>
              <a:rPr lang="fr-FR" b="0" dirty="0">
                <a:effectLst/>
                <a:latin typeface="Consolas" panose="020B0609020204030204" pitchFamily="49" charset="0"/>
              </a:rPr>
              <a:t>(12345, "Hello")</a:t>
            </a:r>
          </a:p>
          <a:p>
            <a:br>
              <a:rPr lang="fr-FR" b="0" dirty="0">
                <a:effectLst/>
                <a:latin typeface="Consolas" panose="020B0609020204030204" pitchFamily="49" charset="0"/>
              </a:rPr>
            </a:br>
            <a:r>
              <a:rPr lang="fr-FR" b="0" dirty="0" err="1">
                <a:effectLst/>
                <a:latin typeface="Consolas" panose="020B0609020204030204" pitchFamily="49" charset="0"/>
              </a:rPr>
              <a:t>print</a:t>
            </a:r>
            <a:r>
              <a:rPr lang="fr-FR" b="0" dirty="0">
                <a:effectLst/>
                <a:latin typeface="Consolas" panose="020B0609020204030204" pitchFamily="49" charset="0"/>
              </a:rPr>
              <a:t>(</a:t>
            </a:r>
            <a:r>
              <a:rPr lang="fr-FR" b="0" dirty="0" err="1">
                <a:effectLst/>
                <a:latin typeface="Consolas" panose="020B0609020204030204" pitchFamily="49" charset="0"/>
              </a:rPr>
              <a:t>myObject</a:t>
            </a:r>
            <a:r>
              <a:rPr lang="fr-FR" b="1" dirty="0">
                <a:effectLst/>
                <a:latin typeface="Consolas" panose="020B0609020204030204" pitchFamily="49" charset="0"/>
              </a:rPr>
              <a:t>.__</a:t>
            </a:r>
            <a:r>
              <a:rPr lang="fr-FR" b="1" dirty="0" err="1">
                <a:effectLst/>
                <a:latin typeface="Consolas" panose="020B0609020204030204" pitchFamily="49" charset="0"/>
              </a:rPr>
              <a:t>str</a:t>
            </a:r>
            <a:r>
              <a:rPr lang="fr-FR" b="1" dirty="0">
                <a:effectLst/>
                <a:latin typeface="Consolas" panose="020B0609020204030204" pitchFamily="49" charset="0"/>
              </a:rPr>
              <a:t>__()</a:t>
            </a:r>
            <a:r>
              <a:rPr lang="fr-FR" b="0" dirty="0">
                <a:effectLst/>
                <a:latin typeface="Consolas" panose="020B0609020204030204" pitchFamily="49" charset="0"/>
              </a:rPr>
              <a:t>)</a:t>
            </a:r>
          </a:p>
          <a:p>
            <a:r>
              <a:rPr lang="fr-FR" b="0" dirty="0" err="1">
                <a:effectLst/>
                <a:latin typeface="Consolas" panose="020B0609020204030204" pitchFamily="49" charset="0"/>
              </a:rPr>
              <a:t>print</a:t>
            </a:r>
            <a:r>
              <a:rPr lang="fr-FR" b="0" dirty="0">
                <a:effectLst/>
                <a:latin typeface="Consolas" panose="020B0609020204030204" pitchFamily="49" charset="0"/>
              </a:rPr>
              <a:t>(</a:t>
            </a:r>
            <a:r>
              <a:rPr lang="fr-FR" b="0" dirty="0" err="1">
                <a:effectLst/>
                <a:latin typeface="Consolas" panose="020B0609020204030204" pitchFamily="49" charset="0"/>
              </a:rPr>
              <a:t>myObject</a:t>
            </a:r>
            <a:r>
              <a:rPr lang="fr-FR" b="0" dirty="0">
                <a:effectLst/>
                <a:latin typeface="Consolas" panose="020B0609020204030204" pitchFamily="49" charset="0"/>
              </a:rPr>
              <a:t>)</a:t>
            </a:r>
          </a:p>
          <a:p>
            <a:r>
              <a:rPr lang="fr-FR" b="0" dirty="0" err="1">
                <a:effectLst/>
                <a:latin typeface="Consolas" panose="020B0609020204030204" pitchFamily="49" charset="0"/>
              </a:rPr>
              <a:t>print</a:t>
            </a:r>
            <a:r>
              <a:rPr lang="fr-FR" b="0" dirty="0">
                <a:effectLst/>
                <a:latin typeface="Consolas" panose="020B0609020204030204" pitchFamily="49" charset="0"/>
              </a:rPr>
              <a:t>(</a:t>
            </a:r>
            <a:r>
              <a:rPr lang="fr-FR" b="0" dirty="0" err="1">
                <a:effectLst/>
                <a:latin typeface="Consolas" panose="020B0609020204030204" pitchFamily="49" charset="0"/>
              </a:rPr>
              <a:t>str</a:t>
            </a:r>
            <a:r>
              <a:rPr lang="fr-FR" b="0" dirty="0">
                <a:effectLst/>
                <a:latin typeface="Consolas" panose="020B0609020204030204" pitchFamily="49" charset="0"/>
              </a:rPr>
              <a:t>(</a:t>
            </a:r>
            <a:r>
              <a:rPr lang="fr-FR" b="0" dirty="0" err="1">
                <a:effectLst/>
                <a:latin typeface="Consolas" panose="020B0609020204030204" pitchFamily="49" charset="0"/>
              </a:rPr>
              <a:t>myObject</a:t>
            </a:r>
            <a:r>
              <a:rPr lang="fr-FR" b="0" dirty="0">
                <a:effectLst/>
                <a:latin typeface="Consolas" panose="020B0609020204030204" pitchFamily="49" charset="0"/>
              </a:rPr>
              <a:t>))</a:t>
            </a:r>
          </a:p>
          <a:p>
            <a:r>
              <a:rPr lang="fr-FR" b="0" dirty="0" err="1">
                <a:effectLst/>
                <a:latin typeface="Consolas" panose="020B0609020204030204" pitchFamily="49" charset="0"/>
              </a:rPr>
              <a:t>print</a:t>
            </a:r>
            <a:r>
              <a:rPr lang="fr-FR" b="0" dirty="0">
                <a:effectLst/>
                <a:latin typeface="Consolas" panose="020B0609020204030204" pitchFamily="49" charset="0"/>
              </a:rPr>
              <a:t>(</a:t>
            </a:r>
            <a:r>
              <a:rPr lang="fr-FR" b="0" dirty="0" err="1">
                <a:effectLst/>
                <a:latin typeface="Consolas" panose="020B0609020204030204" pitchFamily="49" charset="0"/>
              </a:rPr>
              <a:t>myObject</a:t>
            </a:r>
            <a:r>
              <a:rPr lang="fr-FR" b="1" dirty="0">
                <a:effectLst/>
                <a:latin typeface="Consolas" panose="020B0609020204030204" pitchFamily="49" charset="0"/>
              </a:rPr>
              <a:t>.__</a:t>
            </a:r>
            <a:r>
              <a:rPr lang="fr-FR" b="1" dirty="0" err="1">
                <a:effectLst/>
                <a:latin typeface="Consolas" panose="020B0609020204030204" pitchFamily="49" charset="0"/>
              </a:rPr>
              <a:t>repr</a:t>
            </a:r>
            <a:r>
              <a:rPr lang="fr-FR" b="1" dirty="0">
                <a:effectLst/>
                <a:latin typeface="Consolas" panose="020B0609020204030204" pitchFamily="49" charset="0"/>
              </a:rPr>
              <a:t>__()</a:t>
            </a:r>
            <a:r>
              <a:rPr lang="fr-FR" b="0" dirty="0">
                <a:effectLst/>
                <a:latin typeface="Consolas" panose="020B0609020204030204" pitchFamily="49" charset="0"/>
              </a:rPr>
              <a:t>)</a:t>
            </a:r>
          </a:p>
          <a:p>
            <a:endParaRPr lang="fr-FR" dirty="0"/>
          </a:p>
        </p:txBody>
      </p:sp>
    </p:spTree>
    <p:extLst>
      <p:ext uri="{BB962C8B-B14F-4D97-AF65-F5344CB8AC3E}">
        <p14:creationId xmlns:p14="http://schemas.microsoft.com/office/powerpoint/2010/main" val="2992741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C2BD9B-C70F-4C5C-A20D-6B2BD1596AF0}"/>
              </a:ext>
            </a:extLst>
          </p:cNvPr>
          <p:cNvSpPr>
            <a:spLocks noGrp="1"/>
          </p:cNvSpPr>
          <p:nvPr>
            <p:ph type="title"/>
          </p:nvPr>
        </p:nvSpPr>
        <p:spPr>
          <a:xfrm>
            <a:off x="838200" y="365125"/>
            <a:ext cx="10515600" cy="902201"/>
          </a:xfrm>
        </p:spPr>
        <p:txBody>
          <a:bodyPr/>
          <a:lstStyle/>
          <a:p>
            <a:r>
              <a:rPr lang="fr-FR" dirty="0"/>
              <a:t>11 - Les Classes</a:t>
            </a:r>
          </a:p>
        </p:txBody>
      </p:sp>
      <p:sp>
        <p:nvSpPr>
          <p:cNvPr id="3" name="Espace réservé du contenu 2">
            <a:extLst>
              <a:ext uri="{FF2B5EF4-FFF2-40B4-BE49-F238E27FC236}">
                <a16:creationId xmlns:a16="http://schemas.microsoft.com/office/drawing/2014/main" id="{265A21E1-0DBC-4E49-A35A-5276546D0501}"/>
              </a:ext>
            </a:extLst>
          </p:cNvPr>
          <p:cNvSpPr>
            <a:spLocks noGrp="1"/>
          </p:cNvSpPr>
          <p:nvPr>
            <p:ph idx="1"/>
          </p:nvPr>
        </p:nvSpPr>
        <p:spPr>
          <a:xfrm>
            <a:off x="838200" y="1267326"/>
            <a:ext cx="10515600" cy="4909637"/>
          </a:xfrm>
        </p:spPr>
        <p:txBody>
          <a:bodyPr/>
          <a:lstStyle/>
          <a:p>
            <a:pPr marL="0" indent="0">
              <a:buNone/>
            </a:pPr>
            <a:r>
              <a:rPr lang="fr-FR" b="1" dirty="0"/>
              <a:t>Instanciation :</a:t>
            </a:r>
          </a:p>
          <a:p>
            <a:pPr marL="0" indent="0">
              <a:buNone/>
            </a:pPr>
            <a:r>
              <a:rPr lang="fr-FR" dirty="0"/>
              <a:t>P = point(x = 0, y =0) # </a:t>
            </a:r>
            <a:r>
              <a:rPr lang="fr-FR" b="1" dirty="0"/>
              <a:t>appel __init__</a:t>
            </a:r>
          </a:p>
          <a:p>
            <a:pPr marL="0" indent="0">
              <a:buNone/>
            </a:pPr>
            <a:r>
              <a:rPr lang="fr-FR" dirty="0" err="1"/>
              <a:t>print</a:t>
            </a:r>
            <a:r>
              <a:rPr lang="fr-FR" dirty="0"/>
              <a:t>(</a:t>
            </a:r>
            <a:r>
              <a:rPr lang="fr-FR" dirty="0" err="1"/>
              <a:t>P.x</a:t>
            </a:r>
            <a:r>
              <a:rPr lang="fr-FR" dirty="0"/>
              <a:t>)</a:t>
            </a:r>
          </a:p>
          <a:p>
            <a:pPr marL="0" indent="0">
              <a:buNone/>
            </a:pPr>
            <a:r>
              <a:rPr lang="fr-FR" dirty="0" err="1"/>
              <a:t>print</a:t>
            </a:r>
            <a:r>
              <a:rPr lang="fr-FR" dirty="0"/>
              <a:t>(</a:t>
            </a:r>
            <a:r>
              <a:rPr lang="fr-FR" dirty="0" err="1"/>
              <a:t>P.y</a:t>
            </a:r>
            <a:r>
              <a:rPr lang="fr-FR" dirty="0"/>
              <a:t>)</a:t>
            </a:r>
          </a:p>
          <a:p>
            <a:pPr marL="0" indent="0">
              <a:buNone/>
            </a:pPr>
            <a:r>
              <a:rPr lang="fr-FR" dirty="0" err="1"/>
              <a:t>print</a:t>
            </a:r>
            <a:r>
              <a:rPr lang="fr-FR" dirty="0"/>
              <a:t>(‘’%s’’ % p)</a:t>
            </a:r>
          </a:p>
          <a:p>
            <a:pPr marL="0" indent="0">
              <a:buNone/>
            </a:pPr>
            <a:r>
              <a:rPr lang="fr-FR" dirty="0"/>
              <a:t>P2= point(1,1)</a:t>
            </a:r>
          </a:p>
          <a:p>
            <a:pPr marL="0" indent="0">
              <a:buNone/>
            </a:pPr>
            <a:r>
              <a:rPr lang="fr-FR" dirty="0"/>
              <a:t>P2.translate(0.25,2)</a:t>
            </a:r>
          </a:p>
          <a:p>
            <a:pPr marL="0" indent="0">
              <a:buNone/>
            </a:pPr>
            <a:r>
              <a:rPr lang="fr-FR" dirty="0" err="1"/>
              <a:t>print</a:t>
            </a:r>
            <a:r>
              <a:rPr lang="fr-FR" dirty="0"/>
              <a:t>(P2)</a:t>
            </a:r>
          </a:p>
        </p:txBody>
      </p:sp>
    </p:spTree>
    <p:extLst>
      <p:ext uri="{BB962C8B-B14F-4D97-AF65-F5344CB8AC3E}">
        <p14:creationId xmlns:p14="http://schemas.microsoft.com/office/powerpoint/2010/main" val="127333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3E90D-F7D1-4EFE-A134-8A2F0DC5DE43}"/>
              </a:ext>
            </a:extLst>
          </p:cNvPr>
          <p:cNvSpPr>
            <a:spLocks noGrp="1"/>
          </p:cNvSpPr>
          <p:nvPr>
            <p:ph type="title"/>
          </p:nvPr>
        </p:nvSpPr>
        <p:spPr>
          <a:xfrm>
            <a:off x="838200" y="365125"/>
            <a:ext cx="10515600" cy="784167"/>
          </a:xfrm>
        </p:spPr>
        <p:txBody>
          <a:bodyPr/>
          <a:lstStyle/>
          <a:p>
            <a:r>
              <a:rPr lang="fr-FR" dirty="0"/>
              <a:t>11 - Les Classes</a:t>
            </a:r>
          </a:p>
        </p:txBody>
      </p:sp>
      <p:sp>
        <p:nvSpPr>
          <p:cNvPr id="4" name="Rectangle 1">
            <a:extLst>
              <a:ext uri="{FF2B5EF4-FFF2-40B4-BE49-F238E27FC236}">
                <a16:creationId xmlns:a16="http://schemas.microsoft.com/office/drawing/2014/main" id="{C7CBDEB4-EDB1-4424-80AF-C0701960801C}"/>
              </a:ext>
            </a:extLst>
          </p:cNvPr>
          <p:cNvSpPr>
            <a:spLocks noGrp="1" noChangeArrowheads="1"/>
          </p:cNvSpPr>
          <p:nvPr>
            <p:ph idx="1"/>
          </p:nvPr>
        </p:nvSpPr>
        <p:spPr bwMode="auto">
          <a:xfrm>
            <a:off x="838199" y="1077836"/>
            <a:ext cx="10856053" cy="5170646"/>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1" i="0" u="none" strike="noStrike" cap="none" normalizeH="0" baseline="0" dirty="0">
                <a:ln>
                  <a:noFill/>
                </a:ln>
                <a:solidFill>
                  <a:srgbClr val="007020"/>
                </a:solidFill>
                <a:effectLst/>
              </a:rPr>
              <a:t>class</a:t>
            </a:r>
            <a:r>
              <a:rPr kumimoji="0" lang="fr-FR" altLang="fr-FR" sz="2400" b="0" i="0" u="none" strike="noStrike" cap="none" normalizeH="0" baseline="0" dirty="0">
                <a:ln>
                  <a:noFill/>
                </a:ln>
                <a:solidFill>
                  <a:srgbClr val="333333"/>
                </a:solidFill>
                <a:effectLst/>
              </a:rPr>
              <a:t> </a:t>
            </a:r>
            <a:r>
              <a:rPr kumimoji="0" lang="fr-FR" altLang="fr-FR" sz="2400" b="1" i="0" u="none" strike="noStrike" cap="none" normalizeH="0" baseline="0" dirty="0">
                <a:ln>
                  <a:noFill/>
                </a:ln>
                <a:solidFill>
                  <a:srgbClr val="0E84B5"/>
                </a:solidFill>
                <a:effectLst/>
              </a:rPr>
              <a:t>Dog</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chemeClr val="tx1"/>
                </a:solidFill>
                <a:effectLst/>
              </a:rPr>
              <a:t>	</a:t>
            </a:r>
            <a:r>
              <a:rPr kumimoji="0" lang="fr-FR" altLang="fr-FR" sz="2400" b="0" i="0" u="none" strike="noStrike" cap="none" normalizeH="0" baseline="0" dirty="0" err="1">
                <a:ln>
                  <a:noFill/>
                </a:ln>
                <a:solidFill>
                  <a:schemeClr val="tx1"/>
                </a:solidFill>
                <a:effectLst/>
              </a:rPr>
              <a:t>kind</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rgbClr val="666666"/>
                </a:solidFill>
                <a:effectLst/>
              </a:rPr>
              <a:t>=</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rgbClr val="4070A0"/>
                </a:solidFill>
                <a:effectLst/>
              </a:rPr>
              <a:t>'canine'</a:t>
            </a:r>
            <a:r>
              <a:rPr kumimoji="0" lang="fr-FR" altLang="fr-FR" sz="2400" b="0" i="0" u="none" strike="noStrike" cap="none" normalizeH="0" baseline="0" dirty="0">
                <a:ln>
                  <a:noFill/>
                </a:ln>
                <a:solidFill>
                  <a:srgbClr val="333333"/>
                </a:solidFill>
                <a:effectLst/>
              </a:rPr>
              <a:t> </a:t>
            </a:r>
            <a:r>
              <a:rPr kumimoji="0" lang="fr-FR" altLang="fr-FR" sz="2400" b="0" i="1" u="none" strike="noStrike" cap="none" normalizeH="0" baseline="0" dirty="0">
                <a:ln>
                  <a:noFill/>
                </a:ln>
                <a:solidFill>
                  <a:srgbClr val="408090"/>
                </a:solidFill>
                <a:effectLst/>
              </a:rPr>
              <a:t># class variable </a:t>
            </a:r>
            <a:r>
              <a:rPr kumimoji="0" lang="fr-FR" altLang="fr-FR" sz="2400" b="0" i="1" u="none" strike="noStrike" cap="none" normalizeH="0" baseline="0" dirty="0" err="1">
                <a:ln>
                  <a:noFill/>
                </a:ln>
                <a:solidFill>
                  <a:srgbClr val="408090"/>
                </a:solidFill>
                <a:effectLst/>
              </a:rPr>
              <a:t>shared</a:t>
            </a:r>
            <a:r>
              <a:rPr kumimoji="0" lang="fr-FR" altLang="fr-FR" sz="2400" b="0" i="1" u="none" strike="noStrike" cap="none" normalizeH="0" baseline="0" dirty="0">
                <a:ln>
                  <a:noFill/>
                </a:ln>
                <a:solidFill>
                  <a:srgbClr val="408090"/>
                </a:solidFill>
                <a:effectLst/>
              </a:rPr>
              <a:t> by all instances</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1" i="0" u="none" strike="noStrike" cap="none" normalizeH="0" baseline="0" dirty="0">
                <a:ln>
                  <a:noFill/>
                </a:ln>
                <a:solidFill>
                  <a:srgbClr val="007020"/>
                </a:solidFill>
                <a:effectLst/>
              </a:rPr>
              <a:t>	</a:t>
            </a:r>
            <a:r>
              <a:rPr kumimoji="0" lang="fr-FR" altLang="fr-FR" sz="2400" b="1" i="0" u="none" strike="noStrike" cap="none" normalizeH="0" baseline="0" dirty="0" err="1">
                <a:ln>
                  <a:noFill/>
                </a:ln>
                <a:solidFill>
                  <a:srgbClr val="007020"/>
                </a:solidFill>
                <a:effectLst/>
              </a:rPr>
              <a:t>def</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rgbClr val="06287E"/>
                </a:solidFill>
                <a:effectLst/>
              </a:rPr>
              <a:t>__init__</a:t>
            </a:r>
            <a:r>
              <a:rPr kumimoji="0" lang="fr-FR" altLang="fr-FR" sz="2400" b="0" i="0" u="none" strike="noStrike" cap="none" normalizeH="0" baseline="0" dirty="0">
                <a:ln>
                  <a:noFill/>
                </a:ln>
                <a:solidFill>
                  <a:srgbClr val="333333"/>
                </a:solidFill>
                <a:effectLst/>
              </a:rPr>
              <a:t>(</a:t>
            </a:r>
            <a:r>
              <a:rPr kumimoji="0" lang="fr-FR" altLang="fr-FR" sz="2400" b="0" i="0" u="none" strike="noStrike" cap="none" normalizeH="0" baseline="0" dirty="0">
                <a:ln>
                  <a:noFill/>
                </a:ln>
                <a:solidFill>
                  <a:srgbClr val="007020"/>
                </a:solidFill>
                <a:effectLst/>
              </a:rPr>
              <a:t>self</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err="1">
                <a:ln>
                  <a:noFill/>
                </a:ln>
                <a:solidFill>
                  <a:schemeClr val="tx1"/>
                </a:solidFill>
                <a:effectLst/>
              </a:rPr>
              <a:t>name</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rgbClr val="007020"/>
                </a:solidFill>
                <a:effectLst/>
              </a:rPr>
              <a:t>		</a:t>
            </a:r>
            <a:r>
              <a:rPr kumimoji="0" lang="fr-FR" altLang="fr-FR" sz="2400" b="0" i="0" u="none" strike="noStrike" cap="none" normalizeH="0" baseline="0" dirty="0" err="1">
                <a:ln>
                  <a:noFill/>
                </a:ln>
                <a:solidFill>
                  <a:srgbClr val="007020"/>
                </a:solidFill>
                <a:effectLst/>
              </a:rPr>
              <a:t>self</a:t>
            </a:r>
            <a:r>
              <a:rPr kumimoji="0" lang="fr-FR" altLang="fr-FR" sz="2400" b="0" i="0" u="none" strike="noStrike" cap="none" normalizeH="0" baseline="0" dirty="0" err="1">
                <a:ln>
                  <a:noFill/>
                </a:ln>
                <a:solidFill>
                  <a:srgbClr val="666666"/>
                </a:solidFill>
                <a:effectLst/>
              </a:rPr>
              <a:t>.</a:t>
            </a:r>
            <a:r>
              <a:rPr kumimoji="0" lang="fr-FR" altLang="fr-FR" sz="2400" b="0" i="0" u="none" strike="noStrike" cap="none" normalizeH="0" baseline="0" dirty="0" err="1">
                <a:ln>
                  <a:noFill/>
                </a:ln>
                <a:solidFill>
                  <a:schemeClr val="tx1"/>
                </a:solidFill>
                <a:effectLst/>
              </a:rPr>
              <a:t>name</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rgbClr val="666666"/>
                </a:solidFill>
                <a:effectLst/>
              </a:rPr>
              <a:t>=</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err="1">
                <a:ln>
                  <a:noFill/>
                </a:ln>
                <a:solidFill>
                  <a:schemeClr val="tx1"/>
                </a:solidFill>
                <a:effectLst/>
              </a:rPr>
              <a:t>name</a:t>
            </a:r>
            <a:r>
              <a:rPr kumimoji="0" lang="fr-FR" altLang="fr-FR" sz="2400" b="0" i="0" u="none" strike="noStrike" cap="none" normalizeH="0" baseline="0" dirty="0">
                <a:ln>
                  <a:noFill/>
                </a:ln>
                <a:solidFill>
                  <a:srgbClr val="333333"/>
                </a:solidFill>
                <a:effectLst/>
              </a:rPr>
              <a:t> </a:t>
            </a:r>
            <a:r>
              <a:rPr kumimoji="0" lang="fr-FR" altLang="fr-FR" sz="2400" b="0" i="1" u="none" strike="noStrike" cap="none" normalizeH="0" baseline="0" dirty="0">
                <a:ln>
                  <a:noFill/>
                </a:ln>
                <a:solidFill>
                  <a:srgbClr val="408090"/>
                </a:solidFill>
                <a:effectLst/>
              </a:rPr>
              <a:t># instance variable unique to </a:t>
            </a:r>
            <a:r>
              <a:rPr kumimoji="0" lang="fr-FR" altLang="fr-FR" sz="2400" b="0" i="1" u="none" strike="noStrike" cap="none" normalizeH="0" baseline="0" dirty="0" err="1">
                <a:ln>
                  <a:noFill/>
                </a:ln>
                <a:solidFill>
                  <a:srgbClr val="408090"/>
                </a:solidFill>
                <a:effectLst/>
              </a:rPr>
              <a:t>each</a:t>
            </a:r>
            <a:r>
              <a:rPr kumimoji="0" lang="fr-FR" altLang="fr-FR" sz="2400" b="0" i="1" u="none" strike="noStrike" cap="none" normalizeH="0" baseline="0" dirty="0">
                <a:ln>
                  <a:noFill/>
                </a:ln>
                <a:solidFill>
                  <a:srgbClr val="408090"/>
                </a:solidFill>
                <a:effectLst/>
              </a:rPr>
              <a:t> instance</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fr-FR" altLang="fr-FR" sz="2400" dirty="0">
                <a:solidFill>
                  <a:srgbClr val="333333"/>
                </a:solidFill>
              </a:rPr>
              <a:t>Soit :</a:t>
            </a:r>
            <a:endParaRPr kumimoji="0" lang="fr-FR" altLang="fr-FR" sz="2400" b="0" i="0" u="none" strike="noStrike" cap="none" normalizeH="0" baseline="0" dirty="0">
              <a:ln>
                <a:noFill/>
              </a:ln>
              <a:solidFill>
                <a:srgbClr val="666666"/>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chemeClr val="tx1"/>
                </a:solidFill>
                <a:effectLst/>
              </a:rPr>
              <a:t>d</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rgbClr val="666666"/>
                </a:solidFill>
                <a:effectLst/>
              </a:rPr>
              <a:t>=</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chemeClr val="tx1"/>
                </a:solidFill>
                <a:effectLst/>
              </a:rPr>
              <a:t>Dog</a:t>
            </a:r>
            <a:r>
              <a:rPr kumimoji="0" lang="fr-FR" altLang="fr-FR" sz="2400" b="0" i="0" u="none" strike="noStrike" cap="none" normalizeH="0" baseline="0" dirty="0">
                <a:ln>
                  <a:noFill/>
                </a:ln>
                <a:solidFill>
                  <a:srgbClr val="333333"/>
                </a:solidFill>
                <a:effectLst/>
              </a:rPr>
              <a:t>(</a:t>
            </a:r>
            <a:r>
              <a:rPr kumimoji="0" lang="fr-FR" altLang="fr-FR" sz="2400" b="0" i="0" u="none" strike="noStrike" cap="none" normalizeH="0" baseline="0" dirty="0">
                <a:ln>
                  <a:noFill/>
                </a:ln>
                <a:solidFill>
                  <a:srgbClr val="4070A0"/>
                </a:solidFill>
                <a:effectLst/>
              </a:rPr>
              <a:t>'Fido’</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chemeClr val="tx1"/>
                </a:solidFill>
                <a:effectLst/>
              </a:rPr>
              <a:t>e</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rgbClr val="666666"/>
                </a:solidFill>
                <a:effectLst/>
              </a:rPr>
              <a:t>=</a:t>
            </a:r>
            <a:r>
              <a:rPr kumimoji="0" lang="fr-FR" altLang="fr-FR" sz="2400" b="0" i="0" u="none" strike="noStrike" cap="none" normalizeH="0" baseline="0" dirty="0">
                <a:ln>
                  <a:noFill/>
                </a:ln>
                <a:solidFill>
                  <a:srgbClr val="333333"/>
                </a:solidFill>
                <a:effectLst/>
              </a:rPr>
              <a:t> </a:t>
            </a:r>
            <a:r>
              <a:rPr kumimoji="0" lang="fr-FR" altLang="fr-FR" sz="2400" b="0" i="0" u="none" strike="noStrike" cap="none" normalizeH="0" baseline="0" dirty="0">
                <a:ln>
                  <a:noFill/>
                </a:ln>
                <a:solidFill>
                  <a:schemeClr val="tx1"/>
                </a:solidFill>
                <a:effectLst/>
              </a:rPr>
              <a:t>Dog</a:t>
            </a:r>
            <a:r>
              <a:rPr kumimoji="0" lang="fr-FR" altLang="fr-FR" sz="2400" b="0" i="0" u="none" strike="noStrike" cap="none" normalizeH="0" baseline="0" dirty="0">
                <a:ln>
                  <a:noFill/>
                </a:ln>
                <a:solidFill>
                  <a:srgbClr val="333333"/>
                </a:solidFill>
                <a:effectLst/>
              </a:rPr>
              <a:t>(</a:t>
            </a:r>
            <a:r>
              <a:rPr kumimoji="0" lang="fr-FR" altLang="fr-FR" sz="2400" b="0" i="0" u="none" strike="noStrike" cap="none" normalizeH="0" baseline="0" dirty="0">
                <a:ln>
                  <a:noFill/>
                </a:ln>
                <a:solidFill>
                  <a:srgbClr val="4070A0"/>
                </a:solidFill>
                <a:effectLst/>
              </a:rPr>
              <a:t>'Buddy’</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err="1">
                <a:ln>
                  <a:noFill/>
                </a:ln>
                <a:solidFill>
                  <a:schemeClr val="tx1"/>
                </a:solidFill>
                <a:effectLst/>
              </a:rPr>
              <a:t>d</a:t>
            </a:r>
            <a:r>
              <a:rPr kumimoji="0" lang="fr-FR" altLang="fr-FR" sz="2400" b="0" i="0" u="none" strike="noStrike" cap="none" normalizeH="0" baseline="0" dirty="0" err="1">
                <a:ln>
                  <a:noFill/>
                </a:ln>
                <a:solidFill>
                  <a:srgbClr val="666666"/>
                </a:solidFill>
                <a:effectLst/>
              </a:rPr>
              <a:t>.</a:t>
            </a:r>
            <a:r>
              <a:rPr kumimoji="0" lang="fr-FR" altLang="fr-FR" sz="2400" b="0" i="0" u="none" strike="noStrike" cap="none" normalizeH="0" baseline="0" dirty="0" err="1">
                <a:ln>
                  <a:noFill/>
                </a:ln>
                <a:solidFill>
                  <a:schemeClr val="tx1"/>
                </a:solidFill>
                <a:effectLst/>
              </a:rPr>
              <a:t>kind</a:t>
            </a:r>
            <a:r>
              <a:rPr kumimoji="0" lang="fr-FR" altLang="fr-FR" sz="2400" b="0" i="0" u="none" strike="noStrike" cap="none" normalizeH="0" baseline="0" dirty="0">
                <a:ln>
                  <a:noFill/>
                </a:ln>
                <a:solidFill>
                  <a:srgbClr val="333333"/>
                </a:solidFill>
                <a:effectLst/>
              </a:rPr>
              <a:t> </a:t>
            </a:r>
            <a:r>
              <a:rPr kumimoji="0" lang="fr-FR" altLang="fr-FR" sz="2400" b="0" i="1" u="none" strike="noStrike" cap="none" normalizeH="0" baseline="0" dirty="0">
                <a:ln>
                  <a:noFill/>
                </a:ln>
                <a:solidFill>
                  <a:srgbClr val="408090"/>
                </a:solidFill>
                <a:effectLst/>
              </a:rPr>
              <a:t># </a:t>
            </a:r>
            <a:r>
              <a:rPr kumimoji="0" lang="fr-FR" altLang="fr-FR" sz="2400" b="0" i="1" u="none" strike="noStrike" cap="none" normalizeH="0" baseline="0" dirty="0" err="1">
                <a:ln>
                  <a:noFill/>
                </a:ln>
                <a:solidFill>
                  <a:srgbClr val="408090"/>
                </a:solidFill>
                <a:effectLst/>
              </a:rPr>
              <a:t>shared</a:t>
            </a:r>
            <a:r>
              <a:rPr kumimoji="0" lang="fr-FR" altLang="fr-FR" sz="2400" b="0" i="1" u="none" strike="noStrike" cap="none" normalizeH="0" baseline="0" dirty="0">
                <a:ln>
                  <a:noFill/>
                </a:ln>
                <a:solidFill>
                  <a:srgbClr val="408090"/>
                </a:solidFill>
                <a:effectLst/>
              </a:rPr>
              <a:t> by all </a:t>
            </a:r>
            <a:r>
              <a:rPr kumimoji="0" lang="fr-FR" altLang="fr-FR" sz="2400" b="0" i="1" u="none" strike="noStrike" cap="none" normalizeH="0" baseline="0" dirty="0" err="1">
                <a:ln>
                  <a:noFill/>
                </a:ln>
                <a:solidFill>
                  <a:srgbClr val="408090"/>
                </a:solidFill>
                <a:effectLst/>
              </a:rPr>
              <a:t>dogs</a:t>
            </a:r>
            <a:r>
              <a:rPr kumimoji="0" lang="fr-FR" altLang="fr-FR" sz="2400" b="0" i="0" u="none" strike="noStrike" cap="none" normalizeH="0" baseline="0" dirty="0">
                <a:ln>
                  <a:noFill/>
                </a:ln>
                <a:solidFill>
                  <a:srgbClr val="333333"/>
                </a:solidFill>
                <a:effectLst/>
              </a:rPr>
              <a:t>  affiche </a:t>
            </a:r>
            <a:r>
              <a:rPr kumimoji="0" lang="fr-FR" altLang="fr-FR" sz="2400" b="0" i="0" u="none" strike="noStrike" cap="none" normalizeH="0" baseline="0" dirty="0">
                <a:ln>
                  <a:noFill/>
                </a:ln>
                <a:solidFill>
                  <a:srgbClr val="4070A0"/>
                </a:solidFill>
                <a:effectLst/>
              </a:rPr>
              <a:t>'canine’</a:t>
            </a:r>
            <a:endParaRPr lang="fr-FR" altLang="fr-FR" sz="2400" dirty="0">
              <a:solidFill>
                <a:srgbClr val="333333"/>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err="1">
                <a:ln>
                  <a:noFill/>
                </a:ln>
                <a:solidFill>
                  <a:schemeClr val="tx1"/>
                </a:solidFill>
                <a:effectLst/>
              </a:rPr>
              <a:t>e</a:t>
            </a:r>
            <a:r>
              <a:rPr kumimoji="0" lang="fr-FR" altLang="fr-FR" sz="2400" b="0" i="0" u="none" strike="noStrike" cap="none" normalizeH="0" baseline="0" dirty="0" err="1">
                <a:ln>
                  <a:noFill/>
                </a:ln>
                <a:solidFill>
                  <a:srgbClr val="666666"/>
                </a:solidFill>
                <a:effectLst/>
              </a:rPr>
              <a:t>.</a:t>
            </a:r>
            <a:r>
              <a:rPr kumimoji="0" lang="fr-FR" altLang="fr-FR" sz="2400" b="0" i="0" u="none" strike="noStrike" cap="none" normalizeH="0" baseline="0" dirty="0" err="1">
                <a:ln>
                  <a:noFill/>
                </a:ln>
                <a:solidFill>
                  <a:schemeClr val="tx1"/>
                </a:solidFill>
                <a:effectLst/>
              </a:rPr>
              <a:t>kind</a:t>
            </a:r>
            <a:r>
              <a:rPr kumimoji="0" lang="fr-FR" altLang="fr-FR" sz="2400" b="0" i="0" u="none" strike="noStrike" cap="none" normalizeH="0" baseline="0" dirty="0">
                <a:ln>
                  <a:noFill/>
                </a:ln>
                <a:solidFill>
                  <a:srgbClr val="333333"/>
                </a:solidFill>
                <a:effectLst/>
              </a:rPr>
              <a:t> </a:t>
            </a:r>
            <a:r>
              <a:rPr kumimoji="0" lang="fr-FR" altLang="fr-FR" sz="2400" b="0" i="1" u="none" strike="noStrike" cap="none" normalizeH="0" baseline="0" dirty="0">
                <a:ln>
                  <a:noFill/>
                </a:ln>
                <a:solidFill>
                  <a:srgbClr val="408090"/>
                </a:solidFill>
                <a:effectLst/>
              </a:rPr>
              <a:t># </a:t>
            </a:r>
            <a:r>
              <a:rPr kumimoji="0" lang="fr-FR" altLang="fr-FR" sz="2400" b="0" i="1" u="none" strike="noStrike" cap="none" normalizeH="0" baseline="0" dirty="0" err="1">
                <a:ln>
                  <a:noFill/>
                </a:ln>
                <a:solidFill>
                  <a:srgbClr val="408090"/>
                </a:solidFill>
                <a:effectLst/>
              </a:rPr>
              <a:t>shared</a:t>
            </a:r>
            <a:r>
              <a:rPr kumimoji="0" lang="fr-FR" altLang="fr-FR" sz="2400" b="0" i="1" u="none" strike="noStrike" cap="none" normalizeH="0" baseline="0" dirty="0">
                <a:ln>
                  <a:noFill/>
                </a:ln>
                <a:solidFill>
                  <a:srgbClr val="408090"/>
                </a:solidFill>
                <a:effectLst/>
              </a:rPr>
              <a:t> by all </a:t>
            </a:r>
            <a:r>
              <a:rPr kumimoji="0" lang="fr-FR" altLang="fr-FR" sz="2400" b="0" i="1" u="none" strike="noStrike" cap="none" normalizeH="0" baseline="0" dirty="0" err="1">
                <a:ln>
                  <a:noFill/>
                </a:ln>
                <a:solidFill>
                  <a:srgbClr val="408090"/>
                </a:solidFill>
                <a:effectLst/>
              </a:rPr>
              <a:t>dogs</a:t>
            </a:r>
            <a:r>
              <a:rPr kumimoji="0" lang="fr-FR" altLang="fr-FR" sz="2400" b="0" i="0" u="none" strike="noStrike" cap="none" normalizeH="0" baseline="0" dirty="0">
                <a:ln>
                  <a:noFill/>
                </a:ln>
                <a:solidFill>
                  <a:srgbClr val="333333"/>
                </a:solidFill>
                <a:effectLst/>
              </a:rPr>
              <a:t> affiche </a:t>
            </a:r>
            <a:r>
              <a:rPr kumimoji="0" lang="fr-FR" altLang="fr-FR" sz="2400" b="0" i="0" u="none" strike="noStrike" cap="none" normalizeH="0" baseline="0" dirty="0">
                <a:ln>
                  <a:noFill/>
                </a:ln>
                <a:solidFill>
                  <a:srgbClr val="4070A0"/>
                </a:solidFill>
                <a:effectLst/>
              </a:rPr>
              <a:t>'canine’</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err="1">
                <a:ln>
                  <a:noFill/>
                </a:ln>
                <a:solidFill>
                  <a:schemeClr val="tx1"/>
                </a:solidFill>
                <a:effectLst/>
              </a:rPr>
              <a:t>d</a:t>
            </a:r>
            <a:r>
              <a:rPr kumimoji="0" lang="fr-FR" altLang="fr-FR" sz="2400" b="0" i="0" u="none" strike="noStrike" cap="none" normalizeH="0" baseline="0" dirty="0" err="1">
                <a:ln>
                  <a:noFill/>
                </a:ln>
                <a:solidFill>
                  <a:srgbClr val="666666"/>
                </a:solidFill>
                <a:effectLst/>
              </a:rPr>
              <a:t>.</a:t>
            </a:r>
            <a:r>
              <a:rPr kumimoji="0" lang="fr-FR" altLang="fr-FR" sz="2400" b="0" i="0" u="none" strike="noStrike" cap="none" normalizeH="0" baseline="0" dirty="0" err="1">
                <a:ln>
                  <a:noFill/>
                </a:ln>
                <a:solidFill>
                  <a:schemeClr val="tx1"/>
                </a:solidFill>
                <a:effectLst/>
              </a:rPr>
              <a:t>name</a:t>
            </a:r>
            <a:r>
              <a:rPr kumimoji="0" lang="fr-FR" altLang="fr-FR" sz="2400" b="0" i="0" u="none" strike="noStrike" cap="none" normalizeH="0" baseline="0" dirty="0">
                <a:ln>
                  <a:noFill/>
                </a:ln>
                <a:solidFill>
                  <a:srgbClr val="333333"/>
                </a:solidFill>
                <a:effectLst/>
              </a:rPr>
              <a:t> </a:t>
            </a:r>
            <a:r>
              <a:rPr kumimoji="0" lang="fr-FR" altLang="fr-FR" sz="2400" b="0" i="1" u="none" strike="noStrike" cap="none" normalizeH="0" baseline="0" dirty="0">
                <a:ln>
                  <a:noFill/>
                </a:ln>
                <a:solidFill>
                  <a:srgbClr val="408090"/>
                </a:solidFill>
                <a:effectLst/>
              </a:rPr>
              <a:t># unique to d</a:t>
            </a:r>
            <a:r>
              <a:rPr kumimoji="0" lang="fr-FR" altLang="fr-FR" sz="2400" b="0" i="0" u="none" strike="noStrike" cap="none" normalizeH="0" baseline="0" dirty="0">
                <a:ln>
                  <a:noFill/>
                </a:ln>
                <a:solidFill>
                  <a:srgbClr val="333333"/>
                </a:solidFill>
                <a:effectLst/>
              </a:rPr>
              <a:t> affiche </a:t>
            </a:r>
            <a:r>
              <a:rPr kumimoji="0" lang="fr-FR" altLang="fr-FR" sz="2400" b="0" i="0" u="none" strike="noStrike" cap="none" normalizeH="0" baseline="0" dirty="0">
                <a:ln>
                  <a:noFill/>
                </a:ln>
                <a:solidFill>
                  <a:srgbClr val="4070A0"/>
                </a:solidFill>
                <a:effectLst/>
              </a:rPr>
              <a:t>'Fido’</a:t>
            </a:r>
            <a:r>
              <a:rPr kumimoji="0" lang="fr-FR" altLang="fr-FR" sz="24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err="1">
                <a:ln>
                  <a:noFill/>
                </a:ln>
                <a:solidFill>
                  <a:schemeClr val="tx1"/>
                </a:solidFill>
                <a:effectLst/>
              </a:rPr>
              <a:t>e</a:t>
            </a:r>
            <a:r>
              <a:rPr kumimoji="0" lang="fr-FR" altLang="fr-FR" sz="2400" b="0" i="0" u="none" strike="noStrike" cap="none" normalizeH="0" baseline="0" dirty="0" err="1">
                <a:ln>
                  <a:noFill/>
                </a:ln>
                <a:solidFill>
                  <a:srgbClr val="666666"/>
                </a:solidFill>
                <a:effectLst/>
              </a:rPr>
              <a:t>.</a:t>
            </a:r>
            <a:r>
              <a:rPr kumimoji="0" lang="fr-FR" altLang="fr-FR" sz="2400" b="0" i="0" u="none" strike="noStrike" cap="none" normalizeH="0" baseline="0" dirty="0" err="1">
                <a:ln>
                  <a:noFill/>
                </a:ln>
                <a:solidFill>
                  <a:schemeClr val="tx1"/>
                </a:solidFill>
                <a:effectLst/>
              </a:rPr>
              <a:t>name</a:t>
            </a:r>
            <a:r>
              <a:rPr kumimoji="0" lang="fr-FR" altLang="fr-FR" sz="2400" b="0" i="0" u="none" strike="noStrike" cap="none" normalizeH="0" baseline="0" dirty="0">
                <a:ln>
                  <a:noFill/>
                </a:ln>
                <a:solidFill>
                  <a:srgbClr val="333333"/>
                </a:solidFill>
                <a:effectLst/>
              </a:rPr>
              <a:t> </a:t>
            </a:r>
            <a:r>
              <a:rPr kumimoji="0" lang="fr-FR" altLang="fr-FR" sz="2400" b="0" i="1" u="none" strike="noStrike" cap="none" normalizeH="0" baseline="0" dirty="0">
                <a:ln>
                  <a:noFill/>
                </a:ln>
                <a:solidFill>
                  <a:srgbClr val="408090"/>
                </a:solidFill>
                <a:effectLst/>
              </a:rPr>
              <a:t># unique to e</a:t>
            </a:r>
            <a:r>
              <a:rPr kumimoji="0" lang="fr-FR" altLang="fr-FR" sz="2400" b="0" i="0" u="none" strike="noStrike" cap="none" normalizeH="0" baseline="0" dirty="0">
                <a:ln>
                  <a:noFill/>
                </a:ln>
                <a:solidFill>
                  <a:srgbClr val="333333"/>
                </a:solidFill>
                <a:effectLst/>
              </a:rPr>
              <a:t> affiche </a:t>
            </a:r>
            <a:r>
              <a:rPr kumimoji="0" lang="fr-FR" altLang="fr-FR" sz="2400" b="0" i="0" u="none" strike="noStrike" cap="none" normalizeH="0" baseline="0" dirty="0">
                <a:ln>
                  <a:noFill/>
                </a:ln>
                <a:solidFill>
                  <a:srgbClr val="4070A0"/>
                </a:solidFill>
                <a:effectLst/>
              </a:rPr>
              <a:t>'Buddy'</a:t>
            </a:r>
            <a:r>
              <a:rPr kumimoji="0" lang="fr-FR" altLang="fr-FR"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46311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012AA-E348-4683-85BC-97FBEB6020D5}"/>
              </a:ext>
            </a:extLst>
          </p:cNvPr>
          <p:cNvSpPr>
            <a:spLocks noGrp="1"/>
          </p:cNvSpPr>
          <p:nvPr>
            <p:ph type="title"/>
          </p:nvPr>
        </p:nvSpPr>
        <p:spPr>
          <a:xfrm>
            <a:off x="838200" y="365125"/>
            <a:ext cx="10515600" cy="582831"/>
          </a:xfrm>
        </p:spPr>
        <p:txBody>
          <a:bodyPr>
            <a:normAutofit fontScale="90000"/>
          </a:bodyPr>
          <a:lstStyle/>
          <a:p>
            <a:r>
              <a:rPr lang="fr-FR" dirty="0"/>
              <a:t>11 - Les Classes : BUG</a:t>
            </a:r>
          </a:p>
        </p:txBody>
      </p:sp>
      <p:sp>
        <p:nvSpPr>
          <p:cNvPr id="7" name="Rectangle 1">
            <a:extLst>
              <a:ext uri="{FF2B5EF4-FFF2-40B4-BE49-F238E27FC236}">
                <a16:creationId xmlns:a16="http://schemas.microsoft.com/office/drawing/2014/main" id="{AC0713D6-E99A-4F6D-A93D-DE332DC7F46B}"/>
              </a:ext>
            </a:extLst>
          </p:cNvPr>
          <p:cNvSpPr>
            <a:spLocks noChangeArrowheads="1"/>
          </p:cNvSpPr>
          <p:nvPr/>
        </p:nvSpPr>
        <p:spPr bwMode="auto">
          <a:xfrm>
            <a:off x="104274" y="1124338"/>
            <a:ext cx="12734255" cy="5170646"/>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1" i="0" u="none" strike="noStrike" cap="none" normalizeH="0" baseline="0" dirty="0">
                <a:ln>
                  <a:noFill/>
                </a:ln>
                <a:solidFill>
                  <a:srgbClr val="007020"/>
                </a:solidFill>
                <a:effectLst/>
                <a:latin typeface="Courier New" panose="02070309020205020404" pitchFamily="49" charset="0"/>
              </a:rPr>
              <a:t>class</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1" i="0" u="none" strike="noStrike" cap="none" normalizeH="0" baseline="0" dirty="0">
                <a:ln>
                  <a:noFill/>
                </a:ln>
                <a:solidFill>
                  <a:srgbClr val="0E84B5"/>
                </a:solidFill>
                <a:effectLst/>
                <a:latin typeface="Courier New" panose="02070309020205020404" pitchFamily="49" charset="0"/>
              </a:rPr>
              <a:t>Dog</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chemeClr val="tx1"/>
                </a:solidFill>
                <a:effectLst/>
                <a:latin typeface="Arial" panose="020B0604020202020204" pitchFamily="34" charset="0"/>
              </a:rPr>
              <a:t>	attitudes</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rgbClr val="666666"/>
                </a:solidFill>
                <a:effectLst/>
                <a:latin typeface="Arial" panose="020B0604020202020204" pitchFamily="34" charset="0"/>
              </a:rPr>
              <a:t>=</a:t>
            </a:r>
            <a:r>
              <a:rPr kumimoji="0" lang="fr-FR" altLang="fr-FR" sz="2400" b="0" i="0" u="none" strike="noStrike" cap="none" normalizeH="0" baseline="0" dirty="0">
                <a:ln>
                  <a:noFill/>
                </a:ln>
                <a:solidFill>
                  <a:srgbClr val="333333"/>
                </a:solidFill>
                <a:effectLst/>
                <a:latin typeface="Courier New" panose="02070309020205020404" pitchFamily="49" charset="0"/>
              </a:rPr>
              <a:t> [] </a:t>
            </a:r>
            <a:r>
              <a:rPr kumimoji="0" lang="fr-FR" altLang="fr-FR" sz="2400" b="0" i="1" u="none" strike="noStrike" cap="none" normalizeH="0" baseline="0" dirty="0">
                <a:ln>
                  <a:noFill/>
                </a:ln>
                <a:solidFill>
                  <a:srgbClr val="408090"/>
                </a:solidFill>
                <a:effectLst/>
                <a:latin typeface="Courier New" panose="02070309020205020404" pitchFamily="49" charset="0"/>
              </a:rPr>
              <a:t># </a:t>
            </a:r>
            <a:r>
              <a:rPr kumimoji="0" lang="fr-FR" altLang="fr-FR" sz="2400" b="1" i="1" u="none" strike="noStrike" cap="none" normalizeH="0" baseline="0" dirty="0" err="1">
                <a:ln>
                  <a:noFill/>
                </a:ln>
                <a:solidFill>
                  <a:srgbClr val="FF0000"/>
                </a:solidFill>
                <a:effectLst/>
                <a:latin typeface="Courier New" panose="02070309020205020404" pitchFamily="49" charset="0"/>
              </a:rPr>
              <a:t>mistaken</a:t>
            </a:r>
            <a:r>
              <a:rPr kumimoji="0" lang="fr-FR" altLang="fr-FR" sz="2400" b="1" i="1" u="none" strike="noStrike" cap="none" normalizeH="0" baseline="0" dirty="0">
                <a:ln>
                  <a:noFill/>
                </a:ln>
                <a:solidFill>
                  <a:srgbClr val="FF0000"/>
                </a:solidFill>
                <a:effectLst/>
                <a:latin typeface="Courier New" panose="02070309020205020404" pitchFamily="49" charset="0"/>
              </a:rPr>
              <a:t> use of a class variable</a:t>
            </a:r>
            <a:r>
              <a:rPr kumimoji="0" lang="fr-FR" altLang="fr-FR" sz="2400" b="1" i="0" u="none" strike="noStrike" cap="none" normalizeH="0" baseline="0" dirty="0">
                <a:ln>
                  <a:noFill/>
                </a:ln>
                <a:solidFill>
                  <a:srgbClr val="FF0000"/>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1" i="0" u="none" strike="noStrike" cap="none" normalizeH="0" baseline="0" dirty="0">
                <a:ln>
                  <a:noFill/>
                </a:ln>
                <a:solidFill>
                  <a:srgbClr val="007020"/>
                </a:solidFill>
                <a:effectLst/>
                <a:latin typeface="Courier New" panose="02070309020205020404" pitchFamily="49" charset="0"/>
              </a:rPr>
              <a:t>	</a:t>
            </a:r>
            <a:r>
              <a:rPr kumimoji="0" lang="fr-FR" altLang="fr-FR" sz="2400" b="1" i="0" u="none" strike="noStrike" cap="none" normalizeH="0" baseline="0" dirty="0" err="1">
                <a:ln>
                  <a:noFill/>
                </a:ln>
                <a:solidFill>
                  <a:srgbClr val="007020"/>
                </a:solidFill>
                <a:effectLst/>
                <a:latin typeface="Courier New" panose="02070309020205020404" pitchFamily="49" charset="0"/>
              </a:rPr>
              <a:t>def</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rgbClr val="06287E"/>
                </a:solidFill>
                <a:effectLst/>
                <a:latin typeface="Courier New" panose="02070309020205020404" pitchFamily="49" charset="0"/>
              </a:rPr>
              <a:t>__init__</a:t>
            </a:r>
            <a:r>
              <a:rPr kumimoji="0" lang="fr-FR" altLang="fr-FR" sz="2400" b="0" i="0" u="none" strike="noStrike" cap="none" normalizeH="0" baseline="0" dirty="0">
                <a:ln>
                  <a:noFill/>
                </a:ln>
                <a:solidFill>
                  <a:srgbClr val="333333"/>
                </a:solidFill>
                <a:effectLst/>
                <a:latin typeface="Courier New" panose="02070309020205020404" pitchFamily="49" charset="0"/>
              </a:rPr>
              <a:t>(</a:t>
            </a:r>
            <a:r>
              <a:rPr kumimoji="0" lang="fr-FR" altLang="fr-FR" sz="2400" b="0" i="0" u="none" strike="noStrike" cap="none" normalizeH="0" baseline="0" dirty="0">
                <a:ln>
                  <a:noFill/>
                </a:ln>
                <a:solidFill>
                  <a:srgbClr val="007020"/>
                </a:solidFill>
                <a:effectLst/>
                <a:latin typeface="Courier New" panose="02070309020205020404" pitchFamily="49" charset="0"/>
              </a:rPr>
              <a:t>self</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err="1">
                <a:ln>
                  <a:noFill/>
                </a:ln>
                <a:solidFill>
                  <a:schemeClr val="tx1"/>
                </a:solidFill>
                <a:effectLst/>
                <a:latin typeface="Arial" panose="020B0604020202020204" pitchFamily="34" charset="0"/>
              </a:rPr>
              <a:t>name</a:t>
            </a:r>
            <a:r>
              <a:rPr kumimoji="0" lang="fr-FR" altLang="fr-FR"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err="1">
                <a:ln>
                  <a:noFill/>
                </a:ln>
                <a:solidFill>
                  <a:srgbClr val="007020"/>
                </a:solidFill>
                <a:effectLst/>
                <a:latin typeface="Courier New" panose="02070309020205020404" pitchFamily="49" charset="0"/>
              </a:rPr>
              <a:t>self</a:t>
            </a:r>
            <a:r>
              <a:rPr kumimoji="0" lang="fr-FR" altLang="fr-FR" sz="2400" b="0" i="0" u="none" strike="noStrike" cap="none" normalizeH="0" baseline="0" dirty="0" err="1">
                <a:ln>
                  <a:noFill/>
                </a:ln>
                <a:solidFill>
                  <a:srgbClr val="666666"/>
                </a:solidFill>
                <a:effectLst/>
                <a:latin typeface="Arial" panose="020B0604020202020204" pitchFamily="34" charset="0"/>
              </a:rPr>
              <a:t>.</a:t>
            </a:r>
            <a:r>
              <a:rPr kumimoji="0" lang="fr-FR" altLang="fr-FR" sz="2400" b="0" i="0" u="none" strike="noStrike" cap="none" normalizeH="0" baseline="0" dirty="0" err="1">
                <a:ln>
                  <a:noFill/>
                </a:ln>
                <a:solidFill>
                  <a:schemeClr val="tx1"/>
                </a:solidFill>
                <a:effectLst/>
                <a:latin typeface="Arial" panose="020B0604020202020204" pitchFamily="34" charset="0"/>
              </a:rPr>
              <a:t>name</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rgbClr val="666666"/>
                </a:solidFill>
                <a:effectLst/>
                <a:latin typeface="Arial" panose="020B0604020202020204" pitchFamily="34" charset="0"/>
              </a:rPr>
              <a:t>=</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err="1">
                <a:ln>
                  <a:noFill/>
                </a:ln>
                <a:solidFill>
                  <a:schemeClr val="tx1"/>
                </a:solidFill>
                <a:effectLst/>
                <a:latin typeface="Arial" panose="020B0604020202020204" pitchFamily="34" charset="0"/>
              </a:rPr>
              <a:t>name</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1" i="0" u="none" strike="noStrike" cap="none" normalizeH="0" baseline="0" dirty="0">
                <a:ln>
                  <a:noFill/>
                </a:ln>
                <a:solidFill>
                  <a:srgbClr val="007020"/>
                </a:solidFill>
                <a:effectLst/>
                <a:latin typeface="Courier New" panose="02070309020205020404" pitchFamily="49" charset="0"/>
              </a:rPr>
              <a:t>	</a:t>
            </a:r>
            <a:r>
              <a:rPr kumimoji="0" lang="fr-FR" altLang="fr-FR" sz="2400" b="1" i="0" u="none" strike="noStrike" cap="none" normalizeH="0" baseline="0" dirty="0" err="1">
                <a:ln>
                  <a:noFill/>
                </a:ln>
                <a:solidFill>
                  <a:srgbClr val="007020"/>
                </a:solidFill>
                <a:effectLst/>
                <a:latin typeface="Courier New" panose="02070309020205020404" pitchFamily="49" charset="0"/>
              </a:rPr>
              <a:t>def</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err="1">
                <a:ln>
                  <a:noFill/>
                </a:ln>
                <a:solidFill>
                  <a:srgbClr val="06287E"/>
                </a:solidFill>
                <a:effectLst/>
                <a:latin typeface="Courier New" panose="02070309020205020404" pitchFamily="49" charset="0"/>
              </a:rPr>
              <a:t>add_attitudes</a:t>
            </a:r>
            <a:r>
              <a:rPr kumimoji="0" lang="fr-FR" altLang="fr-FR" sz="2400" b="0" i="0" u="none" strike="noStrike" cap="none" normalizeH="0" baseline="0" dirty="0">
                <a:ln>
                  <a:noFill/>
                </a:ln>
                <a:solidFill>
                  <a:srgbClr val="333333"/>
                </a:solidFill>
                <a:effectLst/>
                <a:latin typeface="Courier New" panose="02070309020205020404" pitchFamily="49" charset="0"/>
              </a:rPr>
              <a:t>(</a:t>
            </a:r>
            <a:r>
              <a:rPr kumimoji="0" lang="fr-FR" altLang="fr-FR" sz="2400" b="0" i="0" u="none" strike="noStrike" cap="none" normalizeH="0" baseline="0" dirty="0">
                <a:ln>
                  <a:noFill/>
                </a:ln>
                <a:solidFill>
                  <a:srgbClr val="007020"/>
                </a:solidFill>
                <a:effectLst/>
                <a:latin typeface="Courier New" panose="02070309020205020404" pitchFamily="49" charset="0"/>
              </a:rPr>
              <a:t>self</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chemeClr val="tx1"/>
                </a:solidFill>
                <a:effectLst/>
                <a:latin typeface="Arial" panose="020B0604020202020204" pitchFamily="34" charset="0"/>
              </a:rPr>
              <a:t>attitudes</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rgbClr val="007020"/>
                </a:solidFill>
                <a:effectLst/>
                <a:latin typeface="Courier New" panose="02070309020205020404" pitchFamily="49" charset="0"/>
              </a:rPr>
              <a:t>		</a:t>
            </a:r>
            <a:r>
              <a:rPr kumimoji="0" lang="fr-FR" altLang="fr-FR" sz="2400" b="0" i="0" u="none" strike="noStrike" cap="none" normalizeH="0" baseline="0" dirty="0" err="1">
                <a:ln>
                  <a:noFill/>
                </a:ln>
                <a:solidFill>
                  <a:srgbClr val="007020"/>
                </a:solidFill>
                <a:effectLst/>
                <a:latin typeface="Courier New" panose="02070309020205020404" pitchFamily="49" charset="0"/>
              </a:rPr>
              <a:t>self</a:t>
            </a:r>
            <a:r>
              <a:rPr kumimoji="0" lang="fr-FR" altLang="fr-FR" sz="2400" b="0" i="0" u="none" strike="noStrike" cap="none" normalizeH="0" baseline="0" dirty="0" err="1">
                <a:ln>
                  <a:noFill/>
                </a:ln>
                <a:solidFill>
                  <a:srgbClr val="666666"/>
                </a:solidFill>
                <a:effectLst/>
                <a:latin typeface="Arial" panose="020B0604020202020204" pitchFamily="34" charset="0"/>
              </a:rPr>
              <a:t>.</a:t>
            </a:r>
            <a:r>
              <a:rPr kumimoji="0" lang="fr-FR" altLang="fr-FR" sz="2400" b="0" i="0" u="none" strike="noStrike" cap="none" normalizeH="0" baseline="0" dirty="0" err="1">
                <a:ln>
                  <a:noFill/>
                </a:ln>
                <a:solidFill>
                  <a:schemeClr val="tx1"/>
                </a:solidFill>
                <a:effectLst/>
                <a:latin typeface="Arial" panose="020B0604020202020204" pitchFamily="34" charset="0"/>
              </a:rPr>
              <a:t>attitudes</a:t>
            </a:r>
            <a:r>
              <a:rPr kumimoji="0" lang="fr-FR" altLang="fr-FR" sz="2400" b="0" i="0" u="none" strike="noStrike" cap="none" normalizeH="0" baseline="0" dirty="0" err="1">
                <a:ln>
                  <a:noFill/>
                </a:ln>
                <a:solidFill>
                  <a:srgbClr val="666666"/>
                </a:solidFill>
                <a:effectLst/>
                <a:latin typeface="Arial" panose="020B0604020202020204" pitchFamily="34" charset="0"/>
              </a:rPr>
              <a:t>.</a:t>
            </a:r>
            <a:r>
              <a:rPr kumimoji="0" lang="fr-FR" altLang="fr-FR" sz="2400" b="0" i="0" u="none" strike="noStrike" cap="none" normalizeH="0" baseline="0" dirty="0" err="1">
                <a:ln>
                  <a:noFill/>
                </a:ln>
                <a:solidFill>
                  <a:schemeClr val="tx1"/>
                </a:solidFill>
                <a:effectLst/>
                <a:latin typeface="Arial" panose="020B0604020202020204" pitchFamily="34" charset="0"/>
              </a:rPr>
              <a:t>append</a:t>
            </a:r>
            <a:r>
              <a:rPr kumimoji="0" lang="fr-FR" altLang="fr-FR" sz="2400" b="0" i="0" u="none" strike="noStrike" cap="none" normalizeH="0" baseline="0" dirty="0">
                <a:ln>
                  <a:noFill/>
                </a:ln>
                <a:solidFill>
                  <a:srgbClr val="333333"/>
                </a:solidFill>
                <a:effectLst/>
                <a:latin typeface="Courier New" panose="02070309020205020404" pitchFamily="49" charset="0"/>
              </a:rPr>
              <a:t>(</a:t>
            </a:r>
            <a:r>
              <a:rPr lang="fr-FR" altLang="fr-FR" sz="2400" dirty="0">
                <a:latin typeface="Arial" panose="020B0604020202020204" pitchFamily="34" charset="0"/>
              </a:rPr>
              <a:t>attitudes</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chemeClr val="tx1"/>
                </a:solidFill>
                <a:effectLst/>
                <a:latin typeface="Arial" panose="020B0604020202020204" pitchFamily="34" charset="0"/>
              </a:rPr>
              <a:t>d</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rgbClr val="666666"/>
                </a:solidFill>
                <a:effectLst/>
                <a:latin typeface="Arial" panose="020B0604020202020204" pitchFamily="34" charset="0"/>
              </a:rPr>
              <a:t>=</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chemeClr val="tx1"/>
                </a:solidFill>
                <a:effectLst/>
                <a:latin typeface="Arial" panose="020B0604020202020204" pitchFamily="34" charset="0"/>
              </a:rPr>
              <a:t>Dog</a:t>
            </a:r>
            <a:r>
              <a:rPr kumimoji="0" lang="fr-FR" altLang="fr-FR" sz="2400" b="0" i="0" u="none" strike="noStrike" cap="none" normalizeH="0" baseline="0" dirty="0">
                <a:ln>
                  <a:noFill/>
                </a:ln>
                <a:solidFill>
                  <a:srgbClr val="333333"/>
                </a:solidFill>
                <a:effectLst/>
                <a:latin typeface="Courier New" panose="02070309020205020404" pitchFamily="49" charset="0"/>
              </a:rPr>
              <a:t>(</a:t>
            </a:r>
            <a:r>
              <a:rPr kumimoji="0" lang="fr-FR" altLang="fr-FR" sz="2400" b="0" i="0" u="none" strike="noStrike" cap="none" normalizeH="0" baseline="0" dirty="0">
                <a:ln>
                  <a:noFill/>
                </a:ln>
                <a:solidFill>
                  <a:srgbClr val="4070A0"/>
                </a:solidFill>
                <a:effectLst/>
                <a:latin typeface="Courier New" panose="02070309020205020404" pitchFamily="49" charset="0"/>
              </a:rPr>
              <a:t>'Fido’</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a:ln>
                  <a:noFill/>
                </a:ln>
                <a:solidFill>
                  <a:schemeClr val="tx1"/>
                </a:solidFill>
                <a:effectLst/>
                <a:latin typeface="Arial" panose="020B0604020202020204" pitchFamily="34" charset="0"/>
              </a:rPr>
              <a:t>e</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rgbClr val="666666"/>
                </a:solidFill>
                <a:effectLst/>
                <a:latin typeface="Arial" panose="020B0604020202020204" pitchFamily="34" charset="0"/>
              </a:rPr>
              <a:t>=</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0" u="none" strike="noStrike" cap="none" normalizeH="0" baseline="0" dirty="0">
                <a:ln>
                  <a:noFill/>
                </a:ln>
                <a:solidFill>
                  <a:schemeClr val="tx1"/>
                </a:solidFill>
                <a:effectLst/>
                <a:latin typeface="Arial" panose="020B0604020202020204" pitchFamily="34" charset="0"/>
              </a:rPr>
              <a:t>Dog</a:t>
            </a:r>
            <a:r>
              <a:rPr kumimoji="0" lang="fr-FR" altLang="fr-FR" sz="2400" b="0" i="0" u="none" strike="noStrike" cap="none" normalizeH="0" baseline="0" dirty="0">
                <a:ln>
                  <a:noFill/>
                </a:ln>
                <a:solidFill>
                  <a:srgbClr val="333333"/>
                </a:solidFill>
                <a:effectLst/>
                <a:latin typeface="Courier New" panose="02070309020205020404" pitchFamily="49" charset="0"/>
              </a:rPr>
              <a:t>(</a:t>
            </a:r>
            <a:r>
              <a:rPr kumimoji="0" lang="fr-FR" altLang="fr-FR" sz="2400" b="0" i="0" u="none" strike="noStrike" cap="none" normalizeH="0" baseline="0" dirty="0">
                <a:ln>
                  <a:noFill/>
                </a:ln>
                <a:solidFill>
                  <a:srgbClr val="4070A0"/>
                </a:solidFill>
                <a:effectLst/>
                <a:latin typeface="Courier New" panose="02070309020205020404" pitchFamily="49" charset="0"/>
              </a:rPr>
              <a:t>'Buddy’</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err="1">
                <a:ln>
                  <a:noFill/>
                </a:ln>
                <a:solidFill>
                  <a:schemeClr val="tx1"/>
                </a:solidFill>
                <a:effectLst/>
                <a:latin typeface="Arial" panose="020B0604020202020204" pitchFamily="34" charset="0"/>
              </a:rPr>
              <a:t>d</a:t>
            </a:r>
            <a:r>
              <a:rPr kumimoji="0" lang="fr-FR" altLang="fr-FR" sz="2400" b="0" i="0" u="none" strike="noStrike" cap="none" normalizeH="0" baseline="0" dirty="0" err="1">
                <a:ln>
                  <a:noFill/>
                </a:ln>
                <a:solidFill>
                  <a:srgbClr val="666666"/>
                </a:solidFill>
                <a:effectLst/>
                <a:latin typeface="Arial" panose="020B0604020202020204" pitchFamily="34" charset="0"/>
              </a:rPr>
              <a:t>.</a:t>
            </a:r>
            <a:r>
              <a:rPr kumimoji="0" lang="fr-FR" altLang="fr-FR" sz="2400" b="0" i="0" u="none" strike="noStrike" cap="none" normalizeH="0" baseline="0" dirty="0" err="1">
                <a:ln>
                  <a:noFill/>
                </a:ln>
                <a:solidFill>
                  <a:schemeClr val="tx1"/>
                </a:solidFill>
                <a:effectLst/>
                <a:latin typeface="Arial" panose="020B0604020202020204" pitchFamily="34" charset="0"/>
              </a:rPr>
              <a:t>add_attitudes</a:t>
            </a:r>
            <a:r>
              <a:rPr kumimoji="0" lang="fr-FR" altLang="fr-FR" sz="2400" b="0" i="0" u="none" strike="noStrike" cap="none" normalizeH="0" baseline="0" dirty="0">
                <a:ln>
                  <a:noFill/>
                </a:ln>
                <a:solidFill>
                  <a:srgbClr val="333333"/>
                </a:solidFill>
                <a:effectLst/>
                <a:latin typeface="Courier New" panose="02070309020205020404" pitchFamily="49" charset="0"/>
              </a:rPr>
              <a:t>(</a:t>
            </a:r>
            <a:r>
              <a:rPr kumimoji="0" lang="fr-FR" altLang="fr-FR" sz="2400" b="0" i="0" u="none" strike="noStrike" cap="none" normalizeH="0" baseline="0" dirty="0">
                <a:ln>
                  <a:noFill/>
                </a:ln>
                <a:solidFill>
                  <a:srgbClr val="4070A0"/>
                </a:solidFill>
                <a:effectLst/>
                <a:latin typeface="Courier New" panose="02070309020205020404" pitchFamily="49" charset="0"/>
              </a:rPr>
              <a:t>'roll over’</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err="1">
                <a:ln>
                  <a:noFill/>
                </a:ln>
                <a:solidFill>
                  <a:schemeClr val="tx1"/>
                </a:solidFill>
                <a:effectLst/>
                <a:latin typeface="Arial" panose="020B0604020202020204" pitchFamily="34" charset="0"/>
              </a:rPr>
              <a:t>e</a:t>
            </a:r>
            <a:r>
              <a:rPr kumimoji="0" lang="fr-FR" altLang="fr-FR" sz="2400" b="0" i="0" u="none" strike="noStrike" cap="none" normalizeH="0" baseline="0" dirty="0" err="1">
                <a:ln>
                  <a:noFill/>
                </a:ln>
                <a:solidFill>
                  <a:srgbClr val="666666"/>
                </a:solidFill>
                <a:effectLst/>
                <a:latin typeface="Arial" panose="020B0604020202020204" pitchFamily="34" charset="0"/>
              </a:rPr>
              <a:t>.</a:t>
            </a:r>
            <a:r>
              <a:rPr kumimoji="0" lang="fr-FR" altLang="fr-FR" sz="2400" b="0" i="0" u="none" strike="noStrike" cap="none" normalizeH="0" baseline="0" dirty="0" err="1">
                <a:ln>
                  <a:noFill/>
                </a:ln>
                <a:solidFill>
                  <a:schemeClr val="tx1"/>
                </a:solidFill>
                <a:effectLst/>
                <a:latin typeface="Arial" panose="020B0604020202020204" pitchFamily="34" charset="0"/>
              </a:rPr>
              <a:t>add_attitudes</a:t>
            </a:r>
            <a:r>
              <a:rPr kumimoji="0" lang="fr-FR" altLang="fr-FR" sz="2400" b="0" i="0" u="none" strike="noStrike" cap="none" normalizeH="0" baseline="0" dirty="0">
                <a:ln>
                  <a:noFill/>
                </a:ln>
                <a:solidFill>
                  <a:srgbClr val="333333"/>
                </a:solidFill>
                <a:effectLst/>
                <a:latin typeface="Courier New" panose="02070309020205020404" pitchFamily="49" charset="0"/>
              </a:rPr>
              <a:t>(</a:t>
            </a:r>
            <a:r>
              <a:rPr kumimoji="0" lang="fr-FR" altLang="fr-FR" sz="2400" b="0" i="0" u="none" strike="noStrike" cap="none" normalizeH="0" baseline="0" dirty="0">
                <a:ln>
                  <a:noFill/>
                </a:ln>
                <a:solidFill>
                  <a:srgbClr val="4070A0"/>
                </a:solidFill>
                <a:effectLst/>
                <a:latin typeface="Courier New" panose="02070309020205020404" pitchFamily="49" charset="0"/>
              </a:rPr>
              <a:t>'</a:t>
            </a:r>
            <a:r>
              <a:rPr kumimoji="0" lang="fr-FR" altLang="fr-FR" sz="2400" b="0" i="0" u="none" strike="noStrike" cap="none" normalizeH="0" baseline="0" dirty="0" err="1">
                <a:ln>
                  <a:noFill/>
                </a:ln>
                <a:solidFill>
                  <a:srgbClr val="4070A0"/>
                </a:solidFill>
                <a:effectLst/>
                <a:latin typeface="Courier New" panose="02070309020205020404" pitchFamily="49" charset="0"/>
              </a:rPr>
              <a:t>play</a:t>
            </a:r>
            <a:r>
              <a:rPr kumimoji="0" lang="fr-FR" altLang="fr-FR" sz="2400" b="0" i="0" u="none" strike="noStrike" cap="none" normalizeH="0" baseline="0" dirty="0">
                <a:ln>
                  <a:noFill/>
                </a:ln>
                <a:solidFill>
                  <a:srgbClr val="4070A0"/>
                </a:solidFill>
                <a:effectLst/>
                <a:latin typeface="Courier New" panose="02070309020205020404" pitchFamily="49" charset="0"/>
              </a:rPr>
              <a:t> </a:t>
            </a:r>
            <a:r>
              <a:rPr kumimoji="0" lang="fr-FR" altLang="fr-FR" sz="2400" b="0" i="0" u="none" strike="noStrike" cap="none" normalizeH="0" baseline="0" dirty="0" err="1">
                <a:ln>
                  <a:noFill/>
                </a:ln>
                <a:solidFill>
                  <a:srgbClr val="4070A0"/>
                </a:solidFill>
                <a:effectLst/>
                <a:latin typeface="Courier New" panose="02070309020205020404" pitchFamily="49" charset="0"/>
              </a:rPr>
              <a:t>dead</a:t>
            </a:r>
            <a:r>
              <a:rPr kumimoji="0" lang="fr-FR" altLang="fr-FR" sz="2400" b="0" i="0" u="none" strike="noStrike" cap="none" normalizeH="0" baseline="0" dirty="0">
                <a:ln>
                  <a:noFill/>
                </a:ln>
                <a:solidFill>
                  <a:srgbClr val="4070A0"/>
                </a:solidFill>
                <a:effectLst/>
                <a:latin typeface="Courier New" panose="02070309020205020404" pitchFamily="49" charset="0"/>
              </a:rPr>
              <a:t>’</a:t>
            </a:r>
            <a:r>
              <a:rPr kumimoji="0" lang="fr-FR" altLang="fr-FR"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2400" b="0" i="0" u="none" strike="noStrike" cap="none" normalizeH="0" baseline="0" dirty="0" err="1">
                <a:ln>
                  <a:noFill/>
                </a:ln>
                <a:solidFill>
                  <a:schemeClr val="tx1"/>
                </a:solidFill>
                <a:effectLst/>
                <a:latin typeface="Arial" panose="020B0604020202020204" pitchFamily="34" charset="0"/>
              </a:rPr>
              <a:t>d</a:t>
            </a:r>
            <a:r>
              <a:rPr kumimoji="0" lang="fr-FR" altLang="fr-FR" sz="2400" b="0" i="0" u="none" strike="noStrike" cap="none" normalizeH="0" baseline="0" dirty="0" err="1">
                <a:ln>
                  <a:noFill/>
                </a:ln>
                <a:solidFill>
                  <a:srgbClr val="666666"/>
                </a:solidFill>
                <a:effectLst/>
                <a:latin typeface="Arial" panose="020B0604020202020204" pitchFamily="34" charset="0"/>
              </a:rPr>
              <a:t>.</a:t>
            </a:r>
            <a:r>
              <a:rPr kumimoji="0" lang="fr-FR" altLang="fr-FR" sz="2400" b="0" i="0" u="none" strike="noStrike" cap="none" normalizeH="0" baseline="0" dirty="0" err="1">
                <a:ln>
                  <a:noFill/>
                </a:ln>
                <a:solidFill>
                  <a:schemeClr val="tx1"/>
                </a:solidFill>
                <a:effectLst/>
                <a:latin typeface="Arial" panose="020B0604020202020204" pitchFamily="34" charset="0"/>
              </a:rPr>
              <a:t>attitudes</a:t>
            </a:r>
            <a:r>
              <a:rPr kumimoji="0" lang="fr-FR" altLang="fr-FR" sz="2400" b="0" i="0" u="none" strike="noStrike" cap="none" normalizeH="0" baseline="0" dirty="0">
                <a:ln>
                  <a:noFill/>
                </a:ln>
                <a:solidFill>
                  <a:srgbClr val="333333"/>
                </a:solidFill>
                <a:effectLst/>
                <a:latin typeface="Courier New" panose="02070309020205020404" pitchFamily="49" charset="0"/>
              </a:rPr>
              <a:t> </a:t>
            </a:r>
            <a:r>
              <a:rPr kumimoji="0" lang="fr-FR" altLang="fr-FR" sz="2400" b="0" i="1" u="none" strike="noStrike" cap="none" normalizeH="0" baseline="0" dirty="0">
                <a:ln>
                  <a:noFill/>
                </a:ln>
                <a:solidFill>
                  <a:srgbClr val="408090"/>
                </a:solidFill>
                <a:effectLst/>
                <a:latin typeface="Courier New" panose="02070309020205020404" pitchFamily="49" charset="0"/>
              </a:rPr>
              <a:t># </a:t>
            </a:r>
            <a:r>
              <a:rPr kumimoji="0" lang="fr-FR" altLang="fr-FR" sz="2400" b="1" i="1" u="none" strike="noStrike" cap="none" normalizeH="0" baseline="0" dirty="0" err="1">
                <a:ln>
                  <a:noFill/>
                </a:ln>
                <a:solidFill>
                  <a:srgbClr val="FF0000"/>
                </a:solidFill>
                <a:effectLst/>
                <a:latin typeface="Courier New" panose="02070309020205020404" pitchFamily="49" charset="0"/>
              </a:rPr>
              <a:t>unexpectedly</a:t>
            </a:r>
            <a:r>
              <a:rPr kumimoji="0" lang="fr-FR" altLang="fr-FR" sz="2400" b="1" i="1" u="none" strike="noStrike" cap="none" normalizeH="0" baseline="0" dirty="0">
                <a:ln>
                  <a:noFill/>
                </a:ln>
                <a:solidFill>
                  <a:srgbClr val="FF0000"/>
                </a:solidFill>
                <a:effectLst/>
                <a:latin typeface="Courier New" panose="02070309020205020404" pitchFamily="49" charset="0"/>
              </a:rPr>
              <a:t> </a:t>
            </a:r>
            <a:r>
              <a:rPr kumimoji="0" lang="fr-FR" altLang="fr-FR" sz="2400" b="1" i="1" u="none" strike="noStrike" cap="none" normalizeH="0" baseline="0" dirty="0" err="1">
                <a:ln>
                  <a:noFill/>
                </a:ln>
                <a:solidFill>
                  <a:srgbClr val="FF0000"/>
                </a:solidFill>
                <a:effectLst/>
                <a:latin typeface="Courier New" panose="02070309020205020404" pitchFamily="49" charset="0"/>
              </a:rPr>
              <a:t>shared</a:t>
            </a:r>
            <a:r>
              <a:rPr kumimoji="0" lang="fr-FR" altLang="fr-FR" sz="2400" b="1" i="1" u="none" strike="noStrike" cap="none" normalizeH="0" baseline="0" dirty="0">
                <a:ln>
                  <a:noFill/>
                </a:ln>
                <a:solidFill>
                  <a:srgbClr val="FF0000"/>
                </a:solidFill>
                <a:effectLst/>
                <a:latin typeface="Courier New" panose="02070309020205020404" pitchFamily="49" charset="0"/>
              </a:rPr>
              <a:t> by all </a:t>
            </a:r>
            <a:r>
              <a:rPr kumimoji="0" lang="fr-FR" altLang="fr-FR" sz="2400" b="1" i="1" u="none" strike="noStrike" cap="none" normalizeH="0" baseline="0" dirty="0" err="1">
                <a:ln>
                  <a:noFill/>
                </a:ln>
                <a:solidFill>
                  <a:srgbClr val="FF0000"/>
                </a:solidFill>
                <a:effectLst/>
                <a:latin typeface="Courier New" panose="02070309020205020404" pitchFamily="49" charset="0"/>
              </a:rPr>
              <a:t>dogs</a:t>
            </a:r>
            <a:r>
              <a:rPr kumimoji="0" lang="fr-FR" altLang="fr-FR" sz="2400" b="1" i="0" u="none" strike="noStrike" cap="none" normalizeH="0" baseline="0" dirty="0">
                <a:ln>
                  <a:noFill/>
                </a:ln>
                <a:solidFill>
                  <a:srgbClr val="FF0000"/>
                </a:solidFill>
                <a:effectLst/>
                <a:latin typeface="Courier New" panose="02070309020205020404" pitchFamily="49" charset="0"/>
              </a:rPr>
              <a:t> ['roll over','</a:t>
            </a:r>
            <a:r>
              <a:rPr kumimoji="0" lang="fr-FR" altLang="fr-FR" sz="2400" b="1" i="0" u="none" strike="noStrike" cap="none" normalizeH="0" baseline="0" dirty="0" err="1">
                <a:ln>
                  <a:noFill/>
                </a:ln>
                <a:solidFill>
                  <a:srgbClr val="FF0000"/>
                </a:solidFill>
                <a:effectLst/>
                <a:latin typeface="Courier New" panose="02070309020205020404" pitchFamily="49" charset="0"/>
              </a:rPr>
              <a:t>play</a:t>
            </a:r>
            <a:r>
              <a:rPr kumimoji="0" lang="fr-FR" altLang="fr-FR" sz="2400" b="1" i="0" u="none" strike="noStrike" cap="none" normalizeH="0" baseline="0" dirty="0">
                <a:ln>
                  <a:noFill/>
                </a:ln>
                <a:solidFill>
                  <a:srgbClr val="FF0000"/>
                </a:solidFill>
                <a:effectLst/>
                <a:latin typeface="Courier New" panose="02070309020205020404" pitchFamily="49" charset="0"/>
              </a:rPr>
              <a:t> </a:t>
            </a:r>
            <a:r>
              <a:rPr kumimoji="0" lang="fr-FR" altLang="fr-FR" sz="2400" b="1" i="0" u="none" strike="noStrike" cap="none" normalizeH="0" baseline="0" dirty="0" err="1">
                <a:ln>
                  <a:noFill/>
                </a:ln>
                <a:solidFill>
                  <a:srgbClr val="FF0000"/>
                </a:solidFill>
                <a:effectLst/>
                <a:latin typeface="Courier New" panose="02070309020205020404" pitchFamily="49" charset="0"/>
              </a:rPr>
              <a:t>dead</a:t>
            </a:r>
            <a:r>
              <a:rPr kumimoji="0" lang="fr-FR" altLang="fr-FR" sz="2400" b="1" i="0" u="none" strike="noStrike" cap="none" normalizeH="0" baseline="0" dirty="0">
                <a:ln>
                  <a:noFill/>
                </a:ln>
                <a:solidFill>
                  <a:srgbClr val="FF0000"/>
                </a:solidFill>
                <a:effectLst/>
                <a:latin typeface="Courier New" panose="02070309020205020404" pitchFamily="49" charset="0"/>
              </a:rPr>
              <a:t>']</a:t>
            </a:r>
            <a:r>
              <a:rPr kumimoji="0" lang="fr-FR" altLang="fr-FR" sz="2400" b="1" i="0" u="none" strike="noStrike" cap="none" normalizeH="0" baseline="0" dirty="0">
                <a:ln>
                  <a:noFill/>
                </a:ln>
                <a:solidFill>
                  <a:srgbClr val="FF0000"/>
                </a:solidFill>
                <a:effectLst/>
              </a:rPr>
              <a:t> </a:t>
            </a:r>
            <a:endParaRPr kumimoji="0" lang="fr-FR" altLang="fr-FR" sz="24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2024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23C496-FB09-4679-91EB-0B3E3913A159}"/>
              </a:ext>
            </a:extLst>
          </p:cNvPr>
          <p:cNvSpPr>
            <a:spLocks noGrp="1"/>
          </p:cNvSpPr>
          <p:nvPr>
            <p:ph type="title"/>
          </p:nvPr>
        </p:nvSpPr>
        <p:spPr>
          <a:xfrm>
            <a:off x="838200" y="365126"/>
            <a:ext cx="10515600" cy="691888"/>
          </a:xfrm>
        </p:spPr>
        <p:txBody>
          <a:bodyPr>
            <a:normAutofit fontScale="90000"/>
          </a:bodyPr>
          <a:lstStyle/>
          <a:p>
            <a:r>
              <a:rPr lang="fr-FR" dirty="0"/>
              <a:t>11 - Les Classes : BUG corrigé</a:t>
            </a:r>
          </a:p>
        </p:txBody>
      </p:sp>
      <p:sp>
        <p:nvSpPr>
          <p:cNvPr id="5" name="ZoneTexte 4">
            <a:extLst>
              <a:ext uri="{FF2B5EF4-FFF2-40B4-BE49-F238E27FC236}">
                <a16:creationId xmlns:a16="http://schemas.microsoft.com/office/drawing/2014/main" id="{ABCB2198-B6ED-4C90-ABAA-3BA1E7D84121}"/>
              </a:ext>
            </a:extLst>
          </p:cNvPr>
          <p:cNvSpPr txBox="1"/>
          <p:nvPr/>
        </p:nvSpPr>
        <p:spPr>
          <a:xfrm>
            <a:off x="511728" y="1030440"/>
            <a:ext cx="10310070" cy="4247317"/>
          </a:xfrm>
          <a:prstGeom prst="rect">
            <a:avLst/>
          </a:prstGeom>
          <a:noFill/>
        </p:spPr>
        <p:txBody>
          <a:bodyPr wrap="square">
            <a:spAutoFit/>
          </a:bodyPr>
          <a:lstStyle/>
          <a:p>
            <a:r>
              <a:rPr lang="fr-FR" dirty="0"/>
              <a:t>class Dog:</a:t>
            </a:r>
          </a:p>
          <a:p>
            <a:endParaRPr lang="fr-FR" dirty="0"/>
          </a:p>
          <a:p>
            <a:r>
              <a:rPr lang="fr-FR" dirty="0"/>
              <a:t>    </a:t>
            </a:r>
            <a:r>
              <a:rPr lang="fr-FR" dirty="0" err="1"/>
              <a:t>def</a:t>
            </a:r>
            <a:r>
              <a:rPr lang="fr-FR" dirty="0"/>
              <a:t> __init__(self, </a:t>
            </a:r>
            <a:r>
              <a:rPr lang="fr-FR" dirty="0" err="1"/>
              <a:t>name</a:t>
            </a:r>
            <a:r>
              <a:rPr lang="fr-FR" dirty="0"/>
              <a:t>):</a:t>
            </a:r>
          </a:p>
          <a:p>
            <a:r>
              <a:rPr lang="fr-FR" dirty="0"/>
              <a:t>        </a:t>
            </a:r>
            <a:r>
              <a:rPr lang="fr-FR" dirty="0" err="1"/>
              <a:t>self.name</a:t>
            </a:r>
            <a:r>
              <a:rPr lang="fr-FR" dirty="0"/>
              <a:t> = </a:t>
            </a:r>
            <a:r>
              <a:rPr lang="fr-FR" dirty="0" err="1"/>
              <a:t>name</a:t>
            </a:r>
            <a:endParaRPr lang="fr-FR" dirty="0"/>
          </a:p>
          <a:p>
            <a:r>
              <a:rPr lang="fr-FR" dirty="0"/>
              <a:t>        </a:t>
            </a:r>
            <a:r>
              <a:rPr lang="fr-FR" dirty="0" err="1"/>
              <a:t>self.attitudes</a:t>
            </a:r>
            <a:r>
              <a:rPr lang="fr-FR" dirty="0"/>
              <a:t> = []    # </a:t>
            </a:r>
            <a:r>
              <a:rPr lang="fr-FR" b="1" dirty="0" err="1"/>
              <a:t>creates</a:t>
            </a:r>
            <a:r>
              <a:rPr lang="fr-FR" b="1" dirty="0"/>
              <a:t> a new </a:t>
            </a:r>
            <a:r>
              <a:rPr lang="fr-FR" b="1" dirty="0" err="1"/>
              <a:t>empty</a:t>
            </a:r>
            <a:r>
              <a:rPr lang="fr-FR" b="1" dirty="0"/>
              <a:t> </a:t>
            </a:r>
            <a:r>
              <a:rPr lang="fr-FR" b="1" dirty="0" err="1"/>
              <a:t>list</a:t>
            </a:r>
            <a:r>
              <a:rPr lang="fr-FR" b="1" dirty="0"/>
              <a:t> for </a:t>
            </a:r>
            <a:r>
              <a:rPr lang="fr-FR" b="1" dirty="0" err="1"/>
              <a:t>each</a:t>
            </a:r>
            <a:r>
              <a:rPr lang="fr-FR" b="1" dirty="0"/>
              <a:t> dog</a:t>
            </a:r>
          </a:p>
          <a:p>
            <a:endParaRPr lang="fr-FR" dirty="0"/>
          </a:p>
          <a:p>
            <a:r>
              <a:rPr lang="fr-FR" dirty="0"/>
              <a:t>    </a:t>
            </a:r>
            <a:r>
              <a:rPr lang="fr-FR" dirty="0" err="1"/>
              <a:t>def</a:t>
            </a:r>
            <a:r>
              <a:rPr lang="fr-FR" dirty="0"/>
              <a:t> </a:t>
            </a:r>
            <a:r>
              <a:rPr lang="fr-FR" dirty="0" err="1"/>
              <a:t>add_attitudes</a:t>
            </a:r>
            <a:r>
              <a:rPr lang="fr-FR" dirty="0"/>
              <a:t>(self, attitudes):</a:t>
            </a:r>
          </a:p>
          <a:p>
            <a:r>
              <a:rPr lang="fr-FR" dirty="0"/>
              <a:t>        </a:t>
            </a:r>
            <a:r>
              <a:rPr lang="fr-FR" dirty="0" err="1"/>
              <a:t>self.attitudes.append</a:t>
            </a:r>
            <a:r>
              <a:rPr lang="fr-FR" dirty="0"/>
              <a:t>(attitudes)</a:t>
            </a:r>
          </a:p>
          <a:p>
            <a:endParaRPr lang="fr-FR" dirty="0"/>
          </a:p>
          <a:p>
            <a:r>
              <a:rPr lang="fr-FR" dirty="0"/>
              <a:t>d = Dog('Fido')</a:t>
            </a:r>
          </a:p>
          <a:p>
            <a:r>
              <a:rPr lang="fr-FR" dirty="0"/>
              <a:t>e = Dog('Buddy')</a:t>
            </a:r>
          </a:p>
          <a:p>
            <a:r>
              <a:rPr lang="fr-FR" dirty="0" err="1"/>
              <a:t>d.add_attitudes</a:t>
            </a:r>
            <a:r>
              <a:rPr lang="fr-FR" dirty="0"/>
              <a:t>('roll over')</a:t>
            </a:r>
          </a:p>
          <a:p>
            <a:r>
              <a:rPr lang="fr-FR" dirty="0" err="1"/>
              <a:t>e.add_attitudes</a:t>
            </a:r>
            <a:r>
              <a:rPr lang="fr-FR" dirty="0"/>
              <a:t>('</a:t>
            </a:r>
            <a:r>
              <a:rPr lang="fr-FR" dirty="0" err="1"/>
              <a:t>play</a:t>
            </a:r>
            <a:r>
              <a:rPr lang="fr-FR" dirty="0"/>
              <a:t> </a:t>
            </a:r>
            <a:r>
              <a:rPr lang="fr-FR" dirty="0" err="1"/>
              <a:t>dead</a:t>
            </a:r>
            <a:r>
              <a:rPr lang="fr-FR" dirty="0"/>
              <a:t>')</a:t>
            </a:r>
          </a:p>
          <a:p>
            <a:r>
              <a:rPr lang="fr-FR" dirty="0" err="1"/>
              <a:t>d.attitudes</a:t>
            </a:r>
            <a:r>
              <a:rPr lang="fr-FR" dirty="0"/>
              <a:t>  	</a:t>
            </a:r>
            <a:r>
              <a:rPr lang="fr-FR" b="1" dirty="0"/>
              <a:t>affiche </a:t>
            </a:r>
            <a:r>
              <a:rPr lang="fr-FR" dirty="0"/>
              <a:t>	['roll over']</a:t>
            </a:r>
          </a:p>
          <a:p>
            <a:r>
              <a:rPr lang="fr-FR" dirty="0" err="1"/>
              <a:t>e.attitudes</a:t>
            </a:r>
            <a:r>
              <a:rPr lang="fr-FR" dirty="0"/>
              <a:t>	</a:t>
            </a:r>
            <a:r>
              <a:rPr lang="fr-FR" b="1" dirty="0"/>
              <a:t>affiche</a:t>
            </a:r>
            <a:r>
              <a:rPr lang="fr-FR" dirty="0"/>
              <a:t>	['</a:t>
            </a:r>
            <a:r>
              <a:rPr lang="fr-FR" dirty="0" err="1"/>
              <a:t>play</a:t>
            </a:r>
            <a:r>
              <a:rPr lang="fr-FR" dirty="0"/>
              <a:t> </a:t>
            </a:r>
            <a:r>
              <a:rPr lang="fr-FR" dirty="0" err="1"/>
              <a:t>dead</a:t>
            </a:r>
            <a:r>
              <a:rPr lang="fr-FR" dirty="0"/>
              <a:t>']</a:t>
            </a:r>
          </a:p>
        </p:txBody>
      </p:sp>
    </p:spTree>
    <p:extLst>
      <p:ext uri="{BB962C8B-B14F-4D97-AF65-F5344CB8AC3E}">
        <p14:creationId xmlns:p14="http://schemas.microsoft.com/office/powerpoint/2010/main" val="3531901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16FC6-8DB9-450E-8F4A-1E003C563DF2}"/>
              </a:ext>
            </a:extLst>
          </p:cNvPr>
          <p:cNvSpPr>
            <a:spLocks noGrp="1"/>
          </p:cNvSpPr>
          <p:nvPr>
            <p:ph type="title"/>
          </p:nvPr>
        </p:nvSpPr>
        <p:spPr>
          <a:xfrm>
            <a:off x="838200" y="365125"/>
            <a:ext cx="10515600" cy="817723"/>
          </a:xfrm>
        </p:spPr>
        <p:txBody>
          <a:bodyPr/>
          <a:lstStyle/>
          <a:p>
            <a:r>
              <a:rPr lang="fr-FR" dirty="0"/>
              <a:t>11 - Les Classes</a:t>
            </a:r>
          </a:p>
        </p:txBody>
      </p:sp>
      <p:sp>
        <p:nvSpPr>
          <p:cNvPr id="3" name="Espace réservé du contenu 2">
            <a:extLst>
              <a:ext uri="{FF2B5EF4-FFF2-40B4-BE49-F238E27FC236}">
                <a16:creationId xmlns:a16="http://schemas.microsoft.com/office/drawing/2014/main" id="{7F49E3DF-AAD8-43E9-B3F7-7AD5954F27A4}"/>
              </a:ext>
            </a:extLst>
          </p:cNvPr>
          <p:cNvSpPr>
            <a:spLocks noGrp="1"/>
          </p:cNvSpPr>
          <p:nvPr>
            <p:ph idx="1"/>
          </p:nvPr>
        </p:nvSpPr>
        <p:spPr/>
        <p:txBody>
          <a:bodyPr/>
          <a:lstStyle/>
          <a:p>
            <a:r>
              <a:rPr lang="fr-FR" b="1" dirty="0"/>
              <a:t>Héritage :</a:t>
            </a:r>
          </a:p>
          <a:p>
            <a:pPr marL="0" indent="0">
              <a:buNone/>
            </a:pPr>
            <a:endParaRPr lang="fr-FR" b="1" dirty="0"/>
          </a:p>
        </p:txBody>
      </p:sp>
      <p:pic>
        <p:nvPicPr>
          <p:cNvPr id="3074" name="Picture 2" descr="Héritage de classe et création de sous classe en Python orienté objet">
            <a:extLst>
              <a:ext uri="{FF2B5EF4-FFF2-40B4-BE49-F238E27FC236}">
                <a16:creationId xmlns:a16="http://schemas.microsoft.com/office/drawing/2014/main" id="{EA16272F-FF0C-414C-9579-8CA66B370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2848"/>
            <a:ext cx="11006356" cy="3807276"/>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1899575-2566-4B5E-8FF6-DDB8CCD2BB69}"/>
              </a:ext>
            </a:extLst>
          </p:cNvPr>
          <p:cNvSpPr txBox="1"/>
          <p:nvPr/>
        </p:nvSpPr>
        <p:spPr>
          <a:xfrm>
            <a:off x="293616" y="5448235"/>
            <a:ext cx="10788241" cy="369332"/>
          </a:xfrm>
          <a:prstGeom prst="rect">
            <a:avLst/>
          </a:prstGeom>
          <a:noFill/>
        </p:spPr>
        <p:txBody>
          <a:bodyPr wrap="square">
            <a:spAutoFit/>
          </a:bodyPr>
          <a:lstStyle/>
          <a:p>
            <a:r>
              <a:rPr lang="fr-FR" dirty="0"/>
              <a:t>https://</a:t>
            </a:r>
            <a:r>
              <a:rPr lang="fr-FR" dirty="0" err="1"/>
              <a:t>www.pierre-giraud.com</a:t>
            </a:r>
            <a:r>
              <a:rPr lang="fr-FR" dirty="0"/>
              <a:t>/python-apprendre-programmer-cours/oriente-objet-</a:t>
            </a:r>
            <a:r>
              <a:rPr lang="fr-FR" dirty="0" err="1"/>
              <a:t>heritage</a:t>
            </a:r>
            <a:r>
              <a:rPr lang="fr-FR" dirty="0"/>
              <a:t>-polymorphisme/</a:t>
            </a:r>
          </a:p>
        </p:txBody>
      </p:sp>
    </p:spTree>
    <p:extLst>
      <p:ext uri="{BB962C8B-B14F-4D97-AF65-F5344CB8AC3E}">
        <p14:creationId xmlns:p14="http://schemas.microsoft.com/office/powerpoint/2010/main" val="370979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E279B-48CC-49C3-907F-88ABEB73021D}"/>
              </a:ext>
            </a:extLst>
          </p:cNvPr>
          <p:cNvSpPr>
            <a:spLocks noGrp="1"/>
          </p:cNvSpPr>
          <p:nvPr>
            <p:ph type="title"/>
          </p:nvPr>
        </p:nvSpPr>
        <p:spPr/>
        <p:txBody>
          <a:bodyPr/>
          <a:lstStyle/>
          <a:p>
            <a:r>
              <a:rPr lang="fr-FR" dirty="0"/>
              <a:t>3 - Mots clés :</a:t>
            </a:r>
          </a:p>
        </p:txBody>
      </p:sp>
      <p:sp>
        <p:nvSpPr>
          <p:cNvPr id="4" name="Rectangle 1">
            <a:extLst>
              <a:ext uri="{FF2B5EF4-FFF2-40B4-BE49-F238E27FC236}">
                <a16:creationId xmlns:a16="http://schemas.microsoft.com/office/drawing/2014/main" id="{1C742948-887F-4D42-83BB-F7C36DBC1B0B}"/>
              </a:ext>
            </a:extLst>
          </p:cNvPr>
          <p:cNvSpPr>
            <a:spLocks noGrp="1" noChangeArrowheads="1"/>
          </p:cNvSpPr>
          <p:nvPr>
            <p:ph idx="1"/>
          </p:nvPr>
        </p:nvSpPr>
        <p:spPr bwMode="auto">
          <a:xfrm>
            <a:off x="194510" y="1768867"/>
            <a:ext cx="11802979" cy="353943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000000"/>
                </a:solidFill>
                <a:effectLst/>
                <a:latin typeface="+mn-lt"/>
              </a:rPr>
              <a:t>and</a:t>
            </a:r>
            <a:r>
              <a:rPr kumimoji="0" lang="fr-FR" altLang="fr-FR" sz="3200" b="0" i="0" u="none" strike="noStrike" cap="none" normalizeH="0" baseline="0" dirty="0">
                <a:ln>
                  <a:noFill/>
                </a:ln>
                <a:solidFill>
                  <a:srgbClr val="202122"/>
                </a:solidFill>
                <a:effectLst/>
                <a:latin typeface="+mn-lt"/>
              </a:rPr>
              <a:t>, </a:t>
            </a:r>
            <a:r>
              <a:rPr kumimoji="0" lang="fr-FR" altLang="fr-FR" sz="3200" b="0" i="0" u="none" strike="noStrike" cap="none" normalizeH="0" baseline="0" dirty="0">
                <a:ln>
                  <a:noFill/>
                </a:ln>
                <a:solidFill>
                  <a:srgbClr val="000000"/>
                </a:solidFill>
                <a:effectLst/>
                <a:latin typeface="+mn-lt"/>
              </a:rPr>
              <a:t>as</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assert</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break</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000000"/>
                </a:solidFill>
                <a:effectLst/>
                <a:latin typeface="+mn-lt"/>
              </a:rPr>
              <a:t>class</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continue</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def</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del</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err="1">
                <a:ln>
                  <a:noFill/>
                </a:ln>
                <a:solidFill>
                  <a:srgbClr val="000000"/>
                </a:solidFill>
                <a:effectLst/>
                <a:latin typeface="+mn-lt"/>
              </a:rPr>
              <a:t>elif</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else</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except</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exec</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finally</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for</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from</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000000"/>
                </a:solidFill>
                <a:effectLst/>
                <a:latin typeface="+mn-lt"/>
              </a:rPr>
              <a:t>global</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if</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import</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in</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is</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lambda</a:t>
            </a:r>
            <a:r>
              <a:rPr kumimoji="0" lang="fr-FR" altLang="fr-FR" sz="3200" b="0" i="0" u="none" strike="noStrike" cap="none" normalizeH="0" baseline="0" dirty="0">
                <a:ln>
                  <a:noFill/>
                </a:ln>
                <a:solidFill>
                  <a:srgbClr val="202122"/>
                </a:solidFill>
                <a:effectLst/>
                <a:latin typeface="+mn-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000000"/>
                </a:solidFill>
                <a:effectLst/>
                <a:latin typeface="+mn-lt"/>
              </a:rPr>
              <a:t>not</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or</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pass</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print</a:t>
            </a:r>
            <a:r>
              <a:rPr kumimoji="0" lang="fr-FR" altLang="fr-FR" sz="3200" b="0" i="0" u="none" strike="noStrike" cap="none" normalizeH="0" baseline="0" dirty="0">
                <a:ln>
                  <a:noFill/>
                </a:ln>
                <a:solidFill>
                  <a:srgbClr val="202122"/>
                </a:solidFill>
                <a:effectLst/>
                <a:latin typeface="+mn-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err="1">
                <a:ln>
                  <a:noFill/>
                </a:ln>
                <a:solidFill>
                  <a:srgbClr val="000000"/>
                </a:solidFill>
                <a:effectLst/>
                <a:latin typeface="+mn-lt"/>
              </a:rPr>
              <a:t>raise</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a:ln>
                  <a:noFill/>
                </a:ln>
                <a:solidFill>
                  <a:srgbClr val="000000"/>
                </a:solidFill>
                <a:effectLst/>
                <a:latin typeface="+mn-lt"/>
              </a:rPr>
              <a:t>return</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err="1">
                <a:ln>
                  <a:noFill/>
                </a:ln>
                <a:solidFill>
                  <a:srgbClr val="000000"/>
                </a:solidFill>
                <a:effectLst/>
                <a:latin typeface="+mn-lt"/>
              </a:rPr>
              <a:t>try</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while</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with</a:t>
            </a:r>
            <a:r>
              <a:rPr kumimoji="0" lang="fr-FR" altLang="fr-FR" sz="3200" b="0" i="0" u="none" strike="noStrike" cap="none" normalizeH="0" baseline="0" dirty="0">
                <a:ln>
                  <a:noFill/>
                </a:ln>
                <a:solidFill>
                  <a:srgbClr val="202122"/>
                </a:solidFill>
                <a:effectLst/>
                <a:latin typeface="+mn-lt"/>
                <a:cs typeface="Arial" panose="020B0604020202020204" pitchFamily="34" charset="0"/>
              </a:rPr>
              <a:t>, </a:t>
            </a:r>
            <a:r>
              <a:rPr kumimoji="0" lang="fr-FR" altLang="fr-FR" sz="3200" b="0" i="0" u="none" strike="noStrike" cap="none" normalizeH="0" baseline="0" dirty="0" err="1">
                <a:ln>
                  <a:noFill/>
                </a:ln>
                <a:solidFill>
                  <a:srgbClr val="000000"/>
                </a:solidFill>
                <a:effectLst/>
                <a:latin typeface="+mn-lt"/>
              </a:rPr>
              <a:t>yield</a:t>
            </a:r>
            <a:r>
              <a:rPr kumimoji="0" lang="fr-FR" altLang="fr-FR" sz="3200" b="0" i="0" u="none" strike="noStrike" cap="none" normalizeH="0" baseline="0" dirty="0">
                <a:ln>
                  <a:noFill/>
                </a:ln>
                <a:solidFill>
                  <a:srgbClr val="202122"/>
                </a:solidFill>
                <a:effectLst/>
                <a:latin typeface="+mn-lt"/>
                <a:cs typeface="Arial" panose="020B0604020202020204" pitchFamily="34" charset="0"/>
              </a:rPr>
              <a:t>.</a:t>
            </a:r>
            <a:r>
              <a:rPr kumimoji="0" lang="fr-FR" altLang="fr-FR" sz="32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3013819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32199F-893E-4E69-8210-BFBE0CE1C14B}"/>
              </a:ext>
            </a:extLst>
          </p:cNvPr>
          <p:cNvSpPr>
            <a:spLocks noGrp="1"/>
          </p:cNvSpPr>
          <p:nvPr>
            <p:ph type="title"/>
          </p:nvPr>
        </p:nvSpPr>
        <p:spPr>
          <a:xfrm>
            <a:off x="271943" y="365125"/>
            <a:ext cx="11081857" cy="750611"/>
          </a:xfrm>
        </p:spPr>
        <p:txBody>
          <a:bodyPr/>
          <a:lstStyle/>
          <a:p>
            <a:r>
              <a:rPr lang="fr-FR" dirty="0"/>
              <a:t>11 - Les Classes</a:t>
            </a:r>
          </a:p>
        </p:txBody>
      </p:sp>
      <p:sp>
        <p:nvSpPr>
          <p:cNvPr id="3" name="Espace réservé du contenu 2">
            <a:extLst>
              <a:ext uri="{FF2B5EF4-FFF2-40B4-BE49-F238E27FC236}">
                <a16:creationId xmlns:a16="http://schemas.microsoft.com/office/drawing/2014/main" id="{7FC50256-049E-4C21-A3DC-2E50C3021FB1}"/>
              </a:ext>
            </a:extLst>
          </p:cNvPr>
          <p:cNvSpPr>
            <a:spLocks noGrp="1"/>
          </p:cNvSpPr>
          <p:nvPr>
            <p:ph idx="1"/>
          </p:nvPr>
        </p:nvSpPr>
        <p:spPr/>
        <p:txBody>
          <a:bodyPr/>
          <a:lstStyle/>
          <a:p>
            <a:endParaRPr lang="fr-FR" dirty="0"/>
          </a:p>
          <a:p>
            <a:pPr marL="0" indent="0">
              <a:buNone/>
            </a:pPr>
            <a:endParaRPr lang="fr-FR" dirty="0"/>
          </a:p>
        </p:txBody>
      </p:sp>
      <p:pic>
        <p:nvPicPr>
          <p:cNvPr id="4" name="Picture 4" descr="Héritage des membres d'une classe en Python orienté objet">
            <a:extLst>
              <a:ext uri="{FF2B5EF4-FFF2-40B4-BE49-F238E27FC236}">
                <a16:creationId xmlns:a16="http://schemas.microsoft.com/office/drawing/2014/main" id="{4E7C8433-0B01-4875-9258-A41A5336E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91" y="2163034"/>
            <a:ext cx="11081857" cy="172402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B8E4D86A-1FD9-4468-807A-0339BBAC6AD0}"/>
              </a:ext>
            </a:extLst>
          </p:cNvPr>
          <p:cNvSpPr txBox="1"/>
          <p:nvPr/>
        </p:nvSpPr>
        <p:spPr>
          <a:xfrm>
            <a:off x="421546" y="5138067"/>
            <a:ext cx="10685477" cy="369332"/>
          </a:xfrm>
          <a:prstGeom prst="rect">
            <a:avLst/>
          </a:prstGeom>
          <a:noFill/>
        </p:spPr>
        <p:txBody>
          <a:bodyPr wrap="square">
            <a:spAutoFit/>
          </a:bodyPr>
          <a:lstStyle/>
          <a:p>
            <a:r>
              <a:rPr lang="fr-FR" dirty="0"/>
              <a:t>https://</a:t>
            </a:r>
            <a:r>
              <a:rPr lang="fr-FR" dirty="0" err="1"/>
              <a:t>www.pierre-giraud.com</a:t>
            </a:r>
            <a:r>
              <a:rPr lang="fr-FR" dirty="0"/>
              <a:t>/python-apprendre-programmer-cours/oriente-objet-</a:t>
            </a:r>
            <a:r>
              <a:rPr lang="fr-FR" dirty="0" err="1"/>
              <a:t>heritage</a:t>
            </a:r>
            <a:r>
              <a:rPr lang="fr-FR" dirty="0"/>
              <a:t>-polymorphisme/</a:t>
            </a:r>
          </a:p>
        </p:txBody>
      </p:sp>
    </p:spTree>
    <p:extLst>
      <p:ext uri="{BB962C8B-B14F-4D97-AF65-F5344CB8AC3E}">
        <p14:creationId xmlns:p14="http://schemas.microsoft.com/office/powerpoint/2010/main" val="3829544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D6F3D-7E57-4FC7-9B63-9F41B6F449CD}"/>
              </a:ext>
            </a:extLst>
          </p:cNvPr>
          <p:cNvSpPr>
            <a:spLocks noGrp="1"/>
          </p:cNvSpPr>
          <p:nvPr>
            <p:ph type="title"/>
          </p:nvPr>
        </p:nvSpPr>
        <p:spPr>
          <a:xfrm>
            <a:off x="838200" y="365125"/>
            <a:ext cx="10515600" cy="616387"/>
          </a:xfrm>
        </p:spPr>
        <p:txBody>
          <a:bodyPr>
            <a:normAutofit fontScale="90000"/>
          </a:bodyPr>
          <a:lstStyle/>
          <a:p>
            <a:r>
              <a:rPr lang="fr-FR" dirty="0"/>
              <a:t>11 - Les Classes</a:t>
            </a:r>
          </a:p>
        </p:txBody>
      </p:sp>
      <p:sp>
        <p:nvSpPr>
          <p:cNvPr id="3" name="Espace réservé du contenu 2">
            <a:extLst>
              <a:ext uri="{FF2B5EF4-FFF2-40B4-BE49-F238E27FC236}">
                <a16:creationId xmlns:a16="http://schemas.microsoft.com/office/drawing/2014/main" id="{F7D5389A-92FD-4ACA-BC5C-BBFBDD1CC36A}"/>
              </a:ext>
            </a:extLst>
          </p:cNvPr>
          <p:cNvSpPr>
            <a:spLocks noGrp="1"/>
          </p:cNvSpPr>
          <p:nvPr>
            <p:ph idx="1"/>
          </p:nvPr>
        </p:nvSpPr>
        <p:spPr>
          <a:xfrm>
            <a:off x="838200" y="1149292"/>
            <a:ext cx="10515600" cy="5027671"/>
          </a:xfrm>
        </p:spPr>
        <p:txBody>
          <a:bodyPr/>
          <a:lstStyle/>
          <a:p>
            <a:pPr marL="0" indent="0">
              <a:buNone/>
            </a:pPr>
            <a:r>
              <a:rPr lang="fr-FR" b="1" dirty="0"/>
              <a:t>Surcharge de méthode :</a:t>
            </a:r>
          </a:p>
          <a:p>
            <a:pPr marL="0" indent="0">
              <a:buNone/>
            </a:pPr>
            <a:endParaRPr lang="fr-FR" b="1" dirty="0"/>
          </a:p>
        </p:txBody>
      </p:sp>
      <p:pic>
        <p:nvPicPr>
          <p:cNvPr id="4098" name="Picture 2" descr="Surcharge d'une méthode de classe en Python orienté objet">
            <a:extLst>
              <a:ext uri="{FF2B5EF4-FFF2-40B4-BE49-F238E27FC236}">
                <a16:creationId xmlns:a16="http://schemas.microsoft.com/office/drawing/2014/main" id="{09C7381A-C006-4CF2-A96A-E0B4B3AB8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6025"/>
            <a:ext cx="11786532" cy="442436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B02FAF52-30F0-4584-B3AD-286537098F95}"/>
              </a:ext>
            </a:extLst>
          </p:cNvPr>
          <p:cNvSpPr txBox="1"/>
          <p:nvPr/>
        </p:nvSpPr>
        <p:spPr>
          <a:xfrm>
            <a:off x="706772" y="5765145"/>
            <a:ext cx="10844868" cy="369332"/>
          </a:xfrm>
          <a:prstGeom prst="rect">
            <a:avLst/>
          </a:prstGeom>
          <a:noFill/>
        </p:spPr>
        <p:txBody>
          <a:bodyPr wrap="square">
            <a:spAutoFit/>
          </a:bodyPr>
          <a:lstStyle/>
          <a:p>
            <a:r>
              <a:rPr lang="fr-FR" dirty="0"/>
              <a:t>https://</a:t>
            </a:r>
            <a:r>
              <a:rPr lang="fr-FR" dirty="0" err="1"/>
              <a:t>www.pierre-giraud.com</a:t>
            </a:r>
            <a:r>
              <a:rPr lang="fr-FR" dirty="0"/>
              <a:t>/python-apprendre-programmer-cours/oriente-objet-</a:t>
            </a:r>
            <a:r>
              <a:rPr lang="fr-FR" dirty="0" err="1"/>
              <a:t>heritage</a:t>
            </a:r>
            <a:r>
              <a:rPr lang="fr-FR" dirty="0"/>
              <a:t>-polymorphisme/</a:t>
            </a:r>
          </a:p>
        </p:txBody>
      </p:sp>
    </p:spTree>
    <p:extLst>
      <p:ext uri="{BB962C8B-B14F-4D97-AF65-F5344CB8AC3E}">
        <p14:creationId xmlns:p14="http://schemas.microsoft.com/office/powerpoint/2010/main" val="340216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7F623-5DB4-4C99-8076-BBE3C5693C83}"/>
              </a:ext>
            </a:extLst>
          </p:cNvPr>
          <p:cNvSpPr>
            <a:spLocks noGrp="1"/>
          </p:cNvSpPr>
          <p:nvPr>
            <p:ph type="title"/>
          </p:nvPr>
        </p:nvSpPr>
        <p:spPr>
          <a:xfrm>
            <a:off x="838200" y="365125"/>
            <a:ext cx="10515600" cy="800945"/>
          </a:xfrm>
        </p:spPr>
        <p:txBody>
          <a:bodyPr/>
          <a:lstStyle/>
          <a:p>
            <a:r>
              <a:rPr lang="fr-FR" dirty="0"/>
              <a:t>11 - Les Classes</a:t>
            </a:r>
          </a:p>
        </p:txBody>
      </p:sp>
      <p:sp>
        <p:nvSpPr>
          <p:cNvPr id="4" name="Espace réservé du contenu 3">
            <a:extLst>
              <a:ext uri="{FF2B5EF4-FFF2-40B4-BE49-F238E27FC236}">
                <a16:creationId xmlns:a16="http://schemas.microsoft.com/office/drawing/2014/main" id="{4DA1535D-5D80-49F9-95A6-335616366D36}"/>
              </a:ext>
            </a:extLst>
          </p:cNvPr>
          <p:cNvSpPr>
            <a:spLocks noGrp="1"/>
          </p:cNvSpPr>
          <p:nvPr>
            <p:ph idx="1"/>
          </p:nvPr>
        </p:nvSpPr>
        <p:spPr/>
        <p:txBody>
          <a:bodyPr/>
          <a:lstStyle/>
          <a:p>
            <a:endParaRPr lang="fr-FR" dirty="0"/>
          </a:p>
          <a:p>
            <a:pPr marL="0" indent="0">
              <a:buNone/>
            </a:pPr>
            <a:endParaRPr lang="fr-FR" dirty="0"/>
          </a:p>
        </p:txBody>
      </p:sp>
      <p:pic>
        <p:nvPicPr>
          <p:cNvPr id="6148" name="Picture 4" descr="Etendre une méthode classe avec l'héritage Python">
            <a:extLst>
              <a:ext uri="{FF2B5EF4-FFF2-40B4-BE49-F238E27FC236}">
                <a16:creationId xmlns:a16="http://schemas.microsoft.com/office/drawing/2014/main" id="{2C045F97-B3CE-4F74-AD70-7724561F1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7788"/>
            <a:ext cx="12192000" cy="416242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E2898C29-10F0-4E2A-82B7-B348A9FEA415}"/>
              </a:ext>
            </a:extLst>
          </p:cNvPr>
          <p:cNvSpPr txBox="1"/>
          <p:nvPr/>
        </p:nvSpPr>
        <p:spPr>
          <a:xfrm>
            <a:off x="950053" y="5691931"/>
            <a:ext cx="10794534" cy="369332"/>
          </a:xfrm>
          <a:prstGeom prst="rect">
            <a:avLst/>
          </a:prstGeom>
          <a:noFill/>
        </p:spPr>
        <p:txBody>
          <a:bodyPr wrap="square">
            <a:spAutoFit/>
          </a:bodyPr>
          <a:lstStyle/>
          <a:p>
            <a:r>
              <a:rPr lang="fr-FR" dirty="0"/>
              <a:t>https://</a:t>
            </a:r>
            <a:r>
              <a:rPr lang="fr-FR" dirty="0" err="1"/>
              <a:t>www.pierre-giraud.com</a:t>
            </a:r>
            <a:r>
              <a:rPr lang="fr-FR" dirty="0"/>
              <a:t>/python-apprendre-programmer-cours/oriente-objet-</a:t>
            </a:r>
            <a:r>
              <a:rPr lang="fr-FR" dirty="0" err="1"/>
              <a:t>heritage</a:t>
            </a:r>
            <a:r>
              <a:rPr lang="fr-FR" dirty="0"/>
              <a:t>-polymorphisme</a:t>
            </a:r>
          </a:p>
        </p:txBody>
      </p:sp>
    </p:spTree>
    <p:extLst>
      <p:ext uri="{BB962C8B-B14F-4D97-AF65-F5344CB8AC3E}">
        <p14:creationId xmlns:p14="http://schemas.microsoft.com/office/powerpoint/2010/main" val="118151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6CE9F1-E1DC-40BB-81B9-473C7A6394C6}"/>
              </a:ext>
            </a:extLst>
          </p:cNvPr>
          <p:cNvSpPr>
            <a:spLocks noGrp="1"/>
          </p:cNvSpPr>
          <p:nvPr>
            <p:ph type="title"/>
          </p:nvPr>
        </p:nvSpPr>
        <p:spPr>
          <a:xfrm>
            <a:off x="838200" y="365126"/>
            <a:ext cx="10515600" cy="842890"/>
          </a:xfrm>
        </p:spPr>
        <p:txBody>
          <a:bodyPr/>
          <a:lstStyle/>
          <a:p>
            <a:r>
              <a:rPr lang="fr-FR" dirty="0"/>
              <a:t>11 - Les Classes</a:t>
            </a:r>
          </a:p>
        </p:txBody>
      </p:sp>
      <p:sp>
        <p:nvSpPr>
          <p:cNvPr id="3" name="Espace réservé du contenu 2">
            <a:extLst>
              <a:ext uri="{FF2B5EF4-FFF2-40B4-BE49-F238E27FC236}">
                <a16:creationId xmlns:a16="http://schemas.microsoft.com/office/drawing/2014/main" id="{DBC693A6-ACBB-48D8-B2D6-528B9C650D01}"/>
              </a:ext>
            </a:extLst>
          </p:cNvPr>
          <p:cNvSpPr>
            <a:spLocks noGrp="1"/>
          </p:cNvSpPr>
          <p:nvPr>
            <p:ph idx="1"/>
          </p:nvPr>
        </p:nvSpPr>
        <p:spPr>
          <a:xfrm>
            <a:off x="838200" y="1208016"/>
            <a:ext cx="10515600" cy="4968947"/>
          </a:xfrm>
        </p:spPr>
        <p:txBody>
          <a:bodyPr/>
          <a:lstStyle/>
          <a:p>
            <a:pPr marL="0" indent="0">
              <a:buNone/>
            </a:pPr>
            <a:r>
              <a:rPr lang="fr-FR" dirty="0"/>
              <a:t>Test d’appartenance : fonctions utiles</a:t>
            </a:r>
          </a:p>
          <a:p>
            <a:pPr marL="0" indent="0">
              <a:buNone/>
            </a:pPr>
            <a:endParaRPr lang="fr-FR" dirty="0"/>
          </a:p>
          <a:p>
            <a:pPr marL="0" indent="0">
              <a:buNone/>
            </a:pPr>
            <a:endParaRPr lang="fr-FR" dirty="0"/>
          </a:p>
        </p:txBody>
      </p:sp>
      <p:pic>
        <p:nvPicPr>
          <p:cNvPr id="7170" name="Picture 2" descr="Utilisation des fonctions isinstance et issubclass en Python orienté objet">
            <a:extLst>
              <a:ext uri="{FF2B5EF4-FFF2-40B4-BE49-F238E27FC236}">
                <a16:creationId xmlns:a16="http://schemas.microsoft.com/office/drawing/2014/main" id="{6CCAAF27-1A1A-461A-A8BF-DEB9BF27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78" y="2209800"/>
            <a:ext cx="9555061"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37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8C48F5-9DF9-4350-9439-389334F8004D}"/>
              </a:ext>
            </a:extLst>
          </p:cNvPr>
          <p:cNvSpPr>
            <a:spLocks noGrp="1"/>
          </p:cNvSpPr>
          <p:nvPr>
            <p:ph type="title"/>
          </p:nvPr>
        </p:nvSpPr>
        <p:spPr>
          <a:xfrm>
            <a:off x="838200" y="365125"/>
            <a:ext cx="10515600" cy="750611"/>
          </a:xfrm>
        </p:spPr>
        <p:txBody>
          <a:bodyPr/>
          <a:lstStyle/>
          <a:p>
            <a:r>
              <a:rPr lang="fr-FR" dirty="0"/>
              <a:t>11 - Les Classes</a:t>
            </a:r>
          </a:p>
        </p:txBody>
      </p:sp>
      <p:sp>
        <p:nvSpPr>
          <p:cNvPr id="3" name="Espace réservé du contenu 2">
            <a:extLst>
              <a:ext uri="{FF2B5EF4-FFF2-40B4-BE49-F238E27FC236}">
                <a16:creationId xmlns:a16="http://schemas.microsoft.com/office/drawing/2014/main" id="{A59488CD-A26F-417B-B016-D1AE2A03C0A5}"/>
              </a:ext>
            </a:extLst>
          </p:cNvPr>
          <p:cNvSpPr>
            <a:spLocks noGrp="1"/>
          </p:cNvSpPr>
          <p:nvPr>
            <p:ph idx="1"/>
          </p:nvPr>
        </p:nvSpPr>
        <p:spPr>
          <a:xfrm>
            <a:off x="838200" y="1317072"/>
            <a:ext cx="10515600" cy="4859891"/>
          </a:xfrm>
        </p:spPr>
        <p:txBody>
          <a:bodyPr/>
          <a:lstStyle/>
          <a:p>
            <a:pPr marL="0" indent="0">
              <a:buNone/>
            </a:pPr>
            <a:r>
              <a:rPr lang="fr-FR" b="1" dirty="0"/>
              <a:t>Polymorphisme :</a:t>
            </a:r>
          </a:p>
          <a:p>
            <a:pPr marL="0" indent="0">
              <a:buNone/>
            </a:pPr>
            <a:endParaRPr lang="fr-FR" b="1" dirty="0"/>
          </a:p>
          <a:p>
            <a:pPr marL="0" indent="0">
              <a:buNone/>
            </a:pPr>
            <a:endParaRPr lang="fr-FR" b="1" dirty="0"/>
          </a:p>
        </p:txBody>
      </p:sp>
      <p:pic>
        <p:nvPicPr>
          <p:cNvPr id="8194" name="Picture 2" descr="La notion de polymorphisme en Python orienté objet">
            <a:extLst>
              <a:ext uri="{FF2B5EF4-FFF2-40B4-BE49-F238E27FC236}">
                <a16:creationId xmlns:a16="http://schemas.microsoft.com/office/drawing/2014/main" id="{B3645374-5FD0-44F9-8FAE-B73538798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6418"/>
            <a:ext cx="11056690" cy="320516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814B116-F71B-4F51-B865-2920A5C67C9D}"/>
              </a:ext>
            </a:extLst>
          </p:cNvPr>
          <p:cNvSpPr txBox="1"/>
          <p:nvPr/>
        </p:nvSpPr>
        <p:spPr>
          <a:xfrm>
            <a:off x="545283" y="5427677"/>
            <a:ext cx="10402349" cy="954107"/>
          </a:xfrm>
          <a:prstGeom prst="rect">
            <a:avLst/>
          </a:prstGeom>
          <a:noFill/>
        </p:spPr>
        <p:txBody>
          <a:bodyPr wrap="square" rtlCol="0">
            <a:spAutoFit/>
          </a:bodyPr>
          <a:lstStyle/>
          <a:p>
            <a:r>
              <a:rPr lang="fr-FR" sz="2800" b="1" dirty="0" err="1"/>
              <a:t>pass</a:t>
            </a:r>
            <a:r>
              <a:rPr lang="fr-FR" sz="2800" dirty="0"/>
              <a:t> est un mot réservé, permet de créer une méthode/fonction vide, qui ne fait rien [</a:t>
            </a:r>
            <a:r>
              <a:rPr lang="fr-FR" sz="2800" b="1" dirty="0"/>
              <a:t>méthode style abstraite qui n’existe pas en Python</a:t>
            </a:r>
            <a:r>
              <a:rPr lang="fr-FR" sz="2800" dirty="0"/>
              <a:t>]</a:t>
            </a:r>
          </a:p>
        </p:txBody>
      </p:sp>
    </p:spTree>
    <p:extLst>
      <p:ext uri="{BB962C8B-B14F-4D97-AF65-F5344CB8AC3E}">
        <p14:creationId xmlns:p14="http://schemas.microsoft.com/office/powerpoint/2010/main" val="2977273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8C6AD2-9AD4-4F47-8FCA-896D4E75D3E9}"/>
              </a:ext>
            </a:extLst>
          </p:cNvPr>
          <p:cNvSpPr>
            <a:spLocks noGrp="1"/>
          </p:cNvSpPr>
          <p:nvPr>
            <p:ph type="title"/>
          </p:nvPr>
        </p:nvSpPr>
        <p:spPr>
          <a:xfrm>
            <a:off x="838200" y="365126"/>
            <a:ext cx="10515600" cy="775778"/>
          </a:xfrm>
        </p:spPr>
        <p:txBody>
          <a:bodyPr/>
          <a:lstStyle/>
          <a:p>
            <a:r>
              <a:rPr lang="fr-FR" dirty="0"/>
              <a:t>11 - Les Classes</a:t>
            </a:r>
          </a:p>
        </p:txBody>
      </p:sp>
      <p:sp>
        <p:nvSpPr>
          <p:cNvPr id="3" name="Espace réservé du contenu 2">
            <a:extLst>
              <a:ext uri="{FF2B5EF4-FFF2-40B4-BE49-F238E27FC236}">
                <a16:creationId xmlns:a16="http://schemas.microsoft.com/office/drawing/2014/main" id="{A8305B08-C5CB-4CF0-93E5-02F4ECE9BBAD}"/>
              </a:ext>
            </a:extLst>
          </p:cNvPr>
          <p:cNvSpPr>
            <a:spLocks noGrp="1"/>
          </p:cNvSpPr>
          <p:nvPr>
            <p:ph idx="1"/>
          </p:nvPr>
        </p:nvSpPr>
        <p:spPr>
          <a:xfrm>
            <a:off x="838200" y="1350628"/>
            <a:ext cx="10515600" cy="4826335"/>
          </a:xfrm>
        </p:spPr>
        <p:txBody>
          <a:bodyPr/>
          <a:lstStyle/>
          <a:p>
            <a:pPr marL="0" indent="0">
              <a:buNone/>
            </a:pPr>
            <a:endParaRPr lang="fr-FR" b="1" dirty="0"/>
          </a:p>
          <a:p>
            <a:pPr marL="0" indent="0">
              <a:buNone/>
            </a:pPr>
            <a:endParaRPr lang="fr-FR" b="1" dirty="0"/>
          </a:p>
          <a:p>
            <a:pPr marL="0" indent="0">
              <a:buNone/>
            </a:pPr>
            <a:r>
              <a:rPr lang="fr-FR" b="1" dirty="0"/>
              <a:t>A partir de cette classe (animaux) on va créer des classes filles, spécialisées par types d’animaux et on va écrire le code des méthodes héritées en fonction de la spécialisation de l’animal ‘fille’.</a:t>
            </a:r>
          </a:p>
        </p:txBody>
      </p:sp>
    </p:spTree>
    <p:extLst>
      <p:ext uri="{BB962C8B-B14F-4D97-AF65-F5344CB8AC3E}">
        <p14:creationId xmlns:p14="http://schemas.microsoft.com/office/powerpoint/2010/main" val="3978164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30509-D95C-43C4-A3D6-8BB0A6B0F3CB}"/>
              </a:ext>
            </a:extLst>
          </p:cNvPr>
          <p:cNvSpPr>
            <a:spLocks noGrp="1"/>
          </p:cNvSpPr>
          <p:nvPr>
            <p:ph type="title"/>
          </p:nvPr>
        </p:nvSpPr>
        <p:spPr/>
        <p:txBody>
          <a:bodyPr/>
          <a:lstStyle/>
          <a:p>
            <a:r>
              <a:rPr lang="fr-FR" dirty="0"/>
              <a:t>11 - Les Classes</a:t>
            </a:r>
          </a:p>
        </p:txBody>
      </p:sp>
      <p:sp>
        <p:nvSpPr>
          <p:cNvPr id="3" name="Espace réservé du contenu 2">
            <a:extLst>
              <a:ext uri="{FF2B5EF4-FFF2-40B4-BE49-F238E27FC236}">
                <a16:creationId xmlns:a16="http://schemas.microsoft.com/office/drawing/2014/main" id="{B828ECA1-8475-49C6-BED2-EAEEC4308486}"/>
              </a:ext>
            </a:extLst>
          </p:cNvPr>
          <p:cNvSpPr>
            <a:spLocks noGrp="1"/>
          </p:cNvSpPr>
          <p:nvPr>
            <p:ph idx="1"/>
          </p:nvPr>
        </p:nvSpPr>
        <p:spPr/>
        <p:txBody>
          <a:bodyPr>
            <a:normAutofit lnSpcReduction="10000"/>
          </a:bodyPr>
          <a:lstStyle/>
          <a:p>
            <a:pPr marL="0" indent="0">
              <a:buNone/>
            </a:pPr>
            <a:r>
              <a:rPr lang="en-US" dirty="0"/>
              <a:t>class Employee:</a:t>
            </a:r>
          </a:p>
          <a:p>
            <a:pPr marL="0" indent="0">
              <a:buNone/>
            </a:pPr>
            <a:r>
              <a:rPr lang="en-US" dirty="0"/>
              <a:t>    </a:t>
            </a:r>
            <a:r>
              <a:rPr lang="en-US" b="1" dirty="0"/>
              <a:t>pass</a:t>
            </a:r>
          </a:p>
          <a:p>
            <a:pPr marL="0" indent="0">
              <a:buNone/>
            </a:pPr>
            <a:endParaRPr lang="en-US" dirty="0"/>
          </a:p>
          <a:p>
            <a:pPr marL="0" indent="0">
              <a:buNone/>
            </a:pPr>
            <a:r>
              <a:rPr lang="en-US" dirty="0"/>
              <a:t>john = Employee()  # </a:t>
            </a:r>
            <a:r>
              <a:rPr lang="en-US" b="1" dirty="0"/>
              <a:t>Create an empty employee </a:t>
            </a:r>
            <a:r>
              <a:rPr lang="en-US" dirty="0"/>
              <a:t>memory</a:t>
            </a:r>
          </a:p>
          <a:p>
            <a:pPr marL="0" indent="0">
              <a:buNone/>
            </a:pPr>
            <a:endParaRPr lang="en-US" dirty="0"/>
          </a:p>
          <a:p>
            <a:pPr marL="0" indent="0">
              <a:buNone/>
            </a:pPr>
            <a:r>
              <a:rPr lang="en-US" dirty="0"/>
              <a:t># Fill the fields of the record</a:t>
            </a:r>
          </a:p>
          <a:p>
            <a:pPr marL="0" indent="0">
              <a:buNone/>
            </a:pPr>
            <a:r>
              <a:rPr lang="en-US" dirty="0" err="1"/>
              <a:t>john.name</a:t>
            </a:r>
            <a:r>
              <a:rPr lang="en-US" dirty="0"/>
              <a:t> = 'John Doe'</a:t>
            </a:r>
          </a:p>
          <a:p>
            <a:pPr marL="0" indent="0">
              <a:buNone/>
            </a:pPr>
            <a:r>
              <a:rPr lang="en-US" dirty="0" err="1"/>
              <a:t>john.dept</a:t>
            </a:r>
            <a:r>
              <a:rPr lang="en-US" dirty="0"/>
              <a:t> = 'computer lab'</a:t>
            </a:r>
          </a:p>
          <a:p>
            <a:pPr marL="0" indent="0">
              <a:buNone/>
            </a:pPr>
            <a:r>
              <a:rPr lang="en-US" dirty="0" err="1"/>
              <a:t>john.salary</a:t>
            </a:r>
            <a:r>
              <a:rPr lang="en-US" dirty="0"/>
              <a:t> = 1000</a:t>
            </a:r>
            <a:endParaRPr lang="fr-FR" dirty="0"/>
          </a:p>
        </p:txBody>
      </p:sp>
    </p:spTree>
    <p:extLst>
      <p:ext uri="{BB962C8B-B14F-4D97-AF65-F5344CB8AC3E}">
        <p14:creationId xmlns:p14="http://schemas.microsoft.com/office/powerpoint/2010/main" val="2274559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F13C9-760B-48F0-A5DF-9A69B55FC0CD}"/>
              </a:ext>
            </a:extLst>
          </p:cNvPr>
          <p:cNvSpPr>
            <a:spLocks noGrp="1"/>
          </p:cNvSpPr>
          <p:nvPr>
            <p:ph type="title"/>
          </p:nvPr>
        </p:nvSpPr>
        <p:spPr>
          <a:xfrm>
            <a:off x="838200" y="288953"/>
            <a:ext cx="10515600" cy="784167"/>
          </a:xfrm>
        </p:spPr>
        <p:txBody>
          <a:bodyPr>
            <a:normAutofit fontScale="90000"/>
          </a:bodyPr>
          <a:lstStyle/>
          <a:p>
            <a:r>
              <a:rPr lang="fr-FR" dirty="0"/>
              <a:t>11 - Les Classes :</a:t>
            </a:r>
            <a:r>
              <a:rPr lang="fr-FR" sz="3600" b="1" i="0" dirty="0">
                <a:solidFill>
                  <a:srgbClr val="303030"/>
                </a:solidFill>
                <a:effectLst/>
                <a:latin typeface="Nunito"/>
              </a:rPr>
              <a:t>Method Over riding</a:t>
            </a:r>
            <a:br>
              <a:rPr lang="fr-FR" b="1" i="0" dirty="0">
                <a:solidFill>
                  <a:srgbClr val="303030"/>
                </a:solidFill>
                <a:effectLst/>
                <a:latin typeface="Nunito"/>
              </a:rPr>
            </a:br>
            <a:endParaRPr lang="fr-FR" dirty="0"/>
          </a:p>
        </p:txBody>
      </p:sp>
      <p:sp>
        <p:nvSpPr>
          <p:cNvPr id="3" name="Espace réservé du contenu 2">
            <a:extLst>
              <a:ext uri="{FF2B5EF4-FFF2-40B4-BE49-F238E27FC236}">
                <a16:creationId xmlns:a16="http://schemas.microsoft.com/office/drawing/2014/main" id="{779FA69D-979B-4AA2-B3E2-D95E05018E34}"/>
              </a:ext>
            </a:extLst>
          </p:cNvPr>
          <p:cNvSpPr>
            <a:spLocks noGrp="1"/>
          </p:cNvSpPr>
          <p:nvPr>
            <p:ph idx="1"/>
          </p:nvPr>
        </p:nvSpPr>
        <p:spPr>
          <a:xfrm>
            <a:off x="838200" y="889233"/>
            <a:ext cx="10515600" cy="4943781"/>
          </a:xfrm>
        </p:spPr>
        <p:txBody>
          <a:bodyPr>
            <a:normAutofit fontScale="77500" lnSpcReduction="20000"/>
          </a:bodyPr>
          <a:lstStyle/>
          <a:p>
            <a:pPr marL="0" indent="0">
              <a:buNone/>
            </a:pPr>
            <a:r>
              <a:rPr lang="en-US" dirty="0"/>
              <a:t>class </a:t>
            </a:r>
            <a:r>
              <a:rPr lang="en-US" b="1" dirty="0"/>
              <a:t>Vehicle</a:t>
            </a:r>
            <a:r>
              <a:rPr lang="en-US" dirty="0"/>
              <a:t>:</a:t>
            </a:r>
          </a:p>
          <a:p>
            <a:pPr marL="0" indent="0">
              <a:buNone/>
            </a:pPr>
            <a:r>
              <a:rPr lang="en-US" dirty="0"/>
              <a:t>    def </a:t>
            </a:r>
            <a:r>
              <a:rPr lang="en-US" dirty="0" err="1"/>
              <a:t>print_details</a:t>
            </a:r>
            <a:r>
              <a:rPr lang="en-US" dirty="0"/>
              <a:t>(self):</a:t>
            </a:r>
          </a:p>
          <a:p>
            <a:pPr marL="0" indent="0">
              <a:buNone/>
            </a:pPr>
            <a:r>
              <a:rPr lang="en-US" dirty="0"/>
              <a:t>        print("This is parent Vehicle class method")</a:t>
            </a:r>
          </a:p>
          <a:p>
            <a:pPr marL="0" indent="0">
              <a:buNone/>
            </a:pPr>
            <a:endParaRPr lang="en-US" dirty="0"/>
          </a:p>
          <a:p>
            <a:pPr marL="0" indent="0">
              <a:buNone/>
            </a:pPr>
            <a:r>
              <a:rPr lang="en-US" dirty="0"/>
              <a:t># Create Class Car that inherits Vehicle</a:t>
            </a:r>
          </a:p>
          <a:p>
            <a:pPr marL="0" indent="0">
              <a:buNone/>
            </a:pPr>
            <a:r>
              <a:rPr lang="en-US" dirty="0"/>
              <a:t>class Car(</a:t>
            </a:r>
            <a:r>
              <a:rPr lang="en-US" b="1" dirty="0"/>
              <a:t>Vehicle</a:t>
            </a:r>
            <a:r>
              <a:rPr lang="en-US" dirty="0"/>
              <a:t>):</a:t>
            </a:r>
          </a:p>
          <a:p>
            <a:pPr marL="0" indent="0">
              <a:buNone/>
            </a:pPr>
            <a:r>
              <a:rPr lang="en-US" dirty="0"/>
              <a:t>    def </a:t>
            </a:r>
            <a:r>
              <a:rPr lang="en-US" dirty="0" err="1"/>
              <a:t>print_details</a:t>
            </a:r>
            <a:r>
              <a:rPr lang="en-US" dirty="0"/>
              <a:t>(self):</a:t>
            </a:r>
          </a:p>
          <a:p>
            <a:pPr marL="0" indent="0">
              <a:buNone/>
            </a:pPr>
            <a:r>
              <a:rPr lang="en-US" dirty="0"/>
              <a:t>        print("This is child Car class method")</a:t>
            </a:r>
          </a:p>
          <a:p>
            <a:pPr marL="0" indent="0">
              <a:buNone/>
            </a:pPr>
            <a:endParaRPr lang="en-US" dirty="0"/>
          </a:p>
          <a:p>
            <a:pPr marL="0" indent="0">
              <a:buNone/>
            </a:pPr>
            <a:r>
              <a:rPr lang="en-US" dirty="0"/>
              <a:t># Create Class Cycle that inherits Vehicle</a:t>
            </a:r>
          </a:p>
          <a:p>
            <a:pPr marL="0" indent="0">
              <a:buNone/>
            </a:pPr>
            <a:r>
              <a:rPr lang="en-US" dirty="0"/>
              <a:t>class Cycle(</a:t>
            </a:r>
            <a:r>
              <a:rPr lang="en-US" b="1" dirty="0"/>
              <a:t>Vehicle</a:t>
            </a:r>
            <a:r>
              <a:rPr lang="en-US" dirty="0"/>
              <a:t>):</a:t>
            </a:r>
          </a:p>
          <a:p>
            <a:pPr marL="0" indent="0">
              <a:buNone/>
            </a:pPr>
            <a:r>
              <a:rPr lang="en-US" dirty="0"/>
              <a:t>    def </a:t>
            </a:r>
            <a:r>
              <a:rPr lang="en-US" dirty="0" err="1"/>
              <a:t>print_details</a:t>
            </a:r>
            <a:r>
              <a:rPr lang="en-US" dirty="0"/>
              <a:t>(self):</a:t>
            </a:r>
          </a:p>
          <a:p>
            <a:pPr marL="0" indent="0">
              <a:buNone/>
            </a:pPr>
            <a:r>
              <a:rPr lang="en-US" dirty="0"/>
              <a:t>        print("This is child Cycle </a:t>
            </a:r>
            <a:r>
              <a:rPr lang="en-US"/>
              <a:t>class method“)</a:t>
            </a:r>
            <a:endParaRPr lang="fr-FR" dirty="0"/>
          </a:p>
        </p:txBody>
      </p:sp>
    </p:spTree>
    <p:extLst>
      <p:ext uri="{BB962C8B-B14F-4D97-AF65-F5344CB8AC3E}">
        <p14:creationId xmlns:p14="http://schemas.microsoft.com/office/powerpoint/2010/main" val="1610948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B1FAF5-1019-49F2-91C4-EBF922598DAD}"/>
              </a:ext>
            </a:extLst>
          </p:cNvPr>
          <p:cNvSpPr>
            <a:spLocks noGrp="1"/>
          </p:cNvSpPr>
          <p:nvPr>
            <p:ph type="title"/>
          </p:nvPr>
        </p:nvSpPr>
        <p:spPr>
          <a:xfrm>
            <a:off x="838200" y="365126"/>
            <a:ext cx="10515600" cy="423440"/>
          </a:xfrm>
        </p:spPr>
        <p:txBody>
          <a:bodyPr>
            <a:normAutofit fontScale="90000"/>
          </a:bodyPr>
          <a:lstStyle/>
          <a:p>
            <a:r>
              <a:rPr lang="fr-FR" dirty="0"/>
              <a:t>11 - Les Classes :</a:t>
            </a:r>
            <a:r>
              <a:rPr lang="fr-FR" sz="3600" b="1" i="0" dirty="0">
                <a:solidFill>
                  <a:srgbClr val="303030"/>
                </a:solidFill>
                <a:effectLst/>
                <a:latin typeface="Nunito"/>
              </a:rPr>
              <a:t>Method Over riding </a:t>
            </a:r>
            <a:endParaRPr lang="fr-FR" dirty="0"/>
          </a:p>
        </p:txBody>
      </p:sp>
      <p:sp>
        <p:nvSpPr>
          <p:cNvPr id="3" name="Espace réservé du contenu 2">
            <a:extLst>
              <a:ext uri="{FF2B5EF4-FFF2-40B4-BE49-F238E27FC236}">
                <a16:creationId xmlns:a16="http://schemas.microsoft.com/office/drawing/2014/main" id="{51905745-E882-4BB1-94F3-480901831AD5}"/>
              </a:ext>
            </a:extLst>
          </p:cNvPr>
          <p:cNvSpPr>
            <a:spLocks noGrp="1"/>
          </p:cNvSpPr>
          <p:nvPr>
            <p:ph idx="1"/>
          </p:nvPr>
        </p:nvSpPr>
        <p:spPr>
          <a:xfrm>
            <a:off x="838200" y="1095782"/>
            <a:ext cx="10515600" cy="5070125"/>
          </a:xfrm>
        </p:spPr>
        <p:txBody>
          <a:bodyPr>
            <a:normAutofit fontScale="92500" lnSpcReduction="10000"/>
          </a:bodyPr>
          <a:lstStyle/>
          <a:p>
            <a:pPr marL="0" indent="0">
              <a:buNone/>
            </a:pPr>
            <a:r>
              <a:rPr lang="fr-FR" dirty="0" err="1"/>
              <a:t>car_a</a:t>
            </a:r>
            <a:r>
              <a:rPr lang="fr-FR" dirty="0"/>
              <a:t> = </a:t>
            </a:r>
            <a:r>
              <a:rPr lang="fr-FR" dirty="0" err="1"/>
              <a:t>Vehicle</a:t>
            </a:r>
            <a:r>
              <a:rPr lang="fr-FR" dirty="0"/>
              <a:t>()</a:t>
            </a:r>
          </a:p>
          <a:p>
            <a:pPr marL="0" indent="0">
              <a:buNone/>
            </a:pPr>
            <a:r>
              <a:rPr lang="fr-FR" dirty="0" err="1"/>
              <a:t>car_a</a:t>
            </a:r>
            <a:r>
              <a:rPr lang="fr-FR" dirty="0"/>
              <a:t>. </a:t>
            </a:r>
            <a:r>
              <a:rPr lang="fr-FR" dirty="0" err="1"/>
              <a:t>print_details</a:t>
            </a:r>
            <a:r>
              <a:rPr lang="fr-FR" dirty="0"/>
              <a:t>()</a:t>
            </a:r>
          </a:p>
          <a:p>
            <a:pPr marL="0" indent="0">
              <a:buNone/>
            </a:pPr>
            <a:r>
              <a:rPr lang="en-US" dirty="0"/>
              <a:t>This is parent Vehicle class method &lt;-</a:t>
            </a:r>
          </a:p>
          <a:p>
            <a:pPr marL="0" indent="0">
              <a:buNone/>
            </a:pPr>
            <a:endParaRPr lang="fr-FR" dirty="0"/>
          </a:p>
          <a:p>
            <a:pPr marL="0" indent="0">
              <a:buNone/>
            </a:pPr>
            <a:r>
              <a:rPr lang="fr-FR" dirty="0" err="1"/>
              <a:t>car_b</a:t>
            </a:r>
            <a:r>
              <a:rPr lang="fr-FR" dirty="0"/>
              <a:t> = Car()</a:t>
            </a:r>
          </a:p>
          <a:p>
            <a:pPr marL="0" indent="0">
              <a:buNone/>
            </a:pPr>
            <a:r>
              <a:rPr lang="fr-FR" dirty="0" err="1"/>
              <a:t>car_b.print_details</a:t>
            </a:r>
            <a:r>
              <a:rPr lang="fr-FR" dirty="0"/>
              <a:t>()</a:t>
            </a:r>
          </a:p>
          <a:p>
            <a:pPr marL="0" indent="0">
              <a:buNone/>
            </a:pPr>
            <a:r>
              <a:rPr lang="en-US" dirty="0"/>
              <a:t>This is child Car class method	&lt;-</a:t>
            </a:r>
          </a:p>
          <a:p>
            <a:pPr marL="0" indent="0">
              <a:buNone/>
            </a:pPr>
            <a:endParaRPr lang="fr-FR" dirty="0"/>
          </a:p>
          <a:p>
            <a:pPr marL="0" indent="0">
              <a:buNone/>
            </a:pPr>
            <a:r>
              <a:rPr lang="fr-FR" dirty="0" err="1"/>
              <a:t>car_c</a:t>
            </a:r>
            <a:r>
              <a:rPr lang="fr-FR" dirty="0"/>
              <a:t> = Cycle()</a:t>
            </a:r>
          </a:p>
          <a:p>
            <a:pPr marL="0" indent="0">
              <a:buNone/>
            </a:pPr>
            <a:r>
              <a:rPr lang="fr-FR" dirty="0" err="1"/>
              <a:t>car_c.print_details</a:t>
            </a:r>
            <a:r>
              <a:rPr lang="fr-FR" dirty="0"/>
              <a:t>()</a:t>
            </a:r>
          </a:p>
          <a:p>
            <a:pPr marL="0" indent="0">
              <a:buNone/>
            </a:pPr>
            <a:r>
              <a:rPr lang="en-US" dirty="0"/>
              <a:t>This is child Cycle class method	&lt;-</a:t>
            </a:r>
            <a:endParaRPr lang="fr-FR" dirty="0"/>
          </a:p>
        </p:txBody>
      </p:sp>
    </p:spTree>
    <p:extLst>
      <p:ext uri="{BB962C8B-B14F-4D97-AF65-F5344CB8AC3E}">
        <p14:creationId xmlns:p14="http://schemas.microsoft.com/office/powerpoint/2010/main" val="316370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15CACE-CF37-42AC-8FBD-086DD873E081}"/>
              </a:ext>
            </a:extLst>
          </p:cNvPr>
          <p:cNvSpPr>
            <a:spLocks noGrp="1"/>
          </p:cNvSpPr>
          <p:nvPr>
            <p:ph type="title"/>
          </p:nvPr>
        </p:nvSpPr>
        <p:spPr/>
        <p:txBody>
          <a:bodyPr/>
          <a:lstStyle/>
          <a:p>
            <a:r>
              <a:rPr lang="fr-FR" dirty="0"/>
              <a:t>11 - Les Classes</a:t>
            </a:r>
          </a:p>
        </p:txBody>
      </p:sp>
      <p:sp>
        <p:nvSpPr>
          <p:cNvPr id="3" name="Espace réservé du contenu 2">
            <a:extLst>
              <a:ext uri="{FF2B5EF4-FFF2-40B4-BE49-F238E27FC236}">
                <a16:creationId xmlns:a16="http://schemas.microsoft.com/office/drawing/2014/main" id="{D48E4F8B-6FB0-4482-A1D0-A7790C635605}"/>
              </a:ext>
            </a:extLst>
          </p:cNvPr>
          <p:cNvSpPr>
            <a:spLocks noGrp="1"/>
          </p:cNvSpPr>
          <p:nvPr>
            <p:ph idx="1"/>
          </p:nvPr>
        </p:nvSpPr>
        <p:spPr>
          <a:xfrm>
            <a:off x="838200" y="1690688"/>
            <a:ext cx="10515600" cy="4351338"/>
          </a:xfrm>
        </p:spPr>
        <p:txBody>
          <a:bodyPr/>
          <a:lstStyle/>
          <a:p>
            <a:pPr marL="0" indent="0">
              <a:buNone/>
            </a:pPr>
            <a:endParaRPr lang="fr-FR" b="1" dirty="0"/>
          </a:p>
          <a:p>
            <a:pPr marL="0" indent="0">
              <a:buNone/>
            </a:pPr>
            <a:r>
              <a:rPr lang="fr-FR" b="1" dirty="0"/>
              <a:t>Public, privé, protégé : </a:t>
            </a:r>
            <a:r>
              <a:rPr lang="fr-FR" dirty="0"/>
              <a:t>convention d’écriture à base d’_’</a:t>
            </a:r>
          </a:p>
          <a:p>
            <a:pPr marL="0" indent="0">
              <a:buNone/>
            </a:pPr>
            <a:endParaRPr lang="fr-FR" b="1" dirty="0"/>
          </a:p>
        </p:txBody>
      </p:sp>
      <p:pic>
        <p:nvPicPr>
          <p:cNvPr id="9218" name="Picture 2" descr="Définition variables de classe public, protected et private en Python orienté objet">
            <a:extLst>
              <a:ext uri="{FF2B5EF4-FFF2-40B4-BE49-F238E27FC236}">
                <a16:creationId xmlns:a16="http://schemas.microsoft.com/office/drawing/2014/main" id="{34F606DE-96FB-41D1-8442-A16954F96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01" y="3180250"/>
            <a:ext cx="9496338" cy="102711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A2E861DD-4411-45B2-8F15-9DA42F52F678}"/>
              </a:ext>
            </a:extLst>
          </p:cNvPr>
          <p:cNvSpPr txBox="1"/>
          <p:nvPr/>
        </p:nvSpPr>
        <p:spPr>
          <a:xfrm>
            <a:off x="1157680" y="4723124"/>
            <a:ext cx="9269835" cy="646331"/>
          </a:xfrm>
          <a:prstGeom prst="rect">
            <a:avLst/>
          </a:prstGeom>
          <a:noFill/>
        </p:spPr>
        <p:txBody>
          <a:bodyPr wrap="square">
            <a:spAutoFit/>
          </a:bodyPr>
          <a:lstStyle/>
          <a:p>
            <a:r>
              <a:rPr lang="fr-FR" b="1" dirty="0"/>
              <a:t>Mais les membres "privés", qui ne peuvent être accédés que depuis l'intérieur d'un objet, n'existent pas en Python… convention d’écriture avec des </a:t>
            </a:r>
            <a:r>
              <a:rPr lang="fr-FR" b="1" dirty="0" err="1"/>
              <a:t>underscores</a:t>
            </a:r>
            <a:r>
              <a:rPr lang="fr-FR" b="1" dirty="0"/>
              <a:t>.</a:t>
            </a:r>
          </a:p>
        </p:txBody>
      </p:sp>
    </p:spTree>
    <p:extLst>
      <p:ext uri="{BB962C8B-B14F-4D97-AF65-F5344CB8AC3E}">
        <p14:creationId xmlns:p14="http://schemas.microsoft.com/office/powerpoint/2010/main" val="387772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6EC70-F21A-4C88-9801-B9037E36C6D6}"/>
              </a:ext>
            </a:extLst>
          </p:cNvPr>
          <p:cNvSpPr>
            <a:spLocks noGrp="1"/>
          </p:cNvSpPr>
          <p:nvPr>
            <p:ph type="title"/>
          </p:nvPr>
        </p:nvSpPr>
        <p:spPr/>
        <p:txBody>
          <a:bodyPr/>
          <a:lstStyle/>
          <a:p>
            <a:r>
              <a:rPr lang="fr-FR" dirty="0"/>
              <a:t>Opérateurs de calcul</a:t>
            </a:r>
          </a:p>
        </p:txBody>
      </p:sp>
      <p:sp>
        <p:nvSpPr>
          <p:cNvPr id="3" name="Espace réservé du contenu 2">
            <a:extLst>
              <a:ext uri="{FF2B5EF4-FFF2-40B4-BE49-F238E27FC236}">
                <a16:creationId xmlns:a16="http://schemas.microsoft.com/office/drawing/2014/main" id="{26E592D8-5473-4A5D-AC84-155EFA28FB93}"/>
              </a:ext>
            </a:extLst>
          </p:cNvPr>
          <p:cNvSpPr>
            <a:spLocks noGrp="1"/>
          </p:cNvSpPr>
          <p:nvPr>
            <p:ph idx="1"/>
          </p:nvPr>
        </p:nvSpPr>
        <p:spPr/>
        <p:txBody>
          <a:bodyPr/>
          <a:lstStyle/>
          <a:p>
            <a:pPr marL="0" indent="0">
              <a:buNone/>
            </a:pPr>
            <a:endParaRPr lang="fr-FR" dirty="0"/>
          </a:p>
          <a:p>
            <a:pPr marL="0" indent="0">
              <a:buNone/>
            </a:pPr>
            <a:endParaRPr lang="fr-FR" dirty="0"/>
          </a:p>
          <a:p>
            <a:pPr marL="0" indent="0">
              <a:buNone/>
            </a:pPr>
            <a:r>
              <a:rPr lang="fr-FR" dirty="0"/>
              <a:t>+    -   *   /   ** (puissance)  // ( division entière)  % (modulo) </a:t>
            </a:r>
          </a:p>
        </p:txBody>
      </p:sp>
    </p:spTree>
    <p:extLst>
      <p:ext uri="{BB962C8B-B14F-4D97-AF65-F5344CB8AC3E}">
        <p14:creationId xmlns:p14="http://schemas.microsoft.com/office/powerpoint/2010/main" val="2791774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D21EE-96FD-4029-97BB-79AAD2E5191C}"/>
              </a:ext>
            </a:extLst>
          </p:cNvPr>
          <p:cNvSpPr>
            <a:spLocks noGrp="1"/>
          </p:cNvSpPr>
          <p:nvPr>
            <p:ph type="title"/>
          </p:nvPr>
        </p:nvSpPr>
        <p:spPr>
          <a:xfrm>
            <a:off x="838200" y="365125"/>
            <a:ext cx="10515600" cy="700277"/>
          </a:xfrm>
        </p:spPr>
        <p:txBody>
          <a:bodyPr/>
          <a:lstStyle/>
          <a:p>
            <a:r>
              <a:rPr lang="fr-FR" dirty="0"/>
              <a:t>11 - Les Classes</a:t>
            </a:r>
          </a:p>
        </p:txBody>
      </p:sp>
      <p:sp>
        <p:nvSpPr>
          <p:cNvPr id="3" name="Espace réservé du contenu 2">
            <a:extLst>
              <a:ext uri="{FF2B5EF4-FFF2-40B4-BE49-F238E27FC236}">
                <a16:creationId xmlns:a16="http://schemas.microsoft.com/office/drawing/2014/main" id="{07DA846B-6AD6-4F52-A13E-F83C280DA761}"/>
              </a:ext>
            </a:extLst>
          </p:cNvPr>
          <p:cNvSpPr>
            <a:spLocks noGrp="1"/>
          </p:cNvSpPr>
          <p:nvPr>
            <p:ph idx="1"/>
          </p:nvPr>
        </p:nvSpPr>
        <p:spPr>
          <a:xfrm>
            <a:off x="838200" y="1065402"/>
            <a:ext cx="10515600" cy="5111561"/>
          </a:xfrm>
        </p:spPr>
        <p:txBody>
          <a:bodyPr>
            <a:normAutofit/>
          </a:bodyPr>
          <a:lstStyle/>
          <a:p>
            <a:pPr marL="0" indent="0">
              <a:buNone/>
            </a:pPr>
            <a:r>
              <a:rPr lang="en-US" dirty="0"/>
              <a:t># Function defined outside the class</a:t>
            </a:r>
          </a:p>
          <a:p>
            <a:pPr marL="0" indent="0">
              <a:buNone/>
            </a:pPr>
            <a:endParaRPr lang="en-US" dirty="0"/>
          </a:p>
          <a:p>
            <a:pPr marL="0" indent="0">
              <a:buNone/>
            </a:pPr>
            <a:r>
              <a:rPr lang="en-US" dirty="0"/>
              <a:t>def </a:t>
            </a:r>
            <a:r>
              <a:rPr lang="en-US" b="1" dirty="0"/>
              <a:t>f</a:t>
            </a:r>
            <a:r>
              <a:rPr lang="en-US" dirty="0"/>
              <a:t>(self, x, y):</a:t>
            </a:r>
          </a:p>
          <a:p>
            <a:pPr marL="0" indent="0">
              <a:buNone/>
            </a:pPr>
            <a:r>
              <a:rPr lang="en-US" dirty="0"/>
              <a:t>    return min(x, </a:t>
            </a:r>
            <a:r>
              <a:rPr lang="en-US" dirty="0" err="1"/>
              <a:t>x+y</a:t>
            </a:r>
            <a:r>
              <a:rPr lang="en-US" dirty="0"/>
              <a:t>)</a:t>
            </a:r>
          </a:p>
          <a:p>
            <a:pPr marL="0" indent="0">
              <a:buNone/>
            </a:pPr>
            <a:endParaRPr lang="en-US" dirty="0"/>
          </a:p>
          <a:p>
            <a:pPr marL="0" indent="0">
              <a:buNone/>
            </a:pPr>
            <a:r>
              <a:rPr lang="en-US" dirty="0"/>
              <a:t>class C:</a:t>
            </a:r>
          </a:p>
          <a:p>
            <a:pPr marL="0" indent="0">
              <a:buNone/>
            </a:pPr>
            <a:r>
              <a:rPr lang="en-US" dirty="0"/>
              <a:t>    fc = </a:t>
            </a:r>
            <a:r>
              <a:rPr lang="en-US" b="1" dirty="0"/>
              <a:t>f</a:t>
            </a:r>
          </a:p>
          <a:p>
            <a:pPr marL="0" indent="0">
              <a:buNone/>
            </a:pPr>
            <a:r>
              <a:rPr lang="en-US" dirty="0"/>
              <a:t>    def </a:t>
            </a:r>
            <a:r>
              <a:rPr lang="en-US" dirty="0" err="1"/>
              <a:t>gc</a:t>
            </a:r>
            <a:r>
              <a:rPr lang="en-US" dirty="0"/>
              <a:t>(self):</a:t>
            </a:r>
          </a:p>
          <a:p>
            <a:pPr marL="0" indent="0">
              <a:buNone/>
            </a:pPr>
            <a:r>
              <a:rPr lang="en-US" dirty="0"/>
              <a:t>        return 'hello world'</a:t>
            </a:r>
          </a:p>
          <a:p>
            <a:pPr marL="0" indent="0">
              <a:buNone/>
            </a:pPr>
            <a:r>
              <a:rPr lang="en-US" dirty="0"/>
              <a:t>    </a:t>
            </a:r>
            <a:r>
              <a:rPr lang="en-US" dirty="0" err="1"/>
              <a:t>hc</a:t>
            </a:r>
            <a:r>
              <a:rPr lang="en-US" dirty="0"/>
              <a:t> = </a:t>
            </a:r>
            <a:r>
              <a:rPr lang="en-US" dirty="0" err="1"/>
              <a:t>gc</a:t>
            </a:r>
            <a:r>
              <a:rPr lang="en-US" dirty="0"/>
              <a:t>	# </a:t>
            </a:r>
            <a:r>
              <a:rPr lang="en-US" dirty="0" err="1"/>
              <a:t>intérêt</a:t>
            </a:r>
            <a:r>
              <a:rPr lang="en-US" dirty="0"/>
              <a:t> ??</a:t>
            </a:r>
            <a:endParaRPr lang="fr-FR" dirty="0"/>
          </a:p>
        </p:txBody>
      </p:sp>
    </p:spTree>
    <p:extLst>
      <p:ext uri="{BB962C8B-B14F-4D97-AF65-F5344CB8AC3E}">
        <p14:creationId xmlns:p14="http://schemas.microsoft.com/office/powerpoint/2010/main" val="2645206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1ACF1D-FFE7-4E65-804A-806BADED165D}"/>
              </a:ext>
            </a:extLst>
          </p:cNvPr>
          <p:cNvSpPr>
            <a:spLocks noGrp="1"/>
          </p:cNvSpPr>
          <p:nvPr>
            <p:ph type="title"/>
          </p:nvPr>
        </p:nvSpPr>
        <p:spPr>
          <a:xfrm>
            <a:off x="838200" y="365125"/>
            <a:ext cx="10515600" cy="750611"/>
          </a:xfrm>
        </p:spPr>
        <p:txBody>
          <a:bodyPr/>
          <a:lstStyle/>
          <a:p>
            <a:r>
              <a:rPr lang="fr-FR" dirty="0"/>
              <a:t>11 - Les Classes</a:t>
            </a:r>
          </a:p>
        </p:txBody>
      </p:sp>
      <p:sp>
        <p:nvSpPr>
          <p:cNvPr id="3" name="Espace réservé du contenu 2">
            <a:extLst>
              <a:ext uri="{FF2B5EF4-FFF2-40B4-BE49-F238E27FC236}">
                <a16:creationId xmlns:a16="http://schemas.microsoft.com/office/drawing/2014/main" id="{E4B79D14-F2DA-4871-8204-B3A05E874EC4}"/>
              </a:ext>
            </a:extLst>
          </p:cNvPr>
          <p:cNvSpPr>
            <a:spLocks noGrp="1"/>
          </p:cNvSpPr>
          <p:nvPr>
            <p:ph idx="1"/>
          </p:nvPr>
        </p:nvSpPr>
        <p:spPr>
          <a:xfrm>
            <a:off x="838200" y="1115736"/>
            <a:ext cx="10515600" cy="5410695"/>
          </a:xfrm>
        </p:spPr>
        <p:txBody>
          <a:bodyPr>
            <a:normAutofit/>
          </a:bodyPr>
          <a:lstStyle/>
          <a:p>
            <a:pPr marL="0" indent="0">
              <a:buNone/>
            </a:pPr>
            <a:r>
              <a:rPr lang="fr-FR" dirty="0"/>
              <a:t>class Bag:</a:t>
            </a:r>
          </a:p>
          <a:p>
            <a:pPr marL="0" indent="0">
              <a:buNone/>
            </a:pPr>
            <a:r>
              <a:rPr lang="fr-FR" dirty="0"/>
              <a:t>    </a:t>
            </a:r>
            <a:r>
              <a:rPr lang="fr-FR" dirty="0" err="1"/>
              <a:t>def</a:t>
            </a:r>
            <a:r>
              <a:rPr lang="fr-FR" dirty="0"/>
              <a:t> __init__(self):</a:t>
            </a:r>
          </a:p>
          <a:p>
            <a:pPr marL="0" indent="0">
              <a:buNone/>
            </a:pPr>
            <a:r>
              <a:rPr lang="fr-FR" dirty="0"/>
              <a:t>        </a:t>
            </a:r>
            <a:r>
              <a:rPr lang="fr-FR" dirty="0" err="1"/>
              <a:t>self.data</a:t>
            </a:r>
            <a:r>
              <a:rPr lang="fr-FR" dirty="0"/>
              <a:t> = []</a:t>
            </a:r>
          </a:p>
          <a:p>
            <a:pPr marL="0" indent="0">
              <a:buNone/>
            </a:pPr>
            <a:r>
              <a:rPr lang="fr-FR" dirty="0"/>
              <a:t>    </a:t>
            </a:r>
            <a:r>
              <a:rPr lang="fr-FR" dirty="0" err="1"/>
              <a:t>def</a:t>
            </a:r>
            <a:r>
              <a:rPr lang="fr-FR" dirty="0"/>
              <a:t> </a:t>
            </a:r>
            <a:r>
              <a:rPr lang="fr-FR" dirty="0" err="1"/>
              <a:t>add</a:t>
            </a:r>
            <a:r>
              <a:rPr lang="fr-FR" dirty="0"/>
              <a:t>(self, x):</a:t>
            </a:r>
          </a:p>
          <a:p>
            <a:pPr marL="0" indent="0">
              <a:buNone/>
            </a:pPr>
            <a:r>
              <a:rPr lang="fr-FR" dirty="0"/>
              <a:t>        </a:t>
            </a:r>
            <a:r>
              <a:rPr lang="fr-FR" dirty="0" err="1"/>
              <a:t>self.data.append</a:t>
            </a:r>
            <a:r>
              <a:rPr lang="fr-FR" dirty="0"/>
              <a:t>(x)</a:t>
            </a:r>
          </a:p>
          <a:p>
            <a:pPr marL="0" indent="0">
              <a:buNone/>
            </a:pPr>
            <a:r>
              <a:rPr lang="fr-FR" dirty="0"/>
              <a:t>    </a:t>
            </a:r>
            <a:r>
              <a:rPr lang="fr-FR" dirty="0" err="1"/>
              <a:t>def</a:t>
            </a:r>
            <a:r>
              <a:rPr lang="fr-FR" dirty="0"/>
              <a:t> </a:t>
            </a:r>
            <a:r>
              <a:rPr lang="fr-FR" dirty="0" err="1"/>
              <a:t>addtwice</a:t>
            </a:r>
            <a:r>
              <a:rPr lang="fr-FR" dirty="0"/>
              <a:t>(self, x):</a:t>
            </a:r>
          </a:p>
          <a:p>
            <a:pPr marL="0" indent="0">
              <a:buNone/>
            </a:pPr>
            <a:r>
              <a:rPr lang="fr-FR" dirty="0"/>
              <a:t>        </a:t>
            </a:r>
            <a:r>
              <a:rPr lang="fr-FR" dirty="0" err="1"/>
              <a:t>self.add</a:t>
            </a:r>
            <a:r>
              <a:rPr lang="fr-FR" dirty="0"/>
              <a:t>(x)</a:t>
            </a:r>
          </a:p>
          <a:p>
            <a:pPr marL="0" indent="0">
              <a:buNone/>
            </a:pPr>
            <a:r>
              <a:rPr lang="fr-FR" dirty="0"/>
              <a:t>        </a:t>
            </a:r>
            <a:r>
              <a:rPr lang="fr-FR" dirty="0" err="1"/>
              <a:t>self.add</a:t>
            </a:r>
            <a:r>
              <a:rPr lang="fr-FR" dirty="0"/>
              <a:t>(x)</a:t>
            </a:r>
          </a:p>
          <a:p>
            <a:pPr marL="0" indent="0">
              <a:buNone/>
            </a:pPr>
            <a:endParaRPr lang="fr-FR" dirty="0"/>
          </a:p>
        </p:txBody>
      </p:sp>
      <p:sp>
        <p:nvSpPr>
          <p:cNvPr id="4" name="Rectangle 1">
            <a:extLst>
              <a:ext uri="{FF2B5EF4-FFF2-40B4-BE49-F238E27FC236}">
                <a16:creationId xmlns:a16="http://schemas.microsoft.com/office/drawing/2014/main" id="{022D84AE-7F79-476E-8CE5-9EA1C7809A6C}"/>
              </a:ext>
            </a:extLst>
          </p:cNvPr>
          <p:cNvSpPr>
            <a:spLocks noChangeArrowheads="1"/>
          </p:cNvSpPr>
          <p:nvPr/>
        </p:nvSpPr>
        <p:spPr bwMode="auto">
          <a:xfrm>
            <a:off x="838200" y="5419098"/>
            <a:ext cx="9580926" cy="646331"/>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222222"/>
                </a:solidFill>
                <a:effectLst/>
                <a:latin typeface="Lucida Grande"/>
              </a:rPr>
              <a:t>Les méthodes peuvent appeler d'autres méthodes en utilisant des méthodes qui sont des attributs de l'argument </a:t>
            </a:r>
            <a:r>
              <a:rPr kumimoji="0" lang="fr-FR" altLang="fr-FR" b="1"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self</a:t>
            </a:r>
            <a:r>
              <a:rPr kumimoji="0" lang="fr-FR" altLang="fr-FR" b="1" i="0" u="none" strike="noStrike" cap="none" normalizeH="0" baseline="0" dirty="0">
                <a:ln>
                  <a:noFill/>
                </a:ln>
                <a:solidFill>
                  <a:srgbClr val="222222"/>
                </a:solidFill>
                <a:effectLst/>
                <a:latin typeface="Lucida Grande"/>
              </a:rPr>
              <a:t> </a:t>
            </a:r>
            <a:r>
              <a:rPr kumimoji="0" lang="fr-FR" altLang="fr-FR" sz="1000" b="0" i="0" u="none" strike="noStrike" cap="none" normalizeH="0" baseline="0" dirty="0">
                <a:ln>
                  <a:noFill/>
                </a:ln>
                <a:solidFill>
                  <a:srgbClr val="222222"/>
                </a:solidFill>
                <a:effectLst/>
                <a:latin typeface="Lucida Grande"/>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 coins arrondis 4">
            <a:extLst>
              <a:ext uri="{FF2B5EF4-FFF2-40B4-BE49-F238E27FC236}">
                <a16:creationId xmlns:a16="http://schemas.microsoft.com/office/drawing/2014/main" id="{B500420B-DD04-4C53-AD6A-F55BAEF6694E}"/>
              </a:ext>
            </a:extLst>
          </p:cNvPr>
          <p:cNvSpPr/>
          <p:nvPr/>
        </p:nvSpPr>
        <p:spPr>
          <a:xfrm>
            <a:off x="1812022" y="2718033"/>
            <a:ext cx="587229" cy="343949"/>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F97F6882-2427-42E7-A0C6-C0B6CED37BE4}"/>
              </a:ext>
            </a:extLst>
          </p:cNvPr>
          <p:cNvSpPr/>
          <p:nvPr/>
        </p:nvSpPr>
        <p:spPr>
          <a:xfrm>
            <a:off x="2164360" y="4295163"/>
            <a:ext cx="587229" cy="268448"/>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5AA087CE-14DF-425B-824E-D098AA67CB9A}"/>
              </a:ext>
            </a:extLst>
          </p:cNvPr>
          <p:cNvSpPr/>
          <p:nvPr/>
        </p:nvSpPr>
        <p:spPr>
          <a:xfrm>
            <a:off x="2164360" y="4815281"/>
            <a:ext cx="587229" cy="268448"/>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courbe vers la gauche 7">
            <a:extLst>
              <a:ext uri="{FF2B5EF4-FFF2-40B4-BE49-F238E27FC236}">
                <a16:creationId xmlns:a16="http://schemas.microsoft.com/office/drawing/2014/main" id="{EBEC8FB8-8FF8-4965-BCB8-697DCD00FE34}"/>
              </a:ext>
            </a:extLst>
          </p:cNvPr>
          <p:cNvSpPr/>
          <p:nvPr/>
        </p:nvSpPr>
        <p:spPr>
          <a:xfrm>
            <a:off x="4681058" y="2818701"/>
            <a:ext cx="813732" cy="17449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969012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5C66B3-CA1B-45FD-ACEB-F7AE7F2EC77B}"/>
              </a:ext>
            </a:extLst>
          </p:cNvPr>
          <p:cNvSpPr>
            <a:spLocks noGrp="1"/>
          </p:cNvSpPr>
          <p:nvPr>
            <p:ph type="title"/>
          </p:nvPr>
        </p:nvSpPr>
        <p:spPr>
          <a:xfrm>
            <a:off x="838200" y="365126"/>
            <a:ext cx="10515600" cy="624776"/>
          </a:xfrm>
        </p:spPr>
        <p:txBody>
          <a:bodyPr>
            <a:normAutofit fontScale="90000"/>
          </a:bodyPr>
          <a:lstStyle/>
          <a:p>
            <a:r>
              <a:rPr lang="fr-FR" dirty="0"/>
              <a:t>11 - Les Classes : </a:t>
            </a:r>
            <a:r>
              <a:rPr lang="fr-FR" b="1" dirty="0"/>
              <a:t>Héritage multiple :</a:t>
            </a:r>
            <a:br>
              <a:rPr lang="fr-FR" b="1" dirty="0"/>
            </a:br>
            <a:endParaRPr lang="fr-FR" dirty="0"/>
          </a:p>
        </p:txBody>
      </p:sp>
      <p:sp>
        <p:nvSpPr>
          <p:cNvPr id="3" name="Espace réservé du contenu 2">
            <a:extLst>
              <a:ext uri="{FF2B5EF4-FFF2-40B4-BE49-F238E27FC236}">
                <a16:creationId xmlns:a16="http://schemas.microsoft.com/office/drawing/2014/main" id="{CF177449-CD00-440F-BCF3-479D3BED6B88}"/>
              </a:ext>
            </a:extLst>
          </p:cNvPr>
          <p:cNvSpPr>
            <a:spLocks noGrp="1"/>
          </p:cNvSpPr>
          <p:nvPr>
            <p:ph idx="1"/>
          </p:nvPr>
        </p:nvSpPr>
        <p:spPr>
          <a:xfrm>
            <a:off x="838200" y="989902"/>
            <a:ext cx="10515600" cy="5187061"/>
          </a:xfrm>
        </p:spPr>
        <p:txBody>
          <a:bodyPr/>
          <a:lstStyle/>
          <a:p>
            <a:pPr marL="0" indent="0">
              <a:buNone/>
            </a:pPr>
            <a:r>
              <a:rPr lang="fr-FR" b="1" dirty="0">
                <a:hlinkClick r:id="rId2"/>
              </a:rPr>
              <a:t>https://</a:t>
            </a:r>
            <a:r>
              <a:rPr lang="fr-FR" b="1" dirty="0" err="1">
                <a:hlinkClick r:id="rId2"/>
              </a:rPr>
              <a:t>www.pierre-giraud.com</a:t>
            </a:r>
            <a:r>
              <a:rPr lang="fr-FR" b="1" dirty="0">
                <a:hlinkClick r:id="rId2"/>
              </a:rPr>
              <a:t>/python-apprendre-programmer-cours/oriente-objet-</a:t>
            </a:r>
            <a:r>
              <a:rPr lang="fr-FR" b="1" dirty="0" err="1">
                <a:hlinkClick r:id="rId2"/>
              </a:rPr>
              <a:t>heritage</a:t>
            </a:r>
            <a:r>
              <a:rPr lang="fr-FR" b="1" dirty="0">
                <a:hlinkClick r:id="rId2"/>
              </a:rPr>
              <a:t>-polymorphisme/</a:t>
            </a:r>
            <a:endParaRPr lang="fr-FR" b="1" dirty="0"/>
          </a:p>
          <a:p>
            <a:pPr marL="0" indent="0">
              <a:buNone/>
            </a:pPr>
            <a:r>
              <a:rPr lang="fr-FR" b="1" dirty="0"/>
              <a:t>Déclaration :</a:t>
            </a:r>
          </a:p>
          <a:p>
            <a:pPr marL="0" indent="0">
              <a:buNone/>
            </a:pPr>
            <a:r>
              <a:rPr lang="en-US" dirty="0"/>
              <a:t>class </a:t>
            </a:r>
            <a:r>
              <a:rPr lang="en-US" dirty="0" err="1"/>
              <a:t>DerivedClassName</a:t>
            </a:r>
            <a:r>
              <a:rPr lang="en-US" dirty="0"/>
              <a:t>(</a:t>
            </a:r>
            <a:r>
              <a:rPr lang="en-US" dirty="0" err="1"/>
              <a:t>Base1</a:t>
            </a:r>
            <a:r>
              <a:rPr lang="en-US" dirty="0"/>
              <a:t>, </a:t>
            </a:r>
            <a:r>
              <a:rPr lang="en-US" dirty="0" err="1"/>
              <a:t>Base2</a:t>
            </a:r>
            <a:r>
              <a:rPr lang="en-US" dirty="0"/>
              <a:t>, </a:t>
            </a:r>
            <a:r>
              <a:rPr lang="en-US" dirty="0" err="1"/>
              <a:t>Base3</a:t>
            </a:r>
            <a:r>
              <a:rPr lang="en-US" dirty="0"/>
              <a:t>):</a:t>
            </a:r>
          </a:p>
          <a:p>
            <a:pPr marL="0" indent="0">
              <a:buNone/>
            </a:pPr>
            <a:r>
              <a:rPr lang="en-US" dirty="0"/>
              <a:t>    &lt;statement-1&gt;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&lt;statement-N&gt;</a:t>
            </a:r>
            <a:endParaRPr lang="fr-FR" dirty="0"/>
          </a:p>
        </p:txBody>
      </p:sp>
    </p:spTree>
    <p:extLst>
      <p:ext uri="{BB962C8B-B14F-4D97-AF65-F5344CB8AC3E}">
        <p14:creationId xmlns:p14="http://schemas.microsoft.com/office/powerpoint/2010/main" val="726631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B84EA-B7F5-496B-BC01-23AED255150E}"/>
              </a:ext>
            </a:extLst>
          </p:cNvPr>
          <p:cNvSpPr>
            <a:spLocks noGrp="1"/>
          </p:cNvSpPr>
          <p:nvPr>
            <p:ph type="title"/>
          </p:nvPr>
        </p:nvSpPr>
        <p:spPr>
          <a:xfrm>
            <a:off x="838200" y="365125"/>
            <a:ext cx="10515600" cy="549275"/>
          </a:xfrm>
        </p:spPr>
        <p:txBody>
          <a:bodyPr>
            <a:normAutofit fontScale="90000"/>
          </a:bodyPr>
          <a:lstStyle/>
          <a:p>
            <a:r>
              <a:rPr lang="fr-FR" dirty="0"/>
              <a:t>11 - Les Classes : </a:t>
            </a:r>
            <a:r>
              <a:rPr lang="fr-FR" b="1" dirty="0"/>
              <a:t>Héritage multiple :</a:t>
            </a:r>
            <a:br>
              <a:rPr lang="fr-FR" b="1" dirty="0"/>
            </a:br>
            <a:endParaRPr lang="fr-FR" dirty="0"/>
          </a:p>
        </p:txBody>
      </p:sp>
      <p:sp>
        <p:nvSpPr>
          <p:cNvPr id="3" name="Espace réservé du contenu 2">
            <a:extLst>
              <a:ext uri="{FF2B5EF4-FFF2-40B4-BE49-F238E27FC236}">
                <a16:creationId xmlns:a16="http://schemas.microsoft.com/office/drawing/2014/main" id="{E11CC293-664D-4E00-8685-9FA58B924F36}"/>
              </a:ext>
            </a:extLst>
          </p:cNvPr>
          <p:cNvSpPr>
            <a:spLocks noGrp="1"/>
          </p:cNvSpPr>
          <p:nvPr>
            <p:ph idx="1"/>
          </p:nvPr>
        </p:nvSpPr>
        <p:spPr>
          <a:xfrm>
            <a:off x="838200" y="1023457"/>
            <a:ext cx="10515600" cy="5268286"/>
          </a:xfrm>
        </p:spPr>
        <p:txBody>
          <a:bodyPr>
            <a:normAutofit lnSpcReduction="10000"/>
          </a:bodyPr>
          <a:lstStyle/>
          <a:p>
            <a:pPr marL="0" indent="0">
              <a:buNone/>
            </a:pPr>
            <a:r>
              <a:rPr lang="en-US" dirty="0"/>
              <a:t>class </a:t>
            </a:r>
            <a:r>
              <a:rPr lang="en-US" b="1" dirty="0"/>
              <a:t>Camera:</a:t>
            </a:r>
          </a:p>
          <a:p>
            <a:pPr marL="0" indent="0">
              <a:buNone/>
            </a:pPr>
            <a:r>
              <a:rPr lang="en-US" dirty="0"/>
              <a:t>    def </a:t>
            </a:r>
            <a:r>
              <a:rPr lang="en-US" dirty="0" err="1"/>
              <a:t>camera_method</a:t>
            </a:r>
            <a:r>
              <a:rPr lang="en-US" dirty="0"/>
              <a:t>(self):</a:t>
            </a:r>
          </a:p>
          <a:p>
            <a:pPr marL="0" indent="0">
              <a:buNone/>
            </a:pPr>
            <a:r>
              <a:rPr lang="en-US" dirty="0"/>
              <a:t>        print("This is parent Camera class method")</a:t>
            </a:r>
          </a:p>
          <a:p>
            <a:pPr marL="0" indent="0">
              <a:buNone/>
            </a:pPr>
            <a:endParaRPr lang="en-US" dirty="0"/>
          </a:p>
          <a:p>
            <a:pPr marL="0" indent="0">
              <a:buNone/>
            </a:pPr>
            <a:r>
              <a:rPr lang="en-US" dirty="0"/>
              <a:t>class </a:t>
            </a:r>
            <a:r>
              <a:rPr lang="en-US" b="1" dirty="0"/>
              <a:t>Radio</a:t>
            </a:r>
            <a:r>
              <a:rPr lang="en-US" dirty="0"/>
              <a:t>:</a:t>
            </a:r>
          </a:p>
          <a:p>
            <a:pPr marL="0" indent="0">
              <a:buNone/>
            </a:pPr>
            <a:r>
              <a:rPr lang="en-US" dirty="0"/>
              <a:t>    def </a:t>
            </a:r>
            <a:r>
              <a:rPr lang="en-US" dirty="0" err="1"/>
              <a:t>radio_method</a:t>
            </a:r>
            <a:r>
              <a:rPr lang="en-US" dirty="0"/>
              <a:t>(self):</a:t>
            </a:r>
          </a:p>
          <a:p>
            <a:pPr marL="0" indent="0">
              <a:buNone/>
            </a:pPr>
            <a:r>
              <a:rPr lang="en-US" dirty="0"/>
              <a:t>        print("This is parent Radio class method")</a:t>
            </a:r>
          </a:p>
          <a:p>
            <a:pPr marL="0" indent="0">
              <a:buNone/>
            </a:pPr>
            <a:endParaRPr lang="en-US" dirty="0"/>
          </a:p>
          <a:p>
            <a:pPr marL="0" indent="0">
              <a:buNone/>
            </a:pPr>
            <a:r>
              <a:rPr lang="en-US" dirty="0"/>
              <a:t>class </a:t>
            </a:r>
            <a:r>
              <a:rPr lang="en-US" dirty="0" err="1"/>
              <a:t>CellPhone</a:t>
            </a:r>
            <a:r>
              <a:rPr lang="en-US" dirty="0"/>
              <a:t>(</a:t>
            </a:r>
            <a:r>
              <a:rPr lang="en-US" b="1" dirty="0"/>
              <a:t>Camera, Radio</a:t>
            </a:r>
            <a:r>
              <a:rPr lang="en-US" dirty="0"/>
              <a:t>):</a:t>
            </a:r>
          </a:p>
          <a:p>
            <a:pPr marL="0" indent="0">
              <a:buNone/>
            </a:pPr>
            <a:r>
              <a:rPr lang="en-US" dirty="0"/>
              <a:t>     def </a:t>
            </a:r>
            <a:r>
              <a:rPr lang="en-US" dirty="0" err="1"/>
              <a:t>cell_phone_method</a:t>
            </a:r>
            <a:r>
              <a:rPr lang="en-US" dirty="0"/>
              <a:t>(self):</a:t>
            </a:r>
          </a:p>
          <a:p>
            <a:pPr marL="0" indent="0">
              <a:buNone/>
            </a:pPr>
            <a:r>
              <a:rPr lang="en-US" dirty="0"/>
              <a:t>        print("This is child </a:t>
            </a:r>
            <a:r>
              <a:rPr lang="en-US" dirty="0" err="1"/>
              <a:t>CellPhone</a:t>
            </a:r>
            <a:r>
              <a:rPr lang="en-US" dirty="0"/>
              <a:t> class method")</a:t>
            </a:r>
            <a:endParaRPr lang="fr-FR" dirty="0"/>
          </a:p>
        </p:txBody>
      </p:sp>
    </p:spTree>
    <p:extLst>
      <p:ext uri="{BB962C8B-B14F-4D97-AF65-F5344CB8AC3E}">
        <p14:creationId xmlns:p14="http://schemas.microsoft.com/office/powerpoint/2010/main" val="231969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60FC5A-E468-48C8-BD8B-6382B13A4B8F}"/>
              </a:ext>
            </a:extLst>
          </p:cNvPr>
          <p:cNvSpPr>
            <a:spLocks noGrp="1"/>
          </p:cNvSpPr>
          <p:nvPr>
            <p:ph type="title"/>
          </p:nvPr>
        </p:nvSpPr>
        <p:spPr>
          <a:xfrm>
            <a:off x="838200" y="365126"/>
            <a:ext cx="10515600" cy="641554"/>
          </a:xfrm>
        </p:spPr>
        <p:txBody>
          <a:bodyPr>
            <a:normAutofit fontScale="90000"/>
          </a:bodyPr>
          <a:lstStyle/>
          <a:p>
            <a:r>
              <a:rPr lang="fr-FR" dirty="0"/>
              <a:t>11 - Les Classes : </a:t>
            </a:r>
            <a:r>
              <a:rPr lang="fr-FR" b="1" dirty="0"/>
              <a:t>Héritage multiple :</a:t>
            </a:r>
            <a:br>
              <a:rPr lang="fr-FR" b="1" dirty="0"/>
            </a:br>
            <a:endParaRPr lang="fr-FR" dirty="0"/>
          </a:p>
        </p:txBody>
      </p:sp>
      <p:sp>
        <p:nvSpPr>
          <p:cNvPr id="3" name="Espace réservé du contenu 2">
            <a:extLst>
              <a:ext uri="{FF2B5EF4-FFF2-40B4-BE49-F238E27FC236}">
                <a16:creationId xmlns:a16="http://schemas.microsoft.com/office/drawing/2014/main" id="{52A64FA5-3C06-40B1-AF94-EF1B70CC8DC2}"/>
              </a:ext>
            </a:extLst>
          </p:cNvPr>
          <p:cNvSpPr>
            <a:spLocks noGrp="1"/>
          </p:cNvSpPr>
          <p:nvPr>
            <p:ph idx="1"/>
          </p:nvPr>
        </p:nvSpPr>
        <p:spPr>
          <a:xfrm>
            <a:off x="838200" y="1098958"/>
            <a:ext cx="10515600" cy="5078005"/>
          </a:xfrm>
        </p:spPr>
        <p:txBody>
          <a:bodyPr/>
          <a:lstStyle/>
          <a:p>
            <a:pPr marL="0" indent="0">
              <a:buNone/>
            </a:pPr>
            <a:r>
              <a:rPr lang="en-US" dirty="0" err="1"/>
              <a:t>cell_phone_a</a:t>
            </a:r>
            <a:r>
              <a:rPr lang="en-US" dirty="0"/>
              <a:t> = </a:t>
            </a:r>
            <a:r>
              <a:rPr lang="en-US" dirty="0" err="1"/>
              <a:t>CellPhone</a:t>
            </a:r>
            <a:r>
              <a:rPr lang="en-US" dirty="0"/>
              <a:t>()</a:t>
            </a:r>
          </a:p>
          <a:p>
            <a:pPr marL="0" indent="0">
              <a:buNone/>
            </a:pPr>
            <a:r>
              <a:rPr lang="en-US" dirty="0"/>
              <a:t>This is child  </a:t>
            </a:r>
            <a:r>
              <a:rPr lang="en-US" dirty="0" err="1"/>
              <a:t>CellPhone</a:t>
            </a:r>
            <a:r>
              <a:rPr lang="en-US" dirty="0"/>
              <a:t> class method</a:t>
            </a:r>
          </a:p>
          <a:p>
            <a:endParaRPr lang="en-US" dirty="0"/>
          </a:p>
          <a:p>
            <a:pPr marL="0" indent="0">
              <a:buNone/>
            </a:pPr>
            <a:r>
              <a:rPr lang="en-US" dirty="0" err="1"/>
              <a:t>cell_phone_a.camera_method</a:t>
            </a:r>
            <a:r>
              <a:rPr lang="en-US" dirty="0"/>
              <a:t>()</a:t>
            </a:r>
          </a:p>
          <a:p>
            <a:pPr marL="0" indent="0">
              <a:buNone/>
            </a:pPr>
            <a:r>
              <a:rPr lang="en-US" dirty="0"/>
              <a:t>This is parent Camera class method</a:t>
            </a:r>
          </a:p>
          <a:p>
            <a:endParaRPr lang="en-US" dirty="0"/>
          </a:p>
          <a:p>
            <a:pPr marL="0" indent="0">
              <a:buNone/>
            </a:pPr>
            <a:r>
              <a:rPr lang="en-US" dirty="0" err="1"/>
              <a:t>cell_phone_a.radio_method</a:t>
            </a:r>
            <a:r>
              <a:rPr lang="en-US" dirty="0"/>
              <a:t>()</a:t>
            </a:r>
          </a:p>
          <a:p>
            <a:pPr marL="0" indent="0">
              <a:buNone/>
            </a:pPr>
            <a:r>
              <a:rPr lang="en-US" dirty="0"/>
              <a:t>This is parent Radio class method</a:t>
            </a:r>
          </a:p>
        </p:txBody>
      </p:sp>
    </p:spTree>
    <p:extLst>
      <p:ext uri="{BB962C8B-B14F-4D97-AF65-F5344CB8AC3E}">
        <p14:creationId xmlns:p14="http://schemas.microsoft.com/office/powerpoint/2010/main" val="17709612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76FB2E-1CF9-4BF7-BA6F-40BA31695AC7}"/>
              </a:ext>
            </a:extLst>
          </p:cNvPr>
          <p:cNvSpPr>
            <a:spLocks noGrp="1"/>
          </p:cNvSpPr>
          <p:nvPr>
            <p:ph type="title"/>
          </p:nvPr>
        </p:nvSpPr>
        <p:spPr>
          <a:xfrm>
            <a:off x="838200" y="365125"/>
            <a:ext cx="10515600" cy="582831"/>
          </a:xfrm>
        </p:spPr>
        <p:txBody>
          <a:bodyPr>
            <a:normAutofit fontScale="90000"/>
          </a:bodyPr>
          <a:lstStyle/>
          <a:p>
            <a:r>
              <a:rPr lang="fr-FR" dirty="0"/>
              <a:t>11 - Les Classes</a:t>
            </a:r>
          </a:p>
        </p:txBody>
      </p:sp>
      <p:sp>
        <p:nvSpPr>
          <p:cNvPr id="3" name="Espace réservé du contenu 2">
            <a:extLst>
              <a:ext uri="{FF2B5EF4-FFF2-40B4-BE49-F238E27FC236}">
                <a16:creationId xmlns:a16="http://schemas.microsoft.com/office/drawing/2014/main" id="{79BE1C61-DE35-4D7F-87B8-C9F5F451F423}"/>
              </a:ext>
            </a:extLst>
          </p:cNvPr>
          <p:cNvSpPr>
            <a:spLocks noGrp="1"/>
          </p:cNvSpPr>
          <p:nvPr>
            <p:ph idx="1"/>
          </p:nvPr>
        </p:nvSpPr>
        <p:spPr>
          <a:xfrm>
            <a:off x="838200" y="1006679"/>
            <a:ext cx="10515600" cy="5170284"/>
          </a:xfrm>
        </p:spPr>
        <p:txBody>
          <a:bodyPr>
            <a:normAutofit fontScale="55000" lnSpcReduction="20000"/>
          </a:bodyPr>
          <a:lstStyle/>
          <a:p>
            <a:pPr marL="0" indent="0">
              <a:buNone/>
            </a:pPr>
            <a:r>
              <a:rPr lang="fr-FR" sz="2900" b="1" dirty="0"/>
              <a:t>class Mapping:</a:t>
            </a:r>
          </a:p>
          <a:p>
            <a:pPr marL="0" indent="0">
              <a:buNone/>
            </a:pPr>
            <a:r>
              <a:rPr lang="fr-FR" dirty="0"/>
              <a:t>    </a:t>
            </a:r>
            <a:r>
              <a:rPr lang="fr-FR" dirty="0" err="1"/>
              <a:t>def</a:t>
            </a:r>
            <a:r>
              <a:rPr lang="fr-FR" dirty="0"/>
              <a:t> __init__(self, </a:t>
            </a:r>
            <a:r>
              <a:rPr lang="fr-FR" dirty="0" err="1"/>
              <a:t>iterable</a:t>
            </a:r>
            <a:r>
              <a:rPr lang="fr-FR" dirty="0"/>
              <a:t>):</a:t>
            </a:r>
          </a:p>
          <a:p>
            <a:pPr marL="0" indent="0">
              <a:buNone/>
            </a:pPr>
            <a:r>
              <a:rPr lang="fr-FR" dirty="0"/>
              <a:t>        </a:t>
            </a:r>
            <a:r>
              <a:rPr lang="fr-FR" dirty="0" err="1"/>
              <a:t>self.items_list</a:t>
            </a:r>
            <a:r>
              <a:rPr lang="fr-FR" dirty="0"/>
              <a:t> = []</a:t>
            </a:r>
          </a:p>
          <a:p>
            <a:pPr marL="0" indent="0">
              <a:buNone/>
            </a:pPr>
            <a:r>
              <a:rPr lang="fr-FR" dirty="0"/>
              <a:t>        </a:t>
            </a:r>
            <a:r>
              <a:rPr lang="fr-FR" dirty="0" err="1"/>
              <a:t>self.__update</a:t>
            </a:r>
            <a:r>
              <a:rPr lang="fr-FR" dirty="0"/>
              <a:t>(</a:t>
            </a:r>
            <a:r>
              <a:rPr lang="fr-FR" dirty="0" err="1"/>
              <a:t>iterable</a:t>
            </a:r>
            <a:r>
              <a:rPr lang="fr-FR" dirty="0"/>
              <a:t>)</a:t>
            </a:r>
          </a:p>
          <a:p>
            <a:pPr marL="0" indent="0">
              <a:buNone/>
            </a:pPr>
            <a:endParaRPr lang="fr-FR" dirty="0"/>
          </a:p>
          <a:p>
            <a:pPr marL="0" indent="0">
              <a:buNone/>
            </a:pPr>
            <a:r>
              <a:rPr lang="fr-FR" dirty="0"/>
              <a:t>    </a:t>
            </a:r>
            <a:r>
              <a:rPr lang="fr-FR" dirty="0" err="1"/>
              <a:t>def</a:t>
            </a:r>
            <a:r>
              <a:rPr lang="fr-FR" dirty="0"/>
              <a:t> update(self, </a:t>
            </a:r>
            <a:r>
              <a:rPr lang="fr-FR" dirty="0" err="1"/>
              <a:t>iterable</a:t>
            </a:r>
            <a:r>
              <a:rPr lang="fr-FR" dirty="0"/>
              <a:t>):</a:t>
            </a:r>
          </a:p>
          <a:p>
            <a:pPr marL="0" indent="0">
              <a:buNone/>
            </a:pPr>
            <a:r>
              <a:rPr lang="fr-FR" dirty="0"/>
              <a:t>        for item in </a:t>
            </a:r>
            <a:r>
              <a:rPr lang="fr-FR" dirty="0" err="1"/>
              <a:t>iterable</a:t>
            </a:r>
            <a:r>
              <a:rPr lang="fr-FR" dirty="0"/>
              <a:t>:</a:t>
            </a:r>
          </a:p>
          <a:p>
            <a:pPr marL="0" indent="0">
              <a:buNone/>
            </a:pPr>
            <a:r>
              <a:rPr lang="fr-FR" dirty="0"/>
              <a:t>            </a:t>
            </a:r>
            <a:r>
              <a:rPr lang="fr-FR" dirty="0" err="1"/>
              <a:t>self.items_list.append</a:t>
            </a:r>
            <a:r>
              <a:rPr lang="fr-FR" dirty="0"/>
              <a:t>(item)</a:t>
            </a:r>
          </a:p>
          <a:p>
            <a:pPr marL="0" indent="0">
              <a:buNone/>
            </a:pPr>
            <a:endParaRPr lang="fr-FR" dirty="0"/>
          </a:p>
          <a:p>
            <a:pPr marL="0" indent="0">
              <a:buNone/>
            </a:pPr>
            <a:r>
              <a:rPr lang="fr-FR" dirty="0"/>
              <a:t>    __update = update   		# copie </a:t>
            </a:r>
            <a:r>
              <a:rPr lang="fr-FR" b="1" dirty="0"/>
              <a:t>privée</a:t>
            </a:r>
            <a:r>
              <a:rPr lang="fr-FR" dirty="0"/>
              <a:t> de l’original attention au double </a:t>
            </a:r>
            <a:r>
              <a:rPr lang="fr-FR" dirty="0" err="1"/>
              <a:t>underscore</a:t>
            </a:r>
            <a:r>
              <a:rPr lang="fr-FR" dirty="0"/>
              <a:t>!</a:t>
            </a:r>
          </a:p>
          <a:p>
            <a:pPr marL="0" indent="0">
              <a:buNone/>
            </a:pPr>
            <a:endParaRPr lang="fr-FR" dirty="0"/>
          </a:p>
          <a:p>
            <a:pPr marL="0" indent="0">
              <a:buNone/>
            </a:pPr>
            <a:r>
              <a:rPr lang="fr-FR" b="1" dirty="0"/>
              <a:t>class </a:t>
            </a:r>
            <a:r>
              <a:rPr lang="fr-FR" b="1" dirty="0" err="1"/>
              <a:t>MappingSubclass</a:t>
            </a:r>
            <a:r>
              <a:rPr lang="fr-FR" b="1" dirty="0"/>
              <a:t>(Mapping):</a:t>
            </a:r>
            <a:endParaRPr lang="fr-FR" dirty="0"/>
          </a:p>
          <a:p>
            <a:pPr marL="0" indent="0">
              <a:buNone/>
            </a:pPr>
            <a:r>
              <a:rPr lang="fr-FR" dirty="0"/>
              <a:t>    </a:t>
            </a:r>
            <a:r>
              <a:rPr lang="fr-FR" dirty="0" err="1"/>
              <a:t>def</a:t>
            </a:r>
            <a:r>
              <a:rPr lang="fr-FR" dirty="0"/>
              <a:t> update(self, keys, values):</a:t>
            </a:r>
          </a:p>
          <a:p>
            <a:pPr marL="0" indent="0">
              <a:buNone/>
            </a:pPr>
            <a:r>
              <a:rPr lang="fr-FR" dirty="0"/>
              <a:t>        # </a:t>
            </a:r>
            <a:r>
              <a:rPr lang="fr-FR" dirty="0" err="1"/>
              <a:t>provides</a:t>
            </a:r>
            <a:r>
              <a:rPr lang="fr-FR" dirty="0"/>
              <a:t> new signature for update()</a:t>
            </a:r>
          </a:p>
          <a:p>
            <a:pPr marL="0" indent="0">
              <a:buNone/>
            </a:pPr>
            <a:r>
              <a:rPr lang="fr-FR" dirty="0"/>
              <a:t>        # but </a:t>
            </a:r>
            <a:r>
              <a:rPr lang="fr-FR" dirty="0" err="1"/>
              <a:t>does</a:t>
            </a:r>
            <a:r>
              <a:rPr lang="fr-FR" dirty="0"/>
              <a:t> not break __init__()</a:t>
            </a:r>
          </a:p>
          <a:p>
            <a:pPr marL="0" indent="0">
              <a:buNone/>
            </a:pPr>
            <a:r>
              <a:rPr lang="fr-FR" dirty="0"/>
              <a:t>        for item in zip(keys, values):</a:t>
            </a:r>
          </a:p>
          <a:p>
            <a:pPr marL="0" indent="0">
              <a:buNone/>
            </a:pPr>
            <a:r>
              <a:rPr lang="fr-FR" dirty="0"/>
              <a:t>            </a:t>
            </a:r>
            <a:r>
              <a:rPr lang="fr-FR" dirty="0" err="1"/>
              <a:t>self.items_list.append</a:t>
            </a:r>
            <a:r>
              <a:rPr lang="fr-FR" dirty="0"/>
              <a:t>(item)</a:t>
            </a:r>
          </a:p>
        </p:txBody>
      </p:sp>
      <p:sp>
        <p:nvSpPr>
          <p:cNvPr id="4" name="Rectangle : coins arrondis 3">
            <a:extLst>
              <a:ext uri="{FF2B5EF4-FFF2-40B4-BE49-F238E27FC236}">
                <a16:creationId xmlns:a16="http://schemas.microsoft.com/office/drawing/2014/main" id="{1EDA76AE-5A9E-434A-AE13-39844A1B216E}"/>
              </a:ext>
            </a:extLst>
          </p:cNvPr>
          <p:cNvSpPr/>
          <p:nvPr/>
        </p:nvSpPr>
        <p:spPr>
          <a:xfrm>
            <a:off x="1392572" y="2441196"/>
            <a:ext cx="553674" cy="23489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5E982920-FC87-4E0C-8838-FF1E4FB789B1}"/>
              </a:ext>
            </a:extLst>
          </p:cNvPr>
          <p:cNvSpPr/>
          <p:nvPr/>
        </p:nvSpPr>
        <p:spPr>
          <a:xfrm>
            <a:off x="1392572" y="4479721"/>
            <a:ext cx="553674" cy="142613"/>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 courbe vers la gauche 5">
            <a:extLst>
              <a:ext uri="{FF2B5EF4-FFF2-40B4-BE49-F238E27FC236}">
                <a16:creationId xmlns:a16="http://schemas.microsoft.com/office/drawing/2014/main" id="{03205F73-27E2-47D2-857B-D04BF7BB7C62}"/>
              </a:ext>
            </a:extLst>
          </p:cNvPr>
          <p:cNvSpPr/>
          <p:nvPr/>
        </p:nvSpPr>
        <p:spPr>
          <a:xfrm>
            <a:off x="8355436" y="2676088"/>
            <a:ext cx="629174" cy="17113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7627736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7F99E-8000-419C-BC25-91022AE5B280}"/>
              </a:ext>
            </a:extLst>
          </p:cNvPr>
          <p:cNvSpPr>
            <a:spLocks noGrp="1"/>
          </p:cNvSpPr>
          <p:nvPr>
            <p:ph type="title"/>
          </p:nvPr>
        </p:nvSpPr>
        <p:spPr>
          <a:xfrm>
            <a:off x="838200" y="365125"/>
            <a:ext cx="10515600" cy="717055"/>
          </a:xfrm>
        </p:spPr>
        <p:txBody>
          <a:bodyPr/>
          <a:lstStyle/>
          <a:p>
            <a:r>
              <a:rPr lang="fr-FR" dirty="0"/>
              <a:t>11 - Les Classes</a:t>
            </a:r>
          </a:p>
        </p:txBody>
      </p:sp>
      <p:sp>
        <p:nvSpPr>
          <p:cNvPr id="3" name="Espace réservé du contenu 2">
            <a:extLst>
              <a:ext uri="{FF2B5EF4-FFF2-40B4-BE49-F238E27FC236}">
                <a16:creationId xmlns:a16="http://schemas.microsoft.com/office/drawing/2014/main" id="{CED165CE-7690-40EF-ADEA-893A4E383F4D}"/>
              </a:ext>
            </a:extLst>
          </p:cNvPr>
          <p:cNvSpPr>
            <a:spLocks noGrp="1"/>
          </p:cNvSpPr>
          <p:nvPr>
            <p:ph idx="1"/>
          </p:nvPr>
        </p:nvSpPr>
        <p:spPr>
          <a:xfrm>
            <a:off x="838200" y="1006679"/>
            <a:ext cx="10515600" cy="5486196"/>
          </a:xfrm>
        </p:spPr>
        <p:txBody>
          <a:bodyPr/>
          <a:lstStyle/>
          <a:p>
            <a:r>
              <a:rPr lang="fr-FR" dirty="0"/>
              <a:t>accesseur getter et setter:</a:t>
            </a:r>
          </a:p>
        </p:txBody>
      </p:sp>
      <p:sp>
        <p:nvSpPr>
          <p:cNvPr id="5" name="ZoneTexte 4">
            <a:extLst>
              <a:ext uri="{FF2B5EF4-FFF2-40B4-BE49-F238E27FC236}">
                <a16:creationId xmlns:a16="http://schemas.microsoft.com/office/drawing/2014/main" id="{3D12D80E-DE29-487E-8298-6A35C7DE00EF}"/>
              </a:ext>
            </a:extLst>
          </p:cNvPr>
          <p:cNvSpPr txBox="1"/>
          <p:nvPr/>
        </p:nvSpPr>
        <p:spPr>
          <a:xfrm>
            <a:off x="1191237" y="1579838"/>
            <a:ext cx="9102055" cy="4801314"/>
          </a:xfrm>
          <a:prstGeom prst="rect">
            <a:avLst/>
          </a:prstGeom>
          <a:noFill/>
        </p:spPr>
        <p:txBody>
          <a:bodyPr wrap="square">
            <a:spAutoFit/>
          </a:bodyPr>
          <a:lstStyle/>
          <a:p>
            <a:r>
              <a:rPr lang="fr-FR" dirty="0"/>
              <a:t># </a:t>
            </a:r>
            <a:r>
              <a:rPr lang="fr-FR" dirty="0" err="1"/>
              <a:t>Making</a:t>
            </a:r>
            <a:r>
              <a:rPr lang="fr-FR" dirty="0"/>
              <a:t> Getters and Setter </a:t>
            </a:r>
            <a:r>
              <a:rPr lang="fr-FR" dirty="0" err="1"/>
              <a:t>methods</a:t>
            </a:r>
            <a:endParaRPr lang="fr-FR" dirty="0"/>
          </a:p>
          <a:p>
            <a:r>
              <a:rPr lang="fr-FR" dirty="0"/>
              <a:t>class </a:t>
            </a:r>
            <a:r>
              <a:rPr lang="fr-FR" b="1" dirty="0"/>
              <a:t>Celsius</a:t>
            </a:r>
            <a:r>
              <a:rPr lang="fr-FR" dirty="0"/>
              <a:t>:</a:t>
            </a:r>
          </a:p>
          <a:p>
            <a:r>
              <a:rPr lang="fr-FR" dirty="0"/>
              <a:t>    </a:t>
            </a:r>
            <a:r>
              <a:rPr lang="fr-FR" dirty="0" err="1"/>
              <a:t>def</a:t>
            </a:r>
            <a:r>
              <a:rPr lang="fr-FR" dirty="0"/>
              <a:t> __init__(self, </a:t>
            </a:r>
            <a:r>
              <a:rPr lang="fr-FR" dirty="0" err="1"/>
              <a:t>temperature</a:t>
            </a:r>
            <a:r>
              <a:rPr lang="fr-FR" dirty="0"/>
              <a:t>=0):</a:t>
            </a:r>
          </a:p>
          <a:p>
            <a:r>
              <a:rPr lang="fr-FR" dirty="0"/>
              <a:t>        </a:t>
            </a:r>
            <a:r>
              <a:rPr lang="fr-FR" dirty="0" err="1"/>
              <a:t>self.set_temperature</a:t>
            </a:r>
            <a:r>
              <a:rPr lang="fr-FR" dirty="0"/>
              <a:t>(</a:t>
            </a:r>
            <a:r>
              <a:rPr lang="fr-FR" dirty="0" err="1"/>
              <a:t>temperature</a:t>
            </a:r>
            <a:r>
              <a:rPr lang="fr-FR" dirty="0"/>
              <a:t>)</a:t>
            </a:r>
          </a:p>
          <a:p>
            <a:endParaRPr lang="fr-FR" dirty="0"/>
          </a:p>
          <a:p>
            <a:r>
              <a:rPr lang="fr-FR" dirty="0"/>
              <a:t>    </a:t>
            </a:r>
            <a:r>
              <a:rPr lang="fr-FR" dirty="0" err="1"/>
              <a:t>def</a:t>
            </a:r>
            <a:r>
              <a:rPr lang="fr-FR" dirty="0"/>
              <a:t> </a:t>
            </a:r>
            <a:r>
              <a:rPr lang="fr-FR" dirty="0" err="1"/>
              <a:t>to_fahrenheit</a:t>
            </a:r>
            <a:r>
              <a:rPr lang="fr-FR" dirty="0"/>
              <a:t>(self):</a:t>
            </a:r>
          </a:p>
          <a:p>
            <a:r>
              <a:rPr lang="fr-FR" dirty="0"/>
              <a:t>        return (</a:t>
            </a:r>
            <a:r>
              <a:rPr lang="fr-FR" dirty="0" err="1"/>
              <a:t>self.get_temperature</a:t>
            </a:r>
            <a:r>
              <a:rPr lang="fr-FR" dirty="0"/>
              <a:t>() * 1.8) + 32</a:t>
            </a:r>
          </a:p>
          <a:p>
            <a:endParaRPr lang="fr-FR" dirty="0"/>
          </a:p>
          <a:p>
            <a:r>
              <a:rPr lang="fr-FR" dirty="0"/>
              <a:t>    # getter </a:t>
            </a:r>
            <a:r>
              <a:rPr lang="fr-FR" dirty="0" err="1"/>
              <a:t>method</a:t>
            </a:r>
            <a:endParaRPr lang="fr-FR" dirty="0"/>
          </a:p>
          <a:p>
            <a:r>
              <a:rPr lang="fr-FR" dirty="0"/>
              <a:t>    </a:t>
            </a:r>
            <a:r>
              <a:rPr lang="fr-FR" dirty="0" err="1"/>
              <a:t>def</a:t>
            </a:r>
            <a:r>
              <a:rPr lang="fr-FR" dirty="0"/>
              <a:t> </a:t>
            </a:r>
            <a:r>
              <a:rPr lang="fr-FR" dirty="0" err="1"/>
              <a:t>get_temperature</a:t>
            </a:r>
            <a:r>
              <a:rPr lang="fr-FR" dirty="0"/>
              <a:t>(self):</a:t>
            </a:r>
          </a:p>
          <a:p>
            <a:r>
              <a:rPr lang="fr-FR" dirty="0"/>
              <a:t>        return self._</a:t>
            </a:r>
            <a:r>
              <a:rPr lang="fr-FR" dirty="0" err="1"/>
              <a:t>temperature</a:t>
            </a:r>
            <a:endParaRPr lang="fr-FR" dirty="0"/>
          </a:p>
          <a:p>
            <a:endParaRPr lang="fr-FR" dirty="0"/>
          </a:p>
          <a:p>
            <a:r>
              <a:rPr lang="fr-FR" dirty="0"/>
              <a:t>    # setter </a:t>
            </a:r>
            <a:r>
              <a:rPr lang="fr-FR" dirty="0" err="1"/>
              <a:t>method</a:t>
            </a:r>
            <a:endParaRPr lang="fr-FR" dirty="0"/>
          </a:p>
          <a:p>
            <a:r>
              <a:rPr lang="fr-FR" dirty="0"/>
              <a:t>    </a:t>
            </a:r>
            <a:r>
              <a:rPr lang="fr-FR" dirty="0" err="1"/>
              <a:t>def</a:t>
            </a:r>
            <a:r>
              <a:rPr lang="fr-FR" dirty="0"/>
              <a:t> </a:t>
            </a:r>
            <a:r>
              <a:rPr lang="fr-FR" dirty="0" err="1"/>
              <a:t>set_temperature</a:t>
            </a:r>
            <a:r>
              <a:rPr lang="fr-FR" dirty="0"/>
              <a:t>(self, value):</a:t>
            </a:r>
          </a:p>
          <a:p>
            <a:r>
              <a:rPr lang="fr-FR" dirty="0"/>
              <a:t>        if value &lt; -273.15:</a:t>
            </a:r>
          </a:p>
          <a:p>
            <a:r>
              <a:rPr lang="fr-FR" dirty="0"/>
              <a:t>            </a:t>
            </a:r>
            <a:r>
              <a:rPr lang="fr-FR" dirty="0" err="1"/>
              <a:t>raise</a:t>
            </a:r>
            <a:r>
              <a:rPr lang="fr-FR" dirty="0"/>
              <a:t> </a:t>
            </a:r>
            <a:r>
              <a:rPr lang="fr-FR" dirty="0" err="1"/>
              <a:t>ValueError</a:t>
            </a:r>
            <a:r>
              <a:rPr lang="fr-FR" dirty="0"/>
              <a:t>("</a:t>
            </a:r>
            <a:r>
              <a:rPr lang="fr-FR" dirty="0" err="1"/>
              <a:t>Temperature</a:t>
            </a:r>
            <a:r>
              <a:rPr lang="fr-FR" dirty="0"/>
              <a:t> </a:t>
            </a:r>
            <a:r>
              <a:rPr lang="fr-FR" dirty="0" err="1"/>
              <a:t>below</a:t>
            </a:r>
            <a:r>
              <a:rPr lang="fr-FR" dirty="0"/>
              <a:t> -273.15 </a:t>
            </a:r>
            <a:r>
              <a:rPr lang="fr-FR" dirty="0" err="1"/>
              <a:t>is</a:t>
            </a:r>
            <a:r>
              <a:rPr lang="fr-FR" dirty="0"/>
              <a:t> not possible.") </a:t>
            </a:r>
            <a:r>
              <a:rPr lang="fr-FR" b="1" dirty="0"/>
              <a:t># Contrôle de saisie</a:t>
            </a:r>
          </a:p>
          <a:p>
            <a:r>
              <a:rPr lang="fr-FR" dirty="0"/>
              <a:t>        self._</a:t>
            </a:r>
            <a:r>
              <a:rPr lang="fr-FR" dirty="0" err="1"/>
              <a:t>temperature</a:t>
            </a:r>
            <a:r>
              <a:rPr lang="fr-FR" dirty="0"/>
              <a:t> = value</a:t>
            </a:r>
          </a:p>
        </p:txBody>
      </p:sp>
    </p:spTree>
    <p:extLst>
      <p:ext uri="{BB962C8B-B14F-4D97-AF65-F5344CB8AC3E}">
        <p14:creationId xmlns:p14="http://schemas.microsoft.com/office/powerpoint/2010/main" val="41563743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6AE75-90C9-4511-BC32-AD12861323DD}"/>
              </a:ext>
            </a:extLst>
          </p:cNvPr>
          <p:cNvSpPr>
            <a:spLocks noGrp="1"/>
          </p:cNvSpPr>
          <p:nvPr>
            <p:ph type="title"/>
          </p:nvPr>
        </p:nvSpPr>
        <p:spPr>
          <a:xfrm>
            <a:off x="838200" y="365126"/>
            <a:ext cx="10515600" cy="691888"/>
          </a:xfrm>
        </p:spPr>
        <p:txBody>
          <a:bodyPr>
            <a:normAutofit fontScale="90000"/>
          </a:bodyPr>
          <a:lstStyle/>
          <a:p>
            <a:r>
              <a:rPr lang="fr-FR" dirty="0"/>
              <a:t>11 - Les Classes</a:t>
            </a:r>
          </a:p>
        </p:txBody>
      </p:sp>
      <p:sp>
        <p:nvSpPr>
          <p:cNvPr id="3" name="Espace réservé du contenu 2">
            <a:extLst>
              <a:ext uri="{FF2B5EF4-FFF2-40B4-BE49-F238E27FC236}">
                <a16:creationId xmlns:a16="http://schemas.microsoft.com/office/drawing/2014/main" id="{62EEA296-3A81-418B-A04E-007735CD9766}"/>
              </a:ext>
            </a:extLst>
          </p:cNvPr>
          <p:cNvSpPr>
            <a:spLocks noGrp="1"/>
          </p:cNvSpPr>
          <p:nvPr>
            <p:ph idx="1"/>
          </p:nvPr>
        </p:nvSpPr>
        <p:spPr>
          <a:xfrm>
            <a:off x="838200" y="1057014"/>
            <a:ext cx="10515600" cy="5119949"/>
          </a:xfrm>
        </p:spPr>
        <p:txBody>
          <a:bodyPr>
            <a:normAutofit fontScale="70000" lnSpcReduction="20000"/>
          </a:bodyPr>
          <a:lstStyle/>
          <a:p>
            <a:pPr marL="0" indent="0">
              <a:buNone/>
            </a:pPr>
            <a:endParaRPr lang="fr-FR" dirty="0"/>
          </a:p>
          <a:p>
            <a:pPr marL="0" indent="0">
              <a:buNone/>
            </a:pPr>
            <a:r>
              <a:rPr lang="fr-FR" dirty="0"/>
              <a:t># </a:t>
            </a:r>
            <a:r>
              <a:rPr lang="fr-FR" dirty="0" err="1"/>
              <a:t>Create</a:t>
            </a:r>
            <a:r>
              <a:rPr lang="fr-FR" dirty="0"/>
              <a:t> a new </a:t>
            </a:r>
            <a:r>
              <a:rPr lang="fr-FR" dirty="0" err="1"/>
              <a:t>object</a:t>
            </a:r>
            <a:r>
              <a:rPr lang="fr-FR" dirty="0"/>
              <a:t>, </a:t>
            </a:r>
            <a:r>
              <a:rPr lang="fr-FR" dirty="0" err="1"/>
              <a:t>set_temperature</a:t>
            </a:r>
            <a:r>
              <a:rPr lang="fr-FR" dirty="0"/>
              <a:t>() </a:t>
            </a:r>
            <a:r>
              <a:rPr lang="fr-FR" dirty="0" err="1"/>
              <a:t>internally</a:t>
            </a:r>
            <a:r>
              <a:rPr lang="fr-FR" dirty="0"/>
              <a:t> </a:t>
            </a:r>
            <a:r>
              <a:rPr lang="fr-FR" dirty="0" err="1"/>
              <a:t>called</a:t>
            </a:r>
            <a:r>
              <a:rPr lang="fr-FR" dirty="0"/>
              <a:t> by __init__</a:t>
            </a:r>
          </a:p>
          <a:p>
            <a:pPr marL="0" indent="0">
              <a:buNone/>
            </a:pPr>
            <a:r>
              <a:rPr lang="fr-FR" b="1" dirty="0" err="1"/>
              <a:t>human</a:t>
            </a:r>
            <a:r>
              <a:rPr lang="fr-FR" b="1" dirty="0"/>
              <a:t> = Celsius(37)</a:t>
            </a:r>
          </a:p>
          <a:p>
            <a:pPr marL="0" indent="0">
              <a:buNone/>
            </a:pPr>
            <a:endParaRPr lang="fr-FR" dirty="0"/>
          </a:p>
          <a:p>
            <a:pPr marL="0" indent="0">
              <a:buNone/>
            </a:pPr>
            <a:r>
              <a:rPr lang="fr-FR" dirty="0"/>
              <a:t># </a:t>
            </a:r>
            <a:r>
              <a:rPr lang="fr-FR" dirty="0" err="1"/>
              <a:t>Get</a:t>
            </a:r>
            <a:r>
              <a:rPr lang="fr-FR" dirty="0"/>
              <a:t> the </a:t>
            </a:r>
            <a:r>
              <a:rPr lang="fr-FR" dirty="0" err="1"/>
              <a:t>temperature</a:t>
            </a:r>
            <a:r>
              <a:rPr lang="fr-FR" dirty="0"/>
              <a:t> </a:t>
            </a:r>
            <a:r>
              <a:rPr lang="fr-FR" dirty="0" err="1"/>
              <a:t>attribute</a:t>
            </a:r>
            <a:r>
              <a:rPr lang="fr-FR" dirty="0"/>
              <a:t> via a getter</a:t>
            </a:r>
          </a:p>
          <a:p>
            <a:pPr marL="0" indent="0">
              <a:buNone/>
            </a:pPr>
            <a:r>
              <a:rPr lang="fr-FR" dirty="0" err="1"/>
              <a:t>print</a:t>
            </a:r>
            <a:r>
              <a:rPr lang="fr-FR" dirty="0"/>
              <a:t>(</a:t>
            </a:r>
            <a:r>
              <a:rPr lang="fr-FR" dirty="0" err="1"/>
              <a:t>human.get_temperature</a:t>
            </a:r>
            <a:r>
              <a:rPr lang="fr-FR" dirty="0"/>
              <a:t>())</a:t>
            </a:r>
          </a:p>
          <a:p>
            <a:pPr marL="0" indent="0">
              <a:buNone/>
            </a:pPr>
            <a:endParaRPr lang="fr-FR" dirty="0"/>
          </a:p>
          <a:p>
            <a:pPr marL="0" indent="0">
              <a:buNone/>
            </a:pPr>
            <a:r>
              <a:rPr lang="fr-FR" dirty="0"/>
              <a:t># </a:t>
            </a:r>
            <a:r>
              <a:rPr lang="fr-FR" dirty="0" err="1"/>
              <a:t>Get</a:t>
            </a:r>
            <a:r>
              <a:rPr lang="fr-FR" dirty="0"/>
              <a:t> the </a:t>
            </a:r>
            <a:r>
              <a:rPr lang="fr-FR" dirty="0" err="1"/>
              <a:t>to_fahrenheit</a:t>
            </a:r>
            <a:r>
              <a:rPr lang="fr-FR" dirty="0"/>
              <a:t> </a:t>
            </a:r>
            <a:r>
              <a:rPr lang="fr-FR" dirty="0" err="1"/>
              <a:t>method</a:t>
            </a:r>
            <a:r>
              <a:rPr lang="fr-FR" dirty="0"/>
              <a:t>, </a:t>
            </a:r>
            <a:r>
              <a:rPr lang="fr-FR" dirty="0" err="1"/>
              <a:t>get_temperature</a:t>
            </a:r>
            <a:r>
              <a:rPr lang="fr-FR" dirty="0"/>
              <a:t>() </a:t>
            </a:r>
            <a:r>
              <a:rPr lang="fr-FR" dirty="0" err="1"/>
              <a:t>called</a:t>
            </a:r>
            <a:r>
              <a:rPr lang="fr-FR" dirty="0"/>
              <a:t> by the </a:t>
            </a:r>
            <a:r>
              <a:rPr lang="fr-FR" dirty="0" err="1"/>
              <a:t>method</a:t>
            </a:r>
            <a:r>
              <a:rPr lang="fr-FR" dirty="0"/>
              <a:t> </a:t>
            </a:r>
            <a:r>
              <a:rPr lang="fr-FR" dirty="0" err="1"/>
              <a:t>itself</a:t>
            </a:r>
            <a:endParaRPr lang="fr-FR" dirty="0"/>
          </a:p>
          <a:p>
            <a:pPr marL="0" indent="0">
              <a:buNone/>
            </a:pPr>
            <a:r>
              <a:rPr lang="fr-FR" dirty="0" err="1"/>
              <a:t>print</a:t>
            </a:r>
            <a:r>
              <a:rPr lang="fr-FR" dirty="0"/>
              <a:t>(</a:t>
            </a:r>
            <a:r>
              <a:rPr lang="fr-FR" dirty="0" err="1"/>
              <a:t>human.to_fahrenheit</a:t>
            </a:r>
            <a:r>
              <a:rPr lang="fr-FR" dirty="0"/>
              <a:t>())</a:t>
            </a:r>
          </a:p>
          <a:p>
            <a:pPr marL="0" indent="0">
              <a:buNone/>
            </a:pPr>
            <a:endParaRPr lang="fr-FR" dirty="0"/>
          </a:p>
          <a:p>
            <a:pPr marL="0" indent="0">
              <a:buNone/>
            </a:pPr>
            <a:r>
              <a:rPr lang="fr-FR" dirty="0"/>
              <a:t># new </a:t>
            </a:r>
            <a:r>
              <a:rPr lang="fr-FR" dirty="0" err="1"/>
              <a:t>constraint</a:t>
            </a:r>
            <a:r>
              <a:rPr lang="fr-FR" dirty="0"/>
              <a:t> </a:t>
            </a:r>
            <a:r>
              <a:rPr lang="fr-FR" dirty="0" err="1"/>
              <a:t>implementation</a:t>
            </a:r>
            <a:endParaRPr lang="fr-FR" dirty="0"/>
          </a:p>
          <a:p>
            <a:pPr marL="0" indent="0">
              <a:buNone/>
            </a:pPr>
            <a:r>
              <a:rPr lang="fr-FR" dirty="0" err="1"/>
              <a:t>human.set_temperature</a:t>
            </a:r>
            <a:r>
              <a:rPr lang="fr-FR" dirty="0"/>
              <a:t>(-300)   # Blocage attendu !!!! Voir Warning slide précédent</a:t>
            </a:r>
          </a:p>
          <a:p>
            <a:pPr marL="0" indent="0">
              <a:buNone/>
            </a:pPr>
            <a:endParaRPr lang="fr-FR" dirty="0"/>
          </a:p>
          <a:p>
            <a:pPr marL="0" indent="0">
              <a:buNone/>
            </a:pPr>
            <a:r>
              <a:rPr lang="fr-FR" dirty="0"/>
              <a:t># </a:t>
            </a:r>
            <a:r>
              <a:rPr lang="fr-FR" dirty="0" err="1"/>
              <a:t>Get</a:t>
            </a:r>
            <a:r>
              <a:rPr lang="fr-FR" dirty="0"/>
              <a:t> the </a:t>
            </a:r>
            <a:r>
              <a:rPr lang="fr-FR" dirty="0" err="1"/>
              <a:t>to_fahreheit</a:t>
            </a:r>
            <a:r>
              <a:rPr lang="fr-FR" dirty="0"/>
              <a:t> </a:t>
            </a:r>
            <a:r>
              <a:rPr lang="fr-FR" dirty="0" err="1"/>
              <a:t>method</a:t>
            </a:r>
            <a:endParaRPr lang="fr-FR" dirty="0"/>
          </a:p>
          <a:p>
            <a:pPr marL="0" indent="0">
              <a:buNone/>
            </a:pPr>
            <a:r>
              <a:rPr lang="fr-FR" dirty="0" err="1"/>
              <a:t>print</a:t>
            </a:r>
            <a:r>
              <a:rPr lang="fr-FR" dirty="0"/>
              <a:t>(</a:t>
            </a:r>
            <a:r>
              <a:rPr lang="fr-FR" dirty="0" err="1"/>
              <a:t>human.to_fahrenheit</a:t>
            </a:r>
            <a:r>
              <a:rPr lang="fr-FR" dirty="0"/>
              <a:t>())</a:t>
            </a:r>
          </a:p>
        </p:txBody>
      </p:sp>
    </p:spTree>
    <p:extLst>
      <p:ext uri="{BB962C8B-B14F-4D97-AF65-F5344CB8AC3E}">
        <p14:creationId xmlns:p14="http://schemas.microsoft.com/office/powerpoint/2010/main" val="2690890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08C0E-6702-4DDA-89CF-4A9531963251}"/>
              </a:ext>
            </a:extLst>
          </p:cNvPr>
          <p:cNvSpPr>
            <a:spLocks noGrp="1"/>
          </p:cNvSpPr>
          <p:nvPr>
            <p:ph type="title"/>
          </p:nvPr>
        </p:nvSpPr>
        <p:spPr>
          <a:xfrm>
            <a:off x="838200" y="365126"/>
            <a:ext cx="10515600" cy="742222"/>
          </a:xfrm>
        </p:spPr>
        <p:txBody>
          <a:bodyPr/>
          <a:lstStyle/>
          <a:p>
            <a:r>
              <a:rPr lang="fr-FR" dirty="0"/>
              <a:t>11 - Les Classes</a:t>
            </a:r>
          </a:p>
        </p:txBody>
      </p:sp>
      <p:sp>
        <p:nvSpPr>
          <p:cNvPr id="3" name="Espace réservé du contenu 2">
            <a:extLst>
              <a:ext uri="{FF2B5EF4-FFF2-40B4-BE49-F238E27FC236}">
                <a16:creationId xmlns:a16="http://schemas.microsoft.com/office/drawing/2014/main" id="{B0068764-DAA8-4FEC-AB3C-47D5BC426D24}"/>
              </a:ext>
            </a:extLst>
          </p:cNvPr>
          <p:cNvSpPr>
            <a:spLocks noGrp="1"/>
          </p:cNvSpPr>
          <p:nvPr>
            <p:ph idx="1"/>
          </p:nvPr>
        </p:nvSpPr>
        <p:spPr>
          <a:xfrm>
            <a:off x="838200" y="1174459"/>
            <a:ext cx="10515600" cy="5002504"/>
          </a:xfrm>
        </p:spPr>
        <p:txBody>
          <a:bodyPr>
            <a:normAutofit/>
          </a:bodyPr>
          <a:lstStyle/>
          <a:p>
            <a:pPr marL="0" indent="0">
              <a:buNone/>
            </a:pPr>
            <a:r>
              <a:rPr lang="en-US" dirty="0" err="1"/>
              <a:t>Affichage</a:t>
            </a:r>
            <a:r>
              <a:rPr lang="en-US" dirty="0"/>
              <a:t> :</a:t>
            </a:r>
          </a:p>
          <a:p>
            <a:pPr marL="0" indent="0">
              <a:buNone/>
            </a:pPr>
            <a:r>
              <a:rPr lang="en-US" dirty="0"/>
              <a:t>Traceback (most recent call last):</a:t>
            </a:r>
          </a:p>
          <a:p>
            <a:pPr marL="0" indent="0">
              <a:buNone/>
            </a:pPr>
            <a:r>
              <a:rPr lang="en-US" dirty="0"/>
              <a:t>  File "&lt;string&gt;", line 30, in &lt;module&gt;</a:t>
            </a:r>
          </a:p>
          <a:p>
            <a:pPr marL="0" indent="0">
              <a:buNone/>
            </a:pPr>
            <a:r>
              <a:rPr lang="en-US" dirty="0"/>
              <a:t>  File "&lt;string&gt;", line 16, in </a:t>
            </a:r>
            <a:r>
              <a:rPr lang="en-US" dirty="0" err="1"/>
              <a:t>set_temperature</a:t>
            </a:r>
            <a:endParaRPr lang="en-US" dirty="0"/>
          </a:p>
          <a:p>
            <a:pPr marL="0" indent="0">
              <a:buNone/>
            </a:pPr>
            <a:r>
              <a:rPr lang="en-US" dirty="0" err="1"/>
              <a:t>ValueError</a:t>
            </a:r>
            <a:r>
              <a:rPr lang="en-US" dirty="0"/>
              <a:t>: Temperature below -273.15 is not possible.</a:t>
            </a:r>
          </a:p>
          <a:p>
            <a:pPr marL="0" indent="0">
              <a:buNone/>
            </a:pPr>
            <a:r>
              <a:rPr lang="fr-FR" dirty="0"/>
              <a:t>Sinon on aurait :</a:t>
            </a:r>
          </a:p>
          <a:p>
            <a:pPr marL="0" indent="0">
              <a:buNone/>
            </a:pPr>
            <a:r>
              <a:rPr lang="fr-FR" dirty="0" err="1"/>
              <a:t>human</a:t>
            </a:r>
            <a:r>
              <a:rPr lang="fr-FR" dirty="0"/>
              <a:t>._</a:t>
            </a:r>
            <a:r>
              <a:rPr lang="fr-FR" dirty="0" err="1"/>
              <a:t>temperature</a:t>
            </a:r>
            <a:r>
              <a:rPr lang="fr-FR" dirty="0"/>
              <a:t> = -300 donnera </a:t>
            </a:r>
          </a:p>
          <a:p>
            <a:pPr marL="0" indent="0">
              <a:buNone/>
            </a:pPr>
            <a:r>
              <a:rPr lang="fr-FR" dirty="0" err="1"/>
              <a:t>human.get_temperature</a:t>
            </a:r>
            <a:r>
              <a:rPr lang="fr-FR" dirty="0"/>
              <a:t>() affichera -300</a:t>
            </a:r>
          </a:p>
          <a:p>
            <a:pPr marL="0" indent="0">
              <a:buNone/>
            </a:pPr>
            <a:r>
              <a:rPr lang="fr-FR" dirty="0"/>
              <a:t>car </a:t>
            </a:r>
            <a:r>
              <a:rPr lang="fr-FR" dirty="0" err="1"/>
              <a:t>Private</a:t>
            </a:r>
            <a:r>
              <a:rPr lang="fr-FR" dirty="0"/>
              <a:t> n’existe pas en Python, juste une convention d’écriture</a:t>
            </a:r>
          </a:p>
          <a:p>
            <a:pPr marL="0" indent="0">
              <a:buNone/>
            </a:pPr>
            <a:endParaRPr lang="fr-FR" dirty="0"/>
          </a:p>
        </p:txBody>
      </p:sp>
    </p:spTree>
    <p:extLst>
      <p:ext uri="{BB962C8B-B14F-4D97-AF65-F5344CB8AC3E}">
        <p14:creationId xmlns:p14="http://schemas.microsoft.com/office/powerpoint/2010/main" val="42754974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8102B6-820B-40FE-9C9E-ADE10897581A}"/>
              </a:ext>
            </a:extLst>
          </p:cNvPr>
          <p:cNvSpPr>
            <a:spLocks noGrp="1"/>
          </p:cNvSpPr>
          <p:nvPr>
            <p:ph type="title"/>
          </p:nvPr>
        </p:nvSpPr>
        <p:spPr>
          <a:xfrm>
            <a:off x="838200" y="365125"/>
            <a:ext cx="10515600" cy="800945"/>
          </a:xfrm>
        </p:spPr>
        <p:txBody>
          <a:bodyPr/>
          <a:lstStyle/>
          <a:p>
            <a:r>
              <a:rPr lang="fr-FR" dirty="0"/>
              <a:t>11 - Les Classes</a:t>
            </a:r>
          </a:p>
        </p:txBody>
      </p:sp>
      <p:sp>
        <p:nvSpPr>
          <p:cNvPr id="3" name="Espace réservé du contenu 2">
            <a:extLst>
              <a:ext uri="{FF2B5EF4-FFF2-40B4-BE49-F238E27FC236}">
                <a16:creationId xmlns:a16="http://schemas.microsoft.com/office/drawing/2014/main" id="{159A4690-6272-4E07-86BD-8131D7F5E146}"/>
              </a:ext>
            </a:extLst>
          </p:cNvPr>
          <p:cNvSpPr>
            <a:spLocks noGrp="1"/>
          </p:cNvSpPr>
          <p:nvPr>
            <p:ph idx="1"/>
          </p:nvPr>
        </p:nvSpPr>
        <p:spPr>
          <a:xfrm>
            <a:off x="838200" y="1166070"/>
            <a:ext cx="10515600" cy="5010893"/>
          </a:xfrm>
        </p:spPr>
        <p:txBody>
          <a:bodyPr>
            <a:normAutofit fontScale="40000" lnSpcReduction="20000"/>
          </a:bodyPr>
          <a:lstStyle/>
          <a:p>
            <a:pPr marL="0" indent="0">
              <a:buNone/>
            </a:pPr>
            <a:r>
              <a:rPr lang="fr-FR" dirty="0"/>
              <a:t># </a:t>
            </a:r>
            <a:r>
              <a:rPr lang="fr-FR" sz="4500" b="1" dirty="0" err="1"/>
              <a:t>using</a:t>
            </a:r>
            <a:r>
              <a:rPr lang="fr-FR" sz="4500" b="1" dirty="0"/>
              <a:t> </a:t>
            </a:r>
            <a:r>
              <a:rPr lang="fr-FR" sz="4500" b="1" dirty="0" err="1"/>
              <a:t>property</a:t>
            </a:r>
            <a:r>
              <a:rPr lang="fr-FR" sz="4500" b="1" dirty="0"/>
              <a:t> class</a:t>
            </a:r>
          </a:p>
          <a:p>
            <a:pPr marL="0" indent="0">
              <a:buNone/>
            </a:pPr>
            <a:r>
              <a:rPr lang="fr-FR" dirty="0"/>
              <a:t>class Celsius:</a:t>
            </a:r>
          </a:p>
          <a:p>
            <a:pPr marL="0" indent="0">
              <a:buNone/>
            </a:pPr>
            <a:r>
              <a:rPr lang="fr-FR" dirty="0"/>
              <a:t>    </a:t>
            </a:r>
            <a:r>
              <a:rPr lang="fr-FR" dirty="0" err="1"/>
              <a:t>def</a:t>
            </a:r>
            <a:r>
              <a:rPr lang="fr-FR" dirty="0"/>
              <a:t> __init__(self, </a:t>
            </a:r>
            <a:r>
              <a:rPr lang="fr-FR" dirty="0" err="1"/>
              <a:t>temperature</a:t>
            </a:r>
            <a:r>
              <a:rPr lang="fr-FR" dirty="0"/>
              <a:t>=0):</a:t>
            </a:r>
          </a:p>
          <a:p>
            <a:pPr marL="0" indent="0">
              <a:buNone/>
            </a:pPr>
            <a:r>
              <a:rPr lang="fr-FR" dirty="0"/>
              <a:t>        </a:t>
            </a:r>
            <a:r>
              <a:rPr lang="fr-FR" dirty="0" err="1"/>
              <a:t>self.temperature</a:t>
            </a:r>
            <a:r>
              <a:rPr lang="fr-FR" dirty="0"/>
              <a:t> = </a:t>
            </a:r>
            <a:r>
              <a:rPr lang="fr-FR" dirty="0" err="1"/>
              <a:t>temperature</a:t>
            </a:r>
            <a:endParaRPr lang="fr-FR" dirty="0"/>
          </a:p>
          <a:p>
            <a:pPr marL="0" indent="0">
              <a:buNone/>
            </a:pPr>
            <a:r>
              <a:rPr lang="fr-FR" dirty="0"/>
              <a:t>    </a:t>
            </a:r>
            <a:r>
              <a:rPr lang="fr-FR" dirty="0" err="1"/>
              <a:t>def</a:t>
            </a:r>
            <a:r>
              <a:rPr lang="fr-FR" dirty="0"/>
              <a:t> </a:t>
            </a:r>
            <a:r>
              <a:rPr lang="fr-FR" dirty="0" err="1"/>
              <a:t>to_fahrenheit</a:t>
            </a:r>
            <a:r>
              <a:rPr lang="fr-FR" dirty="0"/>
              <a:t>(self):</a:t>
            </a:r>
          </a:p>
          <a:p>
            <a:pPr marL="0" indent="0">
              <a:buNone/>
            </a:pPr>
            <a:r>
              <a:rPr lang="fr-FR" dirty="0"/>
              <a:t>        return (</a:t>
            </a:r>
            <a:r>
              <a:rPr lang="fr-FR" dirty="0" err="1"/>
              <a:t>self.temperature</a:t>
            </a:r>
            <a:r>
              <a:rPr lang="fr-FR" dirty="0"/>
              <a:t> * 1.8) + 32</a:t>
            </a:r>
          </a:p>
          <a:p>
            <a:pPr marL="0" indent="0">
              <a:buNone/>
            </a:pPr>
            <a:r>
              <a:rPr lang="fr-FR" dirty="0"/>
              <a:t>    # getter</a:t>
            </a:r>
          </a:p>
          <a:p>
            <a:pPr marL="0" indent="0">
              <a:buNone/>
            </a:pPr>
            <a:r>
              <a:rPr lang="fr-FR" dirty="0"/>
              <a:t>    </a:t>
            </a:r>
            <a:r>
              <a:rPr lang="fr-FR" dirty="0" err="1"/>
              <a:t>def</a:t>
            </a:r>
            <a:r>
              <a:rPr lang="fr-FR" dirty="0"/>
              <a:t> </a:t>
            </a:r>
            <a:r>
              <a:rPr lang="fr-FR" dirty="0" err="1"/>
              <a:t>get_temperature</a:t>
            </a:r>
            <a:r>
              <a:rPr lang="fr-FR" dirty="0"/>
              <a:t>(self):</a:t>
            </a:r>
          </a:p>
          <a:p>
            <a:pPr marL="0" indent="0">
              <a:buNone/>
            </a:pPr>
            <a:r>
              <a:rPr lang="fr-FR" dirty="0"/>
              <a:t>        </a:t>
            </a:r>
            <a:r>
              <a:rPr lang="fr-FR" dirty="0" err="1"/>
              <a:t>print</a:t>
            </a:r>
            <a:r>
              <a:rPr lang="fr-FR" dirty="0"/>
              <a:t>("</a:t>
            </a:r>
            <a:r>
              <a:rPr lang="fr-FR" dirty="0" err="1"/>
              <a:t>Getting</a:t>
            </a:r>
            <a:r>
              <a:rPr lang="fr-FR" dirty="0"/>
              <a:t> value...")</a:t>
            </a:r>
          </a:p>
          <a:p>
            <a:pPr marL="0" indent="0">
              <a:buNone/>
            </a:pPr>
            <a:r>
              <a:rPr lang="fr-FR" dirty="0"/>
              <a:t>        return self._</a:t>
            </a:r>
            <a:r>
              <a:rPr lang="fr-FR" dirty="0" err="1"/>
              <a:t>temperature</a:t>
            </a:r>
            <a:endParaRPr lang="fr-FR" dirty="0"/>
          </a:p>
          <a:p>
            <a:pPr marL="0" indent="0">
              <a:buNone/>
            </a:pPr>
            <a:r>
              <a:rPr lang="fr-FR" dirty="0"/>
              <a:t>    # setter</a:t>
            </a:r>
          </a:p>
          <a:p>
            <a:pPr marL="0" indent="0">
              <a:buNone/>
            </a:pPr>
            <a:r>
              <a:rPr lang="fr-FR" dirty="0"/>
              <a:t>    </a:t>
            </a:r>
            <a:r>
              <a:rPr lang="fr-FR" dirty="0" err="1"/>
              <a:t>def</a:t>
            </a:r>
            <a:r>
              <a:rPr lang="fr-FR" dirty="0"/>
              <a:t> </a:t>
            </a:r>
            <a:r>
              <a:rPr lang="fr-FR" dirty="0" err="1"/>
              <a:t>set_temperature</a:t>
            </a:r>
            <a:r>
              <a:rPr lang="fr-FR" dirty="0"/>
              <a:t>(self, value):</a:t>
            </a:r>
          </a:p>
          <a:p>
            <a:pPr marL="0" indent="0">
              <a:buNone/>
            </a:pPr>
            <a:r>
              <a:rPr lang="fr-FR" dirty="0"/>
              <a:t>        </a:t>
            </a:r>
            <a:r>
              <a:rPr lang="fr-FR" dirty="0" err="1"/>
              <a:t>print</a:t>
            </a:r>
            <a:r>
              <a:rPr lang="fr-FR" dirty="0"/>
              <a:t>("Setting value...")</a:t>
            </a:r>
          </a:p>
          <a:p>
            <a:pPr marL="0" indent="0">
              <a:buNone/>
            </a:pPr>
            <a:r>
              <a:rPr lang="fr-FR" dirty="0"/>
              <a:t>        if value &lt; -273.15:</a:t>
            </a:r>
          </a:p>
          <a:p>
            <a:pPr marL="0" indent="0">
              <a:buNone/>
            </a:pPr>
            <a:r>
              <a:rPr lang="fr-FR" dirty="0"/>
              <a:t>            </a:t>
            </a:r>
            <a:r>
              <a:rPr lang="fr-FR" dirty="0" err="1"/>
              <a:t>raise</a:t>
            </a:r>
            <a:r>
              <a:rPr lang="fr-FR" dirty="0"/>
              <a:t> </a:t>
            </a:r>
            <a:r>
              <a:rPr lang="fr-FR" dirty="0" err="1"/>
              <a:t>ValueError</a:t>
            </a:r>
            <a:r>
              <a:rPr lang="fr-FR" dirty="0"/>
              <a:t>("</a:t>
            </a:r>
            <a:r>
              <a:rPr lang="fr-FR" dirty="0" err="1"/>
              <a:t>Temperature</a:t>
            </a:r>
            <a:r>
              <a:rPr lang="fr-FR" dirty="0"/>
              <a:t> </a:t>
            </a:r>
            <a:r>
              <a:rPr lang="fr-FR" dirty="0" err="1"/>
              <a:t>below</a:t>
            </a:r>
            <a:r>
              <a:rPr lang="fr-FR" dirty="0"/>
              <a:t> -273.15 </a:t>
            </a:r>
            <a:r>
              <a:rPr lang="fr-FR" dirty="0" err="1"/>
              <a:t>is</a:t>
            </a:r>
            <a:r>
              <a:rPr lang="fr-FR" dirty="0"/>
              <a:t> not possible")</a:t>
            </a:r>
          </a:p>
          <a:p>
            <a:pPr marL="0" indent="0">
              <a:buNone/>
            </a:pPr>
            <a:r>
              <a:rPr lang="fr-FR" dirty="0"/>
              <a:t>        self._</a:t>
            </a:r>
            <a:r>
              <a:rPr lang="fr-FR" dirty="0" err="1"/>
              <a:t>temperature</a:t>
            </a:r>
            <a:r>
              <a:rPr lang="fr-FR" dirty="0"/>
              <a:t> = value</a:t>
            </a:r>
          </a:p>
          <a:p>
            <a:pPr marL="0" indent="0">
              <a:buNone/>
            </a:pPr>
            <a:endParaRPr lang="fr-FR" dirty="0"/>
          </a:p>
          <a:p>
            <a:pPr marL="0" indent="0">
              <a:buNone/>
            </a:pPr>
            <a:r>
              <a:rPr lang="fr-FR" b="1" dirty="0"/>
              <a:t>    # </a:t>
            </a:r>
            <a:r>
              <a:rPr lang="fr-FR" b="1" dirty="0" err="1"/>
              <a:t>creating</a:t>
            </a:r>
            <a:r>
              <a:rPr lang="fr-FR" b="1" dirty="0"/>
              <a:t> a </a:t>
            </a:r>
            <a:r>
              <a:rPr lang="fr-FR" b="1" dirty="0" err="1"/>
              <a:t>property</a:t>
            </a:r>
            <a:r>
              <a:rPr lang="fr-FR" b="1" dirty="0"/>
              <a:t> </a:t>
            </a:r>
            <a:r>
              <a:rPr lang="fr-FR" b="1" dirty="0" err="1"/>
              <a:t>object</a:t>
            </a:r>
            <a:endParaRPr lang="fr-FR" b="1" dirty="0"/>
          </a:p>
          <a:p>
            <a:pPr marL="0" indent="0">
              <a:buNone/>
            </a:pPr>
            <a:r>
              <a:rPr lang="fr-FR" sz="4000" b="1" dirty="0"/>
              <a:t>    </a:t>
            </a:r>
            <a:r>
              <a:rPr lang="fr-FR" sz="4000" b="1" dirty="0" err="1"/>
              <a:t>temperature</a:t>
            </a:r>
            <a:r>
              <a:rPr lang="fr-FR" sz="4000" b="1" dirty="0"/>
              <a:t> = </a:t>
            </a:r>
            <a:r>
              <a:rPr lang="fr-FR" sz="4000" b="1" dirty="0" err="1"/>
              <a:t>property</a:t>
            </a:r>
            <a:r>
              <a:rPr lang="fr-FR" sz="4000" b="1" dirty="0"/>
              <a:t>(</a:t>
            </a:r>
            <a:r>
              <a:rPr lang="fr-FR" sz="4000" b="1" dirty="0" err="1"/>
              <a:t>get_temperature</a:t>
            </a:r>
            <a:r>
              <a:rPr lang="fr-FR" sz="4000" b="1" dirty="0"/>
              <a:t>, </a:t>
            </a:r>
            <a:r>
              <a:rPr lang="fr-FR" sz="4000" b="1" dirty="0" err="1"/>
              <a:t>set_temperature</a:t>
            </a:r>
            <a:r>
              <a:rPr lang="fr-FR" sz="4000" b="1" dirty="0"/>
              <a:t>)</a:t>
            </a:r>
          </a:p>
        </p:txBody>
      </p:sp>
    </p:spTree>
    <p:extLst>
      <p:ext uri="{BB962C8B-B14F-4D97-AF65-F5344CB8AC3E}">
        <p14:creationId xmlns:p14="http://schemas.microsoft.com/office/powerpoint/2010/main" val="113690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57265-293B-4856-82C7-E53971A11104}"/>
              </a:ext>
            </a:extLst>
          </p:cNvPr>
          <p:cNvSpPr>
            <a:spLocks noGrp="1"/>
          </p:cNvSpPr>
          <p:nvPr>
            <p:ph type="title"/>
          </p:nvPr>
        </p:nvSpPr>
        <p:spPr/>
        <p:txBody>
          <a:bodyPr/>
          <a:lstStyle/>
          <a:p>
            <a:r>
              <a:rPr lang="fr-FR" dirty="0"/>
              <a:t>4 - Composants : structure d’un programme</a:t>
            </a:r>
          </a:p>
        </p:txBody>
      </p:sp>
      <p:sp>
        <p:nvSpPr>
          <p:cNvPr id="3" name="Espace réservé du contenu 2">
            <a:extLst>
              <a:ext uri="{FF2B5EF4-FFF2-40B4-BE49-F238E27FC236}">
                <a16:creationId xmlns:a16="http://schemas.microsoft.com/office/drawing/2014/main" id="{BA44E91A-5D9F-4527-B945-AF148D001333}"/>
              </a:ext>
            </a:extLst>
          </p:cNvPr>
          <p:cNvSpPr>
            <a:spLocks noGrp="1"/>
          </p:cNvSpPr>
          <p:nvPr>
            <p:ph idx="1"/>
          </p:nvPr>
        </p:nvSpPr>
        <p:spPr/>
        <p:txBody>
          <a:bodyPr/>
          <a:lstStyle/>
          <a:p>
            <a:r>
              <a:rPr lang="fr-FR" dirty="0" err="1"/>
              <a:t>Monprog</a:t>
            </a:r>
            <a:r>
              <a:rPr lang="fr-FR" b="1" dirty="0" err="1"/>
              <a:t>.py</a:t>
            </a:r>
            <a:endParaRPr lang="fr-FR" b="1" dirty="0"/>
          </a:p>
          <a:p>
            <a:r>
              <a:rPr lang="fr-FR" dirty="0"/>
              <a:t>Commentaire : </a:t>
            </a:r>
            <a:r>
              <a:rPr lang="fr-FR" b="1" dirty="0"/>
              <a:t>#</a:t>
            </a:r>
          </a:p>
          <a:p>
            <a:r>
              <a:rPr lang="fr-FR" b="1" dirty="0"/>
              <a:t>Attention à l’indentation qui a valeur de sémantique !!!!!</a:t>
            </a:r>
          </a:p>
          <a:p>
            <a:endParaRPr lang="fr-FR" dirty="0"/>
          </a:p>
        </p:txBody>
      </p:sp>
    </p:spTree>
    <p:extLst>
      <p:ext uri="{BB962C8B-B14F-4D97-AF65-F5344CB8AC3E}">
        <p14:creationId xmlns:p14="http://schemas.microsoft.com/office/powerpoint/2010/main" val="29460105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20845-1EB1-41EC-9E2B-99274AAC4A69}"/>
              </a:ext>
            </a:extLst>
          </p:cNvPr>
          <p:cNvSpPr>
            <a:spLocks noGrp="1"/>
          </p:cNvSpPr>
          <p:nvPr>
            <p:ph type="title"/>
          </p:nvPr>
        </p:nvSpPr>
        <p:spPr>
          <a:xfrm>
            <a:off x="838200" y="365126"/>
            <a:ext cx="10515600" cy="406662"/>
          </a:xfrm>
        </p:spPr>
        <p:txBody>
          <a:bodyPr>
            <a:normAutofit fontScale="90000"/>
          </a:bodyPr>
          <a:lstStyle/>
          <a:p>
            <a:r>
              <a:rPr lang="fr-FR" dirty="0"/>
              <a:t>11 - Les Classes </a:t>
            </a:r>
            <a:r>
              <a:rPr lang="fr-FR" sz="4000" dirty="0">
                <a:latin typeface="+mn-lt"/>
              </a:rPr>
              <a:t>:</a:t>
            </a:r>
            <a:r>
              <a:rPr lang="fr-FR" sz="4000" b="1" i="0" dirty="0">
                <a:solidFill>
                  <a:srgbClr val="25265E"/>
                </a:solidFill>
                <a:effectLst/>
                <a:latin typeface="+mn-lt"/>
              </a:rPr>
              <a:t>@</a:t>
            </a:r>
            <a:r>
              <a:rPr lang="fr-FR" sz="4000" b="1" i="0" dirty="0" err="1">
                <a:solidFill>
                  <a:srgbClr val="25265E"/>
                </a:solidFill>
                <a:effectLst/>
                <a:latin typeface="+mn-lt"/>
              </a:rPr>
              <a:t>property</a:t>
            </a:r>
            <a:r>
              <a:rPr lang="fr-FR" sz="4000" b="1" i="0" dirty="0">
                <a:solidFill>
                  <a:srgbClr val="25265E"/>
                </a:solidFill>
                <a:effectLst/>
                <a:latin typeface="+mn-lt"/>
              </a:rPr>
              <a:t> : </a:t>
            </a:r>
            <a:r>
              <a:rPr lang="fr-FR" sz="4000" b="1" i="0" dirty="0" err="1">
                <a:solidFill>
                  <a:srgbClr val="25265E"/>
                </a:solidFill>
                <a:effectLst/>
                <a:latin typeface="+mn-lt"/>
              </a:rPr>
              <a:t>Decorator</a:t>
            </a:r>
            <a:br>
              <a:rPr lang="fr-FR" sz="4000" b="1" i="0" dirty="0">
                <a:solidFill>
                  <a:srgbClr val="25265E"/>
                </a:solidFill>
                <a:effectLst/>
                <a:latin typeface="euclid_circular_a"/>
              </a:rPr>
            </a:br>
            <a:endParaRPr lang="fr-FR" sz="4000" dirty="0"/>
          </a:p>
        </p:txBody>
      </p:sp>
      <p:sp>
        <p:nvSpPr>
          <p:cNvPr id="5" name="Espace réservé du contenu 4">
            <a:extLst>
              <a:ext uri="{FF2B5EF4-FFF2-40B4-BE49-F238E27FC236}">
                <a16:creationId xmlns:a16="http://schemas.microsoft.com/office/drawing/2014/main" id="{D88A59F9-5019-4D40-AEC6-44DC68CBF3C8}"/>
              </a:ext>
            </a:extLst>
          </p:cNvPr>
          <p:cNvSpPr>
            <a:spLocks noGrp="1"/>
          </p:cNvSpPr>
          <p:nvPr>
            <p:ph idx="1"/>
          </p:nvPr>
        </p:nvSpPr>
        <p:spPr/>
        <p:txBody>
          <a:bodyPr/>
          <a:lstStyle/>
          <a:p>
            <a:pPr marL="0" indent="0">
              <a:buNone/>
            </a:pPr>
            <a:r>
              <a:rPr lang="it-IT" dirty="0"/>
              <a:t>property(fget=None, fset=None, fdel=None, doc=None)</a:t>
            </a:r>
            <a:endParaRPr lang="en-US" dirty="0"/>
          </a:p>
          <a:p>
            <a:pPr marL="0" indent="0">
              <a:buNone/>
            </a:pPr>
            <a:r>
              <a:rPr lang="en-US" dirty="0"/>
              <a:t>temperature = property(</a:t>
            </a:r>
            <a:r>
              <a:rPr lang="en-US" dirty="0" err="1"/>
              <a:t>get_temperature,set_temperature</a:t>
            </a:r>
            <a:r>
              <a:rPr lang="en-US" dirty="0"/>
              <a:t>)</a:t>
            </a:r>
          </a:p>
          <a:p>
            <a:pPr marL="0" indent="0">
              <a:buNone/>
            </a:pPr>
            <a:r>
              <a:rPr lang="en-US" dirty="0"/>
              <a:t>Equivalent à : </a:t>
            </a:r>
          </a:p>
          <a:p>
            <a:pPr marL="0" indent="0">
              <a:buNone/>
            </a:pPr>
            <a:r>
              <a:rPr lang="fr-FR" dirty="0" err="1"/>
              <a:t>temperature</a:t>
            </a:r>
            <a:r>
              <a:rPr lang="fr-FR" dirty="0"/>
              <a:t> = </a:t>
            </a:r>
            <a:r>
              <a:rPr lang="fr-FR" dirty="0" err="1"/>
              <a:t>temperature.getter</a:t>
            </a:r>
            <a:r>
              <a:rPr lang="fr-FR" dirty="0"/>
              <a:t>(</a:t>
            </a:r>
            <a:r>
              <a:rPr lang="fr-FR" dirty="0" err="1"/>
              <a:t>get_temperature</a:t>
            </a:r>
            <a:r>
              <a:rPr lang="fr-FR" dirty="0"/>
              <a:t>)</a:t>
            </a:r>
          </a:p>
          <a:p>
            <a:pPr marL="0" indent="0">
              <a:buNone/>
            </a:pPr>
            <a:r>
              <a:rPr lang="fr-FR" dirty="0" err="1"/>
              <a:t>temperature</a:t>
            </a:r>
            <a:r>
              <a:rPr lang="fr-FR" dirty="0"/>
              <a:t> = </a:t>
            </a:r>
            <a:r>
              <a:rPr lang="fr-FR" dirty="0" err="1"/>
              <a:t>temperature.setter</a:t>
            </a:r>
            <a:r>
              <a:rPr lang="fr-FR" dirty="0"/>
              <a:t>(</a:t>
            </a:r>
            <a:r>
              <a:rPr lang="fr-FR" dirty="0" err="1"/>
              <a:t>set_temperature</a:t>
            </a:r>
            <a:r>
              <a:rPr lang="fr-FR" dirty="0"/>
              <a:t>)</a:t>
            </a:r>
          </a:p>
        </p:txBody>
      </p:sp>
    </p:spTree>
    <p:extLst>
      <p:ext uri="{BB962C8B-B14F-4D97-AF65-F5344CB8AC3E}">
        <p14:creationId xmlns:p14="http://schemas.microsoft.com/office/powerpoint/2010/main" val="565633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2F8DC-E124-4D52-82F1-E240946B31DC}"/>
              </a:ext>
            </a:extLst>
          </p:cNvPr>
          <p:cNvSpPr>
            <a:spLocks noGrp="1"/>
          </p:cNvSpPr>
          <p:nvPr>
            <p:ph type="title"/>
          </p:nvPr>
        </p:nvSpPr>
        <p:spPr>
          <a:xfrm>
            <a:off x="838200" y="365125"/>
            <a:ext cx="10515600" cy="549275"/>
          </a:xfrm>
        </p:spPr>
        <p:txBody>
          <a:bodyPr>
            <a:normAutofit fontScale="90000"/>
          </a:bodyPr>
          <a:lstStyle/>
          <a:p>
            <a:r>
              <a:rPr lang="fr-FR" dirty="0"/>
              <a:t>11 - Les Classes : </a:t>
            </a:r>
            <a:r>
              <a:rPr lang="fr-FR" sz="4400" i="0" dirty="0" err="1">
                <a:solidFill>
                  <a:srgbClr val="25265E"/>
                </a:solidFill>
                <a:effectLst/>
                <a:latin typeface="+mn-lt"/>
              </a:rPr>
              <a:t>Decorator</a:t>
            </a:r>
            <a:endParaRPr lang="fr-FR" dirty="0"/>
          </a:p>
        </p:txBody>
      </p:sp>
      <p:sp>
        <p:nvSpPr>
          <p:cNvPr id="3" name="Espace réservé du contenu 2">
            <a:extLst>
              <a:ext uri="{FF2B5EF4-FFF2-40B4-BE49-F238E27FC236}">
                <a16:creationId xmlns:a16="http://schemas.microsoft.com/office/drawing/2014/main" id="{0FD9DA32-069E-4405-9B3C-F6689711D854}"/>
              </a:ext>
            </a:extLst>
          </p:cNvPr>
          <p:cNvSpPr>
            <a:spLocks noGrp="1"/>
          </p:cNvSpPr>
          <p:nvPr>
            <p:ph idx="1"/>
          </p:nvPr>
        </p:nvSpPr>
        <p:spPr>
          <a:xfrm>
            <a:off x="838200" y="1006679"/>
            <a:ext cx="10515600" cy="5170284"/>
          </a:xfrm>
        </p:spPr>
        <p:txBody>
          <a:bodyPr>
            <a:normAutofit fontScale="55000" lnSpcReduction="20000"/>
          </a:bodyPr>
          <a:lstStyle/>
          <a:p>
            <a:pPr marL="0" indent="0">
              <a:buNone/>
            </a:pPr>
            <a:r>
              <a:rPr lang="fr-FR" dirty="0" err="1"/>
              <a:t>def</a:t>
            </a:r>
            <a:r>
              <a:rPr lang="fr-FR" dirty="0"/>
              <a:t> </a:t>
            </a:r>
            <a:r>
              <a:rPr lang="fr-FR" b="1" dirty="0"/>
              <a:t>star</a:t>
            </a:r>
            <a:r>
              <a:rPr lang="fr-FR" dirty="0"/>
              <a:t>(</a:t>
            </a:r>
            <a:r>
              <a:rPr lang="fr-FR" dirty="0" err="1"/>
              <a:t>func</a:t>
            </a:r>
            <a:r>
              <a:rPr lang="fr-FR" dirty="0"/>
              <a:t>):	</a:t>
            </a:r>
            <a:r>
              <a:rPr lang="fr-FR" dirty="0">
                <a:sym typeface="Wingdings" panose="05000000000000000000" pitchFamily="2" charset="2"/>
              </a:rPr>
              <a:t></a:t>
            </a:r>
            <a:endParaRPr lang="fr-FR" dirty="0"/>
          </a:p>
          <a:p>
            <a:pPr marL="0" indent="0">
              <a:buNone/>
            </a:pPr>
            <a:r>
              <a:rPr lang="fr-FR" dirty="0"/>
              <a:t>    </a:t>
            </a:r>
            <a:r>
              <a:rPr lang="fr-FR" dirty="0" err="1"/>
              <a:t>def</a:t>
            </a:r>
            <a:r>
              <a:rPr lang="fr-FR" dirty="0"/>
              <a:t> </a:t>
            </a:r>
            <a:r>
              <a:rPr lang="fr-FR" dirty="0" err="1"/>
              <a:t>inner</a:t>
            </a:r>
            <a:r>
              <a:rPr lang="fr-FR" dirty="0"/>
              <a:t>(*args, **</a:t>
            </a:r>
            <a:r>
              <a:rPr lang="fr-FR" dirty="0" err="1"/>
              <a:t>kwargs</a:t>
            </a:r>
            <a:r>
              <a:rPr lang="fr-FR" dirty="0"/>
              <a:t>):</a:t>
            </a:r>
          </a:p>
          <a:p>
            <a:pPr marL="0" indent="0">
              <a:buNone/>
            </a:pPr>
            <a:r>
              <a:rPr lang="fr-FR" dirty="0"/>
              <a:t>        </a:t>
            </a:r>
            <a:r>
              <a:rPr lang="fr-FR" dirty="0" err="1"/>
              <a:t>print</a:t>
            </a:r>
            <a:r>
              <a:rPr lang="fr-FR" dirty="0"/>
              <a:t>("*" * 30)</a:t>
            </a:r>
          </a:p>
          <a:p>
            <a:pPr marL="0" indent="0">
              <a:buNone/>
            </a:pPr>
            <a:r>
              <a:rPr lang="fr-FR" dirty="0"/>
              <a:t>        </a:t>
            </a:r>
            <a:r>
              <a:rPr lang="fr-FR" dirty="0" err="1"/>
              <a:t>func</a:t>
            </a:r>
            <a:r>
              <a:rPr lang="fr-FR" dirty="0"/>
              <a:t>(*args, **</a:t>
            </a:r>
            <a:r>
              <a:rPr lang="fr-FR" dirty="0" err="1"/>
              <a:t>kwargs</a:t>
            </a:r>
            <a:r>
              <a:rPr lang="fr-FR" dirty="0"/>
              <a:t>)</a:t>
            </a:r>
          </a:p>
          <a:p>
            <a:pPr marL="0" indent="0">
              <a:buNone/>
            </a:pPr>
            <a:r>
              <a:rPr lang="fr-FR" dirty="0"/>
              <a:t>        </a:t>
            </a:r>
            <a:r>
              <a:rPr lang="fr-FR" dirty="0" err="1"/>
              <a:t>print</a:t>
            </a:r>
            <a:r>
              <a:rPr lang="fr-FR" dirty="0"/>
              <a:t>("*" * 30)</a:t>
            </a:r>
          </a:p>
          <a:p>
            <a:pPr marL="0" indent="0">
              <a:buNone/>
            </a:pPr>
            <a:r>
              <a:rPr lang="fr-FR" dirty="0"/>
              <a:t>    return </a:t>
            </a:r>
            <a:r>
              <a:rPr lang="fr-FR" dirty="0" err="1"/>
              <a:t>inner</a:t>
            </a:r>
            <a:endParaRPr lang="fr-FR" dirty="0"/>
          </a:p>
          <a:p>
            <a:pPr marL="0" indent="0">
              <a:buNone/>
            </a:pPr>
            <a:r>
              <a:rPr lang="fr-FR" dirty="0" err="1"/>
              <a:t>def</a:t>
            </a:r>
            <a:r>
              <a:rPr lang="fr-FR" dirty="0"/>
              <a:t> </a:t>
            </a:r>
            <a:r>
              <a:rPr lang="fr-FR" b="1" dirty="0"/>
              <a:t>percent</a:t>
            </a:r>
            <a:r>
              <a:rPr lang="fr-FR" dirty="0"/>
              <a:t>(</a:t>
            </a:r>
            <a:r>
              <a:rPr lang="fr-FR" dirty="0" err="1"/>
              <a:t>func</a:t>
            </a:r>
            <a:r>
              <a:rPr lang="fr-FR" dirty="0"/>
              <a:t>):	</a:t>
            </a:r>
            <a:r>
              <a:rPr lang="fr-FR" dirty="0">
                <a:sym typeface="Wingdings" panose="05000000000000000000" pitchFamily="2" charset="2"/>
              </a:rPr>
              <a:t></a:t>
            </a:r>
            <a:endParaRPr lang="fr-FR" dirty="0"/>
          </a:p>
          <a:p>
            <a:pPr marL="0" indent="0">
              <a:buNone/>
            </a:pPr>
            <a:r>
              <a:rPr lang="fr-FR" dirty="0"/>
              <a:t>    </a:t>
            </a:r>
            <a:r>
              <a:rPr lang="fr-FR" dirty="0" err="1"/>
              <a:t>def</a:t>
            </a:r>
            <a:r>
              <a:rPr lang="fr-FR" dirty="0"/>
              <a:t> </a:t>
            </a:r>
            <a:r>
              <a:rPr lang="fr-FR" dirty="0" err="1"/>
              <a:t>inner</a:t>
            </a:r>
            <a:r>
              <a:rPr lang="fr-FR" dirty="0"/>
              <a:t>(*args, **</a:t>
            </a:r>
            <a:r>
              <a:rPr lang="fr-FR" dirty="0" err="1"/>
              <a:t>kwargs</a:t>
            </a:r>
            <a:r>
              <a:rPr lang="fr-FR" dirty="0"/>
              <a:t>):</a:t>
            </a:r>
          </a:p>
          <a:p>
            <a:pPr marL="0" indent="0">
              <a:buNone/>
            </a:pPr>
            <a:r>
              <a:rPr lang="fr-FR" dirty="0"/>
              <a:t>        </a:t>
            </a:r>
            <a:r>
              <a:rPr lang="fr-FR" dirty="0" err="1"/>
              <a:t>print</a:t>
            </a:r>
            <a:r>
              <a:rPr lang="fr-FR" dirty="0"/>
              <a:t>("%" * 30)</a:t>
            </a:r>
          </a:p>
          <a:p>
            <a:pPr marL="0" indent="0">
              <a:buNone/>
            </a:pPr>
            <a:r>
              <a:rPr lang="fr-FR" dirty="0"/>
              <a:t>        </a:t>
            </a:r>
            <a:r>
              <a:rPr lang="fr-FR" dirty="0" err="1"/>
              <a:t>func</a:t>
            </a:r>
            <a:r>
              <a:rPr lang="fr-FR" dirty="0"/>
              <a:t>(*args, **</a:t>
            </a:r>
            <a:r>
              <a:rPr lang="fr-FR" dirty="0" err="1"/>
              <a:t>kwargs</a:t>
            </a:r>
            <a:r>
              <a:rPr lang="fr-FR" dirty="0"/>
              <a:t>)</a:t>
            </a:r>
          </a:p>
          <a:p>
            <a:pPr marL="0" indent="0">
              <a:buNone/>
            </a:pPr>
            <a:r>
              <a:rPr lang="fr-FR" dirty="0"/>
              <a:t>        </a:t>
            </a:r>
            <a:r>
              <a:rPr lang="fr-FR" dirty="0" err="1"/>
              <a:t>print</a:t>
            </a:r>
            <a:r>
              <a:rPr lang="fr-FR" dirty="0"/>
              <a:t>("%" * 30)</a:t>
            </a:r>
          </a:p>
          <a:p>
            <a:pPr marL="0" indent="0">
              <a:buNone/>
            </a:pPr>
            <a:r>
              <a:rPr lang="fr-FR" dirty="0"/>
              <a:t>    return </a:t>
            </a:r>
            <a:r>
              <a:rPr lang="fr-FR" dirty="0" err="1"/>
              <a:t>inner</a:t>
            </a:r>
            <a:endParaRPr lang="fr-FR" dirty="0"/>
          </a:p>
          <a:p>
            <a:pPr marL="0" indent="0">
              <a:buNone/>
            </a:pPr>
            <a:r>
              <a:rPr lang="fr-FR" b="1" dirty="0"/>
              <a:t>@star		</a:t>
            </a:r>
            <a:r>
              <a:rPr lang="fr-FR" b="1" dirty="0">
                <a:sym typeface="Wingdings" panose="05000000000000000000" pitchFamily="2" charset="2"/>
              </a:rPr>
              <a:t></a:t>
            </a:r>
            <a:endParaRPr lang="fr-FR" b="1" dirty="0"/>
          </a:p>
          <a:p>
            <a:pPr marL="0" indent="0">
              <a:buNone/>
            </a:pPr>
            <a:r>
              <a:rPr lang="fr-FR" b="1" dirty="0"/>
              <a:t>@percent		</a:t>
            </a:r>
            <a:r>
              <a:rPr lang="fr-FR" b="1" dirty="0">
                <a:sym typeface="Wingdings" panose="05000000000000000000" pitchFamily="2" charset="2"/>
              </a:rPr>
              <a:t></a:t>
            </a:r>
            <a:endParaRPr lang="fr-FR" b="1" dirty="0"/>
          </a:p>
          <a:p>
            <a:pPr marL="0" indent="0">
              <a:buNone/>
            </a:pPr>
            <a:r>
              <a:rPr lang="fr-FR" dirty="0" err="1"/>
              <a:t>def</a:t>
            </a:r>
            <a:r>
              <a:rPr lang="fr-FR" dirty="0"/>
              <a:t> printer(msg):</a:t>
            </a:r>
          </a:p>
          <a:p>
            <a:pPr marL="0" indent="0">
              <a:buNone/>
            </a:pPr>
            <a:r>
              <a:rPr lang="fr-FR" dirty="0"/>
              <a:t>    </a:t>
            </a:r>
            <a:r>
              <a:rPr lang="fr-FR" dirty="0" err="1"/>
              <a:t>print</a:t>
            </a:r>
            <a:r>
              <a:rPr lang="fr-FR" dirty="0"/>
              <a:t>(msg)</a:t>
            </a:r>
          </a:p>
          <a:p>
            <a:pPr marL="0" indent="0">
              <a:buNone/>
            </a:pPr>
            <a:r>
              <a:rPr lang="fr-FR" dirty="0"/>
              <a:t>printer("Hello")</a:t>
            </a:r>
          </a:p>
        </p:txBody>
      </p:sp>
    </p:spTree>
    <p:extLst>
      <p:ext uri="{BB962C8B-B14F-4D97-AF65-F5344CB8AC3E}">
        <p14:creationId xmlns:p14="http://schemas.microsoft.com/office/powerpoint/2010/main" val="1905366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D7476-3ECD-466F-8F1E-F827F181D479}"/>
              </a:ext>
            </a:extLst>
          </p:cNvPr>
          <p:cNvSpPr>
            <a:spLocks noGrp="1"/>
          </p:cNvSpPr>
          <p:nvPr>
            <p:ph type="title"/>
          </p:nvPr>
        </p:nvSpPr>
        <p:spPr/>
        <p:txBody>
          <a:bodyPr/>
          <a:lstStyle/>
          <a:p>
            <a:r>
              <a:rPr lang="fr-FR" dirty="0"/>
              <a:t>12 - Gestion des exceptions</a:t>
            </a:r>
          </a:p>
        </p:txBody>
      </p:sp>
      <p:sp>
        <p:nvSpPr>
          <p:cNvPr id="3" name="Espace réservé du contenu 2">
            <a:extLst>
              <a:ext uri="{FF2B5EF4-FFF2-40B4-BE49-F238E27FC236}">
                <a16:creationId xmlns:a16="http://schemas.microsoft.com/office/drawing/2014/main" id="{FC773E16-9640-4A61-B55E-39C4DA75518B}"/>
              </a:ext>
            </a:extLst>
          </p:cNvPr>
          <p:cNvSpPr>
            <a:spLocks noGrp="1"/>
          </p:cNvSpPr>
          <p:nvPr>
            <p:ph idx="1"/>
          </p:nvPr>
        </p:nvSpPr>
        <p:spPr/>
        <p:txBody>
          <a:bodyPr/>
          <a:lstStyle/>
          <a:p>
            <a:pPr marL="0" indent="0">
              <a:buNone/>
            </a:pPr>
            <a:r>
              <a:rPr lang="fr-FR" dirty="0" err="1"/>
              <a:t>def</a:t>
            </a:r>
            <a:r>
              <a:rPr lang="fr-FR" dirty="0"/>
              <a:t> ma fonction(arg) :</a:t>
            </a:r>
          </a:p>
          <a:p>
            <a:pPr marL="457200" lvl="1" indent="0">
              <a:buNone/>
            </a:pPr>
            <a:r>
              <a:rPr lang="fr-FR" dirty="0"/>
              <a:t>If not </a:t>
            </a:r>
            <a:r>
              <a:rPr lang="fr-FR" dirty="0" err="1"/>
              <a:t>isinstance</a:t>
            </a:r>
            <a:r>
              <a:rPr lang="fr-FR" dirty="0"/>
              <a:t>(</a:t>
            </a:r>
            <a:r>
              <a:rPr lang="fr-FR" dirty="0" err="1"/>
              <a:t>arg,list</a:t>
            </a:r>
            <a:r>
              <a:rPr lang="fr-FR" dirty="0"/>
              <a:t>) :</a:t>
            </a:r>
          </a:p>
          <a:p>
            <a:pPr marL="457200" lvl="1" indent="0">
              <a:buNone/>
            </a:pPr>
            <a:r>
              <a:rPr lang="fr-FR" dirty="0"/>
              <a:t>	</a:t>
            </a:r>
            <a:r>
              <a:rPr lang="fr-FR" dirty="0" err="1"/>
              <a:t>raise</a:t>
            </a:r>
            <a:r>
              <a:rPr lang="fr-FR" dirty="0"/>
              <a:t> Exception(‘’arg doit être de type </a:t>
            </a:r>
            <a:r>
              <a:rPr lang="fr-FR"/>
              <a:t>Liste ’’)</a:t>
            </a:r>
            <a:endParaRPr lang="fr-FR" dirty="0"/>
          </a:p>
          <a:p>
            <a:pPr marL="457200" lvl="1" indent="0">
              <a:buNone/>
            </a:pPr>
            <a:r>
              <a:rPr lang="fr-FR" dirty="0" err="1"/>
              <a:t>print</a:t>
            </a:r>
            <a:r>
              <a:rPr lang="fr-FR" dirty="0"/>
              <a:t>(arg)</a:t>
            </a:r>
          </a:p>
          <a:p>
            <a:pPr marL="457200" lvl="1" indent="0">
              <a:buNone/>
            </a:pPr>
            <a:endParaRPr lang="fr-FR" dirty="0"/>
          </a:p>
          <a:p>
            <a:pPr marL="457200" lvl="1" indent="0">
              <a:buNone/>
            </a:pPr>
            <a:endParaRPr lang="fr-FR" dirty="0"/>
          </a:p>
        </p:txBody>
      </p:sp>
    </p:spTree>
    <p:extLst>
      <p:ext uri="{BB962C8B-B14F-4D97-AF65-F5344CB8AC3E}">
        <p14:creationId xmlns:p14="http://schemas.microsoft.com/office/powerpoint/2010/main" val="18876895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44BF3-D1D8-45C5-8829-B8515776B158}"/>
              </a:ext>
            </a:extLst>
          </p:cNvPr>
          <p:cNvSpPr>
            <a:spLocks noGrp="1"/>
          </p:cNvSpPr>
          <p:nvPr>
            <p:ph type="title"/>
          </p:nvPr>
        </p:nvSpPr>
        <p:spPr>
          <a:xfrm>
            <a:off x="838200" y="365126"/>
            <a:ext cx="10515600" cy="1062622"/>
          </a:xfrm>
        </p:spPr>
        <p:txBody>
          <a:bodyPr/>
          <a:lstStyle/>
          <a:p>
            <a:r>
              <a:rPr lang="fr-FR" dirty="0"/>
              <a:t>12 - Gestion des exceptions</a:t>
            </a:r>
          </a:p>
        </p:txBody>
      </p:sp>
      <p:sp>
        <p:nvSpPr>
          <p:cNvPr id="3" name="Espace réservé du contenu 2">
            <a:extLst>
              <a:ext uri="{FF2B5EF4-FFF2-40B4-BE49-F238E27FC236}">
                <a16:creationId xmlns:a16="http://schemas.microsoft.com/office/drawing/2014/main" id="{0A067DAB-525A-4124-AF5E-5FF55E849620}"/>
              </a:ext>
            </a:extLst>
          </p:cNvPr>
          <p:cNvSpPr>
            <a:spLocks noGrp="1"/>
          </p:cNvSpPr>
          <p:nvPr>
            <p:ph idx="1"/>
          </p:nvPr>
        </p:nvSpPr>
        <p:spPr>
          <a:xfrm>
            <a:off x="838200" y="1299411"/>
            <a:ext cx="10515600" cy="4877552"/>
          </a:xfrm>
        </p:spPr>
        <p:txBody>
          <a:bodyPr/>
          <a:lstStyle/>
          <a:p>
            <a:pPr marL="0" indent="0">
              <a:buNone/>
            </a:pPr>
            <a:r>
              <a:rPr lang="fr-FR" dirty="0" err="1"/>
              <a:t>try</a:t>
            </a:r>
            <a:r>
              <a:rPr lang="fr-FR" dirty="0"/>
              <a:t> :</a:t>
            </a:r>
          </a:p>
          <a:p>
            <a:pPr marL="0" indent="0">
              <a:buNone/>
            </a:pPr>
            <a:r>
              <a:rPr lang="fr-FR" dirty="0"/>
              <a:t>	</a:t>
            </a:r>
            <a:r>
              <a:rPr lang="fr-FR" dirty="0" err="1"/>
              <a:t>print</a:t>
            </a:r>
            <a:r>
              <a:rPr lang="fr-FR" dirty="0"/>
              <a:t>(var)</a:t>
            </a:r>
          </a:p>
          <a:p>
            <a:pPr marL="0" indent="0">
              <a:buNone/>
            </a:pPr>
            <a:r>
              <a:rPr lang="fr-FR" dirty="0" err="1"/>
              <a:t>except</a:t>
            </a:r>
            <a:r>
              <a:rPr lang="fr-FR" dirty="0"/>
              <a:t> Exception as e</a:t>
            </a:r>
          </a:p>
          <a:p>
            <a:pPr marL="0" indent="0">
              <a:buNone/>
            </a:pPr>
            <a:r>
              <a:rPr lang="fr-FR" dirty="0"/>
              <a:t>	</a:t>
            </a:r>
            <a:r>
              <a:rPr lang="fr-FR" dirty="0" err="1"/>
              <a:t>print</a:t>
            </a:r>
            <a:r>
              <a:rPr lang="fr-FR" dirty="0"/>
              <a:t>(‘’Exception interceptée : %s’’ % e)</a:t>
            </a:r>
          </a:p>
        </p:txBody>
      </p:sp>
    </p:spTree>
    <p:extLst>
      <p:ext uri="{BB962C8B-B14F-4D97-AF65-F5344CB8AC3E}">
        <p14:creationId xmlns:p14="http://schemas.microsoft.com/office/powerpoint/2010/main" val="15645583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7238F-0265-4367-AFC7-AF8298461F45}"/>
              </a:ext>
            </a:extLst>
          </p:cNvPr>
          <p:cNvSpPr>
            <a:spLocks noGrp="1"/>
          </p:cNvSpPr>
          <p:nvPr>
            <p:ph type="title"/>
          </p:nvPr>
        </p:nvSpPr>
        <p:spPr/>
        <p:txBody>
          <a:bodyPr/>
          <a:lstStyle/>
          <a:p>
            <a:r>
              <a:rPr lang="fr-FR" dirty="0"/>
              <a:t>13 – Les fichiers basiques</a:t>
            </a:r>
          </a:p>
        </p:txBody>
      </p:sp>
      <p:sp>
        <p:nvSpPr>
          <p:cNvPr id="3" name="Espace réservé du contenu 2">
            <a:extLst>
              <a:ext uri="{FF2B5EF4-FFF2-40B4-BE49-F238E27FC236}">
                <a16:creationId xmlns:a16="http://schemas.microsoft.com/office/drawing/2014/main" id="{FB09F863-4A59-44A5-ABD8-22E5E195B0F8}"/>
              </a:ext>
            </a:extLst>
          </p:cNvPr>
          <p:cNvSpPr>
            <a:spLocks noGrp="1"/>
          </p:cNvSpPr>
          <p:nvPr>
            <p:ph idx="1"/>
          </p:nvPr>
        </p:nvSpPr>
        <p:spPr/>
        <p:txBody>
          <a:bodyPr/>
          <a:lstStyle/>
          <a:p>
            <a:pPr marL="0" indent="0">
              <a:buNone/>
            </a:pPr>
            <a:r>
              <a:rPr lang="fr-FR" dirty="0"/>
              <a:t>F = open(‘</a:t>
            </a:r>
            <a:r>
              <a:rPr lang="fr-FR" dirty="0" err="1"/>
              <a:t>monfic</a:t>
            </a:r>
            <a:r>
              <a:rPr lang="fr-FR" dirty="0"/>
              <a:t>’,’</a:t>
            </a:r>
            <a:r>
              <a:rPr lang="fr-FR" b="1" dirty="0"/>
              <a:t>r’ ou ’w’ </a:t>
            </a:r>
            <a:r>
              <a:rPr lang="fr-FR" b="1" dirty="0" err="1"/>
              <a:t>ou’a</a:t>
            </a:r>
            <a:r>
              <a:rPr lang="fr-FR" dirty="0"/>
              <a:t>’)</a:t>
            </a:r>
          </a:p>
          <a:p>
            <a:pPr marL="0" indent="0">
              <a:buNone/>
            </a:pPr>
            <a:r>
              <a:rPr lang="fr-FR" dirty="0"/>
              <a:t>Exemple :</a:t>
            </a:r>
          </a:p>
          <a:p>
            <a:pPr marL="0" indent="0">
              <a:buNone/>
            </a:pPr>
            <a:r>
              <a:rPr lang="fr-FR" dirty="0"/>
              <a:t>A = 10</a:t>
            </a:r>
          </a:p>
          <a:p>
            <a:pPr marL="0" indent="0">
              <a:buNone/>
            </a:pPr>
            <a:r>
              <a:rPr lang="fr-FR" dirty="0"/>
              <a:t>F = open (‘</a:t>
            </a:r>
            <a:r>
              <a:rPr lang="fr-FR" dirty="0" err="1"/>
              <a:t>toto’,’w</a:t>
            </a:r>
            <a:r>
              <a:rPr lang="fr-FR" dirty="0"/>
              <a:t>’)</a:t>
            </a:r>
          </a:p>
          <a:p>
            <a:pPr marL="0" indent="0">
              <a:buNone/>
            </a:pPr>
            <a:r>
              <a:rPr lang="fr-FR" dirty="0" err="1"/>
              <a:t>F.write</a:t>
            </a:r>
            <a:r>
              <a:rPr lang="fr-FR" dirty="0"/>
              <a:t>(‘’ machin:\n’’)</a:t>
            </a:r>
          </a:p>
          <a:p>
            <a:pPr marL="0" indent="0">
              <a:buNone/>
            </a:pPr>
            <a:r>
              <a:rPr lang="fr-FR" dirty="0" err="1"/>
              <a:t>F.write</a:t>
            </a:r>
            <a:r>
              <a:rPr lang="fr-FR" dirty="0"/>
              <a:t>(‘’</a:t>
            </a:r>
            <a:r>
              <a:rPr lang="fr-FR" dirty="0" err="1"/>
              <a:t>Toto1</a:t>
            </a:r>
            <a:r>
              <a:rPr lang="fr-FR" dirty="0"/>
              <a:t> : + </a:t>
            </a:r>
            <a:r>
              <a:rPr lang="fr-FR" dirty="0" err="1"/>
              <a:t>str</a:t>
            </a:r>
            <a:r>
              <a:rPr lang="fr-FR" dirty="0"/>
              <a:t>(A)+\n’’)</a:t>
            </a:r>
          </a:p>
          <a:p>
            <a:pPr marL="0" indent="0">
              <a:buNone/>
            </a:pPr>
            <a:r>
              <a:rPr lang="fr-FR" dirty="0" err="1"/>
              <a:t>F.close</a:t>
            </a:r>
            <a:r>
              <a:rPr lang="fr-FR" dirty="0"/>
              <a:t>()</a:t>
            </a:r>
          </a:p>
        </p:txBody>
      </p:sp>
    </p:spTree>
    <p:extLst>
      <p:ext uri="{BB962C8B-B14F-4D97-AF65-F5344CB8AC3E}">
        <p14:creationId xmlns:p14="http://schemas.microsoft.com/office/powerpoint/2010/main" val="21162814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EBE25F-CA8E-4E75-89ED-B14648EE69B1}"/>
              </a:ext>
            </a:extLst>
          </p:cNvPr>
          <p:cNvSpPr>
            <a:spLocks noGrp="1"/>
          </p:cNvSpPr>
          <p:nvPr>
            <p:ph type="title"/>
          </p:nvPr>
        </p:nvSpPr>
        <p:spPr/>
        <p:txBody>
          <a:bodyPr/>
          <a:lstStyle/>
          <a:p>
            <a:r>
              <a:rPr lang="fr-FR" dirty="0"/>
              <a:t>13 – Les fichiers basiques</a:t>
            </a:r>
          </a:p>
        </p:txBody>
      </p:sp>
      <p:sp>
        <p:nvSpPr>
          <p:cNvPr id="3" name="Espace réservé du contenu 2">
            <a:extLst>
              <a:ext uri="{FF2B5EF4-FFF2-40B4-BE49-F238E27FC236}">
                <a16:creationId xmlns:a16="http://schemas.microsoft.com/office/drawing/2014/main" id="{F1AECF85-8490-4FD9-AC44-DB4B791D6461}"/>
              </a:ext>
            </a:extLst>
          </p:cNvPr>
          <p:cNvSpPr>
            <a:spLocks noGrp="1"/>
          </p:cNvSpPr>
          <p:nvPr>
            <p:ph idx="1"/>
          </p:nvPr>
        </p:nvSpPr>
        <p:spPr/>
        <p:txBody>
          <a:bodyPr/>
          <a:lstStyle/>
          <a:p>
            <a:pPr marL="0" indent="0">
              <a:buNone/>
            </a:pPr>
            <a:r>
              <a:rPr lang="fr-FR" dirty="0"/>
              <a:t>F = open(‘’</a:t>
            </a:r>
            <a:r>
              <a:rPr lang="fr-FR" dirty="0" err="1"/>
              <a:t>titi.txt’’,’’r</a:t>
            </a:r>
            <a:r>
              <a:rPr lang="fr-FR" dirty="0"/>
              <a:t>’’)</a:t>
            </a:r>
          </a:p>
          <a:p>
            <a:pPr marL="0" indent="0">
              <a:buNone/>
            </a:pPr>
            <a:r>
              <a:rPr lang="fr-FR" dirty="0"/>
              <a:t>K = </a:t>
            </a:r>
            <a:r>
              <a:rPr lang="fr-FR" dirty="0" err="1"/>
              <a:t>F.read</a:t>
            </a:r>
            <a:r>
              <a:rPr lang="fr-FR" dirty="0"/>
              <a:t>(10) </a:t>
            </a:r>
          </a:p>
          <a:p>
            <a:pPr marL="0" indent="0">
              <a:buNone/>
            </a:pPr>
            <a:r>
              <a:rPr lang="fr-FR" dirty="0" err="1"/>
              <a:t>print</a:t>
            </a:r>
            <a:r>
              <a:rPr lang="fr-FR" dirty="0"/>
              <a:t>(K) affiche jusqu’au </a:t>
            </a:r>
            <a:r>
              <a:rPr lang="fr-FR" dirty="0" err="1"/>
              <a:t>kième</a:t>
            </a:r>
            <a:r>
              <a:rPr lang="fr-FR" dirty="0"/>
              <a:t> élément ici 10</a:t>
            </a:r>
          </a:p>
          <a:p>
            <a:pPr marL="0" indent="0">
              <a:buNone/>
            </a:pPr>
            <a:r>
              <a:rPr lang="fr-FR" dirty="0"/>
              <a:t>T = </a:t>
            </a:r>
            <a:r>
              <a:rPr lang="fr-FR" dirty="0" err="1"/>
              <a:t>F.read</a:t>
            </a:r>
            <a:r>
              <a:rPr lang="fr-FR" dirty="0"/>
              <a:t>()</a:t>
            </a:r>
          </a:p>
          <a:p>
            <a:pPr marL="0" indent="0">
              <a:buNone/>
            </a:pPr>
            <a:r>
              <a:rPr lang="fr-FR" dirty="0" err="1"/>
              <a:t>print</a:t>
            </a:r>
            <a:r>
              <a:rPr lang="fr-FR" dirty="0"/>
              <a:t>(T)</a:t>
            </a:r>
          </a:p>
          <a:p>
            <a:pPr marL="0" indent="0">
              <a:buNone/>
            </a:pPr>
            <a:r>
              <a:rPr lang="fr-FR" dirty="0" err="1"/>
              <a:t>F.close</a:t>
            </a:r>
            <a:r>
              <a:rPr lang="fr-FR" dirty="0"/>
              <a:t>()</a:t>
            </a:r>
          </a:p>
        </p:txBody>
      </p:sp>
    </p:spTree>
    <p:extLst>
      <p:ext uri="{BB962C8B-B14F-4D97-AF65-F5344CB8AC3E}">
        <p14:creationId xmlns:p14="http://schemas.microsoft.com/office/powerpoint/2010/main" val="4245479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31EF1-D28D-442E-9B9E-75EAA7778635}"/>
              </a:ext>
            </a:extLst>
          </p:cNvPr>
          <p:cNvSpPr>
            <a:spLocks noGrp="1"/>
          </p:cNvSpPr>
          <p:nvPr>
            <p:ph type="title"/>
          </p:nvPr>
        </p:nvSpPr>
        <p:spPr/>
        <p:txBody>
          <a:bodyPr/>
          <a:lstStyle/>
          <a:p>
            <a:r>
              <a:rPr lang="fr-FR" dirty="0"/>
              <a:t>13 – Les fichiers basiques</a:t>
            </a:r>
          </a:p>
        </p:txBody>
      </p:sp>
      <p:sp>
        <p:nvSpPr>
          <p:cNvPr id="3" name="Espace réservé du contenu 2">
            <a:extLst>
              <a:ext uri="{FF2B5EF4-FFF2-40B4-BE49-F238E27FC236}">
                <a16:creationId xmlns:a16="http://schemas.microsoft.com/office/drawing/2014/main" id="{D0BF867A-7F87-4307-8B02-A0E0D3017E16}"/>
              </a:ext>
            </a:extLst>
          </p:cNvPr>
          <p:cNvSpPr>
            <a:spLocks noGrp="1"/>
          </p:cNvSpPr>
          <p:nvPr>
            <p:ph idx="1"/>
          </p:nvPr>
        </p:nvSpPr>
        <p:spPr/>
        <p:txBody>
          <a:bodyPr/>
          <a:lstStyle/>
          <a:p>
            <a:pPr marL="0" indent="0">
              <a:buNone/>
            </a:pPr>
            <a:r>
              <a:rPr lang="fr-FR" dirty="0"/>
              <a:t>F = open(‘’</a:t>
            </a:r>
            <a:r>
              <a:rPr lang="fr-FR" dirty="0" err="1"/>
              <a:t>duchemol.txt’’,’’r</a:t>
            </a:r>
            <a:r>
              <a:rPr lang="fr-FR" dirty="0"/>
              <a:t>’’)</a:t>
            </a:r>
          </a:p>
          <a:p>
            <a:pPr marL="0" indent="0">
              <a:buNone/>
            </a:pPr>
            <a:r>
              <a:rPr lang="fr-FR" dirty="0" err="1"/>
              <a:t>F.readline</a:t>
            </a:r>
            <a:r>
              <a:rPr lang="fr-FR" dirty="0"/>
              <a:t>() # on lit une ligne à la fois</a:t>
            </a:r>
          </a:p>
          <a:p>
            <a:pPr marL="0" indent="0">
              <a:buNone/>
            </a:pPr>
            <a:r>
              <a:rPr lang="fr-FR" dirty="0"/>
              <a:t># pas de récup de la ligne donc on la saute </a:t>
            </a:r>
          </a:p>
          <a:p>
            <a:pPr marL="0" indent="0">
              <a:buNone/>
            </a:pPr>
            <a:r>
              <a:rPr lang="fr-FR" dirty="0"/>
              <a:t>T = </a:t>
            </a:r>
            <a:r>
              <a:rPr lang="fr-FR" dirty="0" err="1"/>
              <a:t>F.readline</a:t>
            </a:r>
            <a:r>
              <a:rPr lang="fr-FR" dirty="0"/>
              <a:t>() # on récupère la ligne suivante</a:t>
            </a:r>
          </a:p>
          <a:p>
            <a:pPr marL="0" indent="0">
              <a:buNone/>
            </a:pPr>
            <a:r>
              <a:rPr lang="fr-FR" dirty="0" err="1"/>
              <a:t>print</a:t>
            </a:r>
            <a:r>
              <a:rPr lang="fr-FR" dirty="0"/>
              <a:t>(T)</a:t>
            </a:r>
          </a:p>
          <a:p>
            <a:pPr marL="0" indent="0">
              <a:buNone/>
            </a:pPr>
            <a:r>
              <a:rPr lang="fr-FR" dirty="0" err="1"/>
              <a:t>F.close</a:t>
            </a:r>
            <a:r>
              <a:rPr lang="fr-FR" dirty="0"/>
              <a:t>()</a:t>
            </a:r>
          </a:p>
        </p:txBody>
      </p:sp>
    </p:spTree>
    <p:extLst>
      <p:ext uri="{BB962C8B-B14F-4D97-AF65-F5344CB8AC3E}">
        <p14:creationId xmlns:p14="http://schemas.microsoft.com/office/powerpoint/2010/main" val="1658706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546B9-E983-41EB-888E-2C92E1D5AF55}"/>
              </a:ext>
            </a:extLst>
          </p:cNvPr>
          <p:cNvSpPr>
            <a:spLocks noGrp="1"/>
          </p:cNvSpPr>
          <p:nvPr>
            <p:ph type="title"/>
          </p:nvPr>
        </p:nvSpPr>
        <p:spPr>
          <a:xfrm>
            <a:off x="838200" y="365126"/>
            <a:ext cx="10515600" cy="960336"/>
          </a:xfrm>
        </p:spPr>
        <p:txBody>
          <a:bodyPr/>
          <a:lstStyle/>
          <a:p>
            <a:r>
              <a:rPr lang="fr-FR" dirty="0"/>
              <a:t>14 - </a:t>
            </a:r>
            <a:r>
              <a:rPr lang="fr-FR" b="1" dirty="0"/>
              <a:t>Librairies</a:t>
            </a:r>
          </a:p>
        </p:txBody>
      </p:sp>
      <p:sp>
        <p:nvSpPr>
          <p:cNvPr id="3" name="Espace réservé du contenu 2">
            <a:extLst>
              <a:ext uri="{FF2B5EF4-FFF2-40B4-BE49-F238E27FC236}">
                <a16:creationId xmlns:a16="http://schemas.microsoft.com/office/drawing/2014/main" id="{9797BE69-2BE0-4F14-8751-AF6874FC474E}"/>
              </a:ext>
            </a:extLst>
          </p:cNvPr>
          <p:cNvSpPr>
            <a:spLocks noGrp="1"/>
          </p:cNvSpPr>
          <p:nvPr>
            <p:ph idx="1"/>
          </p:nvPr>
        </p:nvSpPr>
        <p:spPr/>
        <p:txBody>
          <a:bodyPr>
            <a:normAutofit/>
          </a:bodyPr>
          <a:lstStyle/>
          <a:p>
            <a:pPr marL="0" indent="0">
              <a:buNone/>
            </a:pPr>
            <a:r>
              <a:rPr lang="fr-FR" b="1" dirty="0"/>
              <a:t>C’est souvent ce qui fait le succès d’un langage :</a:t>
            </a:r>
          </a:p>
          <a:p>
            <a:pPr marL="0" indent="0">
              <a:buNone/>
            </a:pPr>
            <a:endParaRPr lang="fr-FR" dirty="0"/>
          </a:p>
          <a:p>
            <a:pPr marL="0" indent="0">
              <a:buNone/>
            </a:pPr>
            <a:r>
              <a:rPr lang="fr-FR" dirty="0"/>
              <a:t>import math    # math est une librairie</a:t>
            </a:r>
          </a:p>
          <a:p>
            <a:pPr marL="0" indent="0">
              <a:buNone/>
            </a:pPr>
            <a:endParaRPr lang="fr-FR" dirty="0"/>
          </a:p>
          <a:p>
            <a:pPr marL="0" indent="0">
              <a:buNone/>
            </a:pPr>
            <a:r>
              <a:rPr lang="fr-FR" dirty="0" err="1"/>
              <a:t>from</a:t>
            </a:r>
            <a:r>
              <a:rPr lang="fr-FR" dirty="0"/>
              <a:t> math import </a:t>
            </a:r>
            <a:r>
              <a:rPr lang="fr-FR" dirty="0" err="1"/>
              <a:t>sqrt</a:t>
            </a:r>
            <a:r>
              <a:rPr lang="fr-FR" dirty="0"/>
              <a:t>    # </a:t>
            </a:r>
            <a:r>
              <a:rPr lang="fr-FR" dirty="0" err="1"/>
              <a:t>sqrt</a:t>
            </a:r>
            <a:r>
              <a:rPr lang="fr-FR" dirty="0"/>
              <a:t> est dans math</a:t>
            </a:r>
          </a:p>
          <a:p>
            <a:pPr marL="0" indent="0">
              <a:buNone/>
            </a:pPr>
            <a:endParaRPr lang="fr-FR" dirty="0"/>
          </a:p>
          <a:p>
            <a:pPr marL="0" indent="0">
              <a:buNone/>
            </a:pPr>
            <a:r>
              <a:rPr lang="fr-FR" dirty="0" err="1"/>
              <a:t>from</a:t>
            </a:r>
            <a:r>
              <a:rPr lang="fr-FR" dirty="0"/>
              <a:t> math import * </a:t>
            </a:r>
            <a:r>
              <a:rPr lang="fr-FR" dirty="0">
                <a:sym typeface="Wingdings" panose="05000000000000000000" pitchFamily="2" charset="2"/>
              </a:rPr>
              <a:t> voir slide suivant!</a:t>
            </a:r>
            <a:endParaRPr lang="fr-FR" dirty="0"/>
          </a:p>
          <a:p>
            <a:pPr marL="0" indent="0">
              <a:buNone/>
            </a:pPr>
            <a:endParaRPr lang="fr-FR" dirty="0"/>
          </a:p>
        </p:txBody>
      </p:sp>
    </p:spTree>
    <p:extLst>
      <p:ext uri="{BB962C8B-B14F-4D97-AF65-F5344CB8AC3E}">
        <p14:creationId xmlns:p14="http://schemas.microsoft.com/office/powerpoint/2010/main" val="13771812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05A9C-C1DB-43EE-AABA-23B7E4DFBAC7}"/>
              </a:ext>
            </a:extLst>
          </p:cNvPr>
          <p:cNvSpPr>
            <a:spLocks noGrp="1"/>
          </p:cNvSpPr>
          <p:nvPr>
            <p:ph type="title"/>
          </p:nvPr>
        </p:nvSpPr>
        <p:spPr/>
        <p:txBody>
          <a:bodyPr/>
          <a:lstStyle/>
          <a:p>
            <a:r>
              <a:rPr lang="fr-FR" dirty="0"/>
              <a:t>14 - </a:t>
            </a:r>
            <a:r>
              <a:rPr lang="fr-FR" b="1" dirty="0"/>
              <a:t>Librairies</a:t>
            </a:r>
            <a:endParaRPr lang="fr-FR" dirty="0"/>
          </a:p>
        </p:txBody>
      </p:sp>
      <p:sp>
        <p:nvSpPr>
          <p:cNvPr id="3" name="Espace réservé du contenu 2">
            <a:extLst>
              <a:ext uri="{FF2B5EF4-FFF2-40B4-BE49-F238E27FC236}">
                <a16:creationId xmlns:a16="http://schemas.microsoft.com/office/drawing/2014/main" id="{02549170-AEAF-4B70-839B-287AC7796A18}"/>
              </a:ext>
            </a:extLst>
          </p:cNvPr>
          <p:cNvSpPr>
            <a:spLocks noGrp="1"/>
          </p:cNvSpPr>
          <p:nvPr>
            <p:ph idx="1"/>
          </p:nvPr>
        </p:nvSpPr>
        <p:spPr/>
        <p:txBody>
          <a:bodyPr>
            <a:normAutofit fontScale="77500" lnSpcReduction="20000"/>
          </a:bodyPr>
          <a:lstStyle/>
          <a:p>
            <a:pPr marL="0" indent="0">
              <a:buNone/>
            </a:pPr>
            <a:r>
              <a:rPr lang="fr-FR" dirty="0"/>
              <a:t>Après </a:t>
            </a:r>
            <a:r>
              <a:rPr lang="fr-FR" b="1" dirty="0"/>
              <a:t>import xx</a:t>
            </a:r>
            <a:r>
              <a:rPr lang="fr-FR" dirty="0"/>
              <a:t>, vous pouvez vous référer à des choses </a:t>
            </a:r>
            <a:r>
              <a:rPr lang="fr-FR" dirty="0" err="1"/>
              <a:t>xx.something</a:t>
            </a:r>
            <a:r>
              <a:rPr lang="fr-FR" dirty="0"/>
              <a:t>. </a:t>
            </a:r>
          </a:p>
          <a:p>
            <a:pPr marL="0" indent="0">
              <a:buNone/>
            </a:pPr>
            <a:r>
              <a:rPr lang="fr-FR" dirty="0"/>
              <a:t>Après </a:t>
            </a:r>
            <a:r>
              <a:rPr lang="fr-FR" b="1" dirty="0" err="1"/>
              <a:t>from</a:t>
            </a:r>
            <a:r>
              <a:rPr lang="fr-FR" b="1" dirty="0"/>
              <a:t> x import * </a:t>
            </a:r>
            <a:r>
              <a:rPr lang="fr-FR" dirty="0"/>
              <a:t>, vous pouvez vous référer à des choses x directement comme </a:t>
            </a:r>
            <a:r>
              <a:rPr lang="fr-FR" dirty="0" err="1"/>
              <a:t>something</a:t>
            </a:r>
            <a:r>
              <a:rPr lang="fr-FR" dirty="0"/>
              <a:t>. </a:t>
            </a:r>
          </a:p>
          <a:p>
            <a:pPr marL="0" indent="0">
              <a:buNone/>
            </a:pPr>
            <a:r>
              <a:rPr lang="fr-FR" dirty="0"/>
              <a:t>Parce que la deuxième forme importe les noms directement dans l'espace de noms local, </a:t>
            </a:r>
          </a:p>
          <a:p>
            <a:pPr marL="0" indent="0">
              <a:buNone/>
            </a:pPr>
            <a:r>
              <a:rPr lang="fr-FR" dirty="0"/>
              <a:t>elle crée de potentiels conflits si vous importez des choses à partir de nombreux modules.</a:t>
            </a:r>
          </a:p>
          <a:p>
            <a:pPr marL="0" indent="0">
              <a:buNone/>
            </a:pPr>
            <a:r>
              <a:rPr lang="fr-FR" dirty="0"/>
              <a:t>Par conséquent, le </a:t>
            </a:r>
            <a:r>
              <a:rPr lang="fr-FR" b="1" dirty="0" err="1"/>
              <a:t>from</a:t>
            </a:r>
            <a:r>
              <a:rPr lang="fr-FR" b="1" dirty="0"/>
              <a:t> x import * </a:t>
            </a:r>
            <a:r>
              <a:rPr lang="fr-FR" dirty="0"/>
              <a:t>est </a:t>
            </a:r>
            <a:r>
              <a:rPr lang="fr-FR" b="1" dirty="0"/>
              <a:t>non conseillé</a:t>
            </a:r>
            <a:r>
              <a:rPr lang="fr-FR" dirty="0"/>
              <a:t>.</a:t>
            </a:r>
          </a:p>
          <a:p>
            <a:pPr marL="0" indent="0">
              <a:buNone/>
            </a:pPr>
            <a:r>
              <a:rPr lang="fr-FR" dirty="0"/>
              <a:t>Vous pouvez aussi faire </a:t>
            </a:r>
            <a:r>
              <a:rPr lang="fr-FR" b="1" dirty="0" err="1"/>
              <a:t>from</a:t>
            </a:r>
            <a:r>
              <a:rPr lang="fr-FR" b="1" dirty="0"/>
              <a:t> x import </a:t>
            </a:r>
            <a:r>
              <a:rPr lang="fr-FR" b="1" dirty="0" err="1"/>
              <a:t>something</a:t>
            </a:r>
            <a:r>
              <a:rPr lang="fr-FR" dirty="0"/>
              <a:t>,</a:t>
            </a:r>
          </a:p>
          <a:p>
            <a:pPr marL="0" indent="0">
              <a:buNone/>
            </a:pPr>
            <a:r>
              <a:rPr lang="fr-FR" dirty="0"/>
              <a:t>qui importe juste le </a:t>
            </a:r>
            <a:r>
              <a:rPr lang="fr-FR" dirty="0" err="1"/>
              <a:t>something</a:t>
            </a:r>
            <a:r>
              <a:rPr lang="fr-FR" dirty="0"/>
              <a:t> dans le </a:t>
            </a:r>
            <a:r>
              <a:rPr lang="fr-FR" dirty="0" err="1"/>
              <a:t>namespace</a:t>
            </a:r>
            <a:r>
              <a:rPr lang="fr-FR" dirty="0"/>
              <a:t> local, pas tout dans x. </a:t>
            </a:r>
          </a:p>
          <a:p>
            <a:pPr marL="0" indent="0">
              <a:buNone/>
            </a:pPr>
            <a:r>
              <a:rPr lang="fr-FR" b="1" dirty="0"/>
              <a:t>C'est mieux </a:t>
            </a:r>
            <a:r>
              <a:rPr lang="fr-FR" dirty="0"/>
              <a:t>parce que si vous énumérez les noms que vous importez,</a:t>
            </a:r>
          </a:p>
          <a:p>
            <a:pPr marL="0" indent="0">
              <a:buNone/>
            </a:pPr>
            <a:r>
              <a:rPr lang="fr-FR" b="1" dirty="0"/>
              <a:t>vous savez exactement ce que vous importez </a:t>
            </a:r>
          </a:p>
          <a:p>
            <a:pPr marL="0" indent="0">
              <a:buNone/>
            </a:pPr>
            <a:r>
              <a:rPr lang="fr-FR" dirty="0"/>
              <a:t>et il est </a:t>
            </a:r>
            <a:r>
              <a:rPr lang="fr-FR" b="1" dirty="0"/>
              <a:t>plus facile d'éviter les conflits de noms</a:t>
            </a:r>
          </a:p>
          <a:p>
            <a:pPr marL="0" indent="0">
              <a:buNone/>
            </a:pPr>
            <a:endParaRPr lang="fr-FR" dirty="0"/>
          </a:p>
        </p:txBody>
      </p:sp>
    </p:spTree>
    <p:extLst>
      <p:ext uri="{BB962C8B-B14F-4D97-AF65-F5344CB8AC3E}">
        <p14:creationId xmlns:p14="http://schemas.microsoft.com/office/powerpoint/2010/main" val="9916669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3F518A-3F8E-6DFE-F321-C15A7A80B2C2}"/>
              </a:ext>
            </a:extLst>
          </p:cNvPr>
          <p:cNvSpPr>
            <a:spLocks noGrp="1"/>
          </p:cNvSpPr>
          <p:nvPr>
            <p:ph type="title"/>
          </p:nvPr>
        </p:nvSpPr>
        <p:spPr>
          <a:xfrm>
            <a:off x="838200" y="365126"/>
            <a:ext cx="10515600" cy="644166"/>
          </a:xfrm>
        </p:spPr>
        <p:txBody>
          <a:bodyPr>
            <a:normAutofit fontScale="90000"/>
          </a:bodyPr>
          <a:lstStyle/>
          <a:p>
            <a:r>
              <a:rPr lang="fr-FR" dirty="0"/>
              <a:t>14 - </a:t>
            </a:r>
            <a:r>
              <a:rPr lang="fr-FR" b="1" dirty="0"/>
              <a:t>Librairies</a:t>
            </a:r>
            <a:endParaRPr lang="fr-FR" dirty="0"/>
          </a:p>
        </p:txBody>
      </p:sp>
      <p:sp>
        <p:nvSpPr>
          <p:cNvPr id="3" name="Espace réservé du contenu 2">
            <a:extLst>
              <a:ext uri="{FF2B5EF4-FFF2-40B4-BE49-F238E27FC236}">
                <a16:creationId xmlns:a16="http://schemas.microsoft.com/office/drawing/2014/main" id="{0F521C76-4F7A-F2EA-A987-332C0F705218}"/>
              </a:ext>
            </a:extLst>
          </p:cNvPr>
          <p:cNvSpPr>
            <a:spLocks noGrp="1"/>
          </p:cNvSpPr>
          <p:nvPr>
            <p:ph idx="1"/>
          </p:nvPr>
        </p:nvSpPr>
        <p:spPr>
          <a:xfrm>
            <a:off x="838200" y="1147313"/>
            <a:ext cx="10515600" cy="5029650"/>
          </a:xfrm>
        </p:spPr>
        <p:txBody>
          <a:bodyPr/>
          <a:lstStyle/>
          <a:p>
            <a:pPr marL="0" indent="0">
              <a:buNone/>
            </a:pPr>
            <a:r>
              <a:rPr lang="fr-FR" dirty="0" err="1"/>
              <a:t>Cython</a:t>
            </a:r>
            <a:r>
              <a:rPr lang="fr-FR" dirty="0"/>
              <a:t> : langage C/C++ et Python :</a:t>
            </a:r>
          </a:p>
          <a:p>
            <a:pPr marL="0" indent="0">
              <a:buNone/>
            </a:pPr>
            <a:endParaRPr lang="fr-FR" dirty="0"/>
          </a:p>
          <a:p>
            <a:pPr marL="0" indent="0">
              <a:buNone/>
            </a:pPr>
            <a:r>
              <a:rPr lang="fr-FR" dirty="0"/>
              <a:t>Langage d’Interfaçage de Python avec des librairies/programmes  écrits en C/C++ Optimise le code Python par « substitution » en langage C/C++</a:t>
            </a:r>
          </a:p>
          <a:p>
            <a:pPr marL="0" indent="0">
              <a:buNone/>
            </a:pPr>
            <a:r>
              <a:rPr lang="fr-FR" dirty="0"/>
              <a:t>De nombreuses librairies « Python » utilisent ce langage.</a:t>
            </a:r>
          </a:p>
        </p:txBody>
      </p:sp>
    </p:spTree>
    <p:extLst>
      <p:ext uri="{BB962C8B-B14F-4D97-AF65-F5344CB8AC3E}">
        <p14:creationId xmlns:p14="http://schemas.microsoft.com/office/powerpoint/2010/main" val="382420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4B4A97-04E0-4CE1-ADAA-9678E2A65E29}"/>
              </a:ext>
            </a:extLst>
          </p:cNvPr>
          <p:cNvSpPr>
            <a:spLocks noGrp="1"/>
          </p:cNvSpPr>
          <p:nvPr>
            <p:ph type="title"/>
          </p:nvPr>
        </p:nvSpPr>
        <p:spPr>
          <a:xfrm>
            <a:off x="838200" y="365126"/>
            <a:ext cx="10515600" cy="934286"/>
          </a:xfrm>
        </p:spPr>
        <p:txBody>
          <a:bodyPr/>
          <a:lstStyle/>
          <a:p>
            <a:r>
              <a:rPr lang="fr-FR" dirty="0"/>
              <a:t>Exemple de code </a:t>
            </a:r>
            <a:r>
              <a:rPr lang="fr-FR" b="1" dirty="0"/>
              <a:t>avec erreur</a:t>
            </a:r>
          </a:p>
        </p:txBody>
      </p:sp>
      <p:sp>
        <p:nvSpPr>
          <p:cNvPr id="3" name="Espace réservé du contenu 2">
            <a:extLst>
              <a:ext uri="{FF2B5EF4-FFF2-40B4-BE49-F238E27FC236}">
                <a16:creationId xmlns:a16="http://schemas.microsoft.com/office/drawing/2014/main" id="{9F89CC3D-914A-43F1-BB2A-656BBC00005D}"/>
              </a:ext>
            </a:extLst>
          </p:cNvPr>
          <p:cNvSpPr>
            <a:spLocks noGrp="1"/>
          </p:cNvSpPr>
          <p:nvPr>
            <p:ph idx="1"/>
          </p:nvPr>
        </p:nvSpPr>
        <p:spPr>
          <a:xfrm>
            <a:off x="838200" y="1299411"/>
            <a:ext cx="10515600" cy="5325978"/>
          </a:xfrm>
        </p:spPr>
        <p:txBody>
          <a:bodyPr>
            <a:normAutofit fontScale="92500" lnSpcReduction="10000"/>
          </a:bodyPr>
          <a:lstStyle/>
          <a:p>
            <a:pPr marL="0" indent="0">
              <a:buNone/>
            </a:pPr>
            <a:endParaRPr lang="fr-FR" dirty="0"/>
          </a:p>
          <a:p>
            <a:pPr marL="0" indent="0">
              <a:buNone/>
            </a:pPr>
            <a:r>
              <a:rPr lang="fr-FR" dirty="0"/>
              <a:t>a = </a:t>
            </a:r>
            <a:r>
              <a:rPr lang="fr-FR" b="1" dirty="0"/>
              <a:t>input</a:t>
            </a:r>
            <a:r>
              <a:rPr lang="fr-FR" dirty="0"/>
              <a:t>('entrez a = 5 \n’) # ‘ \n’ </a:t>
            </a:r>
            <a:r>
              <a:rPr lang="fr-FR" i="1" u="sng" dirty="0"/>
              <a:t>comme en C </a:t>
            </a:r>
            <a:r>
              <a:rPr lang="fr-FR" dirty="0"/>
              <a:t>:  </a:t>
            </a:r>
            <a:r>
              <a:rPr lang="fr-FR" b="1" dirty="0" err="1"/>
              <a:t>print</a:t>
            </a:r>
            <a:r>
              <a:rPr lang="fr-FR" b="1" dirty="0"/>
              <a:t>(‘\n’) </a:t>
            </a:r>
            <a:r>
              <a:rPr lang="fr-FR" b="1" dirty="0" err="1"/>
              <a:t>print</a:t>
            </a:r>
            <a:r>
              <a:rPr lang="fr-FR" b="1" dirty="0"/>
              <a:t>(‘\t’)</a:t>
            </a:r>
          </a:p>
          <a:p>
            <a:pPr marL="0" indent="0">
              <a:buNone/>
            </a:pPr>
            <a:r>
              <a:rPr lang="fr-FR" dirty="0"/>
              <a:t>b = </a:t>
            </a:r>
            <a:r>
              <a:rPr lang="fr-FR" b="1" dirty="0"/>
              <a:t>input</a:t>
            </a:r>
            <a:r>
              <a:rPr lang="fr-FR" dirty="0"/>
              <a:t>('entrez b = 3 puis b= 5 \n')</a:t>
            </a:r>
          </a:p>
          <a:p>
            <a:pPr marL="0" indent="0">
              <a:buNone/>
            </a:pPr>
            <a:r>
              <a:rPr lang="fr-FR" b="1" dirty="0"/>
              <a:t># b= </a:t>
            </a:r>
            <a:r>
              <a:rPr lang="fr-FR" b="1" dirty="0" err="1"/>
              <a:t>float</a:t>
            </a:r>
            <a:r>
              <a:rPr lang="fr-FR" b="1" dirty="0"/>
              <a:t>(input('entrez un nombre\n’)) # avec </a:t>
            </a:r>
            <a:r>
              <a:rPr lang="fr-FR" b="1" dirty="0" err="1"/>
              <a:t>cast</a:t>
            </a:r>
            <a:r>
              <a:rPr lang="fr-FR" b="1" dirty="0"/>
              <a:t> sur input() </a:t>
            </a:r>
            <a:r>
              <a:rPr lang="fr-FR" b="1" dirty="0">
                <a:sym typeface="Wingdings" panose="05000000000000000000" pitchFamily="2" charset="2"/>
              </a:rPr>
              <a:t></a:t>
            </a:r>
            <a:endParaRPr lang="fr-FR" b="1" dirty="0"/>
          </a:p>
          <a:p>
            <a:pPr marL="0" indent="0">
              <a:buNone/>
            </a:pPr>
            <a:r>
              <a:rPr lang="fr-FR" dirty="0"/>
              <a:t>if a &gt; b </a:t>
            </a:r>
            <a:r>
              <a:rPr lang="fr-FR" b="1" dirty="0"/>
              <a:t>:</a:t>
            </a:r>
            <a:r>
              <a:rPr lang="fr-FR" dirty="0"/>
              <a:t>		#attention au </a:t>
            </a:r>
            <a:r>
              <a:rPr lang="fr-FR" b="1" dirty="0"/>
              <a:t>: </a:t>
            </a:r>
            <a:r>
              <a:rPr lang="fr-FR" dirty="0"/>
              <a:t>(2 pts)  </a:t>
            </a:r>
            <a:r>
              <a:rPr lang="fr-FR" b="1" dirty="0">
                <a:sym typeface="Wingdings" panose="05000000000000000000" pitchFamily="2" charset="2"/>
              </a:rPr>
              <a:t></a:t>
            </a:r>
            <a:endParaRPr lang="fr-FR" b="1" dirty="0"/>
          </a:p>
          <a:p>
            <a:pPr marL="0" indent="0">
              <a:buNone/>
            </a:pPr>
            <a:r>
              <a:rPr lang="fr-FR" b="1" dirty="0"/>
              <a:t>   </a:t>
            </a:r>
            <a:r>
              <a:rPr lang="fr-FR" b="1" dirty="0" err="1"/>
              <a:t>print</a:t>
            </a:r>
            <a:r>
              <a:rPr lang="fr-FR" b="1" dirty="0"/>
              <a:t> </a:t>
            </a:r>
            <a:r>
              <a:rPr lang="fr-FR" dirty="0"/>
              <a:t>('toto')</a:t>
            </a:r>
          </a:p>
          <a:p>
            <a:pPr marL="0" indent="0">
              <a:buNone/>
            </a:pPr>
            <a:r>
              <a:rPr lang="fr-FR" dirty="0"/>
              <a:t>if a == b </a:t>
            </a:r>
            <a:r>
              <a:rPr lang="fr-FR" b="1" dirty="0"/>
              <a:t>:</a:t>
            </a:r>
            <a:r>
              <a:rPr lang="fr-FR" dirty="0"/>
              <a:t> </a:t>
            </a:r>
          </a:p>
          <a:p>
            <a:pPr marL="0" indent="0">
              <a:buNone/>
            </a:pPr>
            <a:r>
              <a:rPr lang="fr-FR" dirty="0"/>
              <a:t>   </a:t>
            </a:r>
            <a:r>
              <a:rPr lang="fr-FR" dirty="0" err="1"/>
              <a:t>print</a:t>
            </a:r>
            <a:r>
              <a:rPr lang="fr-FR" dirty="0"/>
              <a:t> ('titi')</a:t>
            </a:r>
          </a:p>
          <a:p>
            <a:pPr marL="0" indent="0">
              <a:buNone/>
            </a:pPr>
            <a:r>
              <a:rPr lang="fr-FR" dirty="0"/>
              <a:t># </a:t>
            </a:r>
            <a:r>
              <a:rPr lang="fr-FR" dirty="0" err="1"/>
              <a:t>vs1</a:t>
            </a:r>
            <a:endParaRPr lang="fr-FR" dirty="0"/>
          </a:p>
          <a:p>
            <a:pPr marL="0" indent="0">
              <a:buNone/>
            </a:pPr>
            <a:r>
              <a:rPr lang="fr-FR" dirty="0"/>
              <a:t>if a &gt;b : </a:t>
            </a:r>
            <a:r>
              <a:rPr lang="fr-FR" dirty="0" err="1"/>
              <a:t>print</a:t>
            </a:r>
            <a:r>
              <a:rPr lang="fr-FR" dirty="0"/>
              <a:t>('a&gt;b’)</a:t>
            </a:r>
          </a:p>
          <a:p>
            <a:pPr marL="0" indent="0">
              <a:buNone/>
            </a:pPr>
            <a:r>
              <a:rPr lang="fr-FR" dirty="0" err="1"/>
              <a:t>else</a:t>
            </a:r>
            <a:r>
              <a:rPr lang="fr-FR" dirty="0"/>
              <a:t> :</a:t>
            </a:r>
          </a:p>
          <a:p>
            <a:pPr marL="0" indent="0">
              <a:buNone/>
            </a:pPr>
            <a:r>
              <a:rPr lang="fr-FR" dirty="0"/>
              <a:t>    if a ==b : </a:t>
            </a:r>
            <a:r>
              <a:rPr lang="fr-FR" dirty="0" err="1"/>
              <a:t>print</a:t>
            </a:r>
            <a:r>
              <a:rPr lang="fr-FR" dirty="0"/>
              <a:t>('a = b')</a:t>
            </a:r>
          </a:p>
        </p:txBody>
      </p:sp>
      <p:sp>
        <p:nvSpPr>
          <p:cNvPr id="4" name="Rectangle : coins arrondis 3">
            <a:extLst>
              <a:ext uri="{FF2B5EF4-FFF2-40B4-BE49-F238E27FC236}">
                <a16:creationId xmlns:a16="http://schemas.microsoft.com/office/drawing/2014/main" id="{8C6040F1-F5C6-4E48-827A-288856424764}"/>
              </a:ext>
            </a:extLst>
          </p:cNvPr>
          <p:cNvSpPr/>
          <p:nvPr/>
        </p:nvSpPr>
        <p:spPr>
          <a:xfrm>
            <a:off x="1795244" y="5410899"/>
            <a:ext cx="142613" cy="243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C006A4F9-FCDE-46AC-AEB1-C9FFA4816FA7}"/>
              </a:ext>
            </a:extLst>
          </p:cNvPr>
          <p:cNvSpPr/>
          <p:nvPr/>
        </p:nvSpPr>
        <p:spPr>
          <a:xfrm>
            <a:off x="1493240" y="5855516"/>
            <a:ext cx="159391" cy="218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186419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2CE6EB-72E0-4470-B04B-3475BBAD8072}"/>
              </a:ext>
            </a:extLst>
          </p:cNvPr>
          <p:cNvSpPr>
            <a:spLocks noGrp="1"/>
          </p:cNvSpPr>
          <p:nvPr>
            <p:ph type="title"/>
          </p:nvPr>
        </p:nvSpPr>
        <p:spPr>
          <a:xfrm>
            <a:off x="838200" y="365125"/>
            <a:ext cx="10515600" cy="683499"/>
          </a:xfrm>
        </p:spPr>
        <p:txBody>
          <a:bodyPr>
            <a:normAutofit fontScale="90000"/>
          </a:bodyPr>
          <a:lstStyle/>
          <a:p>
            <a:r>
              <a:rPr lang="fr-FR" dirty="0"/>
              <a:t>14 – </a:t>
            </a:r>
            <a:r>
              <a:rPr lang="fr-FR" b="1" dirty="0"/>
              <a:t>Librairies</a:t>
            </a:r>
            <a:r>
              <a:rPr lang="fr-FR" dirty="0"/>
              <a:t> : quelques unes …</a:t>
            </a:r>
          </a:p>
        </p:txBody>
      </p:sp>
      <p:sp>
        <p:nvSpPr>
          <p:cNvPr id="3" name="Espace réservé du contenu 2">
            <a:extLst>
              <a:ext uri="{FF2B5EF4-FFF2-40B4-BE49-F238E27FC236}">
                <a16:creationId xmlns:a16="http://schemas.microsoft.com/office/drawing/2014/main" id="{CC9868BE-536B-4250-ABD5-66784FAC0D6A}"/>
              </a:ext>
            </a:extLst>
          </p:cNvPr>
          <p:cNvSpPr>
            <a:spLocks noGrp="1"/>
          </p:cNvSpPr>
          <p:nvPr>
            <p:ph idx="1"/>
          </p:nvPr>
        </p:nvSpPr>
        <p:spPr>
          <a:xfrm>
            <a:off x="838200" y="1132514"/>
            <a:ext cx="10515600" cy="5044449"/>
          </a:xfrm>
        </p:spPr>
        <p:txBody>
          <a:bodyPr>
            <a:normAutofit fontScale="92500" lnSpcReduction="10000"/>
          </a:bodyPr>
          <a:lstStyle/>
          <a:p>
            <a:pPr marL="0" indent="0">
              <a:buNone/>
            </a:pPr>
            <a:r>
              <a:rPr lang="fr-FR" b="1" dirty="0"/>
              <a:t>Anaconda</a:t>
            </a:r>
          </a:p>
          <a:p>
            <a:pPr marL="0" indent="0">
              <a:buNone/>
            </a:pPr>
            <a:r>
              <a:rPr lang="fr-FR" b="1" dirty="0"/>
              <a:t>Panda – </a:t>
            </a:r>
            <a:r>
              <a:rPr lang="fr-FR" b="1" dirty="0" err="1"/>
              <a:t>Numpy</a:t>
            </a:r>
            <a:r>
              <a:rPr lang="fr-FR" b="1" dirty="0"/>
              <a:t> – Math – SCIPY - </a:t>
            </a:r>
            <a:r>
              <a:rPr lang="fr-FR" b="1" dirty="0" err="1"/>
              <a:t>Scikit</a:t>
            </a:r>
            <a:r>
              <a:rPr lang="fr-FR" b="1" dirty="0"/>
              <a:t> </a:t>
            </a:r>
            <a:r>
              <a:rPr lang="fr-FR" b="1" dirty="0" err="1"/>
              <a:t>Learn</a:t>
            </a:r>
            <a:r>
              <a:rPr lang="fr-FR" b="1" dirty="0"/>
              <a:t> – </a:t>
            </a:r>
            <a:r>
              <a:rPr lang="fr-FR" b="1" dirty="0" err="1"/>
              <a:t>Mathplotlib</a:t>
            </a:r>
            <a:r>
              <a:rPr lang="fr-FR" b="1" dirty="0"/>
              <a:t> (</a:t>
            </a:r>
            <a:r>
              <a:rPr lang="fr-FR" b="1" dirty="0" err="1"/>
              <a:t>pyplot</a:t>
            </a:r>
            <a:r>
              <a:rPr lang="fr-FR" b="1" dirty="0"/>
              <a:t>) - Pulp</a:t>
            </a:r>
          </a:p>
          <a:p>
            <a:pPr marL="0" indent="0">
              <a:buNone/>
            </a:pPr>
            <a:r>
              <a:rPr lang="fr-FR" b="1" dirty="0" err="1"/>
              <a:t>TK</a:t>
            </a:r>
            <a:r>
              <a:rPr lang="fr-FR" b="1" dirty="0"/>
              <a:t> (</a:t>
            </a:r>
            <a:r>
              <a:rPr lang="fr-FR" b="1" dirty="0" err="1"/>
              <a:t>Tkinter</a:t>
            </a:r>
            <a:r>
              <a:rPr lang="fr-FR" b="1" dirty="0"/>
              <a:t>) http://</a:t>
            </a:r>
            <a:r>
              <a:rPr lang="fr-FR" b="1" dirty="0" err="1"/>
              <a:t>tkinter.fdex.eu</a:t>
            </a:r>
            <a:r>
              <a:rPr lang="fr-FR" b="1" dirty="0"/>
              <a:t>/doc/</a:t>
            </a:r>
          </a:p>
          <a:p>
            <a:pPr marL="0" indent="0">
              <a:buNone/>
            </a:pPr>
            <a:r>
              <a:rPr lang="fr-FR" dirty="0" err="1"/>
              <a:t>Seaborn</a:t>
            </a:r>
            <a:r>
              <a:rPr lang="fr-FR" dirty="0"/>
              <a:t> – </a:t>
            </a:r>
            <a:r>
              <a:rPr lang="fr-FR" dirty="0" err="1"/>
              <a:t>Statsmodel</a:t>
            </a:r>
            <a:r>
              <a:rPr lang="fr-FR" dirty="0"/>
              <a:t> – </a:t>
            </a:r>
            <a:r>
              <a:rPr lang="fr-FR" dirty="0" err="1"/>
              <a:t>Keras</a:t>
            </a:r>
            <a:r>
              <a:rPr lang="fr-FR" dirty="0"/>
              <a:t> – </a:t>
            </a:r>
            <a:r>
              <a:rPr lang="fr-FR" dirty="0" err="1"/>
              <a:t>NetworkX</a:t>
            </a:r>
            <a:r>
              <a:rPr lang="fr-FR" dirty="0"/>
              <a:t> – </a:t>
            </a:r>
            <a:r>
              <a:rPr lang="fr-FR" dirty="0" err="1"/>
              <a:t>BeautyfulSoup</a:t>
            </a:r>
            <a:r>
              <a:rPr lang="fr-FR" dirty="0"/>
              <a:t> – </a:t>
            </a:r>
            <a:r>
              <a:rPr lang="fr-FR" dirty="0" err="1"/>
              <a:t>NLTK</a:t>
            </a:r>
            <a:endParaRPr lang="fr-FR" dirty="0"/>
          </a:p>
          <a:p>
            <a:pPr marL="0" indent="0">
              <a:buNone/>
            </a:pPr>
            <a:r>
              <a:rPr lang="fr-FR" dirty="0" err="1"/>
              <a:t>pyQT</a:t>
            </a:r>
            <a:r>
              <a:rPr lang="fr-FR" dirty="0"/>
              <a:t> – </a:t>
            </a:r>
            <a:r>
              <a:rPr lang="fr-FR" dirty="0" err="1"/>
              <a:t>pyGObject</a:t>
            </a:r>
            <a:r>
              <a:rPr lang="fr-FR" dirty="0"/>
              <a:t> – </a:t>
            </a:r>
            <a:r>
              <a:rPr lang="fr-FR" dirty="0" err="1"/>
              <a:t>wxPython</a:t>
            </a:r>
            <a:r>
              <a:rPr lang="fr-FR" dirty="0"/>
              <a:t> – </a:t>
            </a:r>
            <a:r>
              <a:rPr lang="fr-FR" dirty="0" err="1"/>
              <a:t>Kivy</a:t>
            </a:r>
            <a:r>
              <a:rPr lang="fr-FR" dirty="0"/>
              <a:t> </a:t>
            </a:r>
          </a:p>
          <a:p>
            <a:pPr marL="0" indent="0">
              <a:buNone/>
            </a:pPr>
            <a:r>
              <a:rPr lang="fr-FR" dirty="0" err="1"/>
              <a:t>Tweepy</a:t>
            </a:r>
            <a:r>
              <a:rPr lang="fr-FR" dirty="0"/>
              <a:t> (Twitter) - Facebook Python SDK </a:t>
            </a:r>
          </a:p>
          <a:p>
            <a:pPr marL="0" indent="0">
              <a:buNone/>
            </a:pPr>
            <a:r>
              <a:rPr lang="fr-FR" b="1" dirty="0" err="1"/>
              <a:t>PIL</a:t>
            </a:r>
            <a:r>
              <a:rPr lang="fr-FR" b="1" dirty="0"/>
              <a:t> ( Python Imaging Library) </a:t>
            </a:r>
            <a:r>
              <a:rPr lang="fr-FR" dirty="0"/>
              <a:t>– </a:t>
            </a:r>
            <a:r>
              <a:rPr lang="fr-FR" dirty="0" err="1"/>
              <a:t>Pillow</a:t>
            </a:r>
            <a:r>
              <a:rPr lang="fr-FR" dirty="0"/>
              <a:t> – </a:t>
            </a:r>
            <a:r>
              <a:rPr lang="fr-FR" dirty="0" err="1"/>
              <a:t>OpenCV</a:t>
            </a:r>
            <a:r>
              <a:rPr lang="fr-FR" dirty="0"/>
              <a:t> (Computer Vision) ??</a:t>
            </a:r>
          </a:p>
          <a:p>
            <a:pPr marL="0" indent="0">
              <a:buNone/>
            </a:pPr>
            <a:r>
              <a:rPr lang="fr-FR" dirty="0" err="1"/>
              <a:t>Rpy2</a:t>
            </a:r>
            <a:r>
              <a:rPr lang="fr-FR" dirty="0"/>
              <a:t> (R &amp; Python) – </a:t>
            </a:r>
            <a:r>
              <a:rPr lang="fr-FR" dirty="0" err="1"/>
              <a:t>PsychoPy</a:t>
            </a:r>
            <a:r>
              <a:rPr lang="fr-FR" dirty="0"/>
              <a:t> (psy cognitive et neurosciences)</a:t>
            </a:r>
          </a:p>
          <a:p>
            <a:pPr marL="0" indent="0">
              <a:buNone/>
            </a:pPr>
            <a:r>
              <a:rPr lang="fr-FR" dirty="0" err="1"/>
              <a:t>Theano</a:t>
            </a:r>
            <a:r>
              <a:rPr lang="fr-FR" dirty="0"/>
              <a:t> - </a:t>
            </a:r>
            <a:r>
              <a:rPr lang="fr-FR" dirty="0" err="1"/>
              <a:t>PyCrypto</a:t>
            </a:r>
            <a:r>
              <a:rPr lang="fr-FR" dirty="0"/>
              <a:t> – </a:t>
            </a:r>
            <a:r>
              <a:rPr lang="fr-FR" dirty="0" err="1"/>
              <a:t>Cryptography</a:t>
            </a:r>
            <a:r>
              <a:rPr lang="fr-FR" dirty="0"/>
              <a:t> - </a:t>
            </a:r>
            <a:r>
              <a:rPr lang="fr-FR" dirty="0" err="1"/>
              <a:t>Swig</a:t>
            </a:r>
            <a:r>
              <a:rPr lang="fr-FR" dirty="0"/>
              <a:t> – </a:t>
            </a:r>
            <a:r>
              <a:rPr lang="fr-FR" dirty="0" err="1"/>
              <a:t>Ctypes</a:t>
            </a:r>
            <a:r>
              <a:rPr lang="fr-FR" dirty="0"/>
              <a:t> </a:t>
            </a:r>
          </a:p>
          <a:p>
            <a:pPr marL="0" indent="0">
              <a:buNone/>
            </a:pPr>
            <a:r>
              <a:rPr lang="fr-FR" b="1" dirty="0"/>
              <a:t>Mongo DB – </a:t>
            </a:r>
            <a:r>
              <a:rPr lang="fr-FR" b="1" dirty="0" err="1"/>
              <a:t>pyODBC</a:t>
            </a:r>
            <a:r>
              <a:rPr lang="fr-FR" b="1" dirty="0"/>
              <a:t> – </a:t>
            </a:r>
            <a:r>
              <a:rPr lang="fr-FR" b="1" dirty="0" err="1"/>
              <a:t>pymssql</a:t>
            </a:r>
            <a:r>
              <a:rPr lang="fr-FR" b="1" dirty="0"/>
              <a:t> (</a:t>
            </a:r>
            <a:r>
              <a:rPr lang="fr-FR" b="1" dirty="0" err="1"/>
              <a:t>Sql</a:t>
            </a:r>
            <a:r>
              <a:rPr lang="fr-FR" b="1" dirty="0"/>
              <a:t> Server)  – </a:t>
            </a:r>
            <a:r>
              <a:rPr lang="fr-FR" b="1" dirty="0" err="1"/>
              <a:t>cxOracle</a:t>
            </a:r>
            <a:r>
              <a:rPr lang="fr-FR" b="1" dirty="0"/>
              <a:t> </a:t>
            </a:r>
          </a:p>
          <a:p>
            <a:pPr marL="0" indent="0">
              <a:buNone/>
            </a:pPr>
            <a:r>
              <a:rPr lang="fr-FR" b="1" i="0" dirty="0" err="1">
                <a:solidFill>
                  <a:srgbClr val="424F62"/>
                </a:solidFill>
                <a:effectLst/>
                <a:latin typeface="azo-sans-web"/>
              </a:rPr>
              <a:t>MariaDB</a:t>
            </a:r>
            <a:r>
              <a:rPr lang="fr-FR" b="1" i="0" dirty="0">
                <a:solidFill>
                  <a:srgbClr val="424F62"/>
                </a:solidFill>
                <a:effectLst/>
                <a:latin typeface="azo-sans-web"/>
              </a:rPr>
              <a:t> </a:t>
            </a:r>
            <a:r>
              <a:rPr lang="fr-FR" b="1" i="0" dirty="0" err="1">
                <a:solidFill>
                  <a:srgbClr val="424F62"/>
                </a:solidFill>
                <a:effectLst/>
                <a:latin typeface="azo-sans-web"/>
              </a:rPr>
              <a:t>Connector</a:t>
            </a:r>
            <a:r>
              <a:rPr lang="fr-FR" b="1" i="0" dirty="0">
                <a:solidFill>
                  <a:srgbClr val="424F62"/>
                </a:solidFill>
                <a:effectLst/>
                <a:latin typeface="azo-sans-web"/>
              </a:rPr>
              <a:t>/Python</a:t>
            </a:r>
            <a:r>
              <a:rPr lang="fr-FR" b="0" i="0" dirty="0">
                <a:solidFill>
                  <a:srgbClr val="424F62"/>
                </a:solidFill>
                <a:effectLst/>
                <a:latin typeface="azo-sans-web"/>
              </a:rPr>
              <a:t> </a:t>
            </a:r>
            <a:r>
              <a:rPr lang="fr-FR" dirty="0" err="1"/>
              <a:t>etc</a:t>
            </a:r>
            <a:r>
              <a:rPr lang="fr-FR" dirty="0"/>
              <a:t> .. </a:t>
            </a:r>
            <a:r>
              <a:rPr lang="fr-FR" dirty="0" err="1"/>
              <a:t>etc</a:t>
            </a:r>
            <a:r>
              <a:rPr lang="fr-FR" dirty="0"/>
              <a:t> …</a:t>
            </a:r>
          </a:p>
          <a:p>
            <a:pPr marL="0" indent="0">
              <a:buNone/>
            </a:pPr>
            <a:endParaRPr lang="fr-FR" dirty="0"/>
          </a:p>
        </p:txBody>
      </p:sp>
    </p:spTree>
    <p:extLst>
      <p:ext uri="{BB962C8B-B14F-4D97-AF65-F5344CB8AC3E}">
        <p14:creationId xmlns:p14="http://schemas.microsoft.com/office/powerpoint/2010/main" val="589967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A4952-ECC4-473B-A13F-67864DAEE13A}"/>
              </a:ext>
            </a:extLst>
          </p:cNvPr>
          <p:cNvSpPr>
            <a:spLocks noGrp="1"/>
          </p:cNvSpPr>
          <p:nvPr>
            <p:ph type="title"/>
          </p:nvPr>
        </p:nvSpPr>
        <p:spPr/>
        <p:txBody>
          <a:bodyPr/>
          <a:lstStyle/>
          <a:p>
            <a:r>
              <a:rPr lang="fr-FR" dirty="0"/>
              <a:t>TP TD</a:t>
            </a:r>
          </a:p>
        </p:txBody>
      </p:sp>
      <p:sp>
        <p:nvSpPr>
          <p:cNvPr id="3" name="Espace réservé du contenu 2">
            <a:extLst>
              <a:ext uri="{FF2B5EF4-FFF2-40B4-BE49-F238E27FC236}">
                <a16:creationId xmlns:a16="http://schemas.microsoft.com/office/drawing/2014/main" id="{0921614D-8273-4DD5-B571-3CFA46EE7A47}"/>
              </a:ext>
            </a:extLst>
          </p:cNvPr>
          <p:cNvSpPr>
            <a:spLocks noGrp="1"/>
          </p:cNvSpPr>
          <p:nvPr>
            <p:ph idx="1"/>
          </p:nvPr>
        </p:nvSpPr>
        <p:spPr/>
        <p:txBody>
          <a:bodyPr/>
          <a:lstStyle/>
          <a:p>
            <a:pPr marL="0" indent="0">
              <a:buNone/>
            </a:pPr>
            <a:r>
              <a:rPr lang="fr-FR" dirty="0"/>
              <a:t>	Y = a*</a:t>
            </a:r>
            <a:r>
              <a:rPr lang="fr-FR" dirty="0" err="1"/>
              <a:t>x^2</a:t>
            </a:r>
            <a:r>
              <a:rPr lang="fr-FR" dirty="0"/>
              <a:t> + b*x + c</a:t>
            </a:r>
          </a:p>
          <a:p>
            <a:pPr marL="0" indent="0">
              <a:buNone/>
            </a:pPr>
            <a:r>
              <a:rPr lang="fr-FR" dirty="0"/>
              <a:t>	Δ = </a:t>
            </a:r>
            <a:r>
              <a:rPr lang="fr-FR" dirty="0" err="1"/>
              <a:t>b^2</a:t>
            </a:r>
            <a:r>
              <a:rPr lang="fr-FR" dirty="0"/>
              <a:t> – 4*a*c</a:t>
            </a:r>
          </a:p>
          <a:p>
            <a:pPr marL="0" indent="0">
              <a:buNone/>
            </a:pPr>
            <a:r>
              <a:rPr lang="fr-FR" dirty="0"/>
              <a:t>	 calculer Δ, tester Δ == 0?  &gt; 0?  &lt;0?</a:t>
            </a:r>
          </a:p>
          <a:p>
            <a:pPr marL="0" indent="0">
              <a:buNone/>
            </a:pPr>
            <a:r>
              <a:rPr lang="fr-FR" sz="4000" dirty="0"/>
              <a:t>	√</a:t>
            </a:r>
            <a:r>
              <a:rPr lang="fr-FR" dirty="0"/>
              <a:t>(Δ) </a:t>
            </a:r>
          </a:p>
          <a:p>
            <a:pPr marL="0" indent="0">
              <a:buNone/>
            </a:pPr>
            <a:r>
              <a:rPr lang="fr-FR" dirty="0"/>
              <a:t>	calculer les racines</a:t>
            </a:r>
          </a:p>
          <a:p>
            <a:pPr marL="0" indent="0">
              <a:buNone/>
            </a:pPr>
            <a:r>
              <a:rPr lang="fr-FR" dirty="0"/>
              <a:t>	</a:t>
            </a:r>
          </a:p>
          <a:p>
            <a:pPr marL="0" indent="0">
              <a:buNone/>
            </a:pPr>
            <a:r>
              <a:rPr lang="fr-FR" dirty="0"/>
              <a:t>	 </a:t>
            </a:r>
          </a:p>
          <a:p>
            <a:endParaRPr lang="fr-FR" dirty="0"/>
          </a:p>
          <a:p>
            <a:endParaRPr lang="fr-FR" dirty="0"/>
          </a:p>
        </p:txBody>
      </p:sp>
    </p:spTree>
    <p:extLst>
      <p:ext uri="{BB962C8B-B14F-4D97-AF65-F5344CB8AC3E}">
        <p14:creationId xmlns:p14="http://schemas.microsoft.com/office/powerpoint/2010/main" val="19959295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2E188-A106-4A6C-88C5-BD32D9AE1003}"/>
              </a:ext>
            </a:extLst>
          </p:cNvPr>
          <p:cNvSpPr>
            <a:spLocks noGrp="1"/>
          </p:cNvSpPr>
          <p:nvPr>
            <p:ph type="title"/>
          </p:nvPr>
        </p:nvSpPr>
        <p:spPr/>
        <p:txBody>
          <a:bodyPr/>
          <a:lstStyle/>
          <a:p>
            <a:r>
              <a:rPr lang="fr-FR" dirty="0"/>
              <a:t>TP-TD</a:t>
            </a:r>
          </a:p>
        </p:txBody>
      </p:sp>
      <p:sp>
        <p:nvSpPr>
          <p:cNvPr id="3" name="Espace réservé du contenu 2">
            <a:extLst>
              <a:ext uri="{FF2B5EF4-FFF2-40B4-BE49-F238E27FC236}">
                <a16:creationId xmlns:a16="http://schemas.microsoft.com/office/drawing/2014/main" id="{6C0F7565-C0D9-4F5C-B3F5-EC4CCA05A116}"/>
              </a:ext>
            </a:extLst>
          </p:cNvPr>
          <p:cNvSpPr>
            <a:spLocks noGrp="1"/>
          </p:cNvSpPr>
          <p:nvPr>
            <p:ph idx="1"/>
          </p:nvPr>
        </p:nvSpPr>
        <p:spPr/>
        <p:txBody>
          <a:bodyPr>
            <a:normAutofit fontScale="85000" lnSpcReduction="20000"/>
          </a:bodyPr>
          <a:lstStyle/>
          <a:p>
            <a:pPr marL="0" indent="0">
              <a:lnSpc>
                <a:spcPct val="115000"/>
              </a:lnSpc>
              <a:spcAft>
                <a:spcPts val="1000"/>
              </a:spcAf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TD : Développement en série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Calcul de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sin x = </a:t>
            </a:r>
            <a:r>
              <a:rPr lang="fr-FR" sz="1800" b="1" dirty="0">
                <a:effectLst/>
                <a:latin typeface="Calibri" panose="020F0502020204030204" pitchFamily="34" charset="0"/>
                <a:ea typeface="Calibri" panose="020F0502020204030204" pitchFamily="34" charset="0"/>
                <a:cs typeface="Calibri" panose="020F0502020204030204" pitchFamily="34" charset="0"/>
              </a:rPr>
              <a:t>Σ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((-1)^n * X^(</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2n</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+ 1)) /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2n</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+1) ! </a:t>
            </a:r>
            <a:r>
              <a:rPr lang="fr-FR" sz="1800" b="1">
                <a:effectLst/>
                <a:latin typeface="Calibri" panose="020F0502020204030204" pitchFamily="34" charset="0"/>
                <a:ea typeface="Calibri" panose="020F0502020204030204" pitchFamily="34" charset="0"/>
                <a:cs typeface="Times New Roman" panose="02020603050405020304" pitchFamily="18" charset="0"/>
              </a:rPr>
              <a:t>Et pour  </a:t>
            </a:r>
            <a:r>
              <a:rPr lang="fr-FR" sz="1800" b="1" dirty="0">
                <a:latin typeface="Calibri" panose="020F0502020204030204" pitchFamily="34" charset="0"/>
                <a:ea typeface="Calibri" panose="020F0502020204030204" pitchFamily="34" charset="0"/>
                <a:cs typeface="Times New Roman" panose="02020603050405020304" pitchFamily="18" charset="0"/>
              </a:rPr>
              <a:t>c</a:t>
            </a:r>
            <a:r>
              <a:rPr lang="fr-FR" sz="1800" b="1" dirty="0">
                <a:effectLst/>
                <a:latin typeface="Calibri" panose="020F0502020204030204" pitchFamily="34" charset="0"/>
                <a:ea typeface="Calibri" panose="020F0502020204030204" pitchFamily="34" charset="0"/>
                <a:cs typeface="Times New Roman" panose="02020603050405020304" pitchFamily="18" charset="0"/>
              </a:rPr>
              <a:t>os x = </a:t>
            </a:r>
            <a:r>
              <a:rPr lang="fr-FR" sz="1800" b="1" dirty="0">
                <a:effectLst/>
                <a:latin typeface="Calibri" panose="020F0502020204030204" pitchFamily="34" charset="0"/>
                <a:ea typeface="Calibri" panose="020F0502020204030204" pitchFamily="34" charset="0"/>
                <a:cs typeface="Calibri" panose="020F0502020204030204" pitchFamily="34" charset="0"/>
              </a:rPr>
              <a:t>Σ (- 1)^n * x^(</a:t>
            </a:r>
            <a:r>
              <a:rPr lang="fr-FR" sz="1800" b="1" dirty="0" err="1">
                <a:effectLst/>
                <a:latin typeface="Calibri" panose="020F0502020204030204" pitchFamily="34" charset="0"/>
                <a:ea typeface="Calibri" panose="020F0502020204030204" pitchFamily="34" charset="0"/>
                <a:cs typeface="Calibri" panose="020F0502020204030204" pitchFamily="34" charset="0"/>
              </a:rPr>
              <a:t>2n</a:t>
            </a:r>
            <a:r>
              <a:rPr lang="fr-FR" sz="1800" b="1" dirty="0">
                <a:effectLst/>
                <a:latin typeface="Calibri" panose="020F0502020204030204" pitchFamily="34" charset="0"/>
                <a:ea typeface="Calibri" panose="020F0502020204030204" pitchFamily="34" charset="0"/>
                <a:cs typeface="Calibri" panose="020F0502020204030204" pitchFamily="34" charset="0"/>
              </a:rPr>
              <a:t>) / (</a:t>
            </a:r>
            <a:r>
              <a:rPr lang="fr-FR" sz="1800" b="1" dirty="0" err="1">
                <a:effectLst/>
                <a:latin typeface="Calibri" panose="020F0502020204030204" pitchFamily="34" charset="0"/>
                <a:ea typeface="Calibri" panose="020F0502020204030204" pitchFamily="34" charset="0"/>
                <a:cs typeface="Calibri" panose="020F0502020204030204" pitchFamily="34" charset="0"/>
              </a:rPr>
              <a:t>2n</a:t>
            </a:r>
            <a:r>
              <a:rPr lang="fr-FR" sz="1800" b="1" dirty="0">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 !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1x2x3</a:t>
            </a:r>
            <a:r>
              <a:rPr lang="fr-FR" sz="1800" dirty="0">
                <a:effectLst/>
                <a:latin typeface="Calibri" panose="020F0502020204030204" pitchFamily="34" charset="0"/>
                <a:ea typeface="Calibri" panose="020F0502020204030204" pitchFamily="34" charset="0"/>
                <a:cs typeface="Times New Roman" panose="02020603050405020304" pitchFamily="18" charset="0"/>
              </a:rPr>
              <a:t> x …x N</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sin x = x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x^3</a:t>
            </a:r>
            <a:r>
              <a:rPr lang="fr-FR" sz="1800" dirty="0">
                <a:effectLst/>
                <a:latin typeface="Calibri" panose="020F0502020204030204" pitchFamily="34" charset="0"/>
                <a:ea typeface="Calibri" panose="020F0502020204030204" pitchFamily="34" charset="0"/>
                <a:cs typeface="Times New Roman" panose="02020603050405020304" pitchFamily="18" charset="0"/>
              </a:rPr>
              <a:t>)/(3 !)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fr-FR" sz="1800" dirty="0">
                <a:effectLst/>
                <a:latin typeface="Calibri" panose="020F0502020204030204" pitchFamily="34" charset="0"/>
                <a:ea typeface="Calibri" panose="020F0502020204030204" pitchFamily="34" charset="0"/>
                <a:cs typeface="Times New Roman" panose="02020603050405020304" pitchFamily="18" charset="0"/>
              </a:rPr>
              <a:t> … cos x = 1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x^2</a:t>
            </a:r>
            <a:r>
              <a:rPr lang="fr-FR" sz="1800" dirty="0">
                <a:effectLst/>
                <a:latin typeface="Calibri" panose="020F0502020204030204" pitchFamily="34" charset="0"/>
                <a:ea typeface="Calibri" panose="020F0502020204030204" pitchFamily="34" charset="0"/>
                <a:cs typeface="Times New Roman" panose="02020603050405020304" pitchFamily="18" charset="0"/>
              </a:rPr>
              <a:t>)/2!)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1 = ((sin x)^2) + ((cos x)^2) </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pi = 4 </a:t>
            </a:r>
            <a:r>
              <a:rPr lang="fr-FR" sz="1800" b="1" dirty="0">
                <a:effectLst/>
                <a:latin typeface="Calibri" panose="020F0502020204030204" pitchFamily="34" charset="0"/>
                <a:ea typeface="Calibri" panose="020F0502020204030204" pitchFamily="34" charset="0"/>
                <a:cs typeface="Calibri" panose="020F0502020204030204" pitchFamily="34" charset="0"/>
              </a:rPr>
              <a:t>Σ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(((-1)^n)/(</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2n+1</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pi /4 = 1 – (1/3) + (1/5)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Tree>
    <p:extLst>
      <p:ext uri="{BB962C8B-B14F-4D97-AF65-F5344CB8AC3E}">
        <p14:creationId xmlns:p14="http://schemas.microsoft.com/office/powerpoint/2010/main" val="42771579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63F19-F094-45C8-BFC0-97AC44F14AAE}"/>
              </a:ext>
            </a:extLst>
          </p:cNvPr>
          <p:cNvSpPr>
            <a:spLocks noGrp="1"/>
          </p:cNvSpPr>
          <p:nvPr>
            <p:ph type="title"/>
          </p:nvPr>
        </p:nvSpPr>
        <p:spPr>
          <a:xfrm>
            <a:off x="838200" y="365125"/>
            <a:ext cx="10515600" cy="683499"/>
          </a:xfrm>
        </p:spPr>
        <p:txBody>
          <a:bodyPr>
            <a:normAutofit fontScale="90000"/>
          </a:bodyPr>
          <a:lstStyle/>
          <a:p>
            <a:r>
              <a:rPr lang="fr-FR" dirty="0"/>
              <a:t>Rappels (?) :</a:t>
            </a:r>
          </a:p>
        </p:txBody>
      </p:sp>
      <p:pic>
        <p:nvPicPr>
          <p:cNvPr id="4" name="Espace réservé du contenu 3" descr="Exercice : Dérivabilité en 0 [Trigonométrie]">
            <a:extLst>
              <a:ext uri="{FF2B5EF4-FFF2-40B4-BE49-F238E27FC236}">
                <a16:creationId xmlns:a16="http://schemas.microsoft.com/office/drawing/2014/main" id="{3099D8F6-C552-43A9-A945-BACEC2C8542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768" y="1331496"/>
            <a:ext cx="7427495" cy="4989094"/>
          </a:xfrm>
          <a:prstGeom prst="rect">
            <a:avLst/>
          </a:prstGeom>
          <a:noFill/>
          <a:ln>
            <a:noFill/>
          </a:ln>
        </p:spPr>
      </p:pic>
    </p:spTree>
    <p:extLst>
      <p:ext uri="{BB962C8B-B14F-4D97-AF65-F5344CB8AC3E}">
        <p14:creationId xmlns:p14="http://schemas.microsoft.com/office/powerpoint/2010/main" val="8990633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B0FB7-BBB9-4597-9FA7-3E48C2261BFB}"/>
              </a:ext>
            </a:extLst>
          </p:cNvPr>
          <p:cNvSpPr>
            <a:spLocks noGrp="1"/>
          </p:cNvSpPr>
          <p:nvPr>
            <p:ph type="title"/>
          </p:nvPr>
        </p:nvSpPr>
        <p:spPr>
          <a:xfrm>
            <a:off x="838200" y="365125"/>
            <a:ext cx="10515600" cy="666721"/>
          </a:xfrm>
        </p:spPr>
        <p:txBody>
          <a:bodyPr>
            <a:normAutofit fontScale="90000"/>
          </a:bodyPr>
          <a:lstStyle/>
          <a:p>
            <a:r>
              <a:rPr lang="fr-FR" dirty="0"/>
              <a:t>Rappel (?):</a:t>
            </a:r>
          </a:p>
        </p:txBody>
      </p:sp>
      <p:pic>
        <p:nvPicPr>
          <p:cNvPr id="4" name="Espace réservé du contenu 3">
            <a:extLst>
              <a:ext uri="{FF2B5EF4-FFF2-40B4-BE49-F238E27FC236}">
                <a16:creationId xmlns:a16="http://schemas.microsoft.com/office/drawing/2014/main" id="{F3A1F650-2FA5-40C7-B9FE-C866707E3E0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1916" y="1224794"/>
            <a:ext cx="9245992" cy="5268082"/>
          </a:xfrm>
          <a:prstGeom prst="rect">
            <a:avLst/>
          </a:prstGeom>
          <a:noFill/>
          <a:ln>
            <a:noFill/>
          </a:ln>
        </p:spPr>
      </p:pic>
    </p:spTree>
    <p:extLst>
      <p:ext uri="{BB962C8B-B14F-4D97-AF65-F5344CB8AC3E}">
        <p14:creationId xmlns:p14="http://schemas.microsoft.com/office/powerpoint/2010/main" val="5621118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29A790-940C-4069-98ED-7BD295CE9061}"/>
              </a:ext>
            </a:extLst>
          </p:cNvPr>
          <p:cNvSpPr>
            <a:spLocks noGrp="1"/>
          </p:cNvSpPr>
          <p:nvPr>
            <p:ph type="title"/>
          </p:nvPr>
        </p:nvSpPr>
        <p:spPr/>
        <p:txBody>
          <a:bodyPr/>
          <a:lstStyle/>
          <a:p>
            <a:r>
              <a:rPr lang="fr-FR" dirty="0"/>
              <a:t>Rappels (?) : Usage des Dev en série</a:t>
            </a:r>
          </a:p>
        </p:txBody>
      </p:sp>
      <p:pic>
        <p:nvPicPr>
          <p:cNvPr id="4" name="Espace réservé du contenu 3">
            <a:extLst>
              <a:ext uri="{FF2B5EF4-FFF2-40B4-BE49-F238E27FC236}">
                <a16:creationId xmlns:a16="http://schemas.microsoft.com/office/drawing/2014/main" id="{9946FB2F-02E6-4BCB-93A7-F7FCD82C1A8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2034" y="1825625"/>
            <a:ext cx="4667932" cy="4351338"/>
          </a:xfrm>
          <a:prstGeom prst="rect">
            <a:avLst/>
          </a:prstGeom>
          <a:noFill/>
          <a:ln>
            <a:noFill/>
          </a:ln>
        </p:spPr>
      </p:pic>
    </p:spTree>
    <p:extLst>
      <p:ext uri="{BB962C8B-B14F-4D97-AF65-F5344CB8AC3E}">
        <p14:creationId xmlns:p14="http://schemas.microsoft.com/office/powerpoint/2010/main" val="13352086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77FCDF-FD5A-4D95-89D2-A81182ECFD9D}"/>
              </a:ext>
            </a:extLst>
          </p:cNvPr>
          <p:cNvSpPr>
            <a:spLocks noGrp="1"/>
          </p:cNvSpPr>
          <p:nvPr>
            <p:ph type="title"/>
          </p:nvPr>
        </p:nvSpPr>
        <p:spPr>
          <a:xfrm>
            <a:off x="838200" y="365125"/>
            <a:ext cx="10515600" cy="817723"/>
          </a:xfrm>
        </p:spPr>
        <p:txBody>
          <a:bodyPr/>
          <a:lstStyle/>
          <a:p>
            <a:r>
              <a:rPr lang="fr-FR" b="1" dirty="0"/>
              <a:t>Tracé de courbes</a:t>
            </a:r>
          </a:p>
        </p:txBody>
      </p:sp>
      <p:sp>
        <p:nvSpPr>
          <p:cNvPr id="4" name="Rectangle 1">
            <a:extLst>
              <a:ext uri="{FF2B5EF4-FFF2-40B4-BE49-F238E27FC236}">
                <a16:creationId xmlns:a16="http://schemas.microsoft.com/office/drawing/2014/main" id="{EF05B700-EBC9-4832-8905-F311F27EBD01}"/>
              </a:ext>
            </a:extLst>
          </p:cNvPr>
          <p:cNvSpPr>
            <a:spLocks noGrp="1" noChangeArrowheads="1"/>
          </p:cNvSpPr>
          <p:nvPr>
            <p:ph idx="1"/>
          </p:nvPr>
        </p:nvSpPr>
        <p:spPr bwMode="auto">
          <a:xfrm>
            <a:off x="1510018" y="2251407"/>
            <a:ext cx="748298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000000"/>
                </a:solidFill>
                <a:effectLst/>
                <a:latin typeface="Arial Unicode MS" panose="020B0604020202020204" pitchFamily="34" charset="-128"/>
              </a:rPr>
              <a:t>import </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numpy</a:t>
            </a:r>
            <a:r>
              <a:rPr kumimoji="0" lang="fr-FR" altLang="fr-FR" sz="2400" b="0" i="0" u="none" strike="noStrike" cap="none" normalizeH="0" baseline="0" dirty="0">
                <a:ln>
                  <a:noFill/>
                </a:ln>
                <a:solidFill>
                  <a:srgbClr val="000000"/>
                </a:solidFill>
                <a:effectLst/>
                <a:latin typeface="Arial Unicode MS" panose="020B0604020202020204" pitchFamily="34" charset="-128"/>
              </a:rPr>
              <a:t> as </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np</a:t>
            </a:r>
            <a:endParaRPr kumimoji="0" lang="fr-FR" altLang="fr-FR" sz="2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000000"/>
                </a:solidFill>
                <a:effectLst/>
                <a:latin typeface="Arial Unicode MS" panose="020B0604020202020204" pitchFamily="34" charset="-128"/>
              </a:rPr>
              <a:t>import </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matplotlib.pyplot</a:t>
            </a:r>
            <a:r>
              <a:rPr kumimoji="0" lang="fr-FR" altLang="fr-FR" sz="2400" b="0" i="0" u="none" strike="noStrike" cap="none" normalizeH="0" baseline="0" dirty="0">
                <a:ln>
                  <a:noFill/>
                </a:ln>
                <a:solidFill>
                  <a:srgbClr val="000000"/>
                </a:solidFill>
                <a:effectLst/>
                <a:latin typeface="Arial Unicode MS" panose="020B0604020202020204" pitchFamily="34" charset="-128"/>
              </a:rPr>
              <a:t> as </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plt</a:t>
            </a:r>
            <a:endParaRPr kumimoji="0" lang="fr-FR" altLang="fr-FR" sz="2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000000"/>
                </a:solidFill>
                <a:effectLst/>
                <a:latin typeface="Arial Unicode MS" panose="020B0604020202020204" pitchFamily="34" charset="-128"/>
              </a:rPr>
              <a:t> x = </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np.linspace</a:t>
            </a:r>
            <a:r>
              <a:rPr kumimoji="0" lang="fr-FR" altLang="fr-FR" sz="2400" b="0" i="0" u="none" strike="noStrike" cap="none" normalizeH="0" baseline="0" dirty="0">
                <a:ln>
                  <a:noFill/>
                </a:ln>
                <a:solidFill>
                  <a:srgbClr val="000000"/>
                </a:solidFill>
                <a:effectLst/>
                <a:latin typeface="Arial Unicode MS" panose="020B0604020202020204" pitchFamily="34" charset="-128"/>
              </a:rPr>
              <a:t>(0, 2*</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np.pi</a:t>
            </a:r>
            <a:r>
              <a:rPr kumimoji="0" lang="fr-FR" altLang="fr-FR" sz="2400" b="0" i="0" u="none" strike="noStrike" cap="none" normalizeH="0" baseline="0" dirty="0">
                <a:ln>
                  <a:noFill/>
                </a:ln>
                <a:solidFill>
                  <a:srgbClr val="000000"/>
                </a:solidFill>
                <a:effectLst/>
                <a:latin typeface="Arial Unicode MS" panose="020B0604020202020204" pitchFamily="34" charset="-128"/>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000000"/>
                </a:solidFill>
                <a:effectLst/>
                <a:latin typeface="Arial Unicode MS" panose="020B0604020202020204" pitchFamily="34" charset="-128"/>
              </a:rPr>
              <a:t> y = </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np.cos</a:t>
            </a:r>
            <a:r>
              <a:rPr kumimoji="0" lang="fr-FR" altLang="fr-FR" sz="2400" b="0" i="0" u="none" strike="noStrike" cap="none" normalizeH="0" baseline="0" dirty="0">
                <a:ln>
                  <a:noFill/>
                </a:ln>
                <a:solidFill>
                  <a:srgbClr val="000000"/>
                </a:solidFill>
                <a:effectLst/>
                <a:latin typeface="Arial Unicode MS" panose="020B0604020202020204" pitchFamily="34" charset="-128"/>
              </a:rPr>
              <a:t>(x)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err="1">
                <a:ln>
                  <a:noFill/>
                </a:ln>
                <a:solidFill>
                  <a:srgbClr val="000000"/>
                </a:solidFill>
                <a:effectLst/>
                <a:latin typeface="Arial Unicode MS" panose="020B0604020202020204" pitchFamily="34" charset="-128"/>
              </a:rPr>
              <a:t>plt.plot</a:t>
            </a:r>
            <a:r>
              <a:rPr kumimoji="0" lang="fr-FR" altLang="fr-FR" sz="2400" b="0" i="0" u="none" strike="noStrike" cap="none" normalizeH="0" baseline="0" dirty="0">
                <a:ln>
                  <a:noFill/>
                </a:ln>
                <a:solidFill>
                  <a:srgbClr val="000000"/>
                </a:solidFill>
                <a:effectLst/>
                <a:latin typeface="Arial Unicode MS" panose="020B0604020202020204" pitchFamily="34" charset="-128"/>
              </a:rPr>
              <a:t>(x, y)</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err="1">
                <a:ln>
                  <a:noFill/>
                </a:ln>
                <a:solidFill>
                  <a:srgbClr val="000000"/>
                </a:solidFill>
                <a:effectLst/>
                <a:latin typeface="Arial Unicode MS" panose="020B0604020202020204" pitchFamily="34" charset="-128"/>
              </a:rPr>
              <a:t>plt.show</a:t>
            </a:r>
            <a:r>
              <a:rPr kumimoji="0" lang="fr-FR" altLang="fr-FR" sz="2400" b="0" i="0" u="none" strike="noStrike" cap="none" normalizeH="0" baseline="0" dirty="0">
                <a:ln>
                  <a:noFill/>
                </a:ln>
                <a:solidFill>
                  <a:srgbClr val="000000"/>
                </a:solidFill>
                <a:effectLst/>
                <a:latin typeface="Arial Unicode MS" panose="020B0604020202020204" pitchFamily="34" charset="-128"/>
              </a:rPr>
              <a:t>() # affiche la figure a l'</a:t>
            </a:r>
            <a:r>
              <a:rPr kumimoji="0" lang="fr-FR" altLang="fr-FR" sz="2400" b="0" i="0" u="none" strike="noStrike" cap="none" normalizeH="0" baseline="0" dirty="0" err="1">
                <a:ln>
                  <a:noFill/>
                </a:ln>
                <a:solidFill>
                  <a:srgbClr val="000000"/>
                </a:solidFill>
                <a:effectLst/>
                <a:latin typeface="Arial Unicode MS" panose="020B0604020202020204" pitchFamily="34" charset="-128"/>
              </a:rPr>
              <a:t>ecran</a:t>
            </a:r>
            <a:r>
              <a:rPr kumimoji="0" lang="fr-FR" altLang="fr-FR" sz="2400" b="0" i="0" u="none" strike="noStrike" cap="none" normalizeH="0" baseline="0" dirty="0">
                <a:ln>
                  <a:noFill/>
                </a:ln>
                <a:solidFill>
                  <a:schemeClr val="tx1"/>
                </a:solidFill>
                <a:effectLst/>
              </a:rPr>
              <a:t> </a:t>
            </a: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7122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43FB6-3D28-4F8B-86AD-D409E8FA7DE5}"/>
              </a:ext>
            </a:extLst>
          </p:cNvPr>
          <p:cNvSpPr>
            <a:spLocks noGrp="1"/>
          </p:cNvSpPr>
          <p:nvPr>
            <p:ph type="title"/>
          </p:nvPr>
        </p:nvSpPr>
        <p:spPr/>
        <p:txBody>
          <a:bodyPr/>
          <a:lstStyle/>
          <a:p>
            <a:r>
              <a:rPr lang="fr-FR" dirty="0"/>
              <a:t>Tracé de courbes</a:t>
            </a:r>
          </a:p>
        </p:txBody>
      </p:sp>
      <p:sp>
        <p:nvSpPr>
          <p:cNvPr id="3" name="Espace réservé du contenu 2">
            <a:extLst>
              <a:ext uri="{FF2B5EF4-FFF2-40B4-BE49-F238E27FC236}">
                <a16:creationId xmlns:a16="http://schemas.microsoft.com/office/drawing/2014/main" id="{0329A144-1716-40DE-A4B3-546CEF388D21}"/>
              </a:ext>
            </a:extLst>
          </p:cNvPr>
          <p:cNvSpPr>
            <a:spLocks noGrp="1"/>
          </p:cNvSpPr>
          <p:nvPr>
            <p:ph idx="1"/>
          </p:nvPr>
        </p:nvSpPr>
        <p:spPr/>
        <p:txBody>
          <a:bodyPr>
            <a:normAutofit fontScale="92500" lnSpcReduction="20000"/>
          </a:bodyPr>
          <a:lstStyle/>
          <a:p>
            <a:pPr marL="0" indent="0">
              <a:buNone/>
            </a:pPr>
            <a:r>
              <a:rPr lang="fr-FR" b="0" i="0" dirty="0">
                <a:effectLst/>
                <a:latin typeface="SFMono-Regular"/>
              </a:rPr>
              <a:t>import</a:t>
            </a:r>
            <a:r>
              <a:rPr lang="fr-FR" b="0" i="0" dirty="0">
                <a:solidFill>
                  <a:srgbClr val="36464E"/>
                </a:solidFill>
                <a:effectLst/>
                <a:latin typeface="SFMono-Regular"/>
              </a:rPr>
              <a:t> </a:t>
            </a:r>
            <a:r>
              <a:rPr lang="fr-FR" b="0" i="0" dirty="0" err="1">
                <a:effectLst/>
                <a:latin typeface="SFMono-Regular"/>
              </a:rPr>
              <a:t>matplotlib.pyplot</a:t>
            </a:r>
            <a:r>
              <a:rPr lang="fr-FR" b="0" i="0" dirty="0">
                <a:solidFill>
                  <a:srgbClr val="36464E"/>
                </a:solidFill>
                <a:effectLst/>
                <a:latin typeface="SFMono-Regular"/>
              </a:rPr>
              <a:t> </a:t>
            </a:r>
            <a:r>
              <a:rPr lang="fr-FR" b="0" i="0" dirty="0">
                <a:effectLst/>
                <a:latin typeface="SFMono-Regular"/>
              </a:rPr>
              <a:t>as</a:t>
            </a:r>
            <a:r>
              <a:rPr lang="fr-FR" b="0" i="0" dirty="0">
                <a:solidFill>
                  <a:srgbClr val="36464E"/>
                </a:solidFill>
                <a:effectLst/>
                <a:latin typeface="SFMono-Regular"/>
              </a:rPr>
              <a:t> </a:t>
            </a:r>
            <a:r>
              <a:rPr lang="fr-FR" b="0" i="0" dirty="0" err="1">
                <a:effectLst/>
                <a:latin typeface="SFMono-Regular"/>
              </a:rPr>
              <a:t>plt</a:t>
            </a:r>
            <a:endParaRPr lang="fr-FR" b="0" i="0" dirty="0">
              <a:effectLst/>
              <a:latin typeface="SFMono-Regular"/>
            </a:endParaRPr>
          </a:p>
          <a:p>
            <a:pPr marL="0" indent="0">
              <a:buNone/>
            </a:pPr>
            <a:r>
              <a:rPr lang="fr-FR" b="1" i="0" dirty="0" err="1">
                <a:effectLst/>
                <a:latin typeface="SFMono-Regular"/>
              </a:rPr>
              <a:t>from</a:t>
            </a:r>
            <a:r>
              <a:rPr lang="fr-FR" b="1" i="0" dirty="0">
                <a:solidFill>
                  <a:srgbClr val="36464E"/>
                </a:solidFill>
                <a:effectLst/>
                <a:latin typeface="SFMono-Regular"/>
              </a:rPr>
              <a:t> </a:t>
            </a:r>
            <a:r>
              <a:rPr lang="fr-FR" b="1" i="0" dirty="0" err="1">
                <a:effectLst/>
                <a:latin typeface="SFMono-Regular"/>
              </a:rPr>
              <a:t>mpl_toolkits.mplot3d</a:t>
            </a:r>
            <a:r>
              <a:rPr lang="fr-FR" b="1" i="0" dirty="0">
                <a:solidFill>
                  <a:srgbClr val="36464E"/>
                </a:solidFill>
                <a:effectLst/>
                <a:latin typeface="SFMono-Regular"/>
              </a:rPr>
              <a:t> </a:t>
            </a:r>
            <a:r>
              <a:rPr lang="fr-FR" b="1" i="0" dirty="0">
                <a:effectLst/>
                <a:latin typeface="SFMono-Regular"/>
              </a:rPr>
              <a:t>import</a:t>
            </a:r>
            <a:r>
              <a:rPr lang="fr-FR" b="1" i="0" dirty="0">
                <a:solidFill>
                  <a:srgbClr val="36464E"/>
                </a:solidFill>
                <a:effectLst/>
                <a:latin typeface="SFMono-Regular"/>
              </a:rPr>
              <a:t> </a:t>
            </a:r>
            <a:r>
              <a:rPr lang="fr-FR" b="1" i="0" dirty="0" err="1">
                <a:solidFill>
                  <a:srgbClr val="36464E"/>
                </a:solidFill>
                <a:effectLst/>
                <a:latin typeface="SFMono-Regular"/>
              </a:rPr>
              <a:t>axes3d</a:t>
            </a:r>
            <a:r>
              <a:rPr lang="fr-FR" b="1" i="0" dirty="0">
                <a:solidFill>
                  <a:srgbClr val="36464E"/>
                </a:solidFill>
                <a:effectLst/>
                <a:latin typeface="SFMono-Regular"/>
              </a:rPr>
              <a:t> </a:t>
            </a:r>
          </a:p>
          <a:p>
            <a:pPr marL="0" indent="0">
              <a:buNone/>
            </a:pPr>
            <a:r>
              <a:rPr lang="fr-FR" b="0" i="0" dirty="0">
                <a:effectLst/>
                <a:latin typeface="SFMono-Regular"/>
              </a:rPr>
              <a:t># Fonction pour la 3D</a:t>
            </a:r>
            <a:r>
              <a:rPr lang="fr-FR" b="0" i="0" dirty="0">
                <a:solidFill>
                  <a:srgbClr val="36464E"/>
                </a:solidFill>
                <a:effectLst/>
                <a:latin typeface="SFMono-Regular"/>
              </a:rPr>
              <a:t> </a:t>
            </a:r>
            <a:r>
              <a:rPr lang="fr-FR" b="0" i="0" dirty="0">
                <a:effectLst/>
                <a:latin typeface="SFMono-Regular"/>
              </a:rPr>
              <a:t>import</a:t>
            </a:r>
            <a:r>
              <a:rPr lang="fr-FR" b="0" i="0" dirty="0">
                <a:solidFill>
                  <a:srgbClr val="36464E"/>
                </a:solidFill>
                <a:effectLst/>
                <a:latin typeface="SFMono-Regular"/>
              </a:rPr>
              <a:t> </a:t>
            </a:r>
            <a:r>
              <a:rPr lang="fr-FR" b="0" i="0" dirty="0" err="1">
                <a:effectLst/>
                <a:latin typeface="SFMono-Regular"/>
              </a:rPr>
              <a:t>numpy</a:t>
            </a:r>
            <a:r>
              <a:rPr lang="fr-FR" b="0" i="0" dirty="0">
                <a:solidFill>
                  <a:srgbClr val="36464E"/>
                </a:solidFill>
                <a:effectLst/>
                <a:latin typeface="SFMono-Regular"/>
              </a:rPr>
              <a:t> </a:t>
            </a:r>
            <a:r>
              <a:rPr lang="fr-FR" b="0" i="0" dirty="0">
                <a:effectLst/>
                <a:latin typeface="SFMono-Regular"/>
              </a:rPr>
              <a:t>as</a:t>
            </a:r>
            <a:r>
              <a:rPr lang="fr-FR" b="0" i="0" dirty="0">
                <a:solidFill>
                  <a:srgbClr val="36464E"/>
                </a:solidFill>
                <a:effectLst/>
                <a:latin typeface="SFMono-Regular"/>
              </a:rPr>
              <a:t> </a:t>
            </a:r>
            <a:r>
              <a:rPr lang="fr-FR" b="0" i="0" dirty="0" err="1">
                <a:effectLst/>
                <a:latin typeface="SFMono-Regular"/>
              </a:rPr>
              <a:t>np</a:t>
            </a:r>
            <a:r>
              <a:rPr lang="fr-FR" b="0" i="0" dirty="0">
                <a:solidFill>
                  <a:srgbClr val="36464E"/>
                </a:solidFill>
                <a:effectLst/>
                <a:latin typeface="SFMono-Regular"/>
              </a:rPr>
              <a:t> </a:t>
            </a:r>
            <a:r>
              <a:rPr lang="fr-FR" b="0" i="0" dirty="0">
                <a:effectLst/>
                <a:latin typeface="SFMono-Regular"/>
              </a:rPr>
              <a:t># Tableau pour les 3 axes</a:t>
            </a:r>
            <a:r>
              <a:rPr lang="fr-FR" b="0" i="0" dirty="0">
                <a:solidFill>
                  <a:srgbClr val="36464E"/>
                </a:solidFill>
                <a:effectLst/>
                <a:latin typeface="SFMono-Regular"/>
              </a:rPr>
              <a:t> </a:t>
            </a:r>
          </a:p>
          <a:p>
            <a:pPr marL="0" indent="0">
              <a:buNone/>
            </a:pPr>
            <a:r>
              <a:rPr lang="fr-FR" b="0" i="0" dirty="0">
                <a:effectLst/>
                <a:latin typeface="SFMono-Regular"/>
              </a:rPr>
              <a:t># Création d'un tableau de 100 points entre -4*pi et 4*pi</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theta</a:t>
            </a:r>
            <a:r>
              <a:rPr lang="fr-FR" b="0" i="0" dirty="0">
                <a:solidFill>
                  <a:srgbClr val="36464E"/>
                </a:solidFill>
                <a:effectLst/>
                <a:latin typeface="SFMono-Regular"/>
              </a:rPr>
              <a:t>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np</a:t>
            </a:r>
            <a:r>
              <a:rPr lang="fr-FR" b="0" i="0" dirty="0" err="1">
                <a:effectLst/>
                <a:latin typeface="SFMono-Regular"/>
              </a:rPr>
              <a:t>.</a:t>
            </a:r>
            <a:r>
              <a:rPr lang="fr-FR" b="0" i="0" dirty="0" err="1">
                <a:solidFill>
                  <a:srgbClr val="36464E"/>
                </a:solidFill>
                <a:effectLst/>
                <a:latin typeface="SFMono-Regular"/>
              </a:rPr>
              <a:t>linspace</a:t>
            </a:r>
            <a:r>
              <a:rPr lang="fr-FR" b="0" i="0" dirty="0">
                <a:effectLst/>
                <a:latin typeface="SFMono-Regular"/>
              </a:rPr>
              <a:t>(-4</a:t>
            </a:r>
            <a:r>
              <a:rPr lang="fr-FR" b="0" i="0" dirty="0">
                <a:solidFill>
                  <a:srgbClr val="36464E"/>
                </a:solidFill>
                <a:effectLst/>
                <a:latin typeface="SFMono-Regular"/>
              </a:rPr>
              <a:t>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np</a:t>
            </a:r>
            <a:r>
              <a:rPr lang="fr-FR" b="0" i="0" dirty="0" err="1">
                <a:effectLst/>
                <a:latin typeface="SFMono-Regular"/>
              </a:rPr>
              <a:t>.</a:t>
            </a:r>
            <a:r>
              <a:rPr lang="fr-FR" b="0" i="0" dirty="0" err="1">
                <a:solidFill>
                  <a:srgbClr val="36464E"/>
                </a:solidFill>
                <a:effectLst/>
                <a:latin typeface="SFMono-Regular"/>
              </a:rPr>
              <a:t>pi</a:t>
            </a:r>
            <a:r>
              <a:rPr lang="fr-FR" b="0" i="0" dirty="0">
                <a:effectLst/>
                <a:latin typeface="SFMono-Regular"/>
              </a:rPr>
              <a:t>,</a:t>
            </a:r>
            <a:r>
              <a:rPr lang="fr-FR" b="0" i="0" dirty="0">
                <a:solidFill>
                  <a:srgbClr val="36464E"/>
                </a:solidFill>
                <a:effectLst/>
                <a:latin typeface="SFMono-Regular"/>
              </a:rPr>
              <a:t> </a:t>
            </a:r>
            <a:r>
              <a:rPr lang="fr-FR" b="0" i="0" dirty="0">
                <a:effectLst/>
                <a:latin typeface="SFMono-Regular"/>
              </a:rPr>
              <a:t>4</a:t>
            </a:r>
            <a:r>
              <a:rPr lang="fr-FR" b="0" i="0" dirty="0">
                <a:solidFill>
                  <a:srgbClr val="36464E"/>
                </a:solidFill>
                <a:effectLst/>
                <a:latin typeface="SFMono-Regular"/>
              </a:rPr>
              <a:t>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np</a:t>
            </a:r>
            <a:r>
              <a:rPr lang="fr-FR" b="0" i="0" dirty="0" err="1">
                <a:effectLst/>
                <a:latin typeface="SFMono-Regular"/>
              </a:rPr>
              <a:t>.</a:t>
            </a:r>
            <a:r>
              <a:rPr lang="fr-FR" b="0" i="0" dirty="0" err="1">
                <a:solidFill>
                  <a:srgbClr val="36464E"/>
                </a:solidFill>
                <a:effectLst/>
                <a:latin typeface="SFMono-Regular"/>
              </a:rPr>
              <a:t>pi</a:t>
            </a:r>
            <a:r>
              <a:rPr lang="fr-FR" b="0" i="0" dirty="0">
                <a:effectLst/>
                <a:latin typeface="SFMono-Regular"/>
              </a:rPr>
              <a:t>,</a:t>
            </a:r>
            <a:r>
              <a:rPr lang="fr-FR" b="0" i="0" dirty="0">
                <a:solidFill>
                  <a:srgbClr val="36464E"/>
                </a:solidFill>
                <a:effectLst/>
                <a:latin typeface="SFMono-Regular"/>
              </a:rPr>
              <a:t> </a:t>
            </a:r>
            <a:r>
              <a:rPr lang="fr-FR" b="0" i="0" dirty="0">
                <a:effectLst/>
                <a:latin typeface="SFMono-Regular"/>
              </a:rPr>
              <a:t>100)</a:t>
            </a:r>
            <a:r>
              <a:rPr lang="fr-FR" b="0" i="0" dirty="0">
                <a:solidFill>
                  <a:srgbClr val="36464E"/>
                </a:solidFill>
                <a:effectLst/>
                <a:latin typeface="SFMono-Regular"/>
              </a:rPr>
              <a:t> </a:t>
            </a:r>
          </a:p>
          <a:p>
            <a:pPr marL="0" indent="0">
              <a:buNone/>
            </a:pPr>
            <a:r>
              <a:rPr lang="fr-FR" b="0" i="0" dirty="0">
                <a:solidFill>
                  <a:srgbClr val="36464E"/>
                </a:solidFill>
                <a:effectLst/>
                <a:latin typeface="SFMono-Regular"/>
              </a:rPr>
              <a:t>z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np</a:t>
            </a:r>
            <a:r>
              <a:rPr lang="fr-FR" b="0" i="0" dirty="0" err="1">
                <a:effectLst/>
                <a:latin typeface="SFMono-Regular"/>
              </a:rPr>
              <a:t>.</a:t>
            </a:r>
            <a:r>
              <a:rPr lang="fr-FR" b="0" i="0" dirty="0" err="1">
                <a:solidFill>
                  <a:srgbClr val="36464E"/>
                </a:solidFill>
                <a:effectLst/>
                <a:latin typeface="SFMono-Regular"/>
              </a:rPr>
              <a:t>linspace</a:t>
            </a:r>
            <a:r>
              <a:rPr lang="fr-FR" b="0" i="0" dirty="0">
                <a:effectLst/>
                <a:latin typeface="SFMono-Regular"/>
              </a:rPr>
              <a:t>(-2,</a:t>
            </a:r>
            <a:r>
              <a:rPr lang="fr-FR" b="0" i="0" dirty="0">
                <a:solidFill>
                  <a:srgbClr val="36464E"/>
                </a:solidFill>
                <a:effectLst/>
                <a:latin typeface="SFMono-Regular"/>
              </a:rPr>
              <a:t> </a:t>
            </a:r>
            <a:r>
              <a:rPr lang="fr-FR" b="0" i="0" dirty="0">
                <a:effectLst/>
                <a:latin typeface="SFMono-Regular"/>
              </a:rPr>
              <a:t>2,</a:t>
            </a:r>
            <a:r>
              <a:rPr lang="fr-FR" b="0" i="0" dirty="0">
                <a:solidFill>
                  <a:srgbClr val="36464E"/>
                </a:solidFill>
                <a:effectLst/>
                <a:latin typeface="SFMono-Regular"/>
              </a:rPr>
              <a:t> </a:t>
            </a:r>
            <a:r>
              <a:rPr lang="fr-FR" b="0" i="0" dirty="0">
                <a:effectLst/>
                <a:latin typeface="SFMono-Regular"/>
              </a:rPr>
              <a:t>100)</a:t>
            </a:r>
            <a:r>
              <a:rPr lang="fr-FR" b="0" i="0" dirty="0">
                <a:solidFill>
                  <a:srgbClr val="36464E"/>
                </a:solidFill>
                <a:effectLst/>
                <a:latin typeface="SFMono-Regular"/>
              </a:rPr>
              <a:t> </a:t>
            </a:r>
          </a:p>
          <a:p>
            <a:pPr marL="0" indent="0">
              <a:buNone/>
            </a:pPr>
            <a:r>
              <a:rPr lang="fr-FR" b="0" i="0" dirty="0">
                <a:effectLst/>
                <a:latin typeface="SFMono-Regular"/>
              </a:rPr>
              <a:t># Création du tableau de l'axe z entre -2 et 2</a:t>
            </a:r>
            <a:r>
              <a:rPr lang="fr-FR" b="0" i="0" dirty="0">
                <a:solidFill>
                  <a:srgbClr val="36464E"/>
                </a:solidFill>
                <a:effectLst/>
                <a:latin typeface="SFMono-Regular"/>
              </a:rPr>
              <a:t> </a:t>
            </a:r>
          </a:p>
          <a:p>
            <a:pPr marL="0" indent="0">
              <a:buNone/>
            </a:pPr>
            <a:r>
              <a:rPr lang="fr-FR" b="0" i="0" dirty="0">
                <a:solidFill>
                  <a:srgbClr val="36464E"/>
                </a:solidFill>
                <a:effectLst/>
                <a:latin typeface="SFMono-Regular"/>
              </a:rPr>
              <a:t>r </a:t>
            </a:r>
            <a:r>
              <a:rPr lang="fr-FR" b="0" i="0" dirty="0">
                <a:effectLst/>
                <a:latin typeface="SFMono-Regular"/>
              </a:rPr>
              <a:t>=</a:t>
            </a:r>
            <a:r>
              <a:rPr lang="fr-FR" b="0" i="0" dirty="0">
                <a:solidFill>
                  <a:srgbClr val="36464E"/>
                </a:solidFill>
                <a:effectLst/>
                <a:latin typeface="SFMono-Regular"/>
              </a:rPr>
              <a:t> z</a:t>
            </a:r>
            <a:r>
              <a:rPr lang="fr-FR" b="0" i="0" dirty="0">
                <a:effectLst/>
                <a:latin typeface="SFMono-Regular"/>
              </a:rPr>
              <a:t>**2</a:t>
            </a:r>
            <a:r>
              <a:rPr lang="fr-FR" b="0" i="0" dirty="0">
                <a:solidFill>
                  <a:srgbClr val="36464E"/>
                </a:solidFill>
                <a:effectLst/>
                <a:latin typeface="SFMono-Regular"/>
              </a:rPr>
              <a:t> </a:t>
            </a:r>
            <a:r>
              <a:rPr lang="fr-FR" b="0" i="0" dirty="0">
                <a:effectLst/>
                <a:latin typeface="SFMono-Regular"/>
              </a:rPr>
              <a:t>+</a:t>
            </a:r>
            <a:r>
              <a:rPr lang="fr-FR" b="0" i="0" dirty="0">
                <a:solidFill>
                  <a:srgbClr val="36464E"/>
                </a:solidFill>
                <a:effectLst/>
                <a:latin typeface="SFMono-Regular"/>
              </a:rPr>
              <a:t> </a:t>
            </a:r>
            <a:r>
              <a:rPr lang="fr-FR" b="0" i="0" dirty="0">
                <a:effectLst/>
                <a:latin typeface="SFMono-Regular"/>
              </a:rPr>
              <a:t>1</a:t>
            </a:r>
          </a:p>
          <a:p>
            <a:pPr marL="0" indent="0">
              <a:buNone/>
            </a:pPr>
            <a:r>
              <a:rPr lang="fr-FR" b="0" i="0" dirty="0">
                <a:solidFill>
                  <a:srgbClr val="36464E"/>
                </a:solidFill>
                <a:effectLst/>
                <a:latin typeface="SFMono-Regular"/>
              </a:rPr>
              <a:t> x </a:t>
            </a:r>
            <a:r>
              <a:rPr lang="fr-FR" b="0" i="0" dirty="0">
                <a:effectLst/>
                <a:latin typeface="SFMono-Regular"/>
              </a:rPr>
              <a:t>=</a:t>
            </a:r>
            <a:r>
              <a:rPr lang="fr-FR" b="0" i="0" dirty="0">
                <a:solidFill>
                  <a:srgbClr val="36464E"/>
                </a:solidFill>
                <a:effectLst/>
                <a:latin typeface="SFMono-Regular"/>
              </a:rPr>
              <a:t> r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np</a:t>
            </a:r>
            <a:r>
              <a:rPr lang="fr-FR" b="0" i="0" dirty="0" err="1">
                <a:effectLst/>
                <a:latin typeface="SFMono-Regular"/>
              </a:rPr>
              <a:t>.</a:t>
            </a:r>
            <a:r>
              <a:rPr lang="fr-FR" b="0" i="0" dirty="0" err="1">
                <a:solidFill>
                  <a:srgbClr val="36464E"/>
                </a:solidFill>
                <a:effectLst/>
                <a:latin typeface="SFMono-Regular"/>
              </a:rPr>
              <a:t>sin</a:t>
            </a:r>
            <a:r>
              <a:rPr lang="fr-FR" b="0" i="0" dirty="0">
                <a:effectLst/>
                <a:latin typeface="SFMono-Regular"/>
              </a:rPr>
              <a:t>(</a:t>
            </a:r>
            <a:r>
              <a:rPr lang="fr-FR" b="0" i="0" dirty="0" err="1">
                <a:solidFill>
                  <a:srgbClr val="36464E"/>
                </a:solidFill>
                <a:effectLst/>
                <a:latin typeface="SFMono-Regular"/>
              </a:rPr>
              <a:t>theta</a:t>
            </a:r>
            <a:r>
              <a:rPr lang="fr-FR" b="0" i="0" dirty="0">
                <a:effectLst/>
                <a:latin typeface="SFMono-Regular"/>
              </a:rPr>
              <a:t>)</a:t>
            </a:r>
          </a:p>
          <a:p>
            <a:pPr marL="0" indent="0">
              <a:buNone/>
            </a:pPr>
            <a:r>
              <a:rPr lang="fr-FR" b="0" i="0" dirty="0">
                <a:solidFill>
                  <a:srgbClr val="36464E"/>
                </a:solidFill>
                <a:effectLst/>
                <a:latin typeface="SFMono-Regular"/>
              </a:rPr>
              <a:t> </a:t>
            </a:r>
            <a:r>
              <a:rPr lang="fr-FR" b="0" i="0" dirty="0">
                <a:effectLst/>
                <a:latin typeface="SFMono-Regular"/>
              </a:rPr>
              <a:t># Création du tableau de l'axe x</a:t>
            </a:r>
            <a:r>
              <a:rPr lang="fr-FR" b="0" i="0" dirty="0">
                <a:solidFill>
                  <a:srgbClr val="36464E"/>
                </a:solidFill>
                <a:effectLst/>
                <a:latin typeface="SFMono-Regular"/>
              </a:rPr>
              <a:t> </a:t>
            </a:r>
          </a:p>
        </p:txBody>
      </p:sp>
    </p:spTree>
    <p:extLst>
      <p:ext uri="{BB962C8B-B14F-4D97-AF65-F5344CB8AC3E}">
        <p14:creationId xmlns:p14="http://schemas.microsoft.com/office/powerpoint/2010/main" val="18879238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3E159-F191-4FC4-A53D-C05CB1B5BB74}"/>
              </a:ext>
            </a:extLst>
          </p:cNvPr>
          <p:cNvSpPr>
            <a:spLocks noGrp="1"/>
          </p:cNvSpPr>
          <p:nvPr>
            <p:ph type="title"/>
          </p:nvPr>
        </p:nvSpPr>
        <p:spPr/>
        <p:txBody>
          <a:bodyPr/>
          <a:lstStyle/>
          <a:p>
            <a:r>
              <a:rPr lang="fr-FR" dirty="0"/>
              <a:t>Tracé de courbes</a:t>
            </a:r>
          </a:p>
        </p:txBody>
      </p:sp>
      <p:sp>
        <p:nvSpPr>
          <p:cNvPr id="3" name="Espace réservé du contenu 2">
            <a:extLst>
              <a:ext uri="{FF2B5EF4-FFF2-40B4-BE49-F238E27FC236}">
                <a16:creationId xmlns:a16="http://schemas.microsoft.com/office/drawing/2014/main" id="{AF7C5F3C-AEE3-40AC-BE75-4C612B3B1694}"/>
              </a:ext>
            </a:extLst>
          </p:cNvPr>
          <p:cNvSpPr>
            <a:spLocks noGrp="1"/>
          </p:cNvSpPr>
          <p:nvPr>
            <p:ph idx="1"/>
          </p:nvPr>
        </p:nvSpPr>
        <p:spPr/>
        <p:txBody>
          <a:bodyPr>
            <a:normAutofit/>
          </a:bodyPr>
          <a:lstStyle/>
          <a:p>
            <a:pPr marL="0" indent="0">
              <a:buNone/>
            </a:pPr>
            <a:r>
              <a:rPr lang="fr-FR" b="0" i="0" dirty="0">
                <a:solidFill>
                  <a:srgbClr val="36464E"/>
                </a:solidFill>
                <a:effectLst/>
                <a:latin typeface="SFMono-Regular"/>
              </a:rPr>
              <a:t>y </a:t>
            </a:r>
            <a:r>
              <a:rPr lang="fr-FR" b="0" i="0" dirty="0">
                <a:effectLst/>
                <a:latin typeface="SFMono-Regular"/>
              </a:rPr>
              <a:t>=</a:t>
            </a:r>
            <a:r>
              <a:rPr lang="fr-FR" b="0" i="0" dirty="0">
                <a:solidFill>
                  <a:srgbClr val="36464E"/>
                </a:solidFill>
                <a:effectLst/>
                <a:latin typeface="SFMono-Regular"/>
              </a:rPr>
              <a:t> r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np</a:t>
            </a:r>
            <a:r>
              <a:rPr lang="fr-FR" b="0" i="0" dirty="0" err="1">
                <a:effectLst/>
                <a:latin typeface="SFMono-Regular"/>
              </a:rPr>
              <a:t>.</a:t>
            </a:r>
            <a:r>
              <a:rPr lang="fr-FR" b="0" i="0" dirty="0" err="1">
                <a:solidFill>
                  <a:srgbClr val="36464E"/>
                </a:solidFill>
                <a:effectLst/>
                <a:latin typeface="SFMono-Regular"/>
              </a:rPr>
              <a:t>cos</a:t>
            </a:r>
            <a:r>
              <a:rPr lang="fr-FR" b="0" i="0" dirty="0">
                <a:effectLst/>
                <a:latin typeface="SFMono-Regular"/>
              </a:rPr>
              <a:t>(</a:t>
            </a:r>
            <a:r>
              <a:rPr lang="fr-FR" b="0" i="0" dirty="0" err="1">
                <a:solidFill>
                  <a:srgbClr val="36464E"/>
                </a:solidFill>
                <a:effectLst/>
                <a:latin typeface="SFMono-Regular"/>
              </a:rPr>
              <a:t>theta</a:t>
            </a:r>
            <a:r>
              <a:rPr lang="fr-FR" b="0" i="0" dirty="0">
                <a:effectLst/>
                <a:latin typeface="SFMono-Regular"/>
              </a:rPr>
              <a:t>)</a:t>
            </a:r>
          </a:p>
          <a:p>
            <a:pPr marL="0" indent="0">
              <a:buNone/>
            </a:pPr>
            <a:r>
              <a:rPr lang="fr-FR" b="0" i="0" dirty="0">
                <a:solidFill>
                  <a:srgbClr val="36464E"/>
                </a:solidFill>
                <a:effectLst/>
                <a:latin typeface="SFMono-Regular"/>
              </a:rPr>
              <a:t> </a:t>
            </a:r>
            <a:r>
              <a:rPr lang="fr-FR" b="0" i="0" dirty="0">
                <a:effectLst/>
                <a:latin typeface="SFMono-Regular"/>
              </a:rPr>
              <a:t># Création du tableau de l'axe y</a:t>
            </a:r>
          </a:p>
          <a:p>
            <a:pPr marL="0" indent="0">
              <a:buNone/>
            </a:pPr>
            <a:r>
              <a:rPr lang="fr-FR" b="0" i="0" dirty="0">
                <a:solidFill>
                  <a:srgbClr val="36464E"/>
                </a:solidFill>
                <a:effectLst/>
                <a:latin typeface="SFMono-Regular"/>
              </a:rPr>
              <a:t> </a:t>
            </a:r>
            <a:r>
              <a:rPr lang="fr-FR" b="0" i="0" dirty="0">
                <a:effectLst/>
                <a:latin typeface="SFMono-Regular"/>
              </a:rPr>
              <a:t># Tracé du résultat en 3D</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fig</a:t>
            </a:r>
            <a:r>
              <a:rPr lang="fr-FR" b="0" i="0" dirty="0">
                <a:solidFill>
                  <a:srgbClr val="36464E"/>
                </a:solidFill>
                <a:effectLst/>
                <a:latin typeface="SFMono-Regular"/>
              </a:rPr>
              <a:t>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plt</a:t>
            </a:r>
            <a:r>
              <a:rPr lang="fr-FR" b="0" i="0" dirty="0" err="1">
                <a:effectLst/>
                <a:latin typeface="SFMono-Regular"/>
              </a:rPr>
              <a:t>.</a:t>
            </a:r>
            <a:r>
              <a:rPr lang="fr-FR" b="0" i="0" dirty="0" err="1">
                <a:solidFill>
                  <a:srgbClr val="36464E"/>
                </a:solidFill>
                <a:effectLst/>
                <a:latin typeface="SFMono-Regular"/>
              </a:rPr>
              <a:t>figure</a:t>
            </a:r>
            <a:r>
              <a:rPr lang="fr-FR" b="0" i="0" dirty="0">
                <a:effectLst/>
                <a:latin typeface="SFMono-Regular"/>
              </a:rPr>
              <a:t>()</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ax</a:t>
            </a:r>
            <a:r>
              <a:rPr lang="fr-FR" b="0" i="0" dirty="0">
                <a:solidFill>
                  <a:srgbClr val="36464E"/>
                </a:solidFill>
                <a:effectLst/>
                <a:latin typeface="SFMono-Regular"/>
              </a:rPr>
              <a:t> </a:t>
            </a:r>
            <a:r>
              <a:rPr lang="fr-FR" b="0" i="0" dirty="0">
                <a:effectLst/>
                <a:latin typeface="SFMono-Regular"/>
              </a:rPr>
              <a:t>=</a:t>
            </a:r>
            <a:r>
              <a:rPr lang="fr-FR" b="0" i="0" dirty="0">
                <a:solidFill>
                  <a:srgbClr val="36464E"/>
                </a:solidFill>
                <a:effectLst/>
                <a:latin typeface="SFMono-Regular"/>
              </a:rPr>
              <a:t> </a:t>
            </a:r>
            <a:r>
              <a:rPr lang="fr-FR" b="0" i="0" dirty="0" err="1">
                <a:solidFill>
                  <a:srgbClr val="36464E"/>
                </a:solidFill>
                <a:effectLst/>
                <a:latin typeface="SFMono-Regular"/>
              </a:rPr>
              <a:t>fig</a:t>
            </a:r>
            <a:r>
              <a:rPr lang="fr-FR" b="0" i="0" dirty="0" err="1">
                <a:effectLst/>
                <a:latin typeface="SFMono-Regular"/>
              </a:rPr>
              <a:t>.</a:t>
            </a:r>
            <a:r>
              <a:rPr lang="fr-FR" b="0" i="0" dirty="0" err="1">
                <a:solidFill>
                  <a:srgbClr val="36464E"/>
                </a:solidFill>
                <a:effectLst/>
                <a:latin typeface="SFMono-Regular"/>
              </a:rPr>
              <a:t>gca</a:t>
            </a:r>
            <a:r>
              <a:rPr lang="fr-FR" b="0" i="0" dirty="0">
                <a:effectLst/>
                <a:latin typeface="SFMono-Regular"/>
              </a:rPr>
              <a:t>(</a:t>
            </a:r>
            <a:r>
              <a:rPr lang="fr-FR" b="0" i="0" dirty="0">
                <a:solidFill>
                  <a:srgbClr val="36464E"/>
                </a:solidFill>
                <a:effectLst/>
                <a:latin typeface="SFMono-Regular"/>
              </a:rPr>
              <a:t>projection</a:t>
            </a:r>
            <a:r>
              <a:rPr lang="fr-FR" b="0" i="0" dirty="0">
                <a:effectLst/>
                <a:latin typeface="SFMono-Regular"/>
              </a:rPr>
              <a:t>='</a:t>
            </a:r>
            <a:r>
              <a:rPr lang="fr-FR" b="0" i="0" dirty="0" err="1">
                <a:effectLst/>
                <a:latin typeface="SFMono-Regular"/>
              </a:rPr>
              <a:t>3d</a:t>
            </a:r>
            <a:r>
              <a:rPr lang="fr-FR" b="0" i="0" dirty="0">
                <a:effectLst/>
                <a:latin typeface="SFMono-Regular"/>
              </a:rPr>
              <a:t>’)</a:t>
            </a:r>
            <a:r>
              <a:rPr lang="fr-FR" b="0" i="0" dirty="0">
                <a:solidFill>
                  <a:srgbClr val="36464E"/>
                </a:solidFill>
                <a:effectLst/>
                <a:latin typeface="SFMono-Regular"/>
              </a:rPr>
              <a:t> </a:t>
            </a:r>
          </a:p>
          <a:p>
            <a:endParaRPr lang="fr-FR" dirty="0"/>
          </a:p>
        </p:txBody>
      </p:sp>
    </p:spTree>
    <p:extLst>
      <p:ext uri="{BB962C8B-B14F-4D97-AF65-F5344CB8AC3E}">
        <p14:creationId xmlns:p14="http://schemas.microsoft.com/office/powerpoint/2010/main" val="14295641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55DE3A-A4A5-45ED-AB03-62CCD3781005}"/>
              </a:ext>
            </a:extLst>
          </p:cNvPr>
          <p:cNvSpPr>
            <a:spLocks noGrp="1"/>
          </p:cNvSpPr>
          <p:nvPr>
            <p:ph type="title"/>
          </p:nvPr>
        </p:nvSpPr>
        <p:spPr/>
        <p:txBody>
          <a:bodyPr/>
          <a:lstStyle/>
          <a:p>
            <a:r>
              <a:rPr lang="fr-FR" dirty="0"/>
              <a:t>Tracé de courbes</a:t>
            </a:r>
          </a:p>
        </p:txBody>
      </p:sp>
      <p:sp>
        <p:nvSpPr>
          <p:cNvPr id="3" name="Espace réservé du contenu 2">
            <a:extLst>
              <a:ext uri="{FF2B5EF4-FFF2-40B4-BE49-F238E27FC236}">
                <a16:creationId xmlns:a16="http://schemas.microsoft.com/office/drawing/2014/main" id="{B9ACE4E0-FE3F-446E-8A3C-83DB6EA4AA0E}"/>
              </a:ext>
            </a:extLst>
          </p:cNvPr>
          <p:cNvSpPr>
            <a:spLocks noGrp="1"/>
          </p:cNvSpPr>
          <p:nvPr>
            <p:ph idx="1"/>
          </p:nvPr>
        </p:nvSpPr>
        <p:spPr/>
        <p:txBody>
          <a:bodyPr>
            <a:normAutofit lnSpcReduction="10000"/>
          </a:bodyPr>
          <a:lstStyle/>
          <a:p>
            <a:pPr marL="0" indent="0">
              <a:buNone/>
            </a:pPr>
            <a:r>
              <a:rPr lang="fr-FR" b="0" i="0" dirty="0">
                <a:effectLst/>
                <a:latin typeface="SFMono-Regular"/>
              </a:rPr>
              <a:t># Affichage en 3D</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ax</a:t>
            </a:r>
            <a:r>
              <a:rPr lang="fr-FR" b="0" i="0" dirty="0" err="1">
                <a:effectLst/>
                <a:latin typeface="SFMono-Regular"/>
              </a:rPr>
              <a:t>.</a:t>
            </a:r>
            <a:r>
              <a:rPr lang="fr-FR" b="0" i="0" dirty="0" err="1">
                <a:solidFill>
                  <a:srgbClr val="36464E"/>
                </a:solidFill>
                <a:effectLst/>
                <a:latin typeface="SFMono-Regular"/>
              </a:rPr>
              <a:t>plot</a:t>
            </a:r>
            <a:r>
              <a:rPr lang="fr-FR" b="0" i="0" dirty="0">
                <a:effectLst/>
                <a:latin typeface="SFMono-Regular"/>
              </a:rPr>
              <a:t>(</a:t>
            </a:r>
            <a:r>
              <a:rPr lang="fr-FR" b="0" i="0" dirty="0">
                <a:solidFill>
                  <a:srgbClr val="36464E"/>
                </a:solidFill>
                <a:effectLst/>
                <a:latin typeface="SFMono-Regular"/>
              </a:rPr>
              <a:t>x</a:t>
            </a:r>
            <a:r>
              <a:rPr lang="fr-FR" b="0" i="0" dirty="0">
                <a:effectLst/>
                <a:latin typeface="SFMono-Regular"/>
              </a:rPr>
              <a:t>,</a:t>
            </a:r>
            <a:r>
              <a:rPr lang="fr-FR" b="0" i="0" dirty="0">
                <a:solidFill>
                  <a:srgbClr val="36464E"/>
                </a:solidFill>
                <a:effectLst/>
                <a:latin typeface="SFMono-Regular"/>
              </a:rPr>
              <a:t> y</a:t>
            </a:r>
            <a:r>
              <a:rPr lang="fr-FR" b="0" i="0" dirty="0">
                <a:effectLst/>
                <a:latin typeface="SFMono-Regular"/>
              </a:rPr>
              <a:t>,</a:t>
            </a:r>
            <a:r>
              <a:rPr lang="fr-FR" b="0" i="0" dirty="0">
                <a:solidFill>
                  <a:srgbClr val="36464E"/>
                </a:solidFill>
                <a:effectLst/>
                <a:latin typeface="SFMono-Regular"/>
              </a:rPr>
              <a:t> z</a:t>
            </a:r>
            <a:r>
              <a:rPr lang="fr-FR" b="0" i="0" dirty="0">
                <a:effectLst/>
                <a:latin typeface="SFMono-Regular"/>
              </a:rPr>
              <a:t>,</a:t>
            </a:r>
            <a:r>
              <a:rPr lang="fr-FR" b="0" i="0" dirty="0">
                <a:solidFill>
                  <a:srgbClr val="36464E"/>
                </a:solidFill>
                <a:effectLst/>
                <a:latin typeface="SFMono-Regular"/>
              </a:rPr>
              <a:t> label</a:t>
            </a:r>
            <a:r>
              <a:rPr lang="fr-FR" b="0" i="0" dirty="0">
                <a:effectLst/>
                <a:latin typeface="SFMono-Regular"/>
              </a:rPr>
              <a:t>='Courbe’)</a:t>
            </a:r>
            <a:r>
              <a:rPr lang="fr-FR" b="0" i="0" dirty="0">
                <a:solidFill>
                  <a:srgbClr val="36464E"/>
                </a:solidFill>
                <a:effectLst/>
                <a:latin typeface="SFMono-Regular"/>
              </a:rPr>
              <a:t> </a:t>
            </a:r>
          </a:p>
          <a:p>
            <a:pPr marL="0" indent="0">
              <a:buNone/>
            </a:pPr>
            <a:r>
              <a:rPr lang="fr-FR" b="0" i="0" dirty="0">
                <a:effectLst/>
                <a:latin typeface="SFMono-Regular"/>
              </a:rPr>
              <a:t># Tracé de la courbe 3D</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plt</a:t>
            </a:r>
            <a:r>
              <a:rPr lang="fr-FR" b="0" i="0" dirty="0" err="1">
                <a:effectLst/>
                <a:latin typeface="SFMono-Regular"/>
              </a:rPr>
              <a:t>.</a:t>
            </a:r>
            <a:r>
              <a:rPr lang="fr-FR" b="0" i="0" dirty="0" err="1">
                <a:solidFill>
                  <a:srgbClr val="36464E"/>
                </a:solidFill>
                <a:effectLst/>
                <a:latin typeface="SFMono-Regular"/>
              </a:rPr>
              <a:t>title</a:t>
            </a:r>
            <a:r>
              <a:rPr lang="fr-FR" b="0" i="0" dirty="0">
                <a:effectLst/>
                <a:latin typeface="SFMono-Regular"/>
              </a:rPr>
              <a:t>("Courbe 3D")</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ax</a:t>
            </a:r>
            <a:r>
              <a:rPr lang="fr-FR" b="0" i="0" dirty="0" err="1">
                <a:effectLst/>
                <a:latin typeface="SFMono-Regular"/>
              </a:rPr>
              <a:t>.</a:t>
            </a:r>
            <a:r>
              <a:rPr lang="fr-FR" b="0" i="0" dirty="0" err="1">
                <a:solidFill>
                  <a:srgbClr val="36464E"/>
                </a:solidFill>
                <a:effectLst/>
                <a:latin typeface="SFMono-Regular"/>
              </a:rPr>
              <a:t>set_xlabel</a:t>
            </a:r>
            <a:r>
              <a:rPr lang="fr-FR" b="0" i="0" dirty="0">
                <a:effectLst/>
                <a:latin typeface="SFMono-Regular"/>
              </a:rPr>
              <a:t>('X’)</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ax</a:t>
            </a:r>
            <a:r>
              <a:rPr lang="fr-FR" b="0" i="0" dirty="0" err="1">
                <a:effectLst/>
                <a:latin typeface="SFMono-Regular"/>
              </a:rPr>
              <a:t>.</a:t>
            </a:r>
            <a:r>
              <a:rPr lang="fr-FR" b="0" i="0" dirty="0" err="1">
                <a:solidFill>
                  <a:srgbClr val="36464E"/>
                </a:solidFill>
                <a:effectLst/>
                <a:latin typeface="SFMono-Regular"/>
              </a:rPr>
              <a:t>set_ylabel</a:t>
            </a:r>
            <a:r>
              <a:rPr lang="fr-FR" b="0" i="0" dirty="0">
                <a:effectLst/>
                <a:latin typeface="SFMono-Regular"/>
              </a:rPr>
              <a:t>('Y’)</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ax</a:t>
            </a:r>
            <a:r>
              <a:rPr lang="fr-FR" b="0" i="0" dirty="0" err="1">
                <a:effectLst/>
                <a:latin typeface="SFMono-Regular"/>
              </a:rPr>
              <a:t>.</a:t>
            </a:r>
            <a:r>
              <a:rPr lang="fr-FR" b="0" i="0" dirty="0" err="1">
                <a:solidFill>
                  <a:srgbClr val="36464E"/>
                </a:solidFill>
                <a:effectLst/>
                <a:latin typeface="SFMono-Regular"/>
              </a:rPr>
              <a:t>set_zlabel</a:t>
            </a:r>
            <a:r>
              <a:rPr lang="fr-FR" b="0" i="0" dirty="0">
                <a:effectLst/>
                <a:latin typeface="SFMono-Regular"/>
              </a:rPr>
              <a:t>('Z’)</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plt</a:t>
            </a:r>
            <a:r>
              <a:rPr lang="fr-FR" b="0" i="0" dirty="0" err="1">
                <a:effectLst/>
                <a:latin typeface="SFMono-Regular"/>
              </a:rPr>
              <a:t>.</a:t>
            </a:r>
            <a:r>
              <a:rPr lang="fr-FR" b="0" i="0" dirty="0" err="1">
                <a:solidFill>
                  <a:srgbClr val="36464E"/>
                </a:solidFill>
                <a:effectLst/>
                <a:latin typeface="SFMono-Regular"/>
              </a:rPr>
              <a:t>tight_layout</a:t>
            </a:r>
            <a:r>
              <a:rPr lang="fr-FR" b="0" i="0" dirty="0">
                <a:effectLst/>
                <a:latin typeface="SFMono-Regular"/>
              </a:rPr>
              <a:t>()</a:t>
            </a:r>
            <a:r>
              <a:rPr lang="fr-FR" b="0" i="0" dirty="0">
                <a:solidFill>
                  <a:srgbClr val="36464E"/>
                </a:solidFill>
                <a:effectLst/>
                <a:latin typeface="SFMono-Regular"/>
              </a:rPr>
              <a:t> </a:t>
            </a:r>
          </a:p>
          <a:p>
            <a:pPr marL="0" indent="0">
              <a:buNone/>
            </a:pPr>
            <a:r>
              <a:rPr lang="fr-FR" b="0" i="0" dirty="0" err="1">
                <a:solidFill>
                  <a:srgbClr val="36464E"/>
                </a:solidFill>
                <a:effectLst/>
                <a:latin typeface="SFMono-Regular"/>
              </a:rPr>
              <a:t>plt</a:t>
            </a:r>
            <a:r>
              <a:rPr lang="fr-FR" b="0" i="0" dirty="0" err="1">
                <a:effectLst/>
                <a:latin typeface="SFMono-Regular"/>
              </a:rPr>
              <a:t>.</a:t>
            </a:r>
            <a:r>
              <a:rPr lang="fr-FR" b="0" i="0" dirty="0" err="1">
                <a:solidFill>
                  <a:srgbClr val="36464E"/>
                </a:solidFill>
                <a:effectLst/>
                <a:latin typeface="SFMono-Regular"/>
              </a:rPr>
              <a:t>show</a:t>
            </a:r>
            <a:r>
              <a:rPr lang="fr-FR" b="0" i="0" dirty="0">
                <a:effectLst/>
                <a:latin typeface="SFMono-Regular"/>
              </a:rPr>
              <a:t>()</a:t>
            </a:r>
            <a:endParaRPr lang="fr-FR" dirty="0"/>
          </a:p>
          <a:p>
            <a:endParaRPr lang="fr-FR" dirty="0"/>
          </a:p>
        </p:txBody>
      </p:sp>
    </p:spTree>
    <p:extLst>
      <p:ext uri="{BB962C8B-B14F-4D97-AF65-F5344CB8AC3E}">
        <p14:creationId xmlns:p14="http://schemas.microsoft.com/office/powerpoint/2010/main" val="163445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34BC24-9150-4C52-B597-135527CAF6BB}"/>
              </a:ext>
            </a:extLst>
          </p:cNvPr>
          <p:cNvSpPr>
            <a:spLocks noGrp="1"/>
          </p:cNvSpPr>
          <p:nvPr>
            <p:ph type="title"/>
          </p:nvPr>
        </p:nvSpPr>
        <p:spPr/>
        <p:txBody>
          <a:bodyPr/>
          <a:lstStyle/>
          <a:p>
            <a:r>
              <a:rPr lang="fr-FR" dirty="0"/>
              <a:t>Exemple de code </a:t>
            </a:r>
            <a:r>
              <a:rPr lang="fr-FR" b="1" dirty="0"/>
              <a:t>avec erreur</a:t>
            </a:r>
            <a:endParaRPr lang="fr-FR" dirty="0"/>
          </a:p>
        </p:txBody>
      </p:sp>
      <p:sp>
        <p:nvSpPr>
          <p:cNvPr id="3" name="Espace réservé du contenu 2">
            <a:extLst>
              <a:ext uri="{FF2B5EF4-FFF2-40B4-BE49-F238E27FC236}">
                <a16:creationId xmlns:a16="http://schemas.microsoft.com/office/drawing/2014/main" id="{2B9AF2C3-C7ED-4E99-AD03-3F185B0B05B9}"/>
              </a:ext>
            </a:extLst>
          </p:cNvPr>
          <p:cNvSpPr>
            <a:spLocks noGrp="1"/>
          </p:cNvSpPr>
          <p:nvPr>
            <p:ph idx="1"/>
          </p:nvPr>
        </p:nvSpPr>
        <p:spPr/>
        <p:txBody>
          <a:bodyPr/>
          <a:lstStyle/>
          <a:p>
            <a:pPr marL="0" indent="0">
              <a:buNone/>
            </a:pPr>
            <a:r>
              <a:rPr lang="fr-FR" dirty="0"/>
              <a:t>#</a:t>
            </a:r>
            <a:r>
              <a:rPr lang="fr-FR" dirty="0" err="1"/>
              <a:t>vs2</a:t>
            </a:r>
            <a:endParaRPr lang="fr-FR" dirty="0"/>
          </a:p>
          <a:p>
            <a:pPr marL="0" indent="0">
              <a:buNone/>
            </a:pPr>
            <a:r>
              <a:rPr lang="fr-FR" dirty="0"/>
              <a:t>if a &gt; b : </a:t>
            </a:r>
            <a:r>
              <a:rPr lang="fr-FR" dirty="0" err="1"/>
              <a:t>print</a:t>
            </a:r>
            <a:r>
              <a:rPr lang="fr-FR" dirty="0"/>
              <a:t>('tutu')</a:t>
            </a:r>
          </a:p>
          <a:p>
            <a:pPr marL="0" indent="0">
              <a:buNone/>
            </a:pPr>
            <a:r>
              <a:rPr lang="fr-FR" dirty="0"/>
              <a:t>#   if a == b : </a:t>
            </a:r>
            <a:r>
              <a:rPr lang="fr-FR" dirty="0" err="1"/>
              <a:t>print</a:t>
            </a:r>
            <a:r>
              <a:rPr lang="fr-FR" dirty="0"/>
              <a:t>('tata')</a:t>
            </a:r>
          </a:p>
          <a:p>
            <a:pPr marL="0" indent="0">
              <a:buNone/>
            </a:pPr>
            <a:r>
              <a:rPr lang="fr-FR" dirty="0"/>
              <a:t>#</a:t>
            </a:r>
            <a:r>
              <a:rPr lang="fr-FR" dirty="0" err="1"/>
              <a:t>vs3</a:t>
            </a:r>
            <a:endParaRPr lang="fr-FR" dirty="0"/>
          </a:p>
          <a:p>
            <a:pPr marL="0" indent="0">
              <a:buNone/>
            </a:pPr>
            <a:r>
              <a:rPr lang="fr-FR" dirty="0"/>
              <a:t>if a &gt; b : </a:t>
            </a:r>
            <a:r>
              <a:rPr lang="fr-FR" dirty="0" err="1"/>
              <a:t>print</a:t>
            </a:r>
            <a:r>
              <a:rPr lang="fr-FR" dirty="0"/>
              <a:t>('hello')</a:t>
            </a:r>
          </a:p>
          <a:p>
            <a:pPr marL="0" indent="0">
              <a:buNone/>
            </a:pPr>
            <a:r>
              <a:rPr lang="fr-FR" dirty="0"/>
              <a:t>if a == b : </a:t>
            </a:r>
            <a:r>
              <a:rPr lang="fr-FR" dirty="0" err="1"/>
              <a:t>print</a:t>
            </a:r>
            <a:r>
              <a:rPr lang="fr-FR" dirty="0"/>
              <a:t>(‘</a:t>
            </a:r>
            <a:r>
              <a:rPr lang="fr-FR" dirty="0" err="1"/>
              <a:t>hola</a:t>
            </a:r>
            <a:r>
              <a:rPr lang="fr-FR" dirty="0"/>
              <a:t>')</a:t>
            </a:r>
          </a:p>
          <a:p>
            <a:endParaRPr lang="fr-FR" dirty="0"/>
          </a:p>
        </p:txBody>
      </p:sp>
      <p:sp>
        <p:nvSpPr>
          <p:cNvPr id="4" name="Rectangle : coins arrondis 3">
            <a:extLst>
              <a:ext uri="{FF2B5EF4-FFF2-40B4-BE49-F238E27FC236}">
                <a16:creationId xmlns:a16="http://schemas.microsoft.com/office/drawing/2014/main" id="{DB83CDE2-6294-4EC0-868E-AFB1EAE70350}"/>
              </a:ext>
            </a:extLst>
          </p:cNvPr>
          <p:cNvSpPr/>
          <p:nvPr/>
        </p:nvSpPr>
        <p:spPr>
          <a:xfrm>
            <a:off x="1929468" y="2432807"/>
            <a:ext cx="159391" cy="2684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628435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C4EF0-D7C4-486A-9D13-A4E141485553}"/>
              </a:ext>
            </a:extLst>
          </p:cNvPr>
          <p:cNvSpPr>
            <a:spLocks noGrp="1"/>
          </p:cNvSpPr>
          <p:nvPr>
            <p:ph type="title"/>
          </p:nvPr>
        </p:nvSpPr>
        <p:spPr>
          <a:xfrm>
            <a:off x="838200" y="365126"/>
            <a:ext cx="10515600" cy="792466"/>
          </a:xfrm>
        </p:spPr>
        <p:txBody>
          <a:bodyPr/>
          <a:lstStyle/>
          <a:p>
            <a:r>
              <a:rPr lang="fr-FR" dirty="0"/>
              <a:t>Td : Labyrinthe</a:t>
            </a:r>
          </a:p>
        </p:txBody>
      </p:sp>
      <p:pic>
        <p:nvPicPr>
          <p:cNvPr id="4" name="Espace réservé du contenu 3">
            <a:extLst>
              <a:ext uri="{FF2B5EF4-FFF2-40B4-BE49-F238E27FC236}">
                <a16:creationId xmlns:a16="http://schemas.microsoft.com/office/drawing/2014/main" id="{CCC8D346-D5AD-4A6B-BF47-B531FB495FCE}"/>
              </a:ext>
            </a:extLst>
          </p:cNvPr>
          <p:cNvPicPr>
            <a:picLocks noGrp="1" noChangeAspect="1"/>
          </p:cNvPicPr>
          <p:nvPr>
            <p:ph idx="1"/>
          </p:nvPr>
        </p:nvPicPr>
        <p:blipFill>
          <a:blip r:embed="rId2"/>
          <a:stretch>
            <a:fillRect/>
          </a:stretch>
        </p:blipFill>
        <p:spPr>
          <a:xfrm>
            <a:off x="2851823" y="1796442"/>
            <a:ext cx="6488353" cy="4351338"/>
          </a:xfrm>
          <a:prstGeom prst="rect">
            <a:avLst/>
          </a:prstGeom>
        </p:spPr>
      </p:pic>
    </p:spTree>
    <p:extLst>
      <p:ext uri="{BB962C8B-B14F-4D97-AF65-F5344CB8AC3E}">
        <p14:creationId xmlns:p14="http://schemas.microsoft.com/office/powerpoint/2010/main" val="34267214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2E542-E698-4030-A0F7-5A624DE65917}"/>
              </a:ext>
            </a:extLst>
          </p:cNvPr>
          <p:cNvSpPr>
            <a:spLocks noGrp="1"/>
          </p:cNvSpPr>
          <p:nvPr>
            <p:ph type="title"/>
          </p:nvPr>
        </p:nvSpPr>
        <p:spPr>
          <a:xfrm>
            <a:off x="838200" y="365125"/>
            <a:ext cx="10515600" cy="498941"/>
          </a:xfrm>
        </p:spPr>
        <p:txBody>
          <a:bodyPr>
            <a:normAutofit fontScale="90000"/>
          </a:bodyPr>
          <a:lstStyle/>
          <a:p>
            <a:r>
              <a:rPr lang="fr-FR" dirty="0"/>
              <a:t>Code Utile</a:t>
            </a:r>
          </a:p>
        </p:txBody>
      </p:sp>
      <p:sp>
        <p:nvSpPr>
          <p:cNvPr id="3" name="Espace réservé du contenu 2">
            <a:extLst>
              <a:ext uri="{FF2B5EF4-FFF2-40B4-BE49-F238E27FC236}">
                <a16:creationId xmlns:a16="http://schemas.microsoft.com/office/drawing/2014/main" id="{53095AB9-0CA8-414A-B63E-FB73D1898F9C}"/>
              </a:ext>
            </a:extLst>
          </p:cNvPr>
          <p:cNvSpPr>
            <a:spLocks noGrp="1"/>
          </p:cNvSpPr>
          <p:nvPr>
            <p:ph idx="1"/>
          </p:nvPr>
        </p:nvSpPr>
        <p:spPr>
          <a:xfrm>
            <a:off x="838200" y="864066"/>
            <a:ext cx="10515600" cy="5312897"/>
          </a:xfrm>
        </p:spPr>
        <p:txBody>
          <a:bodyPr>
            <a:normAutofit fontScale="85000" lnSpcReduction="20000"/>
          </a:bodyPr>
          <a:lstStyle/>
          <a:p>
            <a:pPr marL="0" indent="0">
              <a:buNone/>
            </a:pPr>
            <a:r>
              <a:rPr lang="fr-FR" dirty="0"/>
              <a:t>import </a:t>
            </a:r>
            <a:r>
              <a:rPr lang="fr-FR" dirty="0" err="1"/>
              <a:t>psutil</a:t>
            </a:r>
            <a:endParaRPr lang="fr-FR" dirty="0"/>
          </a:p>
          <a:p>
            <a:pPr marL="0" indent="0">
              <a:buNone/>
            </a:pPr>
            <a:r>
              <a:rPr lang="fr-FR" dirty="0"/>
              <a:t>import </a:t>
            </a:r>
            <a:r>
              <a:rPr lang="fr-FR" dirty="0" err="1"/>
              <a:t>datetime</a:t>
            </a:r>
            <a:endParaRPr lang="fr-FR" dirty="0"/>
          </a:p>
          <a:p>
            <a:pPr marL="0" indent="0">
              <a:buNone/>
            </a:pPr>
            <a:r>
              <a:rPr lang="fr-FR" dirty="0"/>
              <a:t>import time</a:t>
            </a:r>
          </a:p>
          <a:p>
            <a:pPr marL="0" indent="0">
              <a:buNone/>
            </a:pPr>
            <a:endParaRPr lang="fr-FR" dirty="0"/>
          </a:p>
          <a:p>
            <a:pPr marL="0" indent="0">
              <a:buNone/>
            </a:pPr>
            <a:r>
              <a:rPr lang="fr-FR" dirty="0"/>
              <a:t>temps = 1</a:t>
            </a:r>
          </a:p>
          <a:p>
            <a:pPr marL="0" indent="0">
              <a:buNone/>
            </a:pPr>
            <a:r>
              <a:rPr lang="fr-FR" dirty="0" err="1"/>
              <a:t>max_temps</a:t>
            </a:r>
            <a:r>
              <a:rPr lang="fr-FR" dirty="0"/>
              <a:t>=5</a:t>
            </a:r>
          </a:p>
          <a:p>
            <a:pPr marL="0" indent="0">
              <a:buNone/>
            </a:pPr>
            <a:endParaRPr lang="fr-FR" dirty="0"/>
          </a:p>
          <a:p>
            <a:pPr marL="0" indent="0">
              <a:buNone/>
            </a:pPr>
            <a:r>
              <a:rPr lang="fr-FR" dirty="0"/>
              <a:t>count=1</a:t>
            </a:r>
          </a:p>
          <a:p>
            <a:pPr marL="0" indent="0">
              <a:buNone/>
            </a:pPr>
            <a:endParaRPr lang="fr-FR" dirty="0"/>
          </a:p>
          <a:p>
            <a:pPr marL="0" indent="0">
              <a:buNone/>
            </a:pPr>
            <a:r>
              <a:rPr lang="fr-FR" dirty="0" err="1"/>
              <a:t>while</a:t>
            </a:r>
            <a:r>
              <a:rPr lang="fr-FR" dirty="0"/>
              <a:t> count &lt; </a:t>
            </a:r>
            <a:r>
              <a:rPr lang="fr-FR" dirty="0" err="1"/>
              <a:t>max_temps</a:t>
            </a:r>
            <a:r>
              <a:rPr lang="fr-FR" dirty="0"/>
              <a:t>:</a:t>
            </a:r>
          </a:p>
          <a:p>
            <a:pPr marL="0" indent="0">
              <a:buNone/>
            </a:pPr>
            <a:r>
              <a:rPr lang="fr-FR" dirty="0"/>
              <a:t>    </a:t>
            </a:r>
            <a:r>
              <a:rPr lang="fr-FR" dirty="0" err="1"/>
              <a:t>print</a:t>
            </a:r>
            <a:r>
              <a:rPr lang="fr-FR" dirty="0"/>
              <a:t>(</a:t>
            </a:r>
            <a:r>
              <a:rPr lang="fr-FR" dirty="0" err="1"/>
              <a:t>datetime.datetime.now</a:t>
            </a:r>
            <a:r>
              <a:rPr lang="fr-FR" dirty="0"/>
              <a:t>().time(), </a:t>
            </a:r>
            <a:r>
              <a:rPr lang="fr-FR" dirty="0" err="1"/>
              <a:t>psutil.cpu_times_percent</a:t>
            </a:r>
            <a:r>
              <a:rPr lang="fr-FR" dirty="0"/>
              <a:t>(</a:t>
            </a:r>
            <a:r>
              <a:rPr lang="fr-FR" dirty="0" err="1"/>
              <a:t>interval</a:t>
            </a:r>
            <a:r>
              <a:rPr lang="fr-FR" dirty="0"/>
              <a:t>=1))</a:t>
            </a:r>
          </a:p>
          <a:p>
            <a:pPr marL="0" indent="0">
              <a:buNone/>
            </a:pPr>
            <a:r>
              <a:rPr lang="fr-FR" dirty="0"/>
              <a:t>    </a:t>
            </a:r>
            <a:r>
              <a:rPr lang="fr-FR" dirty="0" err="1"/>
              <a:t>time.sleep</a:t>
            </a:r>
            <a:r>
              <a:rPr lang="fr-FR" dirty="0"/>
              <a:t>(temps)</a:t>
            </a:r>
          </a:p>
          <a:p>
            <a:pPr marL="0" indent="0">
              <a:buNone/>
            </a:pPr>
            <a:r>
              <a:rPr lang="fr-FR"/>
              <a:t>    count += 1</a:t>
            </a:r>
            <a:endParaRPr lang="fr-FR" dirty="0"/>
          </a:p>
        </p:txBody>
      </p:sp>
    </p:spTree>
    <p:extLst>
      <p:ext uri="{BB962C8B-B14F-4D97-AF65-F5344CB8AC3E}">
        <p14:creationId xmlns:p14="http://schemas.microsoft.com/office/powerpoint/2010/main" val="26305715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0400E-C99F-4150-BE7F-B1CDF60B4F3A}"/>
              </a:ext>
            </a:extLst>
          </p:cNvPr>
          <p:cNvSpPr>
            <a:spLocks noGrp="1"/>
          </p:cNvSpPr>
          <p:nvPr>
            <p:ph type="title"/>
          </p:nvPr>
        </p:nvSpPr>
        <p:spPr>
          <a:xfrm>
            <a:off x="517358" y="274375"/>
            <a:ext cx="10515600" cy="406662"/>
          </a:xfrm>
        </p:spPr>
        <p:txBody>
          <a:bodyPr>
            <a:normAutofit fontScale="90000"/>
          </a:bodyPr>
          <a:lstStyle/>
          <a:p>
            <a:r>
              <a:rPr lang="fr-FR" dirty="0"/>
              <a:t>Code Utile</a:t>
            </a:r>
          </a:p>
        </p:txBody>
      </p:sp>
      <p:sp>
        <p:nvSpPr>
          <p:cNvPr id="3" name="Espace réservé du contenu 2">
            <a:extLst>
              <a:ext uri="{FF2B5EF4-FFF2-40B4-BE49-F238E27FC236}">
                <a16:creationId xmlns:a16="http://schemas.microsoft.com/office/drawing/2014/main" id="{EC044BD2-F3C3-46ED-84EF-D58A44B0F414}"/>
              </a:ext>
            </a:extLst>
          </p:cNvPr>
          <p:cNvSpPr>
            <a:spLocks noGrp="1"/>
          </p:cNvSpPr>
          <p:nvPr>
            <p:ph idx="1"/>
          </p:nvPr>
        </p:nvSpPr>
        <p:spPr>
          <a:xfrm>
            <a:off x="838200" y="973123"/>
            <a:ext cx="10515600" cy="5203840"/>
          </a:xfrm>
        </p:spPr>
        <p:txBody>
          <a:bodyPr>
            <a:normAutofit/>
          </a:bodyPr>
          <a:lstStyle/>
          <a:p>
            <a:pPr marL="0" indent="0">
              <a:buNone/>
            </a:pPr>
            <a:r>
              <a:rPr lang="fr-FR" dirty="0"/>
              <a:t>import </a:t>
            </a:r>
            <a:r>
              <a:rPr lang="fr-FR" dirty="0" err="1"/>
              <a:t>psutil</a:t>
            </a:r>
            <a:endParaRPr lang="fr-FR" dirty="0"/>
          </a:p>
          <a:p>
            <a:pPr marL="0" indent="0">
              <a:buNone/>
            </a:pPr>
            <a:r>
              <a:rPr lang="fr-FR" dirty="0"/>
              <a:t>import socket # </a:t>
            </a:r>
            <a:r>
              <a:rPr lang="fr-FR" dirty="0">
                <a:sym typeface="Wingdings" panose="05000000000000000000" pitchFamily="2" charset="2"/>
              </a:rPr>
              <a:t></a:t>
            </a:r>
            <a:endParaRPr lang="fr-FR" dirty="0"/>
          </a:p>
          <a:p>
            <a:pPr marL="0" indent="0">
              <a:buNone/>
            </a:pPr>
            <a:endParaRPr lang="fr-FR" dirty="0"/>
          </a:p>
          <a:p>
            <a:pPr marL="0" indent="0">
              <a:buNone/>
            </a:pPr>
            <a:r>
              <a:rPr lang="fr-FR" dirty="0" err="1"/>
              <a:t>def</a:t>
            </a:r>
            <a:r>
              <a:rPr lang="fr-FR" dirty="0"/>
              <a:t> </a:t>
            </a:r>
            <a:r>
              <a:rPr lang="fr-FR" dirty="0" err="1"/>
              <a:t>resolve</a:t>
            </a:r>
            <a:r>
              <a:rPr lang="fr-FR" dirty="0"/>
              <a:t>(</a:t>
            </a:r>
            <a:r>
              <a:rPr lang="fr-FR" dirty="0" err="1"/>
              <a:t>ip</a:t>
            </a:r>
            <a:r>
              <a:rPr lang="fr-FR" dirty="0"/>
              <a:t>):</a:t>
            </a:r>
          </a:p>
          <a:p>
            <a:pPr marL="0" indent="0">
              <a:buNone/>
            </a:pPr>
            <a:r>
              <a:rPr lang="fr-FR" dirty="0"/>
              <a:t>    </a:t>
            </a:r>
            <a:r>
              <a:rPr lang="fr-FR" dirty="0" err="1"/>
              <a:t>try</a:t>
            </a:r>
            <a:r>
              <a:rPr lang="fr-FR" dirty="0"/>
              <a:t>:</a:t>
            </a:r>
          </a:p>
          <a:p>
            <a:pPr marL="0" indent="0">
              <a:buNone/>
            </a:pPr>
            <a:r>
              <a:rPr lang="fr-FR" dirty="0"/>
              <a:t>        data = </a:t>
            </a:r>
            <a:r>
              <a:rPr lang="fr-FR" dirty="0" err="1"/>
              <a:t>socket.gethostbyaddr</a:t>
            </a:r>
            <a:r>
              <a:rPr lang="fr-FR" dirty="0"/>
              <a:t>(</a:t>
            </a:r>
            <a:r>
              <a:rPr lang="fr-FR" dirty="0" err="1"/>
              <a:t>ip</a:t>
            </a:r>
            <a:r>
              <a:rPr lang="fr-FR" dirty="0"/>
              <a:t>) # </a:t>
            </a:r>
            <a:r>
              <a:rPr lang="fr-FR" dirty="0">
                <a:sym typeface="Wingdings" panose="05000000000000000000" pitchFamily="2" charset="2"/>
              </a:rPr>
              <a:t></a:t>
            </a:r>
            <a:endParaRPr lang="fr-FR" dirty="0"/>
          </a:p>
          <a:p>
            <a:pPr marL="0" indent="0">
              <a:buNone/>
            </a:pPr>
            <a:r>
              <a:rPr lang="fr-FR" dirty="0"/>
              <a:t>        host = data[0]</a:t>
            </a:r>
          </a:p>
          <a:p>
            <a:pPr marL="0" indent="0">
              <a:buNone/>
            </a:pPr>
            <a:r>
              <a:rPr lang="fr-FR" dirty="0"/>
              <a:t>    </a:t>
            </a:r>
            <a:r>
              <a:rPr lang="fr-FR" dirty="0" err="1"/>
              <a:t>except</a:t>
            </a:r>
            <a:r>
              <a:rPr lang="fr-FR" dirty="0"/>
              <a:t>:</a:t>
            </a:r>
          </a:p>
          <a:p>
            <a:pPr marL="0" indent="0">
              <a:buNone/>
            </a:pPr>
            <a:r>
              <a:rPr lang="fr-FR" dirty="0"/>
              <a:t>        host = ''</a:t>
            </a:r>
          </a:p>
          <a:p>
            <a:pPr marL="0" indent="0">
              <a:buNone/>
            </a:pPr>
            <a:r>
              <a:rPr lang="fr-FR" dirty="0"/>
              <a:t>    return host</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30861312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8BC43-544C-4449-8EE2-B27331EA5EAD}"/>
              </a:ext>
            </a:extLst>
          </p:cNvPr>
          <p:cNvSpPr>
            <a:spLocks noGrp="1"/>
          </p:cNvSpPr>
          <p:nvPr>
            <p:ph type="title"/>
          </p:nvPr>
        </p:nvSpPr>
        <p:spPr>
          <a:xfrm>
            <a:off x="838200" y="365126"/>
            <a:ext cx="10515600" cy="629486"/>
          </a:xfrm>
        </p:spPr>
        <p:txBody>
          <a:bodyPr>
            <a:normAutofit fontScale="90000"/>
          </a:bodyPr>
          <a:lstStyle/>
          <a:p>
            <a:r>
              <a:rPr lang="fr-FR" dirty="0"/>
              <a:t>Code Utile</a:t>
            </a:r>
          </a:p>
        </p:txBody>
      </p:sp>
      <p:sp>
        <p:nvSpPr>
          <p:cNvPr id="3" name="Espace réservé du contenu 2">
            <a:extLst>
              <a:ext uri="{FF2B5EF4-FFF2-40B4-BE49-F238E27FC236}">
                <a16:creationId xmlns:a16="http://schemas.microsoft.com/office/drawing/2014/main" id="{2CA6BF8E-451F-42BC-8252-260174CDD578}"/>
              </a:ext>
            </a:extLst>
          </p:cNvPr>
          <p:cNvSpPr>
            <a:spLocks noGrp="1"/>
          </p:cNvSpPr>
          <p:nvPr>
            <p:ph idx="1"/>
          </p:nvPr>
        </p:nvSpPr>
        <p:spPr>
          <a:xfrm>
            <a:off x="838200" y="994612"/>
            <a:ext cx="10515600" cy="5182351"/>
          </a:xfrm>
        </p:spPr>
        <p:txBody>
          <a:bodyPr>
            <a:normAutofit lnSpcReduction="10000"/>
          </a:bodyPr>
          <a:lstStyle/>
          <a:p>
            <a:pPr marL="0" indent="0">
              <a:buNone/>
            </a:pPr>
            <a:r>
              <a:rPr lang="fr-FR" dirty="0"/>
              <a:t>## </a:t>
            </a:r>
            <a:r>
              <a:rPr lang="fr-FR" dirty="0" err="1"/>
              <a:t>Récuperons</a:t>
            </a:r>
            <a:r>
              <a:rPr lang="fr-FR" dirty="0"/>
              <a:t> les numéros de processus ainsi que le nom de l'</a:t>
            </a:r>
            <a:r>
              <a:rPr lang="fr-FR" dirty="0" err="1"/>
              <a:t>éxécutable</a:t>
            </a:r>
            <a:endParaRPr lang="fr-FR" dirty="0"/>
          </a:p>
          <a:p>
            <a:pPr marL="0" indent="0">
              <a:buNone/>
            </a:pPr>
            <a:r>
              <a:rPr lang="fr-FR" dirty="0" err="1"/>
              <a:t>proc_names</a:t>
            </a:r>
            <a:r>
              <a:rPr lang="fr-FR" dirty="0"/>
              <a:t>={}</a:t>
            </a:r>
          </a:p>
          <a:p>
            <a:pPr marL="0" indent="0">
              <a:buNone/>
            </a:pPr>
            <a:r>
              <a:rPr lang="fr-FR" dirty="0"/>
              <a:t>for p in </a:t>
            </a:r>
            <a:r>
              <a:rPr lang="fr-FR" dirty="0" err="1"/>
              <a:t>psutil.process_iter</a:t>
            </a:r>
            <a:r>
              <a:rPr lang="fr-FR" dirty="0"/>
              <a:t>(</a:t>
            </a:r>
            <a:r>
              <a:rPr lang="fr-FR" dirty="0" err="1"/>
              <a:t>attrs</a:t>
            </a:r>
            <a:r>
              <a:rPr lang="fr-FR" dirty="0"/>
              <a:t>=['</a:t>
            </a:r>
            <a:r>
              <a:rPr lang="fr-FR" dirty="0" err="1"/>
              <a:t>pid</a:t>
            </a:r>
            <a:r>
              <a:rPr lang="fr-FR" dirty="0"/>
              <a:t>', '</a:t>
            </a:r>
            <a:r>
              <a:rPr lang="fr-FR" dirty="0" err="1"/>
              <a:t>name</a:t>
            </a:r>
            <a:r>
              <a:rPr lang="fr-FR" dirty="0"/>
              <a:t>']):</a:t>
            </a:r>
          </a:p>
          <a:p>
            <a:pPr marL="0" indent="0">
              <a:buNone/>
            </a:pPr>
            <a:r>
              <a:rPr lang="fr-FR" dirty="0"/>
              <a:t>    </a:t>
            </a:r>
            <a:r>
              <a:rPr lang="fr-FR" dirty="0" err="1"/>
              <a:t>proc_names</a:t>
            </a:r>
            <a:r>
              <a:rPr lang="fr-FR" dirty="0"/>
              <a:t>[</a:t>
            </a:r>
            <a:r>
              <a:rPr lang="fr-FR" dirty="0" err="1"/>
              <a:t>p.info</a:t>
            </a:r>
            <a:r>
              <a:rPr lang="fr-FR" dirty="0"/>
              <a:t>['</a:t>
            </a:r>
            <a:r>
              <a:rPr lang="fr-FR" dirty="0" err="1"/>
              <a:t>pid</a:t>
            </a:r>
            <a:r>
              <a:rPr lang="fr-FR" dirty="0"/>
              <a:t>']] = </a:t>
            </a:r>
            <a:r>
              <a:rPr lang="fr-FR" dirty="0" err="1"/>
              <a:t>p.info</a:t>
            </a:r>
            <a:r>
              <a:rPr lang="fr-FR" dirty="0"/>
              <a:t>['</a:t>
            </a:r>
            <a:r>
              <a:rPr lang="fr-FR" dirty="0" err="1"/>
              <a:t>name</a:t>
            </a:r>
            <a:r>
              <a:rPr lang="fr-FR" dirty="0"/>
              <a:t>']</a:t>
            </a:r>
          </a:p>
          <a:p>
            <a:pPr marL="0" indent="0">
              <a:buNone/>
            </a:pPr>
            <a:endParaRPr lang="fr-FR" dirty="0"/>
          </a:p>
          <a:p>
            <a:pPr marL="0" indent="0">
              <a:buNone/>
            </a:pPr>
            <a:r>
              <a:rPr lang="fr-FR" dirty="0"/>
              <a:t>## Listons les connexions courantes</a:t>
            </a:r>
          </a:p>
          <a:p>
            <a:pPr marL="0" indent="0">
              <a:buNone/>
            </a:pPr>
            <a:r>
              <a:rPr lang="fr-FR" dirty="0" err="1"/>
              <a:t>fmt</a:t>
            </a:r>
            <a:r>
              <a:rPr lang="fr-FR" dirty="0"/>
              <a:t> = "{:</a:t>
            </a:r>
            <a:r>
              <a:rPr lang="fr-FR" dirty="0" err="1"/>
              <a:t>25s</a:t>
            </a:r>
            <a:r>
              <a:rPr lang="fr-FR" dirty="0"/>
              <a:t>}|{:</a:t>
            </a:r>
            <a:r>
              <a:rPr lang="fr-FR" dirty="0" err="1"/>
              <a:t>25s</a:t>
            </a:r>
            <a:r>
              <a:rPr lang="fr-FR" dirty="0"/>
              <a:t>}| {:</a:t>
            </a:r>
            <a:r>
              <a:rPr lang="fr-FR" dirty="0" err="1"/>
              <a:t>20s</a:t>
            </a:r>
            <a:r>
              <a:rPr lang="fr-FR" dirty="0"/>
              <a:t>}|{:</a:t>
            </a:r>
            <a:r>
              <a:rPr lang="fr-FR" dirty="0" err="1"/>
              <a:t>15s</a:t>
            </a:r>
            <a:r>
              <a:rPr lang="fr-FR" dirty="0"/>
              <a:t>}|{:s}"</a:t>
            </a:r>
          </a:p>
          <a:p>
            <a:pPr marL="0" indent="0">
              <a:buNone/>
            </a:pPr>
            <a:r>
              <a:rPr lang="fr-FR" dirty="0"/>
              <a:t>titre = </a:t>
            </a:r>
            <a:r>
              <a:rPr lang="fr-FR" dirty="0" err="1"/>
              <a:t>fmt.format</a:t>
            </a:r>
            <a:r>
              <a:rPr lang="fr-FR" dirty="0"/>
              <a:t>('Local', 'Distante', '</a:t>
            </a:r>
            <a:r>
              <a:rPr lang="fr-FR" dirty="0" err="1"/>
              <a:t>status</a:t>
            </a:r>
            <a:r>
              <a:rPr lang="fr-FR" dirty="0"/>
              <a:t>', 'Process', 'Host' )</a:t>
            </a:r>
          </a:p>
          <a:p>
            <a:pPr marL="0" indent="0">
              <a:buNone/>
            </a:pPr>
            <a:r>
              <a:rPr lang="fr-FR" dirty="0" err="1"/>
              <a:t>print</a:t>
            </a:r>
            <a:r>
              <a:rPr lang="fr-FR" dirty="0"/>
              <a:t>(titre)</a:t>
            </a:r>
          </a:p>
          <a:p>
            <a:pPr marL="0" indent="0">
              <a:buNone/>
            </a:pPr>
            <a:r>
              <a:rPr lang="fr-FR" dirty="0" err="1"/>
              <a:t>print</a:t>
            </a:r>
            <a:r>
              <a:rPr lang="fr-FR" dirty="0"/>
              <a:t>('=' * </a:t>
            </a:r>
            <a:r>
              <a:rPr lang="fr-FR" dirty="0" err="1"/>
              <a:t>len</a:t>
            </a:r>
            <a:r>
              <a:rPr lang="fr-FR" dirty="0"/>
              <a:t>(titre))</a:t>
            </a:r>
          </a:p>
          <a:p>
            <a:pPr marL="0" indent="0">
              <a:buNone/>
            </a:pPr>
            <a:endParaRPr lang="fr-FR" dirty="0"/>
          </a:p>
        </p:txBody>
      </p:sp>
    </p:spTree>
    <p:extLst>
      <p:ext uri="{BB962C8B-B14F-4D97-AF65-F5344CB8AC3E}">
        <p14:creationId xmlns:p14="http://schemas.microsoft.com/office/powerpoint/2010/main" val="3405755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953D2A-A1B4-481E-B7B2-9B60E4252C90}"/>
              </a:ext>
            </a:extLst>
          </p:cNvPr>
          <p:cNvSpPr>
            <a:spLocks noGrp="1"/>
          </p:cNvSpPr>
          <p:nvPr>
            <p:ph type="title"/>
          </p:nvPr>
        </p:nvSpPr>
        <p:spPr/>
        <p:txBody>
          <a:bodyPr/>
          <a:lstStyle/>
          <a:p>
            <a:r>
              <a:rPr lang="fr-FR" dirty="0"/>
              <a:t>Code Utile</a:t>
            </a:r>
          </a:p>
        </p:txBody>
      </p:sp>
      <p:sp>
        <p:nvSpPr>
          <p:cNvPr id="3" name="Espace réservé du contenu 2">
            <a:extLst>
              <a:ext uri="{FF2B5EF4-FFF2-40B4-BE49-F238E27FC236}">
                <a16:creationId xmlns:a16="http://schemas.microsoft.com/office/drawing/2014/main" id="{59B95ACD-09EF-453F-B0AA-93BAB0FF9F13}"/>
              </a:ext>
            </a:extLst>
          </p:cNvPr>
          <p:cNvSpPr>
            <a:spLocks noGrp="1"/>
          </p:cNvSpPr>
          <p:nvPr>
            <p:ph idx="1"/>
          </p:nvPr>
        </p:nvSpPr>
        <p:spPr/>
        <p:txBody>
          <a:bodyPr>
            <a:normAutofit fontScale="85000" lnSpcReduction="20000"/>
          </a:bodyPr>
          <a:lstStyle/>
          <a:p>
            <a:pPr marL="0" indent="0">
              <a:buNone/>
            </a:pPr>
            <a:r>
              <a:rPr lang="fr-FR" dirty="0"/>
              <a:t>for c in </a:t>
            </a:r>
            <a:r>
              <a:rPr lang="fr-FR" dirty="0" err="1"/>
              <a:t>psutil.net_connections</a:t>
            </a:r>
            <a:r>
              <a:rPr lang="fr-FR" dirty="0"/>
              <a:t>(</a:t>
            </a:r>
            <a:r>
              <a:rPr lang="fr-FR" dirty="0" err="1"/>
              <a:t>kind</a:t>
            </a:r>
            <a:r>
              <a:rPr lang="fr-FR" dirty="0"/>
              <a:t>='</a:t>
            </a:r>
            <a:r>
              <a:rPr lang="fr-FR" dirty="0" err="1"/>
              <a:t>inet4</a:t>
            </a:r>
            <a:r>
              <a:rPr lang="fr-FR" dirty="0"/>
              <a:t>'):</a:t>
            </a:r>
          </a:p>
          <a:p>
            <a:pPr marL="0" indent="0">
              <a:buNone/>
            </a:pPr>
            <a:r>
              <a:rPr lang="fr-FR" dirty="0"/>
              <a:t>    l = "%</a:t>
            </a:r>
            <a:r>
              <a:rPr lang="fr-FR" dirty="0" err="1"/>
              <a:t>15s</a:t>
            </a:r>
            <a:r>
              <a:rPr lang="fr-FR" dirty="0"/>
              <a:t> : %s" % (</a:t>
            </a:r>
            <a:r>
              <a:rPr lang="fr-FR" dirty="0" err="1"/>
              <a:t>c.laddr</a:t>
            </a:r>
            <a:r>
              <a:rPr lang="fr-FR" dirty="0"/>
              <a:t>[0], </a:t>
            </a:r>
            <a:r>
              <a:rPr lang="fr-FR" dirty="0" err="1"/>
              <a:t>c.laddr</a:t>
            </a:r>
            <a:r>
              <a:rPr lang="fr-FR" dirty="0"/>
              <a:t>[1])</a:t>
            </a:r>
          </a:p>
          <a:p>
            <a:pPr marL="0" indent="0">
              <a:buNone/>
            </a:pPr>
            <a:r>
              <a:rPr lang="fr-FR" dirty="0"/>
              <a:t>    if </a:t>
            </a:r>
            <a:r>
              <a:rPr lang="fr-FR" dirty="0" err="1"/>
              <a:t>c.raddr</a:t>
            </a:r>
            <a:r>
              <a:rPr lang="fr-FR" dirty="0"/>
              <a:t>:</a:t>
            </a:r>
          </a:p>
          <a:p>
            <a:pPr marL="0" indent="0">
              <a:buNone/>
            </a:pPr>
            <a:r>
              <a:rPr lang="fr-FR" dirty="0"/>
              <a:t>        r = "%</a:t>
            </a:r>
            <a:r>
              <a:rPr lang="fr-FR" dirty="0" err="1"/>
              <a:t>15s</a:t>
            </a:r>
            <a:r>
              <a:rPr lang="fr-FR" dirty="0"/>
              <a:t> : %s" % (</a:t>
            </a:r>
            <a:r>
              <a:rPr lang="fr-FR" dirty="0" err="1"/>
              <a:t>c.raddr</a:t>
            </a:r>
            <a:r>
              <a:rPr lang="fr-FR" dirty="0"/>
              <a:t>[0], </a:t>
            </a:r>
            <a:r>
              <a:rPr lang="fr-FR" dirty="0" err="1"/>
              <a:t>c.raddr</a:t>
            </a:r>
            <a:r>
              <a:rPr lang="fr-FR" dirty="0"/>
              <a:t>[1])</a:t>
            </a:r>
          </a:p>
          <a:p>
            <a:pPr marL="0" indent="0">
              <a:buNone/>
            </a:pPr>
            <a:r>
              <a:rPr lang="fr-FR" dirty="0"/>
              <a:t>        host = </a:t>
            </a:r>
            <a:r>
              <a:rPr lang="fr-FR" dirty="0" err="1"/>
              <a:t>resolve</a:t>
            </a:r>
            <a:r>
              <a:rPr lang="fr-FR" dirty="0"/>
              <a:t>(</a:t>
            </a:r>
            <a:r>
              <a:rPr lang="fr-FR" dirty="0" err="1"/>
              <a:t>c.raddr</a:t>
            </a:r>
            <a:r>
              <a:rPr lang="fr-FR" dirty="0"/>
              <a:t>[0])</a:t>
            </a:r>
          </a:p>
          <a:p>
            <a:pPr marL="0" indent="0">
              <a:buNone/>
            </a:pPr>
            <a:r>
              <a:rPr lang="fr-FR" dirty="0"/>
              <a:t>    </a:t>
            </a:r>
            <a:r>
              <a:rPr lang="fr-FR" dirty="0" err="1"/>
              <a:t>else</a:t>
            </a:r>
            <a:r>
              <a:rPr lang="fr-FR" dirty="0"/>
              <a:t>:</a:t>
            </a:r>
          </a:p>
          <a:p>
            <a:pPr marL="0" indent="0">
              <a:buNone/>
            </a:pPr>
            <a:r>
              <a:rPr lang="fr-FR" dirty="0"/>
              <a:t>        r = ""</a:t>
            </a:r>
          </a:p>
          <a:p>
            <a:pPr marL="0" indent="0">
              <a:buNone/>
            </a:pPr>
            <a:r>
              <a:rPr lang="fr-FR" dirty="0"/>
              <a:t>        host = ""</a:t>
            </a:r>
          </a:p>
          <a:p>
            <a:pPr marL="0" indent="0">
              <a:buNone/>
            </a:pPr>
            <a:r>
              <a:rPr lang="fr-FR" dirty="0"/>
              <a:t>    s = </a:t>
            </a:r>
            <a:r>
              <a:rPr lang="fr-FR" dirty="0" err="1"/>
              <a:t>c.status</a:t>
            </a:r>
            <a:endParaRPr lang="fr-FR" dirty="0"/>
          </a:p>
          <a:p>
            <a:pPr marL="0" indent="0">
              <a:buNone/>
            </a:pPr>
            <a:r>
              <a:rPr lang="fr-FR" dirty="0"/>
              <a:t>    p = </a:t>
            </a:r>
            <a:r>
              <a:rPr lang="fr-FR" dirty="0" err="1"/>
              <a:t>proc_names.get</a:t>
            </a:r>
            <a:r>
              <a:rPr lang="fr-FR" dirty="0"/>
              <a:t>(</a:t>
            </a:r>
            <a:r>
              <a:rPr lang="fr-FR" dirty="0" err="1"/>
              <a:t>c.pid</a:t>
            </a:r>
            <a:r>
              <a:rPr lang="fr-FR" dirty="0"/>
              <a:t>, "")</a:t>
            </a:r>
          </a:p>
          <a:p>
            <a:pPr marL="0" indent="0">
              <a:buNone/>
            </a:pPr>
            <a:r>
              <a:rPr lang="fr-FR" dirty="0"/>
              <a:t>    </a:t>
            </a:r>
            <a:r>
              <a:rPr lang="fr-FR" dirty="0" err="1"/>
              <a:t>print</a:t>
            </a:r>
            <a:r>
              <a:rPr lang="fr-FR" dirty="0"/>
              <a:t>(</a:t>
            </a:r>
            <a:r>
              <a:rPr lang="fr-FR" dirty="0" err="1"/>
              <a:t>fmt.format</a:t>
            </a:r>
            <a:r>
              <a:rPr lang="fr-FR" dirty="0"/>
              <a:t>(  l, r, s, p, host ))</a:t>
            </a:r>
          </a:p>
          <a:p>
            <a:pPr marL="0" indent="0">
              <a:buNone/>
            </a:pPr>
            <a:endParaRPr lang="fr-FR" dirty="0"/>
          </a:p>
        </p:txBody>
      </p:sp>
    </p:spTree>
    <p:extLst>
      <p:ext uri="{BB962C8B-B14F-4D97-AF65-F5344CB8AC3E}">
        <p14:creationId xmlns:p14="http://schemas.microsoft.com/office/powerpoint/2010/main" val="17179938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25BAE-13FE-48F8-BB3F-BAD697111EFF}"/>
              </a:ext>
            </a:extLst>
          </p:cNvPr>
          <p:cNvSpPr>
            <a:spLocks noGrp="1"/>
          </p:cNvSpPr>
          <p:nvPr>
            <p:ph type="title"/>
          </p:nvPr>
        </p:nvSpPr>
        <p:spPr/>
        <p:txBody>
          <a:bodyPr/>
          <a:lstStyle/>
          <a:p>
            <a:r>
              <a:rPr lang="fr-FR" dirty="0"/>
              <a:t>Code Utile : Python et Admin Réseau</a:t>
            </a:r>
          </a:p>
        </p:txBody>
      </p:sp>
      <p:sp>
        <p:nvSpPr>
          <p:cNvPr id="3" name="Espace réservé du contenu 2">
            <a:extLst>
              <a:ext uri="{FF2B5EF4-FFF2-40B4-BE49-F238E27FC236}">
                <a16:creationId xmlns:a16="http://schemas.microsoft.com/office/drawing/2014/main" id="{30C5D0CC-31C2-45A8-90B4-8E3BCCB0A0EB}"/>
              </a:ext>
            </a:extLst>
          </p:cNvPr>
          <p:cNvSpPr>
            <a:spLocks noGrp="1"/>
          </p:cNvSpPr>
          <p:nvPr>
            <p:ph idx="1"/>
          </p:nvPr>
        </p:nvSpPr>
        <p:spPr/>
        <p:txBody>
          <a:bodyPr/>
          <a:lstStyle/>
          <a:p>
            <a:r>
              <a:rPr lang="fr-FR" dirty="0"/>
              <a:t>https://www.lemagit.fr/conseil/Comment-utiliser-Python-pour-automatiser-le-reseau</a:t>
            </a:r>
          </a:p>
        </p:txBody>
      </p:sp>
    </p:spTree>
    <p:extLst>
      <p:ext uri="{BB962C8B-B14F-4D97-AF65-F5344CB8AC3E}">
        <p14:creationId xmlns:p14="http://schemas.microsoft.com/office/powerpoint/2010/main" val="36652019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7FF880-E959-49FD-A213-BD0535C7E58F}"/>
              </a:ext>
            </a:extLst>
          </p:cNvPr>
          <p:cNvSpPr>
            <a:spLocks noGrp="1"/>
          </p:cNvSpPr>
          <p:nvPr>
            <p:ph type="title"/>
          </p:nvPr>
        </p:nvSpPr>
        <p:spPr/>
        <p:txBody>
          <a:bodyPr/>
          <a:lstStyle/>
          <a:p>
            <a:r>
              <a:rPr lang="fr-FR" dirty="0"/>
              <a:t>Librairie : Mongo DB</a:t>
            </a:r>
          </a:p>
        </p:txBody>
      </p:sp>
      <p:sp>
        <p:nvSpPr>
          <p:cNvPr id="3" name="Espace réservé du contenu 2">
            <a:extLst>
              <a:ext uri="{FF2B5EF4-FFF2-40B4-BE49-F238E27FC236}">
                <a16:creationId xmlns:a16="http://schemas.microsoft.com/office/drawing/2014/main" id="{96A8E5C0-D3AE-49CF-84EC-26B347F76AEE}"/>
              </a:ext>
            </a:extLst>
          </p:cNvPr>
          <p:cNvSpPr>
            <a:spLocks noGrp="1"/>
          </p:cNvSpPr>
          <p:nvPr>
            <p:ph idx="1"/>
          </p:nvPr>
        </p:nvSpPr>
        <p:spPr>
          <a:xfrm>
            <a:off x="838200" y="1825625"/>
            <a:ext cx="10515600" cy="4125996"/>
          </a:xfrm>
        </p:spPr>
        <p:txBody>
          <a:bodyPr/>
          <a:lstStyle/>
          <a:p>
            <a:pPr marL="0" indent="0">
              <a:buNone/>
            </a:pPr>
            <a:r>
              <a:rPr lang="fr-FR" b="0" i="0" dirty="0">
                <a:solidFill>
                  <a:srgbClr val="0000CD"/>
                </a:solidFill>
                <a:effectLst/>
                <a:latin typeface="Consolas" panose="020B0609020204030204" pitchFamily="49" charset="0"/>
              </a:rPr>
              <a:t>import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pymongo</a:t>
            </a:r>
            <a:br>
              <a:rPr lang="fr-FR" dirty="0"/>
            </a:br>
            <a:br>
              <a:rPr lang="fr-FR" dirty="0"/>
            </a:br>
            <a:r>
              <a:rPr lang="fr-FR" b="1"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pymongo.MongoClient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mongodb</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localhost:27017</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br>
              <a:rPr lang="fr-FR" dirty="0"/>
            </a:br>
            <a:r>
              <a:rPr lang="fr-FR" b="1"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 = </a:t>
            </a:r>
            <a:r>
              <a:rPr lang="fr-FR" b="1"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mydatabase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endParaRPr lang="fr-FR" dirty="0"/>
          </a:p>
          <a:p>
            <a:pPr marL="0" indent="0">
              <a:buNone/>
            </a:pPr>
            <a:endParaRPr lang="fr-FR" dirty="0"/>
          </a:p>
        </p:txBody>
      </p:sp>
    </p:spTree>
    <p:extLst>
      <p:ext uri="{BB962C8B-B14F-4D97-AF65-F5344CB8AC3E}">
        <p14:creationId xmlns:p14="http://schemas.microsoft.com/office/powerpoint/2010/main" val="23968263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79D2F-C41C-46A9-BD0F-0EFC6ACEE89D}"/>
              </a:ext>
            </a:extLst>
          </p:cNvPr>
          <p:cNvSpPr>
            <a:spLocks noGrp="1"/>
          </p:cNvSpPr>
          <p:nvPr>
            <p:ph type="title"/>
          </p:nvPr>
        </p:nvSpPr>
        <p:spPr/>
        <p:txBody>
          <a:bodyPr/>
          <a:lstStyle/>
          <a:p>
            <a:r>
              <a:rPr lang="fr-FR" dirty="0"/>
              <a:t>Librairie : Mongo DB : </a:t>
            </a:r>
            <a:r>
              <a:rPr lang="fr-FR" dirty="0" err="1"/>
              <a:t>Create</a:t>
            </a:r>
            <a:r>
              <a:rPr lang="fr-FR" dirty="0"/>
              <a:t> Collection</a:t>
            </a:r>
          </a:p>
        </p:txBody>
      </p:sp>
      <p:sp>
        <p:nvSpPr>
          <p:cNvPr id="3" name="Espace réservé du contenu 2">
            <a:extLst>
              <a:ext uri="{FF2B5EF4-FFF2-40B4-BE49-F238E27FC236}">
                <a16:creationId xmlns:a16="http://schemas.microsoft.com/office/drawing/2014/main" id="{9F514C76-4435-4ED5-B462-69BC8790B085}"/>
              </a:ext>
            </a:extLst>
          </p:cNvPr>
          <p:cNvSpPr>
            <a:spLocks noGrp="1"/>
          </p:cNvSpPr>
          <p:nvPr>
            <p:ph idx="1"/>
          </p:nvPr>
        </p:nvSpPr>
        <p:spPr/>
        <p:txBody>
          <a:bodyPr/>
          <a:lstStyle/>
          <a:p>
            <a:pPr marL="0" indent="0">
              <a:buNone/>
            </a:pP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myclient.list_database_names</a:t>
            </a:r>
            <a:r>
              <a:rPr lang="fr-FR"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dblist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myclient.list_database_names</a:t>
            </a:r>
            <a:r>
              <a:rPr lang="en-US" b="0" i="0" dirty="0">
                <a:solidFill>
                  <a:srgbClr val="000000"/>
                </a:solidFill>
                <a:effectLst/>
                <a:latin typeface="Consolas" panose="020B0609020204030204" pitchFamily="49" charset="0"/>
              </a:rPr>
              <a:t>()</a:t>
            </a:r>
          </a:p>
          <a:p>
            <a:pPr marL="0" indent="0">
              <a:buNone/>
            </a:pP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mydatabase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dblist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"The database exists."</a:t>
            </a:r>
            <a:r>
              <a:rPr lang="en-US" b="0" i="0" dirty="0">
                <a:solidFill>
                  <a:srgbClr val="000000"/>
                </a:solidFill>
                <a:effectLst/>
                <a:latin typeface="Consolas" panose="020B0609020204030204" pitchFamily="49" charset="0"/>
              </a:rPr>
              <a:t>)</a:t>
            </a:r>
          </a:p>
          <a:p>
            <a:pPr marL="0" indent="0">
              <a:buNone/>
            </a:pPr>
            <a:r>
              <a:rPr lang="fr-FR" b="1" i="0" dirty="0" err="1">
                <a:solidFill>
                  <a:srgbClr val="000000"/>
                </a:solidFill>
                <a:effectLst/>
                <a:latin typeface="Consolas" panose="020B0609020204030204" pitchFamily="49" charset="0"/>
              </a:rPr>
              <a:t>mycol</a:t>
            </a:r>
            <a:r>
              <a:rPr lang="fr-FR" b="0" i="0" dirty="0">
                <a:solidFill>
                  <a:srgbClr val="000000"/>
                </a:solidFill>
                <a:effectLst/>
                <a:latin typeface="Consolas" panose="020B0609020204030204" pitchFamily="49" charset="0"/>
              </a:rPr>
              <a:t> = </a:t>
            </a:r>
            <a:r>
              <a:rPr lang="fr-FR" b="1"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customers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mydb.list_collection_names</a:t>
            </a:r>
            <a:r>
              <a:rPr lang="fr-FR" b="0" i="0" dirty="0">
                <a:solidFill>
                  <a:srgbClr val="000000"/>
                </a:solidFill>
                <a:effectLst/>
                <a:latin typeface="Consolas" panose="020B0609020204030204" pitchFamily="49" charset="0"/>
              </a:rPr>
              <a:t>())</a:t>
            </a:r>
            <a:endParaRPr lang="en-US" b="0" i="0" dirty="0">
              <a:solidFill>
                <a:srgbClr val="000000"/>
              </a:solidFill>
              <a:effectLst/>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6029196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3551C-0254-45A4-9465-DE4BDD05323E}"/>
              </a:ext>
            </a:extLst>
          </p:cNvPr>
          <p:cNvSpPr>
            <a:spLocks noGrp="1"/>
          </p:cNvSpPr>
          <p:nvPr>
            <p:ph type="title"/>
          </p:nvPr>
        </p:nvSpPr>
        <p:spPr/>
        <p:txBody>
          <a:bodyPr/>
          <a:lstStyle/>
          <a:p>
            <a:r>
              <a:rPr lang="fr-FR" dirty="0"/>
              <a:t>Librairie : Mongo DB : </a:t>
            </a:r>
            <a:r>
              <a:rPr lang="fr-FR" b="1" dirty="0"/>
              <a:t>insert</a:t>
            </a:r>
          </a:p>
        </p:txBody>
      </p:sp>
      <p:sp>
        <p:nvSpPr>
          <p:cNvPr id="3" name="Espace réservé du contenu 2">
            <a:extLst>
              <a:ext uri="{FF2B5EF4-FFF2-40B4-BE49-F238E27FC236}">
                <a16:creationId xmlns:a16="http://schemas.microsoft.com/office/drawing/2014/main" id="{4C66E61E-1F61-4E56-90CC-89AA5DAB3580}"/>
              </a:ext>
            </a:extLst>
          </p:cNvPr>
          <p:cNvSpPr>
            <a:spLocks noGrp="1"/>
          </p:cNvSpPr>
          <p:nvPr>
            <p:ph idx="1"/>
          </p:nvPr>
        </p:nvSpPr>
        <p:spPr/>
        <p:txBody>
          <a:bodyPr>
            <a:normAutofit fontScale="92500" lnSpcReduction="10000"/>
          </a:bodyPr>
          <a:lstStyle/>
          <a:p>
            <a:pPr marL="0" indent="0">
              <a:buNone/>
            </a:pPr>
            <a:r>
              <a:rPr lang="en-US" b="0" i="0" dirty="0" err="1">
                <a:solidFill>
                  <a:srgbClr val="000000"/>
                </a:solidFill>
                <a:effectLst/>
                <a:latin typeface="Consolas" panose="020B0609020204030204" pitchFamily="49" charset="0"/>
              </a:rPr>
              <a:t>collist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mydb.list_collection_names</a:t>
            </a:r>
            <a:r>
              <a:rPr lang="en-US" b="0" i="0" dirty="0">
                <a:solidFill>
                  <a:srgbClr val="000000"/>
                </a:solidFill>
                <a:effectLst/>
                <a:latin typeface="Consolas" panose="020B0609020204030204" pitchFamily="49" charset="0"/>
              </a:rPr>
              <a:t>()</a:t>
            </a:r>
          </a:p>
          <a:p>
            <a:pPr marL="0" indent="0">
              <a:buNone/>
            </a:pP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"customers"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collist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"The collection exists."</a:t>
            </a:r>
            <a:r>
              <a:rPr lang="en-US" b="0" i="0" dirty="0">
                <a:solidFill>
                  <a:srgbClr val="000000"/>
                </a:solidFill>
                <a:effectLst/>
                <a:latin typeface="Consolas" panose="020B0609020204030204" pitchFamily="49" charset="0"/>
              </a:rPr>
              <a:t>)</a:t>
            </a:r>
          </a:p>
          <a:p>
            <a:pPr marL="0" indent="0">
              <a:buNone/>
            </a:pPr>
            <a:endParaRPr lang="en-US" b="0" i="0" dirty="0">
              <a:solidFill>
                <a:srgbClr val="000000"/>
              </a:solidFill>
              <a:effectLst/>
              <a:latin typeface="Consolas" panose="020B0609020204030204" pitchFamily="49" charset="0"/>
            </a:endParaRPr>
          </a:p>
          <a:p>
            <a:pPr marL="0" indent="0">
              <a:buNone/>
            </a:pPr>
            <a:r>
              <a:rPr lang="en-US" b="0" i="0" dirty="0" err="1">
                <a:solidFill>
                  <a:srgbClr val="000000"/>
                </a:solidFill>
                <a:effectLst/>
                <a:latin typeface="Consolas" panose="020B0609020204030204" pitchFamily="49" charset="0"/>
              </a:rPr>
              <a:t>mydict</a:t>
            </a:r>
            <a:r>
              <a:rPr lang="en-US" b="0" i="0" dirty="0">
                <a:solidFill>
                  <a:srgbClr val="000000"/>
                </a:solidFill>
                <a:effectLst/>
                <a:latin typeface="Consolas" panose="020B0609020204030204" pitchFamily="49" charset="0"/>
              </a:rPr>
              <a:t> = { </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"address"</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"Highway 37"</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x =</a:t>
            </a:r>
            <a:r>
              <a:rPr lang="en-US" b="0" i="0" dirty="0">
                <a:solidFill>
                  <a:srgbClr val="FF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mycol.insert_one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mydict</a:t>
            </a:r>
            <a:r>
              <a:rPr lang="en-US" b="0" i="0" dirty="0">
                <a:solidFill>
                  <a:srgbClr val="000000"/>
                </a:solidFill>
                <a:effectLst/>
                <a:latin typeface="Consolas" panose="020B0609020204030204" pitchFamily="49" charset="0"/>
              </a:rPr>
              <a:t>)</a:t>
            </a:r>
          </a:p>
          <a:p>
            <a:pPr marL="0" indent="0">
              <a:buNone/>
            </a:pPr>
            <a:endParaRPr lang="en-US" b="0" i="0" dirty="0">
              <a:solidFill>
                <a:srgbClr val="000000"/>
              </a:solidFill>
              <a:effectLst/>
              <a:latin typeface="Consolas" panose="020B0609020204030204" pitchFamily="49" charset="0"/>
            </a:endParaRPr>
          </a:p>
          <a:p>
            <a:pPr marL="0" indent="0">
              <a:buNone/>
            </a:pPr>
            <a:r>
              <a:rPr lang="fr-FR" b="0" i="0" dirty="0" err="1">
                <a:solidFill>
                  <a:srgbClr val="000000"/>
                </a:solidFill>
                <a:effectLst/>
                <a:latin typeface="Consolas" panose="020B0609020204030204" pitchFamily="49" charset="0"/>
              </a:rPr>
              <a:t>mydict</a:t>
            </a:r>
            <a:r>
              <a:rPr lang="fr-FR" b="0" i="0" dirty="0">
                <a:solidFill>
                  <a:srgbClr val="000000"/>
                </a:solidFill>
                <a:effectLst/>
                <a:latin typeface="Consolas" panose="020B0609020204030204" pitchFamily="49" charset="0"/>
              </a:rPr>
              <a:t> = {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"Peter"</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Lowstreet</a:t>
            </a:r>
            <a:r>
              <a:rPr lang="fr-FR" b="0" i="0" dirty="0">
                <a:solidFill>
                  <a:srgbClr val="A52A2A"/>
                </a:solidFill>
                <a:effectLst/>
                <a:latin typeface="Consolas" panose="020B0609020204030204" pitchFamily="49" charset="0"/>
              </a:rPr>
              <a:t> 27"</a:t>
            </a:r>
            <a:r>
              <a:rPr lang="fr-FR" b="0" i="0" dirty="0">
                <a:solidFill>
                  <a:srgbClr val="000000"/>
                </a:solidFill>
                <a:effectLst/>
                <a:latin typeface="Consolas" panose="020B0609020204030204" pitchFamily="49" charset="0"/>
              </a:rPr>
              <a:t> }</a:t>
            </a:r>
            <a:br>
              <a:rPr lang="fr-FR" dirty="0"/>
            </a:br>
            <a:r>
              <a:rPr lang="fr-FR" b="0" i="0" dirty="0">
                <a:solidFill>
                  <a:srgbClr val="000000"/>
                </a:solidFill>
                <a:effectLst/>
                <a:latin typeface="Consolas" panose="020B0609020204030204" pitchFamily="49" charset="0"/>
              </a:rPr>
              <a:t>x = </a:t>
            </a:r>
            <a:r>
              <a:rPr lang="fr-FR" b="0" i="0" dirty="0" err="1">
                <a:solidFill>
                  <a:srgbClr val="000000"/>
                </a:solidFill>
                <a:effectLst/>
                <a:latin typeface="Consolas" panose="020B0609020204030204" pitchFamily="49" charset="0"/>
              </a:rPr>
              <a:t>mycol.insert_one</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mydict</a:t>
            </a:r>
            <a:r>
              <a:rPr lang="fr-FR" b="0" i="0" dirty="0">
                <a:solidFill>
                  <a:srgbClr val="000000"/>
                </a:solidFill>
                <a:effectLst/>
                <a:latin typeface="Consolas" panose="020B0609020204030204" pitchFamily="49" charset="0"/>
              </a:rPr>
              <a:t>)</a:t>
            </a: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x.inserted_id</a:t>
            </a:r>
            <a:r>
              <a:rPr lang="fr-FR"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endParaRPr lang="fr-FR" dirty="0"/>
          </a:p>
        </p:txBody>
      </p:sp>
    </p:spTree>
    <p:extLst>
      <p:ext uri="{BB962C8B-B14F-4D97-AF65-F5344CB8AC3E}">
        <p14:creationId xmlns:p14="http://schemas.microsoft.com/office/powerpoint/2010/main" val="26992311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30A922-6788-4222-B09C-1164CDE61043}"/>
              </a:ext>
            </a:extLst>
          </p:cNvPr>
          <p:cNvSpPr>
            <a:spLocks noGrp="1"/>
          </p:cNvSpPr>
          <p:nvPr>
            <p:ph type="title"/>
          </p:nvPr>
        </p:nvSpPr>
        <p:spPr>
          <a:xfrm>
            <a:off x="838200" y="365125"/>
            <a:ext cx="10515600" cy="717055"/>
          </a:xfrm>
        </p:spPr>
        <p:txBody>
          <a:bodyPr/>
          <a:lstStyle/>
          <a:p>
            <a:r>
              <a:rPr lang="fr-FR" dirty="0"/>
              <a:t>Librairie : Mongo DB : </a:t>
            </a:r>
            <a:r>
              <a:rPr lang="fr-FR" b="1" dirty="0"/>
              <a:t>insert</a:t>
            </a:r>
          </a:p>
        </p:txBody>
      </p:sp>
      <p:sp>
        <p:nvSpPr>
          <p:cNvPr id="3" name="Espace réservé du contenu 2">
            <a:extLst>
              <a:ext uri="{FF2B5EF4-FFF2-40B4-BE49-F238E27FC236}">
                <a16:creationId xmlns:a16="http://schemas.microsoft.com/office/drawing/2014/main" id="{E83DB904-F648-4108-A7D5-C391E533F054}"/>
              </a:ext>
            </a:extLst>
          </p:cNvPr>
          <p:cNvSpPr>
            <a:spLocks noGrp="1"/>
          </p:cNvSpPr>
          <p:nvPr>
            <p:ph idx="1"/>
          </p:nvPr>
        </p:nvSpPr>
        <p:spPr>
          <a:xfrm>
            <a:off x="838200" y="1082180"/>
            <a:ext cx="10515600" cy="5410695"/>
          </a:xfrm>
        </p:spPr>
        <p:txBody>
          <a:bodyPr>
            <a:normAutofit fontScale="55000" lnSpcReduction="20000"/>
          </a:bodyPr>
          <a:lstStyle/>
          <a:p>
            <a:pPr marL="0" indent="0">
              <a:buNone/>
            </a:pPr>
            <a:r>
              <a:rPr lang="fr-FR" b="0" i="0" dirty="0">
                <a:solidFill>
                  <a:srgbClr val="0000CD"/>
                </a:solidFill>
                <a:effectLst/>
                <a:latin typeface="Consolas" panose="020B0609020204030204" pitchFamily="49" charset="0"/>
              </a:rPr>
              <a:t>import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pymongo</a:t>
            </a:r>
            <a:br>
              <a:rPr lang="fr-FR" dirty="0"/>
            </a:br>
            <a:br>
              <a:rPr lang="fr-FR" dirty="0"/>
            </a:br>
            <a:r>
              <a:rPr lang="fr-FR" b="0"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pymongo.MongoClient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mongodb</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localhost:27017</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r>
              <a:rPr lang="fr-FR" b="0"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myclient</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mydatabase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r>
              <a:rPr lang="fr-FR" b="0" i="0" dirty="0" err="1">
                <a:solidFill>
                  <a:srgbClr val="000000"/>
                </a:solidFill>
                <a:effectLst/>
                <a:latin typeface="Consolas" panose="020B0609020204030204" pitchFamily="49" charset="0"/>
              </a:rPr>
              <a:t>mycol</a:t>
            </a:r>
            <a:r>
              <a:rPr lang="fr-FR" b="0" i="0" dirty="0">
                <a:solidFill>
                  <a:srgbClr val="000000"/>
                </a:solidFill>
                <a:effectLst/>
                <a:latin typeface="Consolas" panose="020B0609020204030204" pitchFamily="49" charset="0"/>
              </a:rPr>
              <a:t> = </a:t>
            </a:r>
            <a:r>
              <a:rPr lang="fr-FR" b="0" i="0" dirty="0" err="1">
                <a:solidFill>
                  <a:srgbClr val="000000"/>
                </a:solidFill>
                <a:effectLst/>
                <a:latin typeface="Consolas" panose="020B0609020204030204" pitchFamily="49" charset="0"/>
              </a:rPr>
              <a:t>mydb</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customers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a:t>
            </a:r>
            <a:br>
              <a:rPr lang="fr-FR" dirty="0"/>
            </a:br>
            <a:br>
              <a:rPr lang="fr-FR" dirty="0"/>
            </a:br>
            <a:r>
              <a:rPr lang="fr-FR" b="0" i="0" dirty="0" err="1">
                <a:solidFill>
                  <a:srgbClr val="000000"/>
                </a:solidFill>
                <a:effectLst/>
                <a:latin typeface="Consolas" panose="020B0609020204030204" pitchFamily="49" charset="0"/>
              </a:rPr>
              <a:t>mylist</a:t>
            </a:r>
            <a:r>
              <a:rPr lang="fr-FR" b="0" i="0" dirty="0">
                <a:solidFill>
                  <a:srgbClr val="000000"/>
                </a:solidFill>
                <a:effectLst/>
                <a:latin typeface="Consolas" panose="020B0609020204030204" pitchFamily="49" charset="0"/>
              </a:rPr>
              <a:t> = [</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1</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"John"</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"Highway 37"</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2</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"Peter"</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Lowstreet</a:t>
            </a:r>
            <a:r>
              <a:rPr lang="fr-FR" b="0" i="0" dirty="0">
                <a:solidFill>
                  <a:srgbClr val="A52A2A"/>
                </a:solidFill>
                <a:effectLst/>
                <a:latin typeface="Consolas" panose="020B0609020204030204" pitchFamily="49" charset="0"/>
              </a:rPr>
              <a:t> 27"</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3</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"Amy"</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"Apple st 652"</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4</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"Hannah"</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Mountain</a:t>
            </a:r>
            <a:r>
              <a:rPr lang="fr-FR" b="0" i="0" dirty="0">
                <a:solidFill>
                  <a:srgbClr val="A52A2A"/>
                </a:solidFill>
                <a:effectLst/>
                <a:latin typeface="Consolas" panose="020B0609020204030204" pitchFamily="49" charset="0"/>
              </a:rPr>
              <a:t> 21"</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5</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"Michael"</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"Valley 345"</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6</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"Sandy"</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Ocean</a:t>
            </a:r>
            <a:r>
              <a:rPr lang="fr-FR" b="0" i="0" dirty="0">
                <a:solidFill>
                  <a:srgbClr val="A52A2A"/>
                </a:solidFill>
                <a:effectLst/>
                <a:latin typeface="Consolas" panose="020B0609020204030204" pitchFamily="49" charset="0"/>
              </a:rPr>
              <a:t> blvd 2"</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7</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"Betty"</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"Green Grass 1"</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8</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"Richard"</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"Sky st 331"</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9</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"Susan"</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"One </a:t>
            </a:r>
            <a:r>
              <a:rPr lang="fr-FR" b="0" i="0" dirty="0" err="1">
                <a:solidFill>
                  <a:srgbClr val="A52A2A"/>
                </a:solidFill>
                <a:effectLst/>
                <a:latin typeface="Consolas" panose="020B0609020204030204" pitchFamily="49" charset="0"/>
              </a:rPr>
              <a:t>way</a:t>
            </a:r>
            <a:r>
              <a:rPr lang="fr-FR" b="0" i="0" dirty="0">
                <a:solidFill>
                  <a:srgbClr val="A52A2A"/>
                </a:solidFill>
                <a:effectLst/>
                <a:latin typeface="Consolas" panose="020B0609020204030204" pitchFamily="49" charset="0"/>
              </a:rPr>
              <a:t> 98"</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10</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"Vicky"</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"Yellow Garden 2"</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11</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"Ben"</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"Park Lane 38"</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12</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"William"</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"Central st 954"</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13</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"Chuck"</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"Main Road 989"</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  { </a:t>
            </a:r>
            <a:r>
              <a:rPr lang="fr-FR" b="0" i="0" dirty="0">
                <a:solidFill>
                  <a:srgbClr val="A52A2A"/>
                </a:solidFill>
                <a:effectLst/>
                <a:latin typeface="Consolas" panose="020B0609020204030204" pitchFamily="49" charset="0"/>
              </a:rPr>
              <a:t>"_id"</a:t>
            </a:r>
            <a:r>
              <a:rPr lang="fr-FR" b="0" i="0" dirty="0">
                <a:solidFill>
                  <a:srgbClr val="000000"/>
                </a:solidFill>
                <a:effectLst/>
                <a:latin typeface="Consolas" panose="020B0609020204030204" pitchFamily="49" charset="0"/>
              </a:rPr>
              <a:t>: </a:t>
            </a:r>
            <a:r>
              <a:rPr lang="fr-FR" b="0" i="0" dirty="0">
                <a:solidFill>
                  <a:srgbClr val="FF0000"/>
                </a:solidFill>
                <a:effectLst/>
                <a:latin typeface="Consolas" panose="020B0609020204030204" pitchFamily="49" charset="0"/>
              </a:rPr>
              <a:t>14</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name</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"Viola"</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address</a:t>
            </a:r>
            <a:r>
              <a:rPr lang="fr-FR" b="0" i="0" dirty="0">
                <a:solidFill>
                  <a:srgbClr val="A52A2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A52A2A"/>
                </a:solidFill>
                <a:effectLst/>
                <a:latin typeface="Consolas" panose="020B0609020204030204" pitchFamily="49" charset="0"/>
              </a:rPr>
              <a:t>"</a:t>
            </a:r>
            <a:r>
              <a:rPr lang="fr-FR" b="0" i="0" dirty="0" err="1">
                <a:solidFill>
                  <a:srgbClr val="A52A2A"/>
                </a:solidFill>
                <a:effectLst/>
                <a:latin typeface="Consolas" panose="020B0609020204030204" pitchFamily="49" charset="0"/>
              </a:rPr>
              <a:t>Sideway</a:t>
            </a:r>
            <a:r>
              <a:rPr lang="fr-FR" b="0" i="0" dirty="0">
                <a:solidFill>
                  <a:srgbClr val="A52A2A"/>
                </a:solidFill>
                <a:effectLst/>
                <a:latin typeface="Consolas" panose="020B0609020204030204" pitchFamily="49" charset="0"/>
              </a:rPr>
              <a:t> 1633"</a:t>
            </a:r>
            <a:r>
              <a:rPr lang="fr-FR" b="0" i="0" dirty="0">
                <a:solidFill>
                  <a:srgbClr val="000000"/>
                </a:solidFill>
                <a:effectLst/>
                <a:latin typeface="Consolas" panose="020B0609020204030204" pitchFamily="49" charset="0"/>
              </a:rPr>
              <a:t>}</a:t>
            </a:r>
            <a:br>
              <a:rPr lang="fr-FR" dirty="0"/>
            </a:br>
            <a:r>
              <a:rPr lang="fr-FR" b="0" i="0" dirty="0">
                <a:solidFill>
                  <a:srgbClr val="000000"/>
                </a:solidFill>
                <a:effectLst/>
                <a:latin typeface="Consolas" panose="020B0609020204030204" pitchFamily="49" charset="0"/>
              </a:rPr>
              <a:t>]</a:t>
            </a:r>
            <a:br>
              <a:rPr lang="fr-FR" dirty="0"/>
            </a:br>
            <a:br>
              <a:rPr lang="fr-FR" dirty="0"/>
            </a:br>
            <a:r>
              <a:rPr lang="fr-FR" b="0" i="0" dirty="0">
                <a:solidFill>
                  <a:srgbClr val="000000"/>
                </a:solidFill>
                <a:effectLst/>
                <a:latin typeface="Consolas" panose="020B0609020204030204" pitchFamily="49" charset="0"/>
              </a:rPr>
              <a:t>x = </a:t>
            </a:r>
            <a:r>
              <a:rPr lang="fr-FR" b="0" i="0" dirty="0" err="1">
                <a:solidFill>
                  <a:srgbClr val="000000"/>
                </a:solidFill>
                <a:effectLst/>
                <a:latin typeface="Consolas" panose="020B0609020204030204" pitchFamily="49" charset="0"/>
              </a:rPr>
              <a:t>mycol.insert_many</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mylist</a:t>
            </a:r>
            <a:r>
              <a:rPr lang="fr-FR" b="0" i="0" dirty="0">
                <a:solidFill>
                  <a:srgbClr val="000000"/>
                </a:solidFill>
                <a:effectLst/>
                <a:latin typeface="Consolas" panose="020B0609020204030204" pitchFamily="49" charset="0"/>
              </a:rPr>
              <a:t>)</a:t>
            </a:r>
            <a:br>
              <a:rPr lang="fr-FR" dirty="0"/>
            </a:br>
            <a:br>
              <a:rPr lang="fr-FR" dirty="0"/>
            </a:br>
            <a:r>
              <a:rPr lang="fr-FR" b="0" i="0" dirty="0">
                <a:solidFill>
                  <a:srgbClr val="008000"/>
                </a:solidFill>
                <a:effectLst/>
                <a:latin typeface="Consolas" panose="020B0609020204030204" pitchFamily="49" charset="0"/>
              </a:rPr>
              <a:t>#</a:t>
            </a:r>
            <a:r>
              <a:rPr lang="fr-FR" b="0" i="0" dirty="0" err="1">
                <a:solidFill>
                  <a:srgbClr val="008000"/>
                </a:solidFill>
                <a:effectLst/>
                <a:latin typeface="Consolas" panose="020B0609020204030204" pitchFamily="49" charset="0"/>
              </a:rPr>
              <a:t>print</a:t>
            </a:r>
            <a:r>
              <a:rPr lang="fr-FR" b="0" i="0" dirty="0">
                <a:solidFill>
                  <a:srgbClr val="008000"/>
                </a:solidFill>
                <a:effectLst/>
                <a:latin typeface="Consolas" panose="020B0609020204030204" pitchFamily="49" charset="0"/>
              </a:rPr>
              <a:t> </a:t>
            </a:r>
            <a:r>
              <a:rPr lang="fr-FR" b="0" i="0" dirty="0" err="1">
                <a:solidFill>
                  <a:srgbClr val="008000"/>
                </a:solidFill>
                <a:effectLst/>
                <a:latin typeface="Consolas" panose="020B0609020204030204" pitchFamily="49" charset="0"/>
              </a:rPr>
              <a:t>list</a:t>
            </a:r>
            <a:r>
              <a:rPr lang="fr-FR" b="0" i="0" dirty="0">
                <a:solidFill>
                  <a:srgbClr val="008000"/>
                </a:solidFill>
                <a:effectLst/>
                <a:latin typeface="Consolas" panose="020B0609020204030204" pitchFamily="49" charset="0"/>
              </a:rPr>
              <a:t> of the _id values of the </a:t>
            </a:r>
            <a:r>
              <a:rPr lang="fr-FR" b="0" i="0" dirty="0" err="1">
                <a:solidFill>
                  <a:srgbClr val="008000"/>
                </a:solidFill>
                <a:effectLst/>
                <a:latin typeface="Consolas" panose="020B0609020204030204" pitchFamily="49" charset="0"/>
              </a:rPr>
              <a:t>inserted</a:t>
            </a:r>
            <a:r>
              <a:rPr lang="fr-FR" b="0" i="0" dirty="0">
                <a:solidFill>
                  <a:srgbClr val="008000"/>
                </a:solidFill>
                <a:effectLst/>
                <a:latin typeface="Consolas" panose="020B0609020204030204" pitchFamily="49" charset="0"/>
              </a:rPr>
              <a:t> documents:</a:t>
            </a:r>
          </a:p>
          <a:p>
            <a:pPr marL="0" indent="0">
              <a:buNone/>
            </a:pPr>
            <a:br>
              <a:rPr lang="fr-FR" b="0" i="0" dirty="0">
                <a:solidFill>
                  <a:srgbClr val="008000"/>
                </a:solidFill>
                <a:effectLst/>
                <a:latin typeface="Consolas" panose="020B0609020204030204" pitchFamily="49" charset="0"/>
              </a:rPr>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x.inserted_ids</a:t>
            </a:r>
            <a:r>
              <a:rPr lang="fr-FR" b="0" i="0" dirty="0">
                <a:solidFill>
                  <a:srgbClr val="000000"/>
                </a:solidFill>
                <a:effectLst/>
                <a:latin typeface="Consolas" panose="020B0609020204030204" pitchFamily="49" charset="0"/>
              </a:rPr>
              <a:t>)</a:t>
            </a:r>
            <a:endParaRPr lang="fr-FR" dirty="0"/>
          </a:p>
          <a:p>
            <a:endParaRPr lang="fr-FR" dirty="0"/>
          </a:p>
        </p:txBody>
      </p:sp>
    </p:spTree>
    <p:extLst>
      <p:ext uri="{BB962C8B-B14F-4D97-AF65-F5344CB8AC3E}">
        <p14:creationId xmlns:p14="http://schemas.microsoft.com/office/powerpoint/2010/main" val="17996979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8235</Words>
  <Application>Microsoft Office PowerPoint</Application>
  <PresentationFormat>Grand écran</PresentationFormat>
  <Paragraphs>952</Paragraphs>
  <Slides>119</Slides>
  <Notes>0</Notes>
  <HiddenSlides>0</HiddenSlides>
  <MMClips>0</MMClips>
  <ScaleCrop>false</ScaleCrop>
  <HeadingPairs>
    <vt:vector size="6" baseType="variant">
      <vt:variant>
        <vt:lpstr>Polices utilisées</vt:lpstr>
      </vt:variant>
      <vt:variant>
        <vt:i4>17</vt:i4>
      </vt:variant>
      <vt:variant>
        <vt:lpstr>Thème</vt:lpstr>
      </vt:variant>
      <vt:variant>
        <vt:i4>1</vt:i4>
      </vt:variant>
      <vt:variant>
        <vt:lpstr>Titres des diapositives</vt:lpstr>
      </vt:variant>
      <vt:variant>
        <vt:i4>119</vt:i4>
      </vt:variant>
    </vt:vector>
  </HeadingPairs>
  <TitlesOfParts>
    <vt:vector size="137" baseType="lpstr">
      <vt:lpstr>Arial</vt:lpstr>
      <vt:lpstr>Arial Unicode MS</vt:lpstr>
      <vt:lpstr>azo-sans-web</vt:lpstr>
      <vt:lpstr>Calibri</vt:lpstr>
      <vt:lpstr>Calibri Light</vt:lpstr>
      <vt:lpstr>Consolas</vt:lpstr>
      <vt:lpstr>Courier New</vt:lpstr>
      <vt:lpstr>Droid Sans Mono</vt:lpstr>
      <vt:lpstr>Droid Serif</vt:lpstr>
      <vt:lpstr>euclid_circular_a</vt:lpstr>
      <vt:lpstr>Lucida Grande</vt:lpstr>
      <vt:lpstr>Menlo</vt:lpstr>
      <vt:lpstr>Nunito</vt:lpstr>
      <vt:lpstr>SFMono-Regular</vt:lpstr>
      <vt:lpstr>var(--ff-monospace)</vt:lpstr>
      <vt:lpstr>Verdana</vt:lpstr>
      <vt:lpstr>Wingdings</vt:lpstr>
      <vt:lpstr>Thème Office</vt:lpstr>
      <vt:lpstr>Initiation au langage Python</vt:lpstr>
      <vt:lpstr>Python : MEO</vt:lpstr>
      <vt:lpstr>1 - Caractéristiques</vt:lpstr>
      <vt:lpstr>2 – Outils de Développement </vt:lpstr>
      <vt:lpstr>3 - Mots clés :</vt:lpstr>
      <vt:lpstr>Opérateurs de calcul</vt:lpstr>
      <vt:lpstr>4 - Composants : structure d’un programme</vt:lpstr>
      <vt:lpstr>Exemple de code avec erreur</vt:lpstr>
      <vt:lpstr>Exemple de code avec erreur</vt:lpstr>
      <vt:lpstr>4 - Exemple de codes :</vt:lpstr>
      <vt:lpstr>5 - Eléments basiques</vt:lpstr>
      <vt:lpstr>5 - Eléments basiques : Variables globales</vt:lpstr>
      <vt:lpstr>5 - Eléments basiques</vt:lpstr>
      <vt:lpstr>5 - Eléments basiques</vt:lpstr>
      <vt:lpstr>5 - Structures de contrôle</vt:lpstr>
      <vt:lpstr>5 - Structures de contrôle</vt:lpstr>
      <vt:lpstr>5 - Structures de contrôle</vt:lpstr>
      <vt:lpstr>5 - Structures de contrôle</vt:lpstr>
      <vt:lpstr>5 - Structures de contrôle</vt:lpstr>
      <vt:lpstr>6 - Chaine de caractères</vt:lpstr>
      <vt:lpstr>6 - Chaine de caractères</vt:lpstr>
      <vt:lpstr>6 - Chaine de caractères</vt:lpstr>
      <vt:lpstr>6 - Chaine de caractères</vt:lpstr>
      <vt:lpstr>6 - Chaine de caractères</vt:lpstr>
      <vt:lpstr>7 - Les Listes</vt:lpstr>
      <vt:lpstr>7 - Les Listes</vt:lpstr>
      <vt:lpstr>8 - Dictionnaire :</vt:lpstr>
      <vt:lpstr>UNPACKING (déballage) https://geekflare.com/fr/python-unpacking-operators/</vt:lpstr>
      <vt:lpstr>UNPACKING (déballage) utilisation de **</vt:lpstr>
      <vt:lpstr>9 - Quelques fonctions</vt:lpstr>
      <vt:lpstr>9 - Des Fonctions</vt:lpstr>
      <vt:lpstr>9 - Des Fonctions &amp; des Opérateurs</vt:lpstr>
      <vt:lpstr>9 - Des fonctions &amp; des Opérateurs</vt:lpstr>
      <vt:lpstr>9 - Des fonctions &amp; des Opérateurs</vt:lpstr>
      <vt:lpstr>9 - Des fonctions &amp; des Opérateurs</vt:lpstr>
      <vt:lpstr>10 – Fonctions et Procédures</vt:lpstr>
      <vt:lpstr>10 - Fonctions</vt:lpstr>
      <vt:lpstr>10 - Fonctions</vt:lpstr>
      <vt:lpstr>11 - Les Classes</vt:lpstr>
      <vt:lpstr>11 - Les Classes</vt:lpstr>
      <vt:lpstr>11 - Les Classes</vt:lpstr>
      <vt:lpstr>11 - Les Classes</vt:lpstr>
      <vt:lpstr>11 - Les Classes</vt:lpstr>
      <vt:lpstr>11 - Les Classes</vt:lpstr>
      <vt:lpstr>11 - Les Classes</vt:lpstr>
      <vt:lpstr>11 - Les Classes</vt:lpstr>
      <vt:lpstr>11 - Les Classes : BUG</vt:lpstr>
      <vt:lpstr>11 - Les Classes : BUG corrigé</vt:lpstr>
      <vt:lpstr>11 - Les Classes</vt:lpstr>
      <vt:lpstr>11 - Les Classes</vt:lpstr>
      <vt:lpstr>11 - Les Classes</vt:lpstr>
      <vt:lpstr>11 - Les Classes</vt:lpstr>
      <vt:lpstr>11 - Les Classes</vt:lpstr>
      <vt:lpstr>11 - Les Classes</vt:lpstr>
      <vt:lpstr>11 - Les Classes</vt:lpstr>
      <vt:lpstr>11 - Les Classes</vt:lpstr>
      <vt:lpstr>11 - Les Classes :Method Over riding </vt:lpstr>
      <vt:lpstr>11 - Les Classes :Method Over riding </vt:lpstr>
      <vt:lpstr>11 - Les Classes</vt:lpstr>
      <vt:lpstr>11 - Les Classes</vt:lpstr>
      <vt:lpstr>11 - Les Classes</vt:lpstr>
      <vt:lpstr>11 - Les Classes : Héritage multiple : </vt:lpstr>
      <vt:lpstr>11 - Les Classes : Héritage multiple : </vt:lpstr>
      <vt:lpstr>11 - Les Classes : Héritage multiple : </vt:lpstr>
      <vt:lpstr>11 - Les Classes</vt:lpstr>
      <vt:lpstr>11 - Les Classes</vt:lpstr>
      <vt:lpstr>11 - Les Classes</vt:lpstr>
      <vt:lpstr>11 - Les Classes</vt:lpstr>
      <vt:lpstr>11 - Les Classes</vt:lpstr>
      <vt:lpstr>11 - Les Classes :@property : Decorator </vt:lpstr>
      <vt:lpstr>11 - Les Classes : Decorator</vt:lpstr>
      <vt:lpstr>12 - Gestion des exceptions</vt:lpstr>
      <vt:lpstr>12 - Gestion des exceptions</vt:lpstr>
      <vt:lpstr>13 – Les fichiers basiques</vt:lpstr>
      <vt:lpstr>13 – Les fichiers basiques</vt:lpstr>
      <vt:lpstr>13 – Les fichiers basiques</vt:lpstr>
      <vt:lpstr>14 - Librairies</vt:lpstr>
      <vt:lpstr>14 - Librairies</vt:lpstr>
      <vt:lpstr>14 - Librairies</vt:lpstr>
      <vt:lpstr>14 – Librairies : quelques unes …</vt:lpstr>
      <vt:lpstr>TP TD</vt:lpstr>
      <vt:lpstr>TP-TD</vt:lpstr>
      <vt:lpstr>Rappels (?) :</vt:lpstr>
      <vt:lpstr>Rappel (?):</vt:lpstr>
      <vt:lpstr>Rappels (?) : Usage des Dev en série</vt:lpstr>
      <vt:lpstr>Tracé de courbes</vt:lpstr>
      <vt:lpstr>Tracé de courbes</vt:lpstr>
      <vt:lpstr>Tracé de courbes</vt:lpstr>
      <vt:lpstr>Tracé de courbes</vt:lpstr>
      <vt:lpstr>Td : Labyrinthe</vt:lpstr>
      <vt:lpstr>Code Utile</vt:lpstr>
      <vt:lpstr>Code Utile</vt:lpstr>
      <vt:lpstr>Code Utile</vt:lpstr>
      <vt:lpstr>Code Utile</vt:lpstr>
      <vt:lpstr>Code Utile : Python et Admin Réseau</vt:lpstr>
      <vt:lpstr>Librairie : Mongo DB</vt:lpstr>
      <vt:lpstr>Librairie : Mongo DB : Create Collection</vt:lpstr>
      <vt:lpstr>Librairie : Mongo DB : insert</vt:lpstr>
      <vt:lpstr>Librairie : Mongo DB : insert</vt:lpstr>
      <vt:lpstr>Librairie : Mongo DB : Find</vt:lpstr>
      <vt:lpstr>Librairie : Mongo DB : Find</vt:lpstr>
      <vt:lpstr>Librairie : Mongo DB : Find Query</vt:lpstr>
      <vt:lpstr>Librairie : Mongo DB : Find Sort</vt:lpstr>
      <vt:lpstr>Librairie : Mongo DB : Find Limit</vt:lpstr>
      <vt:lpstr>Librairie : Mongo DB : agregate &amp; Pipeline</vt:lpstr>
      <vt:lpstr>Librairie : Mongo DB : agregate &amp; Pipeline</vt:lpstr>
      <vt:lpstr>Librairie : Mongo DB : agregate &amp; Pipeline</vt:lpstr>
      <vt:lpstr>Librairie : Mongo DB : agregate &amp; Pipeline</vt:lpstr>
      <vt:lpstr>Librairie : Mongo DB : Delete</vt:lpstr>
      <vt:lpstr>Librairie : Mongo DB : Delete &amp; Drop</vt:lpstr>
      <vt:lpstr>Librairie : Mongo DB : Update</vt:lpstr>
      <vt:lpstr>TD : ZOO</vt:lpstr>
      <vt:lpstr>Librairie : json</vt:lpstr>
      <vt:lpstr>Librairie : json</vt:lpstr>
      <vt:lpstr>Librairie : json</vt:lpstr>
      <vt:lpstr>Librairie : json</vt:lpstr>
      <vt:lpstr>Librairie : json</vt:lpstr>
      <vt:lpstr>Exemple de Librairie math et aussi SCIPY</vt:lpstr>
      <vt:lpstr>3 - Syntaxe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au langage Python</dc:title>
  <dc:creator>Bernard Bonche</dc:creator>
  <cp:lastModifiedBy>Bernard Bonche</cp:lastModifiedBy>
  <cp:revision>140</cp:revision>
  <dcterms:created xsi:type="dcterms:W3CDTF">2021-02-04T12:41:20Z</dcterms:created>
  <dcterms:modified xsi:type="dcterms:W3CDTF">2022-06-22T14:37:57Z</dcterms:modified>
</cp:coreProperties>
</file>