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4" r:id="rId11"/>
    <p:sldId id="295" r:id="rId12"/>
    <p:sldId id="296" r:id="rId13"/>
    <p:sldId id="297" r:id="rId14"/>
    <p:sldId id="298" r:id="rId15"/>
    <p:sldId id="267" r:id="rId16"/>
    <p:sldId id="268" r:id="rId17"/>
    <p:sldId id="269" r:id="rId18"/>
    <p:sldId id="287" r:id="rId19"/>
    <p:sldId id="300" r:id="rId20"/>
    <p:sldId id="288" r:id="rId21"/>
    <p:sldId id="301" r:id="rId22"/>
    <p:sldId id="302" r:id="rId23"/>
    <p:sldId id="303" r:id="rId24"/>
    <p:sldId id="271" r:id="rId25"/>
    <p:sldId id="272" r:id="rId26"/>
    <p:sldId id="273" r:id="rId27"/>
    <p:sldId id="290" r:id="rId28"/>
    <p:sldId id="291" r:id="rId29"/>
    <p:sldId id="292" r:id="rId30"/>
    <p:sldId id="293" r:id="rId31"/>
    <p:sldId id="299" r:id="rId32"/>
    <p:sldId id="27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3100" y="5969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16637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C0288-9CA9-4E71-A930-FF40CA8D8418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681D40-75D1-4782-B22B-BC13B491AD25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1953D3-A5FD-4F7D-99D7-6CBAC400F962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E84F44-8FBE-46C2-B3ED-0F0841B6B83F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B98ADA-CE53-4749-8C44-9720C47811FA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6166B6-99FC-4E2B-82B3-2E8D844B4729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911225"/>
            <a:ext cx="65151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457200"/>
            <a:ext cx="65151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4E0CAF-7309-4AFC-80C7-EDB34D6993DB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770F5-274F-48A5-ADC0-8CE3FA1F36B7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1E9A24-0F1F-4195-AB24-E5054C59EA9F}" type="datetime1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AFB393-7259-445D-8192-9B21A32F5072}" type="datetime1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985E9F-5B4B-4C97-87D7-36F929C8DF00}" type="datetime1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A8DC86-DBA8-4A2F-A6C9-539A6EF2A9A9}" type="datetime1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B12CE4-A783-47AD-A978-67D6A5B8E2BF}" type="datetime1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000" dirty="0" smtClean="0">
                <a:ea typeface="+mn-ea"/>
              </a:rPr>
              <a:t>Projet 2</a:t>
            </a:r>
            <a:br>
              <a:rPr lang="fr-FR" sz="2000" dirty="0" smtClean="0">
                <a:ea typeface="+mn-ea"/>
              </a:rPr>
            </a:br>
            <a:r>
              <a:rPr lang="fr-FR" sz="2000" dirty="0" smtClean="0">
                <a:ea typeface="+mn-ea"/>
              </a:rPr>
              <a:t>Analyser </a:t>
            </a:r>
            <a:r>
              <a:rPr lang="fr-FR" sz="2000" dirty="0">
                <a:ea typeface="+mn-ea"/>
              </a:rPr>
              <a:t>des données nutritionnelles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327"/>
            <a:ext cx="7696200" cy="524846"/>
          </a:xfrm>
        </p:spPr>
        <p:txBody>
          <a:bodyPr>
            <a:normAutofit/>
          </a:bodyPr>
          <a:lstStyle/>
          <a:p>
            <a:pPr algn="r"/>
            <a:r>
              <a:rPr lang="en-US" sz="1600" b="1" i="1" dirty="0" err="1" smtClean="0"/>
              <a:t>Projet</a:t>
            </a:r>
            <a:r>
              <a:rPr lang="en-US" sz="1600" b="1" i="1" dirty="0" smtClean="0"/>
              <a:t> 2- </a:t>
            </a:r>
            <a:r>
              <a:rPr lang="en-US" sz="1600" b="1" i="1" dirty="0" err="1" smtClean="0"/>
              <a:t>Parcours</a:t>
            </a:r>
            <a:r>
              <a:rPr lang="en-US" sz="1600" b="1" i="1" dirty="0" smtClean="0"/>
              <a:t> data sciences</a:t>
            </a:r>
          </a:p>
          <a:p>
            <a:pPr algn="r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442656">
            <a:off x="6987435" y="4428466"/>
            <a:ext cx="2625709" cy="17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4611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 traitement particulier a été fait pour la donnée PAYS (</a:t>
            </a:r>
            <a:r>
              <a:rPr lang="fr-FR" dirty="0" err="1"/>
              <a:t>countries_fr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J’ai constaté </a:t>
            </a:r>
            <a:r>
              <a:rPr lang="fr-FR" dirty="0">
                <a:solidFill>
                  <a:srgbClr val="FFC000"/>
                </a:solidFill>
              </a:rPr>
              <a:t>3</a:t>
            </a:r>
            <a:r>
              <a:rPr lang="fr-FR" dirty="0"/>
              <a:t> choses :</a:t>
            </a:r>
          </a:p>
          <a:p>
            <a:pPr lvl="1"/>
            <a:r>
              <a:rPr lang="fr-FR" sz="2000" dirty="0"/>
              <a:t>La donnée n'est </a:t>
            </a:r>
            <a:r>
              <a:rPr lang="fr-FR" sz="2000" dirty="0">
                <a:solidFill>
                  <a:srgbClr val="FFC000"/>
                </a:solidFill>
              </a:rPr>
              <a:t>pas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FFC000"/>
                </a:solidFill>
              </a:rPr>
              <a:t>propre</a:t>
            </a:r>
            <a:r>
              <a:rPr lang="fr-FR" sz="2000" dirty="0"/>
              <a:t> (exemples : '</a:t>
            </a:r>
            <a:r>
              <a:rPr lang="fr-FR" sz="2000" dirty="0" err="1"/>
              <a:t>États-Unis,</a:t>
            </a:r>
            <a:r>
              <a:rPr lang="fr-FR" sz="2000" dirty="0" err="1">
                <a:solidFill>
                  <a:srgbClr val="FFC000"/>
                </a:solidFill>
              </a:rPr>
              <a:t>en</a:t>
            </a:r>
            <a:r>
              <a:rPr lang="fr-FR" sz="2000" dirty="0" err="1"/>
              <a:t>:Pays-bas</a:t>
            </a:r>
            <a:r>
              <a:rPr lang="fr-FR" sz="2000" dirty="0"/>
              <a:t>', '</a:t>
            </a:r>
            <a:r>
              <a:rPr lang="fr-FR" sz="2000" dirty="0" err="1"/>
              <a:t>Suisse,</a:t>
            </a:r>
            <a:r>
              <a:rPr lang="fr-FR" sz="2000" dirty="0" err="1">
                <a:solidFill>
                  <a:srgbClr val="FFC000"/>
                </a:solidFill>
              </a:rPr>
              <a:t>xx:</a:t>
            </a:r>
            <a:r>
              <a:rPr lang="fr-FR" sz="2000" dirty="0" err="1"/>
              <a:t>Danemark</a:t>
            </a:r>
            <a:r>
              <a:rPr lang="fr-FR" sz="2000" dirty="0"/>
              <a:t>')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donnée n'est pas toujours en Français (exemples :</a:t>
            </a:r>
            <a:r>
              <a:rPr lang="fr-FR" sz="2000" dirty="0">
                <a:solidFill>
                  <a:srgbClr val="FFC000"/>
                </a:solidFill>
              </a:rPr>
              <a:t>'</a:t>
            </a:r>
            <a:r>
              <a:rPr lang="fr-FR" sz="2000" dirty="0" err="1">
                <a:solidFill>
                  <a:srgbClr val="FFC000"/>
                </a:solidFill>
              </a:rPr>
              <a:t>en:سلطنة-عمان</a:t>
            </a:r>
            <a:r>
              <a:rPr lang="fr-FR" sz="2000" dirty="0"/>
              <a:t>','</a:t>
            </a:r>
            <a:r>
              <a:rPr lang="fr-FR" sz="2000" dirty="0" err="1"/>
              <a:t>ประเทศไทย</a:t>
            </a:r>
            <a:r>
              <a:rPr lang="fr-FR" sz="2000" dirty="0"/>
              <a:t>' )</a:t>
            </a:r>
          </a:p>
          <a:p>
            <a:pPr lvl="1"/>
            <a:r>
              <a:rPr lang="fr-FR" sz="2000" dirty="0">
                <a:solidFill>
                  <a:srgbClr val="FFC000"/>
                </a:solidFill>
              </a:rPr>
              <a:t>Plusieurs</a:t>
            </a:r>
            <a:r>
              <a:rPr lang="fr-FR" sz="2000" dirty="0"/>
              <a:t> pays peuvent concerner le </a:t>
            </a:r>
            <a:r>
              <a:rPr lang="fr-FR" sz="2000" dirty="0">
                <a:solidFill>
                  <a:srgbClr val="FFC000"/>
                </a:solidFill>
              </a:rPr>
              <a:t>même</a:t>
            </a:r>
            <a:r>
              <a:rPr lang="fr-FR" sz="2000" dirty="0"/>
              <a:t> produit (</a:t>
            </a:r>
            <a:r>
              <a:rPr lang="fr-FR" sz="2000" dirty="0" err="1"/>
              <a:t>row</a:t>
            </a:r>
            <a:r>
              <a:rPr lang="fr-FR" sz="2000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46117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dirty="0" smtClean="0"/>
              <a:t>Nettoyer </a:t>
            </a:r>
            <a:r>
              <a:rPr lang="fr-FR" sz="2400" dirty="0"/>
              <a:t>la donnée avec des expressions </a:t>
            </a:r>
            <a:r>
              <a:rPr lang="fr-FR" sz="2400" dirty="0" smtClean="0"/>
              <a:t>régulières </a:t>
            </a:r>
          </a:p>
          <a:p>
            <a:pPr marL="0" lvl="0" indent="0">
              <a:buNone/>
            </a:pPr>
            <a:endParaRPr lang="fr-FR" sz="2400" dirty="0"/>
          </a:p>
          <a:p>
            <a:pPr marL="0" lvl="0" indent="0">
              <a:buNone/>
            </a:pPr>
            <a:r>
              <a:rPr lang="fr-FR" sz="2400" dirty="0">
                <a:solidFill>
                  <a:srgbClr val="FFC000"/>
                </a:solidFill>
              </a:rPr>
              <a:t>Input</a:t>
            </a:r>
            <a:r>
              <a:rPr lang="fr-FR" sz="1100" dirty="0" smtClean="0">
                <a:solidFill>
                  <a:srgbClr val="FFC000"/>
                </a:solidFill>
              </a:rPr>
              <a:t> </a:t>
            </a:r>
            <a:r>
              <a:rPr lang="fr-FR" sz="1100" dirty="0" smtClean="0"/>
              <a:t>:</a:t>
            </a:r>
          </a:p>
          <a:p>
            <a:pPr marL="0" lv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1200" i="1" dirty="0" smtClean="0"/>
              <a:t>[(</a:t>
            </a:r>
            <a:r>
              <a:rPr lang="fr-FR" sz="1200" i="1" dirty="0" err="1"/>
              <a:t>re.sub</a:t>
            </a:r>
            <a:r>
              <a:rPr lang="fr-FR" sz="1200" i="1" dirty="0"/>
              <a:t>(".+:", "", country)) for country in </a:t>
            </a:r>
            <a:r>
              <a:rPr lang="fr-FR" sz="1200" i="1" dirty="0" smtClean="0"/>
              <a:t>'ÉtatsUnis,en:Paysbas,</a:t>
            </a:r>
            <a:r>
              <a:rPr lang="fr-FR" sz="1200" i="1" dirty="0" err="1" smtClean="0"/>
              <a:t>en:العراق</a:t>
            </a:r>
            <a:r>
              <a:rPr lang="fr-FR" sz="1200" i="1" dirty="0"/>
              <a:t>'.</a:t>
            </a:r>
            <a:r>
              <a:rPr lang="fr-FR" sz="1200" i="1" dirty="0" err="1"/>
              <a:t>upper</a:t>
            </a:r>
            <a:r>
              <a:rPr lang="fr-FR" sz="1200" i="1" dirty="0"/>
              <a:t>().split</a:t>
            </a:r>
            <a:r>
              <a:rPr lang="fr-FR" sz="1200" i="1" dirty="0" smtClean="0"/>
              <a:t>(',')]</a:t>
            </a:r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Output </a:t>
            </a:r>
            <a:r>
              <a:rPr lang="fr-FR" sz="2400" dirty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200" dirty="0" smtClean="0"/>
              <a:t>[</a:t>
            </a:r>
            <a:r>
              <a:rPr lang="fr-FR" sz="1200" dirty="0"/>
              <a:t>'ÉTATS-UNIS', 'PAYS-BAS', '</a:t>
            </a:r>
            <a:r>
              <a:rPr lang="fr-FR" sz="1200" dirty="0" err="1"/>
              <a:t>العراق</a:t>
            </a:r>
            <a:r>
              <a:rPr lang="fr-FR" sz="1200" dirty="0" smtClean="0"/>
              <a:t>']</a:t>
            </a:r>
            <a:endParaRPr lang="fr-FR" sz="1200" dirty="0"/>
          </a:p>
          <a:p>
            <a:pPr marL="0" indent="0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4611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Recenser </a:t>
            </a:r>
            <a:r>
              <a:rPr lang="fr-FR" sz="2400" dirty="0"/>
              <a:t>tous les cas, et construire un dictionnaire de </a:t>
            </a:r>
            <a:r>
              <a:rPr lang="fr-FR" sz="2400" dirty="0" smtClean="0"/>
              <a:t>traduction</a:t>
            </a:r>
          </a:p>
          <a:p>
            <a:pPr marL="0" indent="0">
              <a:buNone/>
            </a:pPr>
            <a:r>
              <a:rPr lang="fr-FR" sz="11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fr-FR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"FRANCIAORSZAG"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"FRANKRIKE"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"FRANKREICH"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"BOUCHES-DU-RHONE"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"BOURGOGNE-AUBE-NOGENT-SUR-SEINE"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"AIX-EN-PROVENCE"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"FRANKRIJK"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"MARSEILLE-6"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"FRANCE"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السعودية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"ARABIE SAOUDITE"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الإمارات-العربية-المتحدة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"ÉMIRATS ARABES UNIS"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"AUSTRALIEN"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"AUSTRALIE</a:t>
            </a:r>
            <a:r>
              <a:rPr lang="fr-F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…. </a:t>
            </a:r>
            <a:r>
              <a:rPr lang="fr-FR" sz="11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fr-FR" sz="11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i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/>
              <a:t>synonym</a:t>
            </a: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1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i="1" dirty="0"/>
              <a:t>_</a:t>
            </a:r>
            <a:r>
              <a:rPr lang="en-US" sz="1200" i="1" dirty="0" err="1"/>
              <a:t>fr</a:t>
            </a:r>
            <a:r>
              <a:rPr lang="en-US" sz="1200" i="1" dirty="0"/>
              <a:t>[x] if x in _</a:t>
            </a:r>
            <a:r>
              <a:rPr lang="en-US" sz="1200" i="1" dirty="0" err="1"/>
              <a:t>fr</a:t>
            </a:r>
            <a:r>
              <a:rPr lang="en-US" sz="1200" i="1" dirty="0"/>
              <a:t> else </a:t>
            </a:r>
            <a:r>
              <a:rPr lang="en-US" sz="1200" i="1" dirty="0" smtClean="0"/>
              <a:t>x</a:t>
            </a:r>
            <a:endParaRPr lang="fr-FR" sz="11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1500" dirty="0">
                <a:solidFill>
                  <a:srgbClr val="FFC000"/>
                </a:solidFill>
              </a:rPr>
              <a:t>Input </a:t>
            </a:r>
            <a:r>
              <a:rPr lang="fr-FR" sz="1500" dirty="0" smtClean="0"/>
              <a:t>:</a:t>
            </a:r>
          </a:p>
          <a:p>
            <a:pPr marL="0" lvl="0" indent="0">
              <a:buNone/>
            </a:pPr>
            <a:r>
              <a:rPr lang="fr-FR" sz="1500" dirty="0"/>
              <a:t> </a:t>
            </a:r>
            <a:r>
              <a:rPr lang="fr-FR" sz="1500" dirty="0" smtClean="0"/>
              <a:t>     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entry=</a:t>
            </a:r>
            <a:r>
              <a:rPr lang="fr-FR" sz="15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fr-FR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FRANKRIKE,</a:t>
            </a:r>
            <a:r>
              <a:rPr lang="fr-FR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en:سلطنة-عمان</a:t>
            </a:r>
            <a:r>
              <a:rPr lang="fr-FR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fr-FR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ประเทศไทย</a:t>
            </a:r>
            <a:r>
              <a:rPr lang="fr-FR" sz="15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1200" i="1" dirty="0" smtClean="0"/>
              <a:t>        [</a:t>
            </a:r>
            <a:r>
              <a:rPr lang="en-US" sz="1200" i="1" dirty="0" smtClean="0">
                <a:solidFill>
                  <a:srgbClr val="FFC000"/>
                </a:solidFill>
              </a:rPr>
              <a:t>synonym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re.sub</a:t>
            </a:r>
            <a:r>
              <a:rPr lang="en-US" sz="1200" i="1" dirty="0" smtClean="0"/>
              <a:t>(".+:", "", country)) for country in </a:t>
            </a:r>
            <a:r>
              <a:rPr lang="en-US" sz="1200" i="1" dirty="0" err="1" smtClean="0"/>
              <a:t>str</a:t>
            </a:r>
            <a:r>
              <a:rPr lang="en-US" sz="1200" i="1" dirty="0" smtClean="0"/>
              <a:t>(entry).upper().split(',')]</a:t>
            </a:r>
            <a:endParaRPr lang="fr-FR" sz="1500" i="1" dirty="0" smtClean="0"/>
          </a:p>
          <a:p>
            <a:pPr marL="0" indent="0">
              <a:buNone/>
            </a:pPr>
            <a:r>
              <a:rPr lang="fr-FR" sz="1500" dirty="0" smtClean="0"/>
              <a:t> </a:t>
            </a:r>
            <a:r>
              <a:rPr lang="fr-FR" sz="1500" dirty="0">
                <a:solidFill>
                  <a:srgbClr val="FFC000"/>
                </a:solidFill>
              </a:rPr>
              <a:t>Output :</a:t>
            </a:r>
          </a:p>
          <a:p>
            <a:pPr marL="0" indent="0">
              <a:buNone/>
            </a:pPr>
            <a:r>
              <a:rPr lang="fr-FR" sz="1500" dirty="0" smtClean="0"/>
              <a:t>        [</a:t>
            </a:r>
            <a:r>
              <a:rPr lang="fr-FR" sz="1200" dirty="0" smtClean="0"/>
              <a:t>'</a:t>
            </a:r>
            <a:r>
              <a:rPr lang="fr-F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r>
              <a:rPr lang="fr-FR" sz="1200" dirty="0" smtClean="0"/>
              <a:t>', ‘OMAN</a:t>
            </a:r>
            <a:r>
              <a:rPr lang="fr-FR" sz="1200" dirty="0"/>
              <a:t>', THAÏLANDE ']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4611734"/>
          </a:xfrm>
        </p:spPr>
        <p:txBody>
          <a:bodyPr>
            <a:normAutofit/>
          </a:bodyPr>
          <a:lstStyle/>
          <a:p>
            <a:r>
              <a:rPr lang="fr-FR" sz="2200" dirty="0" smtClean="0"/>
              <a:t>J’ai </a:t>
            </a:r>
            <a:r>
              <a:rPr lang="fr-FR" sz="2200" dirty="0"/>
              <a:t>créé une variable dictionnaire 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r>
              <a:rPr lang="fr-FR" sz="2200" dirty="0"/>
              <a:t> </a:t>
            </a:r>
            <a:r>
              <a:rPr lang="fr-FR" sz="2200" dirty="0" smtClean="0"/>
              <a:t>    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scores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scores_by_country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fr-FR" sz="1800" dirty="0"/>
              <a:t>Key : Un pays</a:t>
            </a:r>
          </a:p>
          <a:p>
            <a:pPr lvl="1"/>
            <a:r>
              <a:rPr lang="fr-FR" sz="1800" dirty="0"/>
              <a:t>Value : liste de l’ensemble des scores </a:t>
            </a:r>
            <a:r>
              <a:rPr lang="fr-FR" sz="1800" dirty="0" smtClean="0"/>
              <a:t>associé</a:t>
            </a:r>
          </a:p>
          <a:p>
            <a:pPr lvl="1"/>
            <a:r>
              <a:rPr lang="fr-FR" sz="1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'CANADA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fr-FR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6.0, 9.0, 9.0, 1.0, 2.0, 9.0, 9.0,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23...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9.0, 11.0</a:t>
            </a:r>
            <a:r>
              <a:rPr lang="fr-FR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fr-FR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270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scores</a:t>
            </a:r>
          </a:p>
          <a:p>
            <a:endParaRPr lang="fr-FR" sz="1200" dirty="0"/>
          </a:p>
          <a:p>
            <a:r>
              <a:rPr lang="fr-FR" sz="2200" dirty="0" smtClean="0"/>
              <a:t>Si un </a:t>
            </a:r>
            <a:r>
              <a:rPr lang="fr-FR" sz="2200" dirty="0"/>
              <a:t>produit </a:t>
            </a:r>
            <a:r>
              <a:rPr lang="fr-FR" sz="2200" dirty="0" smtClean="0"/>
              <a:t>présent </a:t>
            </a:r>
            <a:r>
              <a:rPr lang="fr-FR" sz="2200" dirty="0"/>
              <a:t>dans </a:t>
            </a:r>
            <a:r>
              <a:rPr lang="fr-FR" sz="2200" dirty="0">
                <a:solidFill>
                  <a:srgbClr val="FFC000"/>
                </a:solidFill>
              </a:rPr>
              <a:t>plusieurs</a:t>
            </a:r>
            <a:r>
              <a:rPr lang="fr-FR" sz="2200" dirty="0"/>
              <a:t> pays </a:t>
            </a:r>
            <a:r>
              <a:rPr lang="fr-FR" sz="2200" dirty="0" smtClean="0"/>
              <a:t>son </a:t>
            </a:r>
            <a:r>
              <a:rPr lang="fr-FR" sz="2200" dirty="0"/>
              <a:t>score est affecté à </a:t>
            </a:r>
            <a:r>
              <a:rPr lang="fr-FR" sz="2200" dirty="0" smtClean="0">
                <a:solidFill>
                  <a:srgbClr val="FFC000"/>
                </a:solidFill>
              </a:rPr>
              <a:t>chacun</a:t>
            </a:r>
            <a:r>
              <a:rPr lang="fr-FR" sz="2200" dirty="0" smtClean="0"/>
              <a:t> d’eux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4611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Je </a:t>
            </a:r>
            <a:r>
              <a:rPr lang="fr-FR" sz="2400" dirty="0" smtClean="0"/>
              <a:t>m’intéresserai </a:t>
            </a:r>
            <a:r>
              <a:rPr lang="fr-FR" sz="2400" dirty="0"/>
              <a:t>à la distribution des scores de nutrition par </a:t>
            </a:r>
            <a:r>
              <a:rPr lang="fr-FR" sz="2400" dirty="0" smtClean="0"/>
              <a:t>pays</a:t>
            </a:r>
          </a:p>
          <a:p>
            <a:pPr marL="0" indent="0">
              <a:buNone/>
            </a:pPr>
            <a:endParaRPr lang="fr-FR" sz="2400" dirty="0" smtClean="0"/>
          </a:p>
          <a:p>
            <a:pPr fontAlgn="base" latinLnBrk="1"/>
            <a:r>
              <a:rPr lang="fr-FR" sz="1200" dirty="0">
                <a:solidFill>
                  <a:srgbClr val="FFC000"/>
                </a:solidFill>
              </a:rPr>
              <a:t>ÉTATS-UNIS</a:t>
            </a:r>
            <a:r>
              <a:rPr lang="fr-FR" sz="1200" dirty="0"/>
              <a:t>  :  172265  scores </a:t>
            </a:r>
          </a:p>
          <a:p>
            <a:pPr fontAlgn="base" latinLnBrk="1"/>
            <a:r>
              <a:rPr lang="fr-FR" sz="1200" dirty="0">
                <a:solidFill>
                  <a:srgbClr val="FFC000"/>
                </a:solidFill>
              </a:rPr>
              <a:t>FRANCE</a:t>
            </a:r>
            <a:r>
              <a:rPr lang="fr-FR" sz="1200" dirty="0"/>
              <a:t>  :  74037  scores </a:t>
            </a:r>
          </a:p>
          <a:p>
            <a:pPr fontAlgn="base" latinLnBrk="1"/>
            <a:r>
              <a:rPr lang="fr-FR" sz="1200" dirty="0">
                <a:solidFill>
                  <a:srgbClr val="FFC000"/>
                </a:solidFill>
              </a:rPr>
              <a:t>SUISSE</a:t>
            </a:r>
            <a:r>
              <a:rPr lang="fr-FR" sz="1200" dirty="0"/>
              <a:t>  :  12677  scores </a:t>
            </a:r>
            <a:endParaRPr lang="fr-FR" sz="1200" dirty="0" smtClean="0"/>
          </a:p>
          <a:p>
            <a:pPr fontAlgn="base" latinLnBrk="1"/>
            <a:r>
              <a:rPr lang="fr-FR" sz="1200" dirty="0" smtClean="0"/>
              <a:t>…</a:t>
            </a:r>
            <a:endParaRPr lang="fr-FR" sz="2400" dirty="0" smtClean="0"/>
          </a:p>
          <a:p>
            <a:pPr fontAlgn="base" latinLnBrk="1"/>
            <a:r>
              <a:rPr lang="fr-FR" sz="1200" dirty="0" smtClean="0">
                <a:solidFill>
                  <a:srgbClr val="FFC000"/>
                </a:solidFill>
              </a:rPr>
              <a:t>MOZAMBIQUE</a:t>
            </a:r>
            <a:r>
              <a:rPr lang="fr-FR" sz="1200" dirty="0" smtClean="0"/>
              <a:t>  </a:t>
            </a:r>
            <a:r>
              <a:rPr lang="fr-FR" sz="1200" dirty="0"/>
              <a:t>:  1  scores </a:t>
            </a:r>
          </a:p>
          <a:p>
            <a:pPr fontAlgn="base" latinLnBrk="1"/>
            <a:r>
              <a:rPr lang="fr-FR" sz="1200" dirty="0">
                <a:solidFill>
                  <a:srgbClr val="FFC000"/>
                </a:solidFill>
              </a:rPr>
              <a:t>VIÊT NAM  </a:t>
            </a:r>
            <a:r>
              <a:rPr lang="fr-FR" sz="1200" dirty="0"/>
              <a:t>:  1  scores </a:t>
            </a:r>
          </a:p>
          <a:p>
            <a:pPr fontAlgn="base" latinLnBrk="1"/>
            <a:r>
              <a:rPr lang="fr-FR" sz="1200" dirty="0">
                <a:solidFill>
                  <a:srgbClr val="FFC000"/>
                </a:solidFill>
              </a:rPr>
              <a:t>PAKISTAN</a:t>
            </a:r>
            <a:r>
              <a:rPr lang="fr-FR" sz="1200" dirty="0"/>
              <a:t>  :  1  scores </a:t>
            </a:r>
            <a:endParaRPr lang="fr-FR" sz="1200" dirty="0" smtClean="0"/>
          </a:p>
          <a:p>
            <a:pPr fontAlgn="base" latinLnBrk="1"/>
            <a:endParaRPr lang="fr-FR" sz="1200" dirty="0"/>
          </a:p>
          <a:p>
            <a:r>
              <a:rPr lang="fr-FR" sz="2200" dirty="0" smtClean="0"/>
              <a:t>certains </a:t>
            </a:r>
            <a:r>
              <a:rPr lang="fr-FR" sz="2200" dirty="0"/>
              <a:t>pays ne sont cités que </a:t>
            </a:r>
            <a:r>
              <a:rPr lang="fr-FR" sz="2200" dirty="0">
                <a:solidFill>
                  <a:srgbClr val="FFC000"/>
                </a:solidFill>
              </a:rPr>
              <a:t>rarement</a:t>
            </a:r>
            <a:r>
              <a:rPr lang="fr-FR" sz="2200" dirty="0"/>
              <a:t>, si un pays n'est cité que peu de fois ( </a:t>
            </a:r>
            <a:r>
              <a:rPr lang="fr-FR" sz="2200" dirty="0">
                <a:solidFill>
                  <a:srgbClr val="FFC000"/>
                </a:solidFill>
              </a:rPr>
              <a:t>&lt; 30 </a:t>
            </a:r>
            <a:r>
              <a:rPr lang="fr-FR" sz="2200" dirty="0"/>
              <a:t>) il est </a:t>
            </a:r>
            <a:r>
              <a:rPr lang="fr-FR" sz="2200" dirty="0">
                <a:solidFill>
                  <a:srgbClr val="FFC000"/>
                </a:solidFill>
              </a:rPr>
              <a:t>écarté</a:t>
            </a:r>
            <a:r>
              <a:rPr lang="fr-FR" sz="2200" dirty="0"/>
              <a:t>.</a:t>
            </a:r>
            <a:endParaRPr lang="fr-FR" sz="22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Pour </a:t>
            </a:r>
            <a:r>
              <a:rPr lang="en-US" sz="2400" dirty="0" err="1" smtClean="0"/>
              <a:t>toutes</a:t>
            </a:r>
            <a:r>
              <a:rPr lang="en-US" sz="2400" dirty="0" smtClean="0"/>
              <a:t> les variables </a:t>
            </a:r>
            <a:r>
              <a:rPr lang="en-US" sz="2400" dirty="0" err="1" smtClean="0"/>
              <a:t>retenus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on </a:t>
            </a:r>
            <a:r>
              <a:rPr lang="en-US" sz="2400" dirty="0" err="1" smtClean="0"/>
              <a:t>constate</a:t>
            </a:r>
            <a:r>
              <a:rPr lang="en-US" sz="2400" dirty="0" smtClean="0"/>
              <a:t> des </a:t>
            </a:r>
            <a:r>
              <a:rPr lang="fr-FR" sz="2400" dirty="0" smtClean="0"/>
              <a:t>valeurs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</a:t>
            </a:r>
            <a:r>
              <a:rPr lang="fr-FR" sz="2400" dirty="0" smtClean="0">
                <a:solidFill>
                  <a:srgbClr val="FFC000"/>
                </a:solidFill>
              </a:rPr>
              <a:t>éloignées</a:t>
            </a:r>
            <a:r>
              <a:rPr lang="fr-FR" sz="2400" dirty="0" smtClean="0"/>
              <a:t> </a:t>
            </a:r>
            <a:r>
              <a:rPr lang="fr-FR" sz="2400" dirty="0"/>
              <a:t>de l’intervalle </a:t>
            </a:r>
            <a:r>
              <a:rPr lang="fr-FR" sz="2400" dirty="0" smtClean="0"/>
              <a:t>interquartile</a:t>
            </a:r>
          </a:p>
          <a:p>
            <a:r>
              <a:rPr lang="fr-FR" sz="2400" dirty="0">
                <a:solidFill>
                  <a:srgbClr val="FFC000"/>
                </a:solidFill>
              </a:rPr>
              <a:t>Vraisemblablement</a:t>
            </a:r>
            <a:r>
              <a:rPr lang="fr-FR" sz="2400" dirty="0"/>
              <a:t> </a:t>
            </a:r>
            <a:r>
              <a:rPr lang="fr-FR" sz="2400" dirty="0" smtClean="0"/>
              <a:t>aberrantes</a:t>
            </a: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D</a:t>
            </a:r>
            <a:r>
              <a:rPr lang="en-US" sz="1400" dirty="0" err="1" smtClean="0">
                <a:solidFill>
                  <a:srgbClr val="FFC000"/>
                </a:solidFill>
              </a:rPr>
              <a:t>onnées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aberrantes</a:t>
            </a:r>
            <a:r>
              <a:rPr lang="en-US" sz="1400" dirty="0" smtClean="0">
                <a:solidFill>
                  <a:srgbClr val="FFC000"/>
                </a:solidFill>
              </a:rPr>
              <a:t> et  </a:t>
            </a:r>
            <a:r>
              <a:rPr lang="en-US" sz="1400" dirty="0" err="1" smtClean="0">
                <a:solidFill>
                  <a:srgbClr val="FFC000"/>
                </a:solidFill>
              </a:rPr>
              <a:t>manquantes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</a:t>
            </a:r>
            <a:r>
              <a:rPr lang="en-US" dirty="0" err="1" smtClean="0">
                <a:solidFill>
                  <a:srgbClr val="FFC000"/>
                </a:solidFill>
              </a:rPr>
              <a:t>onnées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aberrantes</a:t>
            </a:r>
            <a:r>
              <a:rPr lang="en-US" dirty="0">
                <a:solidFill>
                  <a:srgbClr val="FFC000"/>
                </a:solidFill>
              </a:rPr>
              <a:t> et  </a:t>
            </a:r>
            <a:r>
              <a:rPr lang="en-US" dirty="0" err="1">
                <a:solidFill>
                  <a:srgbClr val="FFC000"/>
                </a:solidFill>
              </a:rPr>
              <a:t>manquantes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251993"/>
            <a:ext cx="6248401" cy="307230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Les deux extrémités </a:t>
            </a:r>
            <a:r>
              <a:rPr lang="fr-FR" sz="2000" dirty="0" smtClean="0"/>
              <a:t>d’un </a:t>
            </a:r>
            <a:r>
              <a:rPr lang="fr-FR" sz="2000" dirty="0" err="1"/>
              <a:t>boxplot</a:t>
            </a:r>
            <a:r>
              <a:rPr lang="fr-FR" sz="2000" dirty="0"/>
              <a:t>, sont la plus grande valeur </a:t>
            </a:r>
            <a:r>
              <a:rPr lang="fr-FR" sz="2000" dirty="0" smtClean="0"/>
              <a:t>(</a:t>
            </a:r>
            <a:r>
              <a:rPr lang="fr-FR" sz="2000" dirty="0" err="1"/>
              <a:t>resp</a:t>
            </a:r>
            <a:r>
              <a:rPr lang="fr-FR" sz="2000" dirty="0"/>
              <a:t> petite valeur) inférieure (</a:t>
            </a:r>
            <a:r>
              <a:rPr lang="fr-FR" sz="2000" dirty="0" err="1"/>
              <a:t>resp</a:t>
            </a:r>
            <a:r>
              <a:rPr lang="fr-FR" sz="2000" dirty="0"/>
              <a:t>. supérieure)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à </a:t>
            </a:r>
            <a:r>
              <a:rPr lang="fr-FR" sz="2000" dirty="0"/>
              <a:t>q3 + 1.5(q3 - q1) (</a:t>
            </a:r>
            <a:r>
              <a:rPr lang="fr-FR" sz="2000" dirty="0" err="1"/>
              <a:t>resp</a:t>
            </a:r>
            <a:r>
              <a:rPr lang="fr-FR" sz="2000" dirty="0"/>
              <a:t>. q1 - 1.5(q3 - q1</a:t>
            </a:r>
            <a:r>
              <a:rPr lang="fr-FR" sz="2000" dirty="0" smtClean="0"/>
              <a:t>) ),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où q1, q3 sont respectivement les quantiles à 0.25 et 0.75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400" dirty="0"/>
              <a:t>Un choix : toute valeur en </a:t>
            </a:r>
            <a:r>
              <a:rPr lang="fr-FR" sz="2400" dirty="0">
                <a:solidFill>
                  <a:srgbClr val="FFC000"/>
                </a:solidFill>
              </a:rPr>
              <a:t>dehors</a:t>
            </a:r>
            <a:r>
              <a:rPr lang="fr-FR" sz="2400" dirty="0"/>
              <a:t> de ces limites est </a:t>
            </a:r>
            <a:r>
              <a:rPr lang="fr-FR" sz="2400" dirty="0">
                <a:solidFill>
                  <a:srgbClr val="FFC000"/>
                </a:solidFill>
              </a:rPr>
              <a:t>remplacée par la </a:t>
            </a:r>
            <a:r>
              <a:rPr lang="fr-FR" sz="2400" dirty="0" smtClean="0">
                <a:solidFill>
                  <a:srgbClr val="FFC000"/>
                </a:solidFill>
              </a:rPr>
              <a:t>médiane </a:t>
            </a:r>
            <a:r>
              <a:rPr lang="fr-FR" sz="2400" dirty="0" smtClean="0"/>
              <a:t>étant </a:t>
            </a:r>
            <a:r>
              <a:rPr lang="fr-FR" sz="2400" dirty="0">
                <a:solidFill>
                  <a:srgbClr val="FFC000"/>
                </a:solidFill>
              </a:rPr>
              <a:t>robuste</a:t>
            </a:r>
            <a:r>
              <a:rPr lang="fr-FR" sz="2400" dirty="0"/>
              <a:t> </a:t>
            </a:r>
            <a:r>
              <a:rPr lang="fr-FR" sz="2400" dirty="0" smtClean="0"/>
              <a:t>(insensible </a:t>
            </a:r>
            <a:r>
              <a:rPr lang="fr-FR" sz="2400" dirty="0"/>
              <a:t>aux </a:t>
            </a:r>
            <a:r>
              <a:rPr lang="fr-FR" sz="2400" dirty="0" err="1" smtClean="0"/>
              <a:t>outliers</a:t>
            </a:r>
            <a:r>
              <a:rPr lang="fr-FR" sz="2400" dirty="0" smtClean="0"/>
              <a:t>)</a:t>
            </a:r>
          </a:p>
          <a:p>
            <a:r>
              <a:rPr lang="fr-FR" sz="2400" dirty="0"/>
              <a:t>Aussi, dans la fonction de nettoyage </a:t>
            </a:r>
            <a:r>
              <a:rPr lang="fr-FR" sz="2400" dirty="0" smtClean="0"/>
              <a:t>on </a:t>
            </a:r>
            <a:r>
              <a:rPr lang="fr-FR" sz="2400" dirty="0"/>
              <a:t>remplace les valeurs </a:t>
            </a:r>
            <a:r>
              <a:rPr lang="fr-FR" sz="2400" dirty="0">
                <a:solidFill>
                  <a:srgbClr val="FFC000"/>
                </a:solidFill>
              </a:rPr>
              <a:t>manquantes</a:t>
            </a:r>
            <a:r>
              <a:rPr lang="fr-FR" sz="2400" dirty="0"/>
              <a:t> par la </a:t>
            </a:r>
            <a:r>
              <a:rPr lang="fr-FR" sz="2400" dirty="0">
                <a:solidFill>
                  <a:srgbClr val="FFC000"/>
                </a:solidFill>
              </a:rPr>
              <a:t>médiane</a:t>
            </a:r>
            <a:r>
              <a:rPr lang="fr-FR" sz="2400" dirty="0"/>
              <a:t> également.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Données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aberrantes</a:t>
            </a:r>
            <a:r>
              <a:rPr lang="en-US" sz="1400" dirty="0">
                <a:solidFill>
                  <a:srgbClr val="FFC000"/>
                </a:solidFill>
              </a:rPr>
              <a:t> et  </a:t>
            </a:r>
            <a:r>
              <a:rPr lang="en-US" sz="1400" dirty="0" err="1">
                <a:solidFill>
                  <a:srgbClr val="FFC000"/>
                </a:solidFill>
              </a:rPr>
              <a:t>manquantes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Données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aberrantes</a:t>
            </a:r>
            <a:r>
              <a:rPr lang="en-US" dirty="0">
                <a:solidFill>
                  <a:srgbClr val="FFC000"/>
                </a:solidFill>
              </a:rPr>
              <a:t> et  </a:t>
            </a:r>
            <a:r>
              <a:rPr lang="en-US" dirty="0" err="1">
                <a:solidFill>
                  <a:srgbClr val="FFC000"/>
                </a:solidFill>
              </a:rPr>
              <a:t>manquantes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Données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aberrantes</a:t>
            </a:r>
            <a:r>
              <a:rPr lang="en-US" sz="1400" dirty="0">
                <a:solidFill>
                  <a:srgbClr val="FFC000"/>
                </a:solidFill>
              </a:rPr>
              <a:t> et  </a:t>
            </a:r>
            <a:r>
              <a:rPr lang="en-US" sz="1400" dirty="0" err="1">
                <a:solidFill>
                  <a:srgbClr val="FFC000"/>
                </a:solidFill>
              </a:rPr>
              <a:t>manquantes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Données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aberrantes</a:t>
            </a:r>
            <a:r>
              <a:rPr lang="en-US" dirty="0">
                <a:solidFill>
                  <a:srgbClr val="FFC000"/>
                </a:solidFill>
              </a:rPr>
              <a:t> et  </a:t>
            </a:r>
            <a:r>
              <a:rPr lang="en-US" dirty="0" err="1">
                <a:solidFill>
                  <a:srgbClr val="FFC000"/>
                </a:solidFill>
              </a:rPr>
              <a:t>manquantes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384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L’état</a:t>
            </a:r>
            <a:r>
              <a:rPr lang="en-US" sz="2000" dirty="0" smtClean="0"/>
              <a:t> du dataset (un </a:t>
            </a:r>
            <a:r>
              <a:rPr lang="en-US" sz="2000" dirty="0" err="1" smtClean="0"/>
              <a:t>échantillon</a:t>
            </a:r>
            <a:r>
              <a:rPr lang="en-US" sz="2000" dirty="0" smtClean="0"/>
              <a:t> de 1000 </a:t>
            </a:r>
            <a:r>
              <a:rPr lang="en-US" sz="2000" dirty="0" err="1" smtClean="0"/>
              <a:t>lignes</a:t>
            </a:r>
            <a:r>
              <a:rPr lang="en-US" sz="2000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6264401" cy="389016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9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On constate que </a:t>
            </a:r>
            <a:r>
              <a:rPr lang="fr-FR" sz="2400" dirty="0"/>
              <a:t>la distribution </a:t>
            </a:r>
            <a:r>
              <a:rPr lang="fr-FR" sz="2400" dirty="0" smtClean="0"/>
              <a:t>des </a:t>
            </a:r>
            <a:r>
              <a:rPr lang="fr-FR" sz="2400" dirty="0"/>
              <a:t>variables </a:t>
            </a:r>
            <a:r>
              <a:rPr lang="fr-FR" sz="2400" dirty="0" err="1"/>
              <a:t>score_uk</a:t>
            </a:r>
            <a:r>
              <a:rPr lang="fr-FR" sz="2400" dirty="0"/>
              <a:t> et </a:t>
            </a:r>
            <a:r>
              <a:rPr lang="fr-FR" sz="2400" dirty="0" err="1"/>
              <a:t>score_fr</a:t>
            </a:r>
            <a:r>
              <a:rPr lang="fr-FR" sz="2400" dirty="0"/>
              <a:t> n'est </a:t>
            </a:r>
            <a:r>
              <a:rPr lang="fr-FR" sz="2400" dirty="0">
                <a:solidFill>
                  <a:srgbClr val="FFC000"/>
                </a:solidFill>
              </a:rPr>
              <a:t>pas</a:t>
            </a:r>
            <a:r>
              <a:rPr lang="fr-FR" sz="2400" dirty="0"/>
              <a:t> sensiblement </a:t>
            </a:r>
            <a:r>
              <a:rPr lang="fr-FR" sz="2400" dirty="0" smtClean="0">
                <a:solidFill>
                  <a:srgbClr val="FFC000"/>
                </a:solidFill>
              </a:rPr>
              <a:t>différente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35" y="4038600"/>
            <a:ext cx="6468608" cy="238250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9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200" dirty="0" smtClean="0"/>
              <a:t>Visiblement </a:t>
            </a:r>
            <a:r>
              <a:rPr lang="fr-FR" sz="2200" dirty="0"/>
              <a:t>« </a:t>
            </a:r>
            <a:r>
              <a:rPr lang="fr-FR" sz="2200" dirty="0">
                <a:solidFill>
                  <a:srgbClr val="FFC000"/>
                </a:solidFill>
              </a:rPr>
              <a:t>beaucoup</a:t>
            </a:r>
            <a:r>
              <a:rPr lang="fr-FR" sz="2200" dirty="0"/>
              <a:t> » de produits sont riches en </a:t>
            </a:r>
            <a:r>
              <a:rPr lang="fr-FR" sz="2200" dirty="0">
                <a:solidFill>
                  <a:srgbClr val="FFC000"/>
                </a:solidFill>
              </a:rPr>
              <a:t>sucre</a:t>
            </a:r>
            <a:r>
              <a:rPr lang="fr-FR" sz="2200" dirty="0"/>
              <a:t>, l’histogramme ne commence à descendre significativement qu’à partir de 20g</a:t>
            </a:r>
            <a:endParaRPr lang="fr-FR" sz="2200" dirty="0" smtClean="0">
              <a:solidFill>
                <a:srgbClr val="FFC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7" y="3795147"/>
            <a:ext cx="1920406" cy="17908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56" y="3791336"/>
            <a:ext cx="3124471" cy="179000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dirty="0" err="1" smtClean="0"/>
              <a:t>Projet</a:t>
            </a:r>
            <a:r>
              <a:rPr lang="en-US" sz="1600" b="1" i="1" dirty="0" smtClean="0"/>
              <a:t> 2- </a:t>
            </a:r>
            <a:r>
              <a:rPr lang="en-US" sz="1600" b="1" i="1" dirty="0" err="1" smtClean="0"/>
              <a:t>Parcours</a:t>
            </a:r>
            <a:r>
              <a:rPr lang="en-US" sz="1600" b="1" i="1" dirty="0" smtClean="0"/>
              <a:t>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5446" y="1371600"/>
            <a:ext cx="5686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ource Sans Pro"/>
              </a:rPr>
              <a:t> </a:t>
            </a: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>
              <a:latin typeface="Source Sans Pro"/>
            </a:endParaRPr>
          </a:p>
          <a:p>
            <a:endParaRPr lang="fr-FR" dirty="0" smtClean="0">
              <a:latin typeface="Source Sans Pro"/>
            </a:endParaRPr>
          </a:p>
          <a:p>
            <a:endParaRPr lang="fr-FR" dirty="0"/>
          </a:p>
        </p:txBody>
      </p:sp>
      <p:sp>
        <p:nvSpPr>
          <p:cNvPr id="18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Réaliser</a:t>
            </a:r>
            <a:r>
              <a:rPr lang="en-US" sz="1800" dirty="0" smtClean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</a:t>
            </a:r>
            <a:r>
              <a:rPr lang="en-US" sz="1800" dirty="0" err="1" smtClean="0"/>
              <a:t>analyse</a:t>
            </a:r>
            <a:r>
              <a:rPr lang="en-US" sz="1800" dirty="0" smtClean="0"/>
              <a:t> de </a:t>
            </a:r>
            <a:r>
              <a:rPr lang="en-US" sz="1800" dirty="0" err="1" smtClean="0"/>
              <a:t>données</a:t>
            </a:r>
            <a:r>
              <a:rPr lang="en-US" sz="1800" dirty="0" smtClean="0"/>
              <a:t> </a:t>
            </a:r>
            <a:r>
              <a:rPr lang="en-US" sz="1800" dirty="0" err="1" smtClean="0"/>
              <a:t>exploratoire</a:t>
            </a:r>
            <a:r>
              <a:rPr lang="en-US" sz="1800" dirty="0" smtClean="0"/>
              <a:t> sur </a:t>
            </a:r>
            <a:r>
              <a:rPr lang="en-US" sz="1800" dirty="0" err="1" smtClean="0"/>
              <a:t>une</a:t>
            </a:r>
            <a:r>
              <a:rPr lang="en-US" sz="1800" dirty="0" smtClean="0"/>
              <a:t> base de </a:t>
            </a:r>
            <a:r>
              <a:rPr lang="en-US" sz="1800" dirty="0" err="1" smtClean="0"/>
              <a:t>produits</a:t>
            </a:r>
            <a:r>
              <a:rPr lang="en-US" sz="1800" dirty="0" smtClean="0"/>
              <a:t> </a:t>
            </a:r>
            <a:r>
              <a:rPr lang="en-US" sz="1800" dirty="0" err="1" smtClean="0"/>
              <a:t>alimentaires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vue</a:t>
            </a:r>
            <a:r>
              <a:rPr lang="en-US" sz="1800" dirty="0" smtClean="0"/>
              <a:t>  de </a:t>
            </a:r>
            <a:r>
              <a:rPr lang="en-US" sz="1800" dirty="0" err="1" smtClean="0"/>
              <a:t>créer</a:t>
            </a:r>
            <a:r>
              <a:rPr lang="en-US" sz="1800" dirty="0" smtClean="0"/>
              <a:t> un </a:t>
            </a:r>
            <a:r>
              <a:rPr lang="en-US" sz="1800" dirty="0" err="1" smtClean="0"/>
              <a:t>générateur</a:t>
            </a:r>
            <a:r>
              <a:rPr lang="en-US" sz="1800" dirty="0" smtClean="0"/>
              <a:t> de </a:t>
            </a:r>
            <a:r>
              <a:rPr lang="en-US" sz="1800" dirty="0" err="1" smtClean="0"/>
              <a:t>recettes</a:t>
            </a:r>
            <a:r>
              <a:rPr lang="en-US" sz="1800" dirty="0" smtClean="0"/>
              <a:t> “</a:t>
            </a:r>
            <a:r>
              <a:rPr lang="en-US" sz="1800" dirty="0" err="1" smtClean="0">
                <a:solidFill>
                  <a:srgbClr val="FFC000"/>
                </a:solidFill>
              </a:rPr>
              <a:t>saines</a:t>
            </a:r>
            <a:r>
              <a:rPr lang="en-US" sz="1800" dirty="0" smtClean="0"/>
              <a:t>” !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FFC000"/>
                </a:solidFill>
              </a:rPr>
              <a:t>Objectif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Choix</a:t>
            </a:r>
            <a:r>
              <a:rPr lang="en-US" sz="1400" dirty="0" smtClean="0"/>
              <a:t> </a:t>
            </a:r>
            <a:r>
              <a:rPr lang="en-US" sz="1400" dirty="0" err="1" smtClean="0"/>
              <a:t>concernant</a:t>
            </a:r>
            <a:r>
              <a:rPr lang="en-US" sz="1400" dirty="0" smtClean="0"/>
              <a:t> les </a:t>
            </a:r>
            <a:r>
              <a:rPr lang="en-US" sz="1400" dirty="0" err="1" smtClean="0"/>
              <a:t>données</a:t>
            </a:r>
            <a:r>
              <a:rPr lang="en-US" sz="1400" dirty="0" smtClean="0"/>
              <a:t> </a:t>
            </a:r>
            <a:r>
              <a:rPr lang="en-US" sz="1400" dirty="0" err="1" smtClean="0"/>
              <a:t>aberrantes</a:t>
            </a:r>
            <a:r>
              <a:rPr lang="en-US" sz="1400" dirty="0" smtClean="0"/>
              <a:t> et  </a:t>
            </a:r>
            <a:r>
              <a:rPr lang="en-US" sz="1400" dirty="0" err="1" smtClean="0"/>
              <a:t>manquantes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Objetif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La quantité de la </a:t>
            </a:r>
            <a:r>
              <a:rPr lang="fr-FR" sz="2000" dirty="0">
                <a:solidFill>
                  <a:srgbClr val="FFC000"/>
                </a:solidFill>
              </a:rPr>
              <a:t>graisse</a:t>
            </a:r>
            <a:r>
              <a:rPr lang="fr-FR" sz="2000" dirty="0"/>
              <a:t> et la </a:t>
            </a:r>
            <a:r>
              <a:rPr lang="fr-FR" sz="2000" dirty="0">
                <a:solidFill>
                  <a:srgbClr val="FFC000"/>
                </a:solidFill>
              </a:rPr>
              <a:t>graisse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FFC000"/>
                </a:solidFill>
              </a:rPr>
              <a:t>saturée</a:t>
            </a:r>
            <a:r>
              <a:rPr lang="fr-FR" sz="2000" dirty="0"/>
              <a:t> pour environ </a:t>
            </a:r>
            <a:r>
              <a:rPr lang="fr-FR" sz="2000" dirty="0">
                <a:solidFill>
                  <a:srgbClr val="FFC000"/>
                </a:solidFill>
              </a:rPr>
              <a:t>20000</a:t>
            </a:r>
            <a:r>
              <a:rPr lang="fr-FR" sz="2000" dirty="0"/>
              <a:t> produits reste considérable entre </a:t>
            </a:r>
            <a:r>
              <a:rPr lang="fr-FR" sz="2000" dirty="0">
                <a:solidFill>
                  <a:srgbClr val="FFC000"/>
                </a:solidFill>
              </a:rPr>
              <a:t>10g</a:t>
            </a:r>
            <a:r>
              <a:rPr lang="fr-FR" sz="2000" dirty="0"/>
              <a:t> et </a:t>
            </a:r>
            <a:r>
              <a:rPr lang="fr-FR" sz="2000" dirty="0">
                <a:solidFill>
                  <a:srgbClr val="FFC000"/>
                </a:solidFill>
              </a:rPr>
              <a:t>20g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41" y="3282168"/>
            <a:ext cx="1897544" cy="15850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05" y="2895906"/>
            <a:ext cx="3223539" cy="35810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23" y="4915230"/>
            <a:ext cx="1867062" cy="158509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r>
              <a:rPr lang="fr-FR" sz="2000" dirty="0"/>
              <a:t>La quantité des </a:t>
            </a:r>
            <a:r>
              <a:rPr lang="fr-FR" sz="2000" dirty="0">
                <a:solidFill>
                  <a:srgbClr val="FFC000"/>
                </a:solidFill>
              </a:rPr>
              <a:t>carbohydrates</a:t>
            </a:r>
            <a:r>
              <a:rPr lang="fr-FR" sz="2000" dirty="0"/>
              <a:t> est relativement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« </a:t>
            </a:r>
            <a:r>
              <a:rPr lang="fr-FR" sz="2000" dirty="0">
                <a:solidFill>
                  <a:srgbClr val="FFC000"/>
                </a:solidFill>
              </a:rPr>
              <a:t>grande</a:t>
            </a:r>
            <a:r>
              <a:rPr lang="fr-FR" sz="2000" dirty="0"/>
              <a:t> », elle est « petite » pour environ 10000 produits, mais il y a aussi un léger </a:t>
            </a:r>
            <a:r>
              <a:rPr lang="fr-FR" sz="2000" dirty="0">
                <a:solidFill>
                  <a:srgbClr val="FFC000"/>
                </a:solidFill>
              </a:rPr>
              <a:t>pic</a:t>
            </a:r>
            <a:r>
              <a:rPr lang="fr-FR" sz="2000" dirty="0"/>
              <a:t> autour de la valeur </a:t>
            </a:r>
            <a:r>
              <a:rPr lang="fr-FR" sz="2000" dirty="0">
                <a:solidFill>
                  <a:srgbClr val="FFC000"/>
                </a:solidFill>
              </a:rPr>
              <a:t>60g</a:t>
            </a:r>
            <a:r>
              <a:rPr lang="fr-FR" sz="2000" dirty="0"/>
              <a:t> !!?</a:t>
            </a:r>
          </a:p>
          <a:p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53" y="3912706"/>
            <a:ext cx="3412211" cy="18213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16" y="3911151"/>
            <a:ext cx="1943268" cy="182289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r>
              <a:rPr lang="fr-FR" sz="2000" dirty="0"/>
              <a:t>Pour les </a:t>
            </a:r>
            <a:r>
              <a:rPr lang="fr-FR" sz="2000" dirty="0">
                <a:solidFill>
                  <a:srgbClr val="FFC000"/>
                </a:solidFill>
              </a:rPr>
              <a:t>fibres</a:t>
            </a:r>
            <a:r>
              <a:rPr lang="fr-FR" sz="2000" dirty="0"/>
              <a:t>, au-delà de </a:t>
            </a:r>
            <a:r>
              <a:rPr lang="fr-FR" sz="2000" dirty="0">
                <a:solidFill>
                  <a:srgbClr val="FFC000"/>
                </a:solidFill>
              </a:rPr>
              <a:t>2</a:t>
            </a:r>
            <a:r>
              <a:rPr lang="fr-FR" sz="2000" dirty="0"/>
              <a:t>g, </a:t>
            </a:r>
            <a:r>
              <a:rPr lang="fr-FR" sz="2000" dirty="0">
                <a:solidFill>
                  <a:srgbClr val="FFC000"/>
                </a:solidFill>
              </a:rPr>
              <a:t>peu</a:t>
            </a:r>
            <a:r>
              <a:rPr lang="fr-FR" sz="2000" dirty="0"/>
              <a:t> de produits en </a:t>
            </a:r>
            <a:r>
              <a:rPr lang="fr-FR" sz="2000" dirty="0" smtClean="0"/>
              <a:t>contiennent</a:t>
            </a:r>
            <a:endParaRPr lang="fr-FR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81" y="3697803"/>
            <a:ext cx="3154953" cy="17832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92" y="3697802"/>
            <a:ext cx="1714649" cy="171239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Quelques remarques extraites du notebook 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r>
              <a:rPr lang="fr-FR" sz="2200" dirty="0"/>
              <a:t>Peu de produits contiennent « beaucoup de </a:t>
            </a:r>
            <a:r>
              <a:rPr lang="fr-FR" sz="2200" dirty="0" smtClean="0">
                <a:solidFill>
                  <a:srgbClr val="FFC000"/>
                </a:solidFill>
              </a:rPr>
              <a:t>sel</a:t>
            </a:r>
            <a:r>
              <a:rPr lang="fr-FR" sz="2200" dirty="0" smtClean="0"/>
              <a:t>» </a:t>
            </a:r>
            <a:r>
              <a:rPr lang="fr-FR" sz="2200" dirty="0"/>
              <a:t>&gt; </a:t>
            </a:r>
            <a:r>
              <a:rPr lang="fr-FR" sz="2200" dirty="0">
                <a:solidFill>
                  <a:srgbClr val="FFC000"/>
                </a:solidFill>
              </a:rPr>
              <a:t>3g</a:t>
            </a:r>
            <a:r>
              <a:rPr lang="fr-FR" sz="2200" dirty="0"/>
              <a:t>, je suppose qu’il s’agit des produits salés (chips, ..)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univariée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01870"/>
            <a:ext cx="5943600" cy="243217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dirty="0" err="1" smtClean="0"/>
              <a:t>Projet</a:t>
            </a:r>
            <a:r>
              <a:rPr lang="en-US" sz="1600" b="1" i="1" dirty="0" smtClean="0"/>
              <a:t> 2- </a:t>
            </a:r>
            <a:r>
              <a:rPr lang="en-US" sz="1600" b="1" i="1" dirty="0" err="1" smtClean="0"/>
              <a:t>Parcours</a:t>
            </a:r>
            <a:r>
              <a:rPr lang="en-US" sz="1600" b="1" i="1" dirty="0" smtClean="0"/>
              <a:t>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On constate </a:t>
            </a:r>
            <a:r>
              <a:rPr lang="fr-FR" sz="2400" dirty="0" smtClean="0"/>
              <a:t>des corrélations linéaires (+ ou -) </a:t>
            </a:r>
            <a:r>
              <a:rPr lang="fr-FR" sz="2400" dirty="0"/>
              <a:t>forte entre certaines variables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endParaRPr lang="fr-FR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Analyse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multivariée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fr-FR" sz="1400" dirty="0" smtClean="0"/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5694"/>
            <a:ext cx="6096000" cy="40386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Sans surprise, une forte corrélation linéaire entre le sel et le </a:t>
            </a:r>
            <a:r>
              <a:rPr lang="fr-FR" sz="2400" dirty="0" smtClean="0"/>
              <a:t>sodium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634423"/>
            <a:ext cx="3276600" cy="265199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Malgré qu’il n’y pas de forte corrélation linéaire entre le sel et le score , on constate tout de même ci-dessous qu'une augmentation du sel est accompagnée d'une </a:t>
            </a:r>
            <a:r>
              <a:rPr lang="fr-FR" sz="2400" dirty="0" smtClean="0"/>
              <a:t>tendance d'augmentation </a:t>
            </a:r>
            <a:r>
              <a:rPr lang="fr-FR" sz="2400" dirty="0"/>
              <a:t>du score</a:t>
            </a: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14579"/>
            <a:ext cx="3650296" cy="258340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Le graphe ci-après confirme </a:t>
            </a:r>
            <a:r>
              <a:rPr lang="fr-FR" sz="2400" dirty="0" smtClean="0"/>
              <a:t>la </a:t>
            </a:r>
            <a:r>
              <a:rPr lang="fr-FR" sz="2400" dirty="0"/>
              <a:t>corrélation linéaire forte entre la graisses saturées et le </a:t>
            </a:r>
            <a:r>
              <a:rPr lang="fr-FR" sz="2400" dirty="0" smtClean="0"/>
              <a:t>score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24200"/>
            <a:ext cx="4328535" cy="269009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Idem, le graphe ci-après confirme clairement la corrélation linéaire forte entre la graisse et le score</a:t>
            </a: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>
                <a:solidFill>
                  <a:srgbClr val="FFC000"/>
                </a:solidFill>
              </a:rPr>
              <a:t>Conclusion </a:t>
            </a:r>
            <a:endParaRPr lang="fr-FR" sz="1400" dirty="0" smtClean="0">
              <a:solidFill>
                <a:srgbClr val="FFC000"/>
              </a:solidFill>
            </a:endParaRP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98227"/>
            <a:ext cx="3596952" cy="273581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Malgré qu’il n’y pas de forte corrélation linéaire entre le fibre et le score, on constate tout de même qu'une augmentation du fibre est </a:t>
            </a:r>
            <a:r>
              <a:rPr lang="fr-FR" sz="2400" dirty="0" smtClean="0"/>
              <a:t>accompagnée </a:t>
            </a:r>
            <a:r>
              <a:rPr lang="fr-FR" sz="2400" dirty="0"/>
              <a:t>d'une </a:t>
            </a:r>
            <a:r>
              <a:rPr lang="fr-FR" sz="2400" dirty="0" smtClean="0"/>
              <a:t>diminution du score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72" y="3392649"/>
            <a:ext cx="3650296" cy="270533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important </a:t>
            </a:r>
            <a:r>
              <a:rPr lang="en-US" sz="2400" dirty="0" err="1" smtClean="0"/>
              <a:t>d’attributs</a:t>
            </a:r>
            <a:r>
              <a:rPr lang="en-US" sz="2400" dirty="0" smtClean="0"/>
              <a:t> 162 !</a:t>
            </a:r>
          </a:p>
          <a:p>
            <a:r>
              <a:rPr lang="en-US" sz="2400" dirty="0" smtClean="0"/>
              <a:t>Pour </a:t>
            </a:r>
            <a:r>
              <a:rPr lang="en-US" sz="2400" dirty="0" smtClean="0">
                <a:solidFill>
                  <a:srgbClr val="FFC000"/>
                </a:solidFill>
              </a:rPr>
              <a:t>320772</a:t>
            </a:r>
            <a:r>
              <a:rPr lang="en-US" sz="2400" dirty="0" smtClean="0"/>
              <a:t> </a:t>
            </a:r>
            <a:r>
              <a:rPr lang="en-US" sz="2400" dirty="0" err="1" smtClean="0"/>
              <a:t>produits</a:t>
            </a:r>
            <a:r>
              <a:rPr lang="en-US" sz="2400" dirty="0" smtClean="0"/>
              <a:t> </a:t>
            </a:r>
          </a:p>
          <a:p>
            <a:r>
              <a:rPr lang="fr-FR" sz="2400" dirty="0"/>
              <a:t>Exploration systématique </a:t>
            </a:r>
            <a:r>
              <a:rPr lang="fr-FR" sz="2400" dirty="0" smtClean="0">
                <a:solidFill>
                  <a:srgbClr val="FFC000"/>
                </a:solidFill>
              </a:rPr>
              <a:t>impossible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 smtClean="0"/>
              <a:t>Il a </a:t>
            </a:r>
            <a:r>
              <a:rPr lang="en-US" sz="2400" dirty="0" err="1" smtClean="0"/>
              <a:t>fallu</a:t>
            </a:r>
            <a:r>
              <a:rPr lang="en-US" sz="2400" dirty="0" smtClean="0"/>
              <a:t> faire des </a:t>
            </a:r>
            <a:r>
              <a:rPr lang="en-US" sz="2400" dirty="0" err="1" smtClean="0">
                <a:solidFill>
                  <a:srgbClr val="FFC000"/>
                </a:solidFill>
              </a:rPr>
              <a:t>choix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!</a:t>
            </a:r>
            <a:endParaRPr lang="fr-FR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>
                <a:solidFill>
                  <a:srgbClr val="FFC000"/>
                </a:solidFill>
              </a:rPr>
              <a:t>Présentation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Choix</a:t>
            </a:r>
            <a:r>
              <a:rPr lang="en-US" sz="1400" dirty="0" smtClean="0"/>
              <a:t> </a:t>
            </a:r>
            <a:r>
              <a:rPr lang="en-US" sz="1400" dirty="0" err="1" smtClean="0"/>
              <a:t>concernant</a:t>
            </a:r>
            <a:r>
              <a:rPr lang="en-US" sz="1400" dirty="0" smtClean="0"/>
              <a:t> les </a:t>
            </a:r>
            <a:r>
              <a:rPr lang="en-US" sz="1400" dirty="0" err="1" smtClean="0"/>
              <a:t>données</a:t>
            </a:r>
            <a:r>
              <a:rPr lang="en-US" sz="1400" dirty="0" smtClean="0"/>
              <a:t> </a:t>
            </a:r>
            <a:r>
              <a:rPr lang="en-US" sz="1400" dirty="0" err="1" smtClean="0"/>
              <a:t>aberrantes</a:t>
            </a:r>
            <a:r>
              <a:rPr lang="en-US" sz="1400" dirty="0" smtClean="0"/>
              <a:t> et  </a:t>
            </a:r>
            <a:r>
              <a:rPr lang="en-US" sz="1400" dirty="0" err="1" smtClean="0"/>
              <a:t>manquantes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</a:t>
            </a:r>
            <a:r>
              <a:rPr lang="fr-FR" sz="1400" dirty="0">
                <a:solidFill>
                  <a:srgbClr val="FFC000"/>
                </a:solidFill>
              </a:rPr>
              <a:t> </a:t>
            </a:r>
            <a:endParaRPr lang="fr-FR" sz="1400" dirty="0" smtClean="0">
              <a:solidFill>
                <a:srgbClr val="FFC000"/>
              </a:solidFill>
            </a:endParaRP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Présentation</a:t>
            </a:r>
            <a:r>
              <a:rPr lang="en-US" dirty="0" smtClean="0">
                <a:solidFill>
                  <a:srgbClr val="FFC000"/>
                </a:solidFill>
              </a:rPr>
              <a:t> du dataset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Peut on "timidement" affirmer qu'une augmentation du protéine est associée à une diminution du score ?</a:t>
            </a: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91245"/>
            <a:ext cx="3871295" cy="269009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On remarque que les produits provenant de la Hongrie, Danemark, Roumanie présentent un</a:t>
            </a:r>
            <a:br>
              <a:rPr lang="fr-FR" sz="2000" dirty="0"/>
            </a:br>
            <a:r>
              <a:rPr lang="fr-FR" sz="2000" dirty="0"/>
              <a:t>score relativement </a:t>
            </a:r>
            <a:r>
              <a:rPr lang="fr-FR" sz="2000" dirty="0" smtClean="0">
                <a:solidFill>
                  <a:srgbClr val="EE8E00"/>
                </a:solidFill>
              </a:rPr>
              <a:t>élevé</a:t>
            </a:r>
            <a:r>
              <a:rPr lang="fr-FR" sz="20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fr-FR" sz="1600" dirty="0" smtClean="0"/>
              <a:t>mais </a:t>
            </a:r>
            <a:r>
              <a:rPr lang="fr-FR" sz="1600" dirty="0"/>
              <a:t>il faut garder à l'esprit que la </a:t>
            </a:r>
            <a:r>
              <a:rPr lang="fr-FR" sz="1600" dirty="0">
                <a:solidFill>
                  <a:srgbClr val="EE8E00"/>
                </a:solidFill>
              </a:rPr>
              <a:t>taille</a:t>
            </a:r>
            <a:r>
              <a:rPr lang="fr-FR" sz="1600" dirty="0"/>
              <a:t> la donnée disponible n'est pas la même pour tous les pays</a:t>
            </a:r>
            <a:endParaRPr lang="en-US" sz="16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>
                <a:solidFill>
                  <a:srgbClr val="FFC000"/>
                </a:solidFill>
              </a:rPr>
              <a:t>Analyse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err="1">
                <a:solidFill>
                  <a:srgbClr val="FFC000"/>
                </a:solidFill>
              </a:rPr>
              <a:t>multivariée</a:t>
            </a:r>
            <a:endParaRPr lang="en-US" sz="1400" dirty="0">
              <a:solidFill>
                <a:srgbClr val="FFC000"/>
              </a:solidFill>
            </a:endParaRPr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multivariée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91" y="3185465"/>
            <a:ext cx="7521592" cy="27663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L’analyse est difficile vu l’état initial du </a:t>
            </a:r>
            <a:r>
              <a:rPr lang="fr-FR" dirty="0" err="1"/>
              <a:t>dataset</a:t>
            </a:r>
            <a:r>
              <a:rPr lang="fr-FR" dirty="0"/>
              <a:t>, des colonnes potentiellement intéressantes au vue de notre objectif ont été </a:t>
            </a:r>
            <a:r>
              <a:rPr lang="fr-FR" dirty="0" smtClean="0"/>
              <a:t>supprimées </a:t>
            </a:r>
            <a:r>
              <a:rPr lang="fr-FR" dirty="0"/>
              <a:t>car peu ou mal </a:t>
            </a:r>
            <a:r>
              <a:rPr lang="fr-FR" dirty="0" smtClean="0"/>
              <a:t>renseignées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Contrairement à quoi on pouvait s’attendre, la corrélation entre certains composants n’était pas si forte ! (protéines et score)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Privilégier </a:t>
            </a:r>
            <a:r>
              <a:rPr lang="fr-FR" dirty="0"/>
              <a:t>les produits riches en fibre, protéines</a:t>
            </a:r>
          </a:p>
          <a:p>
            <a:r>
              <a:rPr lang="fr-FR" dirty="0"/>
              <a:t>Eviter les produits riche en sucre , sel, graisse et graisse saturée</a:t>
            </a:r>
          </a:p>
          <a:p>
            <a:r>
              <a:rPr lang="fr-FR" dirty="0"/>
              <a:t>Des pays comme USA, UK, France ont une moyenne relativement élevée du score </a:t>
            </a:r>
          </a:p>
          <a:p>
            <a:r>
              <a:rPr lang="fr-FR" dirty="0"/>
              <a:t>Le </a:t>
            </a:r>
            <a:r>
              <a:rPr lang="fr-FR" dirty="0" err="1"/>
              <a:t>score_fr</a:t>
            </a:r>
            <a:r>
              <a:rPr lang="fr-FR" dirty="0"/>
              <a:t> et le </a:t>
            </a:r>
            <a:r>
              <a:rPr lang="fr-FR" dirty="0" err="1"/>
              <a:t>score_uk</a:t>
            </a:r>
            <a:r>
              <a:rPr lang="fr-FR" dirty="0"/>
              <a:t> ne diffèrent pas sensiblement.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>
                <a:solidFill>
                  <a:srgbClr val="FFC000"/>
                </a:solidFill>
              </a:rPr>
              <a:t>Conclusion</a:t>
            </a:r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r>
              <a:rPr lang="fr-FR" dirty="0"/>
              <a:t>Comme étape supplémentaire</a:t>
            </a:r>
          </a:p>
          <a:p>
            <a:pPr lvl="1"/>
            <a:r>
              <a:rPr lang="fr-FR" dirty="0"/>
              <a:t>Exploiter la donnée </a:t>
            </a:r>
            <a:r>
              <a:rPr lang="fr-FR" dirty="0" smtClean="0"/>
              <a:t>Marque et son influence sur le score</a:t>
            </a:r>
            <a:endParaRPr lang="fr-FR" dirty="0"/>
          </a:p>
          <a:p>
            <a:pPr lvl="1"/>
            <a:r>
              <a:rPr lang="fr-FR" dirty="0"/>
              <a:t>On peut construire des modalités pour la variable score (un partitionnement par intervalles contigus de l’ensemble des valeurs possibles ) et créer un modèle de prédiction , qui prédit la modalité correspondant à un produit donnée au vu de ses caractéristiques nutritionnelles.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/>
              <a:t>Nettoyage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 smtClean="0"/>
              <a:t>synthèse des conclusions</a:t>
            </a:r>
          </a:p>
          <a:p>
            <a:r>
              <a:rPr lang="fr-FR" sz="1400" dirty="0" smtClean="0">
                <a:solidFill>
                  <a:srgbClr val="FFC000"/>
                </a:solidFill>
              </a:rPr>
              <a:t>propositions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Propositions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384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L’état</a:t>
            </a:r>
            <a:r>
              <a:rPr lang="en-US" sz="2000" dirty="0" smtClean="0"/>
              <a:t> du dataset (un </a:t>
            </a:r>
            <a:r>
              <a:rPr lang="en-US" sz="2000" dirty="0" err="1" smtClean="0"/>
              <a:t>échantillon</a:t>
            </a:r>
            <a:r>
              <a:rPr lang="en-US" sz="2000" dirty="0" smtClean="0"/>
              <a:t> de </a:t>
            </a:r>
            <a:r>
              <a:rPr lang="en-US" sz="2000" dirty="0" smtClean="0">
                <a:solidFill>
                  <a:srgbClr val="FFC000"/>
                </a:solidFill>
              </a:rPr>
              <a:t>1000</a:t>
            </a:r>
            <a:r>
              <a:rPr lang="en-US" sz="2000" dirty="0" smtClean="0"/>
              <a:t> </a:t>
            </a:r>
            <a:r>
              <a:rPr lang="en-US" sz="2000" dirty="0" err="1" smtClean="0"/>
              <a:t>lignes</a:t>
            </a:r>
            <a:r>
              <a:rPr lang="en-US" sz="2000" dirty="0" smtClean="0"/>
              <a:t>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 smtClean="0"/>
              <a:t>Choix</a:t>
            </a:r>
            <a:r>
              <a:rPr lang="en-US" sz="1400" dirty="0" smtClean="0"/>
              <a:t> </a:t>
            </a:r>
            <a:r>
              <a:rPr lang="en-US" sz="1400" dirty="0" err="1" smtClean="0"/>
              <a:t>concernant</a:t>
            </a:r>
            <a:r>
              <a:rPr lang="en-US" sz="1400" dirty="0" smtClean="0"/>
              <a:t> les </a:t>
            </a:r>
            <a:r>
              <a:rPr lang="en-US" sz="1400" dirty="0" err="1" smtClean="0"/>
              <a:t>données</a:t>
            </a:r>
            <a:r>
              <a:rPr lang="en-US" sz="1400" dirty="0" smtClean="0"/>
              <a:t> </a:t>
            </a:r>
            <a:r>
              <a:rPr lang="en-US" sz="1400" dirty="0" err="1" smtClean="0"/>
              <a:t>aberrantes</a:t>
            </a:r>
            <a:r>
              <a:rPr lang="en-US" sz="1400" dirty="0" smtClean="0"/>
              <a:t> et  </a:t>
            </a:r>
            <a:r>
              <a:rPr lang="en-US" sz="1400" dirty="0" err="1" smtClean="0"/>
              <a:t>manquantes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89620"/>
            <a:ext cx="6172200" cy="398258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392408" cy="5261765"/>
          </a:xfrm>
        </p:spPr>
        <p:txBody>
          <a:bodyPr>
            <a:normAutofit/>
          </a:bodyPr>
          <a:lstStyle/>
          <a:p>
            <a:pPr lvl="0"/>
            <a:r>
              <a:rPr lang="fr-FR" sz="2400" dirty="0"/>
              <a:t>Seulement </a:t>
            </a:r>
            <a:r>
              <a:rPr lang="fr-FR" sz="2400" dirty="0">
                <a:solidFill>
                  <a:srgbClr val="FFC000"/>
                </a:solidFill>
              </a:rPr>
              <a:t>43</a:t>
            </a:r>
            <a:r>
              <a:rPr lang="fr-FR" sz="2400" dirty="0"/>
              <a:t> colonnes ont un minimum de </a:t>
            </a:r>
            <a:r>
              <a:rPr lang="fr-FR" sz="2400" dirty="0">
                <a:solidFill>
                  <a:srgbClr val="FFC000"/>
                </a:solidFill>
              </a:rPr>
              <a:t>30%</a:t>
            </a:r>
            <a:r>
              <a:rPr lang="fr-FR" sz="2400" dirty="0"/>
              <a:t> de </a:t>
            </a:r>
            <a:r>
              <a:rPr lang="fr-FR" sz="2400" dirty="0" smtClean="0"/>
              <a:t>renseigné</a:t>
            </a:r>
            <a:endParaRPr lang="fr-FR" sz="2400" dirty="0"/>
          </a:p>
          <a:p>
            <a:pPr lvl="0"/>
            <a:r>
              <a:rPr lang="fr-FR" sz="2400" dirty="0"/>
              <a:t>Aussi, </a:t>
            </a:r>
            <a:r>
              <a:rPr lang="fr-FR" sz="2400" dirty="0">
                <a:solidFill>
                  <a:srgbClr val="FFC000"/>
                </a:solidFill>
              </a:rPr>
              <a:t>13</a:t>
            </a:r>
            <a:r>
              <a:rPr lang="fr-FR" sz="2400" dirty="0"/>
              <a:t> colonnes (parmi les 43 restantes) sont « </a:t>
            </a:r>
            <a:r>
              <a:rPr lang="fr-FR" sz="2400" dirty="0">
                <a:solidFill>
                  <a:srgbClr val="FFC000"/>
                </a:solidFill>
              </a:rPr>
              <a:t>toujours</a:t>
            </a:r>
            <a:r>
              <a:rPr lang="fr-FR" sz="2400" dirty="0"/>
              <a:t> » renseignées et contiennent des informations  plutôt </a:t>
            </a:r>
            <a:r>
              <a:rPr lang="fr-FR" sz="2400" dirty="0">
                <a:solidFill>
                  <a:srgbClr val="FFC000"/>
                </a:solidFill>
              </a:rPr>
              <a:t>techniques</a:t>
            </a:r>
            <a:r>
              <a:rPr lang="fr-FR" sz="2400" dirty="0"/>
              <a:t> (code, url , </a:t>
            </a:r>
            <a:r>
              <a:rPr lang="fr-FR" sz="2400" dirty="0" err="1" smtClean="0"/>
              <a:t>created_datetimes</a:t>
            </a:r>
            <a:r>
              <a:rPr lang="fr-FR" sz="2400" dirty="0" smtClean="0"/>
              <a:t>...)</a:t>
            </a:r>
          </a:p>
          <a:p>
            <a:pPr lvl="0"/>
            <a:r>
              <a:rPr lang="fr-FR" sz="2400" dirty="0"/>
              <a:t>Un choix concernant les colonnes: écarter toute variable « </a:t>
            </a:r>
            <a:r>
              <a:rPr lang="fr-FR" sz="2400" dirty="0">
                <a:solidFill>
                  <a:srgbClr val="FFC000"/>
                </a:solidFill>
              </a:rPr>
              <a:t>presque</a:t>
            </a:r>
            <a:r>
              <a:rPr lang="fr-FR" sz="2400" dirty="0"/>
              <a:t> » </a:t>
            </a:r>
            <a:r>
              <a:rPr lang="fr-FR" sz="2400" dirty="0" smtClean="0"/>
              <a:t>vide.</a:t>
            </a:r>
            <a:endParaRPr lang="fr-FR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06260"/>
            <a:ext cx="6095999" cy="179438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Des </a:t>
            </a:r>
            <a:r>
              <a:rPr lang="fr-FR" sz="2400" dirty="0"/>
              <a:t>colonnes potentiellement importantes au vu de l'objectif de notre projet, sont </a:t>
            </a:r>
            <a:r>
              <a:rPr lang="fr-FR" sz="2400" dirty="0">
                <a:solidFill>
                  <a:srgbClr val="FFC000"/>
                </a:solidFill>
              </a:rPr>
              <a:t>retenues</a:t>
            </a:r>
            <a:r>
              <a:rPr lang="fr-FR" sz="2400" dirty="0"/>
              <a:t>, celles indiquant la </a:t>
            </a:r>
            <a:r>
              <a:rPr lang="fr-FR" sz="2400" dirty="0" err="1">
                <a:solidFill>
                  <a:srgbClr val="FFC000"/>
                </a:solidFill>
              </a:rPr>
              <a:t>quntité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/>
              <a:t>d'un composant (sucre, sel, vitamine c, fer ...) dans 100g du produit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/>
              <a:t>Parmi </a:t>
            </a:r>
            <a:r>
              <a:rPr lang="fr-FR" sz="2400" dirty="0" smtClean="0"/>
              <a:t>les </a:t>
            </a:r>
            <a:r>
              <a:rPr lang="fr-FR" sz="2400" dirty="0">
                <a:solidFill>
                  <a:srgbClr val="FFC000"/>
                </a:solidFill>
              </a:rPr>
              <a:t>13</a:t>
            </a:r>
            <a:r>
              <a:rPr lang="fr-FR" sz="2400" dirty="0"/>
              <a:t> </a:t>
            </a:r>
            <a:r>
              <a:rPr lang="fr-FR" sz="2400" dirty="0" smtClean="0"/>
              <a:t>colonnes dites technique, </a:t>
            </a:r>
            <a:r>
              <a:rPr lang="fr-FR" sz="2400" dirty="0"/>
              <a:t>seule la donnée «</a:t>
            </a:r>
            <a:r>
              <a:rPr lang="fr-FR" sz="2400" dirty="0" err="1">
                <a:solidFill>
                  <a:srgbClr val="FFC000"/>
                </a:solidFill>
              </a:rPr>
              <a:t>countries_fr</a:t>
            </a:r>
            <a:r>
              <a:rPr lang="fr-FR" sz="2400" dirty="0"/>
              <a:t>» est prise en compte plus tard dans cette analyse.</a:t>
            </a:r>
          </a:p>
          <a:p>
            <a:endParaRPr lang="fr-FR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/>
              <a:t>P</a:t>
            </a:r>
            <a:r>
              <a:rPr lang="fr-FR" sz="1400" dirty="0" smtClean="0"/>
              <a:t>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384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L’état</a:t>
            </a:r>
            <a:r>
              <a:rPr lang="en-US" sz="2000" dirty="0" smtClean="0"/>
              <a:t> du dataset (un </a:t>
            </a:r>
            <a:r>
              <a:rPr lang="en-US" sz="2000" dirty="0" err="1" smtClean="0"/>
              <a:t>échantillon</a:t>
            </a:r>
            <a:r>
              <a:rPr lang="en-US" sz="2000" dirty="0" smtClean="0"/>
              <a:t> de 1000 </a:t>
            </a:r>
            <a:r>
              <a:rPr lang="en-US" sz="2000" dirty="0" err="1" smtClean="0"/>
              <a:t>lignes</a:t>
            </a:r>
            <a:r>
              <a:rPr lang="en-US" sz="2000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4" y="2133600"/>
            <a:ext cx="6324600" cy="403558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5261765"/>
          </a:xfrm>
        </p:spPr>
        <p:txBody>
          <a:bodyPr/>
          <a:lstStyle/>
          <a:p>
            <a:r>
              <a:rPr lang="fr-FR" sz="2400" dirty="0"/>
              <a:t>Un choix concernant les lignes: écarter toute ligne « presque » vide (à </a:t>
            </a:r>
            <a:r>
              <a:rPr lang="fr-FR" sz="2400" dirty="0">
                <a:solidFill>
                  <a:srgbClr val="FFC000"/>
                </a:solidFill>
              </a:rPr>
              <a:t>plus</a:t>
            </a:r>
            <a:r>
              <a:rPr lang="fr-FR" sz="2400" dirty="0"/>
              <a:t> de </a:t>
            </a:r>
            <a:r>
              <a:rPr lang="fr-FR" sz="2400" dirty="0">
                <a:solidFill>
                  <a:srgbClr val="FFC000"/>
                </a:solidFill>
              </a:rPr>
              <a:t>70</a:t>
            </a:r>
            <a:r>
              <a:rPr lang="fr-FR" sz="2400" dirty="0" smtClean="0"/>
              <a:t>%)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FFC000"/>
                </a:solidFill>
              </a:rPr>
              <a:t>15</a:t>
            </a:r>
            <a:r>
              <a:rPr lang="en-US" sz="2400" dirty="0" smtClean="0"/>
              <a:t>% de </a:t>
            </a:r>
            <a:r>
              <a:rPr lang="en-US" sz="2400" dirty="0" err="1" smtClean="0"/>
              <a:t>lignes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supprimées</a:t>
            </a:r>
            <a:endParaRPr lang="fr-FR" sz="2400" dirty="0" smtClean="0">
              <a:solidFill>
                <a:srgbClr val="FFC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1447800" y="23327"/>
            <a:ext cx="7696200" cy="52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i="1" smtClean="0"/>
              <a:t>Projet 2- Parcours data sciences</a:t>
            </a:r>
          </a:p>
          <a:p>
            <a:pPr algn="r"/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0"/>
            <a:ext cx="1143000" cy="54817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5105400" y="6477000"/>
            <a:ext cx="3962400" cy="296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dirty="0" smtClean="0"/>
              <a:t>Sofiane NAAR  08/12/2017</a:t>
            </a:r>
          </a:p>
          <a:p>
            <a:pPr algn="r"/>
            <a:endParaRPr lang="en-US" b="1" i="1" dirty="0" smtClean="0"/>
          </a:p>
          <a:p>
            <a:pPr algn="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9" y="685800"/>
            <a:ext cx="2487964" cy="523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Objet de </a:t>
            </a:r>
            <a:r>
              <a:rPr lang="en-US" sz="1400" dirty="0" err="1" smtClean="0"/>
              <a:t>l’analyse</a:t>
            </a:r>
            <a:endParaRPr lang="en-US" sz="1400" dirty="0" smtClean="0"/>
          </a:p>
          <a:p>
            <a:r>
              <a:rPr lang="en-US" sz="1400" dirty="0" err="1" smtClean="0"/>
              <a:t>Présentation</a:t>
            </a:r>
            <a:r>
              <a:rPr lang="en-US" sz="1400" dirty="0" smtClean="0"/>
              <a:t> du dataset</a:t>
            </a:r>
          </a:p>
          <a:p>
            <a:r>
              <a:rPr lang="en-US" sz="1400" dirty="0" err="1" smtClean="0">
                <a:solidFill>
                  <a:srgbClr val="FFC000"/>
                </a:solidFill>
              </a:rPr>
              <a:t>Nettoyage</a:t>
            </a:r>
            <a:r>
              <a:rPr lang="en-US" sz="1400" dirty="0" smtClean="0">
                <a:solidFill>
                  <a:srgbClr val="FFC000"/>
                </a:solidFill>
              </a:rPr>
              <a:t> du dataset</a:t>
            </a:r>
          </a:p>
          <a:p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aberrantes</a:t>
            </a:r>
            <a:r>
              <a:rPr lang="en-US" sz="1400" dirty="0"/>
              <a:t> et  </a:t>
            </a:r>
            <a:r>
              <a:rPr lang="en-US" sz="1400" dirty="0" err="1"/>
              <a:t>manquantes</a:t>
            </a:r>
            <a:endParaRPr lang="en-US" sz="1400" dirty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univariée</a:t>
            </a:r>
            <a:endParaRPr lang="en-US" sz="1400" dirty="0" smtClean="0"/>
          </a:p>
          <a:p>
            <a:r>
              <a:rPr lang="en-US" sz="1400" dirty="0" err="1" smtClean="0"/>
              <a:t>Analyse</a:t>
            </a:r>
            <a:r>
              <a:rPr lang="en-US" sz="1400" dirty="0" smtClean="0"/>
              <a:t> </a:t>
            </a:r>
            <a:r>
              <a:rPr lang="en-US" sz="1400" dirty="0" err="1" smtClean="0"/>
              <a:t>multivariée</a:t>
            </a:r>
            <a:endParaRPr lang="en-US" sz="1400" dirty="0" smtClean="0"/>
          </a:p>
          <a:p>
            <a:r>
              <a:rPr lang="fr-FR" sz="1400" dirty="0"/>
              <a:t>Conclusion </a:t>
            </a:r>
            <a:endParaRPr lang="fr-FR" sz="1400" dirty="0" smtClean="0"/>
          </a:p>
          <a:p>
            <a:r>
              <a:rPr lang="fr-FR" sz="1400" dirty="0" smtClean="0"/>
              <a:t>propositions</a:t>
            </a: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553672" y="548172"/>
            <a:ext cx="6133127" cy="742957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Nettoyage</a:t>
            </a:r>
            <a:r>
              <a:rPr lang="en-US" dirty="0">
                <a:solidFill>
                  <a:srgbClr val="FFC000"/>
                </a:solidFill>
              </a:rPr>
              <a:t> du dataset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522992" y="1443835"/>
            <a:ext cx="6155572" cy="384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L’état</a:t>
            </a:r>
            <a:r>
              <a:rPr lang="en-US" sz="2000" dirty="0" smtClean="0"/>
              <a:t> du dataset (un </a:t>
            </a:r>
            <a:r>
              <a:rPr lang="en-US" sz="2000" dirty="0" err="1" smtClean="0"/>
              <a:t>échantillon</a:t>
            </a:r>
            <a:r>
              <a:rPr lang="en-US" sz="2000" dirty="0" smtClean="0"/>
              <a:t> de 1000 </a:t>
            </a:r>
            <a:r>
              <a:rPr lang="en-US" sz="2000" dirty="0" err="1" smtClean="0"/>
              <a:t>lignes</a:t>
            </a:r>
            <a:r>
              <a:rPr lang="en-US" sz="2000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73" y="2514600"/>
            <a:ext cx="6361728" cy="376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407-empty-graph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1838</Words>
  <Application>Microsoft Office PowerPoint</Application>
  <PresentationFormat>Affichage à l'écran (4:3)</PresentationFormat>
  <Paragraphs>507</Paragraphs>
  <Slides>33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Microsoft Himalaya</vt:lpstr>
      <vt:lpstr>Microsoft New Tai Lue</vt:lpstr>
      <vt:lpstr>Source Sans Pro</vt:lpstr>
      <vt:lpstr>Wingdings</vt:lpstr>
      <vt:lpstr>20407-empty-graph-chalkhand-black</vt:lpstr>
      <vt:lpstr>Projet 2 Analyser des données nutritionnelles </vt:lpstr>
      <vt:lpstr>Objetif</vt:lpstr>
      <vt:lpstr>Présentation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Nettoyage du dataset</vt:lpstr>
      <vt:lpstr>Données aberrantes et  manquantes</vt:lpstr>
      <vt:lpstr>Données aberrantes et  manquantes</vt:lpstr>
      <vt:lpstr>Données aberrantes et  manquantes</vt:lpstr>
      <vt:lpstr>Analyse univariée</vt:lpstr>
      <vt:lpstr>Analyse univariée</vt:lpstr>
      <vt:lpstr>Analyse univariée</vt:lpstr>
      <vt:lpstr>Analyse univariée</vt:lpstr>
      <vt:lpstr>Analyse univariée</vt:lpstr>
      <vt:lpstr>Analyse univariée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Analyse multivariée</vt:lpstr>
      <vt:lpstr>Conclusion</vt:lpstr>
      <vt:lpstr>Propositions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2015-06-03T18:34:02Z</dcterms:created>
  <dcterms:modified xsi:type="dcterms:W3CDTF">2017-12-08T11:38:54Z</dcterms:modified>
</cp:coreProperties>
</file>