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347" r:id="rId4"/>
    <p:sldId id="348" r:id="rId5"/>
    <p:sldId id="332" r:id="rId6"/>
    <p:sldId id="344" r:id="rId7"/>
    <p:sldId id="345" r:id="rId8"/>
    <p:sldId id="346" r:id="rId9"/>
    <p:sldId id="333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34" r:id="rId20"/>
    <p:sldId id="359" r:id="rId21"/>
    <p:sldId id="362" r:id="rId22"/>
    <p:sldId id="363" r:id="rId23"/>
    <p:sldId id="364" r:id="rId24"/>
    <p:sldId id="360" r:id="rId25"/>
    <p:sldId id="365" r:id="rId26"/>
    <p:sldId id="366" r:id="rId27"/>
    <p:sldId id="33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27" autoAdjust="0"/>
  </p:normalViewPr>
  <p:slideViewPr>
    <p:cSldViewPr>
      <p:cViewPr varScale="1">
        <p:scale>
          <a:sx n="63" d="100"/>
          <a:sy n="63" d="100"/>
        </p:scale>
        <p:origin x="6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990B0-5BEE-466B-853C-9608DB6BC8F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88CF-D49B-46CE-9D2C-173C289C5C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9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9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3100" y="596900"/>
            <a:ext cx="5257800" cy="1066800"/>
          </a:xfrm>
        </p:spPr>
        <p:txBody>
          <a:bodyPr>
            <a:noAutofit/>
          </a:bodyPr>
          <a:lstStyle>
            <a:lvl1pPr algn="ctr">
              <a:defRPr sz="48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3000" y="1663700"/>
            <a:ext cx="4326038" cy="381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148130"/>
            <a:ext cx="7772398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4400" y="1443835"/>
            <a:ext cx="7764164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0" y="911225"/>
            <a:ext cx="6515100" cy="1133475"/>
          </a:xfrm>
        </p:spPr>
        <p:txBody>
          <a:bodyPr anchor="t"/>
          <a:lstStyle>
            <a:lvl1pPr algn="l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457200"/>
            <a:ext cx="6515100" cy="44450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13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121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13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121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p-proj4.herokuapp.com/flight-delays-predicti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989" y="656444"/>
            <a:ext cx="6972300" cy="1934356"/>
          </a:xfrm>
        </p:spPr>
        <p:txBody>
          <a:bodyPr/>
          <a:lstStyle/>
          <a:p>
            <a:r>
              <a:rPr lang="fr-FR" sz="2000" dirty="0" smtClean="0">
                <a:ea typeface="+mn-ea"/>
              </a:rPr>
              <a:t>Projet </a:t>
            </a:r>
            <a:r>
              <a:rPr lang="fr-FR" sz="2000" dirty="0" smtClean="0">
                <a:ea typeface="+mn-ea"/>
              </a:rPr>
              <a:t>4</a:t>
            </a:r>
            <a:r>
              <a:rPr lang="fr-FR" sz="2000" dirty="0" smtClean="0">
                <a:ea typeface="+mn-ea"/>
              </a:rPr>
              <a:t/>
            </a:r>
            <a:br>
              <a:rPr lang="fr-FR" sz="2000" dirty="0" smtClean="0">
                <a:ea typeface="+mn-ea"/>
              </a:rPr>
            </a:br>
            <a:r>
              <a:rPr lang="fr-FR" sz="2000" dirty="0">
                <a:solidFill>
                  <a:srgbClr val="FFC000"/>
                </a:solidFill>
                <a:ea typeface="+mn-ea"/>
              </a:rPr>
              <a:t>A</a:t>
            </a:r>
            <a:r>
              <a:rPr lang="fr-FR" sz="2000" dirty="0" smtClean="0">
                <a:solidFill>
                  <a:srgbClr val="FFC000"/>
                </a:solidFill>
                <a:ea typeface="+mn-ea"/>
              </a:rPr>
              <a:t>nticipez le retard de vol des avions</a:t>
            </a:r>
            <a:r>
              <a:rPr lang="fr-FR" sz="2000" dirty="0" smtClean="0">
                <a:solidFill>
                  <a:srgbClr val="FFC000"/>
                </a:solidFill>
                <a:ea typeface="+mn-ea"/>
              </a:rPr>
              <a:t/>
            </a:r>
            <a:br>
              <a:rPr lang="fr-FR" sz="2000" dirty="0" smtClean="0">
                <a:solidFill>
                  <a:srgbClr val="FFC000"/>
                </a:solidFill>
                <a:ea typeface="+mn-ea"/>
              </a:rPr>
            </a:br>
            <a:r>
              <a:rPr lang="fr-FR" sz="2000" dirty="0" smtClean="0">
                <a:ea typeface="+mn-ea"/>
              </a:rPr>
              <a:t>Le </a:t>
            </a:r>
            <a:r>
              <a:rPr lang="fr-FR" sz="2000" dirty="0" smtClean="0">
                <a:ea typeface="+mn-ea"/>
              </a:rPr>
              <a:t>20</a:t>
            </a:r>
            <a:r>
              <a:rPr lang="fr-FR" sz="2000" dirty="0" smtClean="0">
                <a:ea typeface="+mn-ea"/>
              </a:rPr>
              <a:t>/09/2018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Par Sofiane NAAR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3327"/>
            <a:ext cx="3048000" cy="28147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400" b="1" i="1" dirty="0" err="1" smtClean="0"/>
              <a:t>Projet</a:t>
            </a:r>
            <a:r>
              <a:rPr lang="en-US" sz="1400" b="1" i="1" dirty="0" smtClean="0"/>
              <a:t> </a:t>
            </a:r>
            <a:r>
              <a:rPr lang="en-US" sz="1400" b="1" i="1" dirty="0" smtClean="0"/>
              <a:t>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442656">
            <a:off x="6579601" y="4047465"/>
            <a:ext cx="2625709" cy="17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676400"/>
            <a:ext cx="7306964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Doublons :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Doublons dus au erreurs de types :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					</a:t>
            </a:r>
            <a:r>
              <a:rPr lang="fr-FR" sz="1800" dirty="0"/>
              <a:t>	</a:t>
            </a:r>
            <a:endParaRPr lang="fr-FR" sz="18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548173"/>
            <a:ext cx="7306964" cy="97582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  <a:effectLst/>
              </a:rPr>
              <a:t>Données </a:t>
            </a:r>
            <a:r>
              <a:rPr lang="fr-FR" dirty="0">
                <a:solidFill>
                  <a:srgbClr val="FFC000"/>
                </a:solidFill>
                <a:effectLst/>
              </a:rPr>
              <a:t>manquantes, doublons et valeurs aberrantes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80" y="2133600"/>
            <a:ext cx="4730993" cy="16764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572000"/>
            <a:ext cx="476274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676400"/>
            <a:ext cx="7306964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Doublons :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Doublons dus au erreurs de types :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					    </a:t>
            </a:r>
            <a:r>
              <a:rPr lang="fr-FR" sz="24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fr-FR" sz="2400" dirty="0" smtClean="0">
                <a:solidFill>
                  <a:srgbClr val="FFC000"/>
                </a:solidFill>
              </a:rPr>
              <a:t> 4568274</a:t>
            </a:r>
            <a:endParaRPr lang="fr-FR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548173"/>
            <a:ext cx="7306964" cy="97582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  <a:effectLst/>
              </a:rPr>
              <a:t>Données </a:t>
            </a:r>
            <a:r>
              <a:rPr lang="fr-FR" dirty="0">
                <a:solidFill>
                  <a:srgbClr val="FFC000"/>
                </a:solidFill>
                <a:effectLst/>
              </a:rPr>
              <a:t>manquantes, doublons et valeurs aberrantes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80" y="2133600"/>
            <a:ext cx="4730993" cy="16764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572000"/>
            <a:ext cx="476274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676400"/>
            <a:ext cx="7306964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Suppression de toute ligne avec un </a:t>
            </a:r>
            <a:r>
              <a:rPr lang="fr-FR" sz="2000" dirty="0" smtClean="0">
                <a:solidFill>
                  <a:srgbClr val="FFC000"/>
                </a:solidFill>
              </a:rPr>
              <a:t>retard &gt; 120 min ou &lt; -20 min</a:t>
            </a:r>
            <a:endParaRPr lang="fr-FR" sz="2000" dirty="0" smtClean="0">
              <a:solidFill>
                <a:srgbClr val="FFC000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548173"/>
            <a:ext cx="7306964" cy="97582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  <a:effectLst/>
              </a:rPr>
              <a:t>Données </a:t>
            </a:r>
            <a:r>
              <a:rPr lang="fr-FR" dirty="0">
                <a:solidFill>
                  <a:srgbClr val="FFC000"/>
                </a:solidFill>
                <a:effectLst/>
              </a:rPr>
              <a:t>manquantes, doublons et valeurs aberrantes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971800"/>
            <a:ext cx="3352800" cy="2209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255" y="2971800"/>
            <a:ext cx="336334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676400"/>
            <a:ext cx="7306964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548173"/>
            <a:ext cx="7306964" cy="97582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  <a:effectLst/>
              </a:rPr>
              <a:t>Exploration</a:t>
            </a:r>
            <a:endParaRPr lang="fr-FR" dirty="0">
              <a:solidFill>
                <a:srgbClr val="FFC000"/>
              </a:solidFill>
              <a:effectLst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1" y="2133600"/>
            <a:ext cx="7687964" cy="28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676400"/>
            <a:ext cx="7306964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548173"/>
            <a:ext cx="7306964" cy="97582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  <a:effectLst/>
              </a:rPr>
              <a:t>Exploration</a:t>
            </a:r>
            <a:endParaRPr lang="fr-FR" dirty="0">
              <a:solidFill>
                <a:srgbClr val="FFC000"/>
              </a:solidFill>
              <a:effectLst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03" y="2133600"/>
            <a:ext cx="7687963" cy="28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676400"/>
            <a:ext cx="7306964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548173"/>
            <a:ext cx="7306964" cy="97582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  <a:effectLst/>
              </a:rPr>
              <a:t>Exploration</a:t>
            </a:r>
            <a:endParaRPr lang="fr-FR" dirty="0">
              <a:solidFill>
                <a:srgbClr val="FFC000"/>
              </a:solidFill>
              <a:effectLst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63" y="2133600"/>
            <a:ext cx="7674301" cy="28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676400"/>
            <a:ext cx="7306964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548173"/>
            <a:ext cx="7306964" cy="97582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  <a:effectLst/>
              </a:rPr>
              <a:t>Exploration</a:t>
            </a:r>
            <a:endParaRPr lang="fr-FR" dirty="0">
              <a:solidFill>
                <a:srgbClr val="FFC000"/>
              </a:solidFill>
              <a:effectLst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83" y="2133600"/>
            <a:ext cx="7679381" cy="28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676400"/>
            <a:ext cx="7306964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548173"/>
            <a:ext cx="7306964" cy="97582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  <a:effectLst/>
              </a:rPr>
              <a:t>Exploration</a:t>
            </a:r>
            <a:endParaRPr lang="fr-FR" dirty="0">
              <a:solidFill>
                <a:srgbClr val="FFC000"/>
              </a:solidFill>
              <a:effectLst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83" y="2133600"/>
            <a:ext cx="7679381" cy="28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676400"/>
            <a:ext cx="7306964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548173"/>
            <a:ext cx="7306964" cy="97582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  <a:effectLst/>
              </a:rPr>
              <a:t>Exploration</a:t>
            </a:r>
            <a:endParaRPr lang="fr-FR" dirty="0">
              <a:solidFill>
                <a:srgbClr val="FFC000"/>
              </a:solidFill>
              <a:effectLst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43" y="2133600"/>
            <a:ext cx="7669221" cy="28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Sélection d’un échantillon (contraintes machine)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 smtClean="0"/>
              <a:t>Binarisation</a:t>
            </a:r>
            <a:r>
              <a:rPr lang="fr-FR" sz="2400" dirty="0" smtClean="0"/>
              <a:t> </a:t>
            </a:r>
            <a:r>
              <a:rPr lang="fr-FR" sz="2400" dirty="0"/>
              <a:t>des </a:t>
            </a:r>
            <a:r>
              <a:rPr lang="fr-FR" sz="2400" dirty="0" smtClean="0"/>
              <a:t>variables catégorielles</a:t>
            </a:r>
            <a:endParaRPr lang="fr-FR" sz="2400" dirty="0"/>
          </a:p>
          <a:p>
            <a:pPr lvl="1"/>
            <a:r>
              <a:rPr lang="fr-FR" sz="1800" dirty="0"/>
              <a:t>Sauvegarde des noms des </a:t>
            </a:r>
            <a:r>
              <a:rPr lang="fr-FR" sz="1800" dirty="0" smtClean="0"/>
              <a:t>colonnes pour l’api</a:t>
            </a:r>
          </a:p>
          <a:p>
            <a:pPr marL="457200" lvl="1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2400" dirty="0"/>
              <a:t>Jeu d’entrainement, jeu de </a:t>
            </a:r>
            <a:r>
              <a:rPr lang="fr-FR" sz="2400" dirty="0" smtClean="0"/>
              <a:t>test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err="1" smtClean="0"/>
              <a:t>Scaling</a:t>
            </a:r>
            <a:r>
              <a:rPr lang="fr-FR" sz="2400" dirty="0" smtClean="0"/>
              <a:t> </a:t>
            </a:r>
            <a:r>
              <a:rPr lang="fr-FR" sz="2400" dirty="0"/>
              <a:t>des données </a:t>
            </a:r>
            <a:r>
              <a:rPr lang="fr-FR" sz="2400" dirty="0" smtClean="0"/>
              <a:t>avec </a:t>
            </a:r>
            <a:r>
              <a:rPr lang="fr-FR" sz="2400" dirty="0"/>
              <a:t>le jeu d’entrainement</a:t>
            </a:r>
          </a:p>
          <a:p>
            <a:pPr lvl="1"/>
            <a:r>
              <a:rPr lang="fr-FR" sz="1800" dirty="0"/>
              <a:t>Sauvegarde du </a:t>
            </a:r>
            <a:r>
              <a:rPr lang="fr-FR" sz="1800" dirty="0" err="1"/>
              <a:t>scaler</a:t>
            </a:r>
            <a:r>
              <a:rPr lang="fr-FR" sz="1800" dirty="0"/>
              <a:t> pour l’api</a:t>
            </a:r>
            <a:endParaRPr lang="fr-FR" sz="18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Préparation</a:t>
            </a:r>
            <a:r>
              <a:rPr lang="en-US" dirty="0" smtClean="0">
                <a:solidFill>
                  <a:srgbClr val="FFC000"/>
                </a:solidFill>
              </a:rPr>
              <a:t> des </a:t>
            </a:r>
            <a:r>
              <a:rPr lang="en-US" dirty="0" err="1" smtClean="0">
                <a:solidFill>
                  <a:srgbClr val="FFC000"/>
                </a:solidFill>
              </a:rPr>
              <a:t>données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922317"/>
            <a:ext cx="6890104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2400" dirty="0" smtClean="0"/>
              <a:t>O</a:t>
            </a:r>
            <a:r>
              <a:rPr lang="fr-FR" sz="2400" dirty="0" smtClean="0"/>
              <a:t>ptimiser un model de prédiction pour anticiper le retard du vol des avions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M</a:t>
            </a:r>
            <a:r>
              <a:rPr lang="fr-FR" sz="2400" dirty="0" smtClean="0"/>
              <a:t>ettre le </a:t>
            </a:r>
            <a:r>
              <a:rPr lang="fr-FR" sz="2400" dirty="0"/>
              <a:t>modèle d'apprentissage supervisé obtenu sous la forme d'une API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Objectif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fr-FR" sz="2400" dirty="0" smtClean="0">
                <a:sym typeface="Wingdings" panose="05000000000000000000" pitchFamily="2" charset="2"/>
              </a:rPr>
              <a:t> </a:t>
            </a:r>
            <a:r>
              <a:rPr lang="fr-FR" sz="2400" dirty="0" err="1" smtClean="0"/>
              <a:t>Dummy</a:t>
            </a:r>
            <a:r>
              <a:rPr lang="fr-FR" sz="2400" dirty="0" smtClean="0"/>
              <a:t>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RMSE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FFC000"/>
                </a:solidFill>
              </a:rPr>
              <a:t>20.50</a:t>
            </a:r>
            <a:r>
              <a:rPr lang="fr-FR" sz="2400" dirty="0"/>
              <a:t> </a:t>
            </a:r>
            <a:r>
              <a:rPr lang="fr-FR" sz="2400" dirty="0" smtClean="0"/>
              <a:t>                  MAE</a:t>
            </a:r>
            <a:r>
              <a:rPr lang="fr-FR" sz="2400" dirty="0"/>
              <a:t>: </a:t>
            </a:r>
            <a:r>
              <a:rPr lang="fr-FR" sz="2400" dirty="0" smtClean="0">
                <a:solidFill>
                  <a:srgbClr val="FFC000"/>
                </a:solidFill>
              </a:rPr>
              <a:t>13.60 </a:t>
            </a:r>
            <a:r>
              <a:rPr lang="fr-FR" sz="2400" dirty="0"/>
              <a:t>minutes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fr-FR" sz="2400" dirty="0" smtClean="0">
                <a:sym typeface="Wingdings" panose="05000000000000000000" pitchFamily="2" charset="2"/>
              </a:rPr>
              <a:t> </a:t>
            </a:r>
            <a:r>
              <a:rPr lang="fr-FR" sz="2400" dirty="0" smtClean="0"/>
              <a:t>Régression linéaire </a:t>
            </a:r>
            <a:r>
              <a:rPr lang="fr-FR" sz="2400" dirty="0" smtClean="0">
                <a:solidFill>
                  <a:srgbClr val="FFC000"/>
                </a:solidFill>
              </a:rPr>
              <a:t>sans</a:t>
            </a:r>
            <a:r>
              <a:rPr lang="fr-FR" sz="2400" dirty="0" smtClean="0"/>
              <a:t> pénalisation</a:t>
            </a:r>
          </a:p>
          <a:p>
            <a:pPr marL="0" indent="0">
              <a:buNone/>
            </a:pPr>
            <a:r>
              <a:rPr lang="fr-FR" sz="2400" dirty="0" smtClean="0"/>
              <a:t>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dirty="0" smtClean="0"/>
              <a:t>RMSE</a:t>
            </a:r>
            <a:r>
              <a:rPr lang="fr-FR" sz="2400" dirty="0"/>
              <a:t>: </a:t>
            </a:r>
            <a:r>
              <a:rPr lang="fr-FR" sz="2400" dirty="0" smtClean="0">
                <a:solidFill>
                  <a:srgbClr val="FFC000"/>
                </a:solidFill>
              </a:rPr>
              <a:t>20.43</a:t>
            </a:r>
            <a:r>
              <a:rPr lang="fr-FR" sz="2400" dirty="0" smtClean="0"/>
              <a:t>                   </a:t>
            </a:r>
            <a:r>
              <a:rPr lang="fr-FR" sz="2400" dirty="0"/>
              <a:t>MAE: </a:t>
            </a:r>
            <a:r>
              <a:rPr lang="fr-FR" sz="2400" dirty="0" smtClean="0">
                <a:solidFill>
                  <a:srgbClr val="FFC000"/>
                </a:solidFill>
              </a:rPr>
              <a:t>13.53 </a:t>
            </a:r>
            <a:r>
              <a:rPr lang="fr-FR" sz="2400" dirty="0"/>
              <a:t>minutes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Modèles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6200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fr-FR" sz="2400" dirty="0" smtClean="0">
                <a:sym typeface="Wingdings" panose="05000000000000000000" pitchFamily="2" charset="2"/>
              </a:rPr>
              <a:t>Régression Ridge </a:t>
            </a:r>
          </a:p>
          <a:p>
            <a:pPr marL="0" indent="0">
              <a:buNone/>
            </a:pPr>
            <a:r>
              <a:rPr lang="fr-FR" sz="2400" dirty="0" smtClean="0"/>
              <a:t>Pour alpha = </a:t>
            </a:r>
            <a:r>
              <a:rPr lang="fr-FR" sz="2400" dirty="0" smtClean="0">
                <a:solidFill>
                  <a:srgbClr val="FFC000"/>
                </a:solidFill>
              </a:rPr>
              <a:t>6345.77</a:t>
            </a:r>
            <a:r>
              <a:rPr lang="fr-FR" sz="2400" dirty="0" smtClean="0"/>
              <a:t> </a:t>
            </a:r>
            <a:r>
              <a:rPr lang="fr-FR" sz="2400" dirty="0" smtClean="0">
                <a:sym typeface="Wingdings" panose="05000000000000000000" pitchFamily="2" charset="2"/>
              </a:rPr>
              <a:t> </a:t>
            </a:r>
            <a:r>
              <a:rPr lang="fr-FR" sz="2400" dirty="0" smtClean="0"/>
              <a:t>MAE minimale de </a:t>
            </a:r>
            <a:r>
              <a:rPr lang="fr-FR" sz="2400" dirty="0" smtClean="0">
                <a:solidFill>
                  <a:srgbClr val="FFC000"/>
                </a:solidFill>
              </a:rPr>
              <a:t>13.11</a:t>
            </a:r>
          </a:p>
          <a:p>
            <a:pPr marL="0" indent="0">
              <a:buNone/>
            </a:pPr>
            <a:r>
              <a:rPr lang="fr-FR" sz="2400" dirty="0"/>
              <a:t>                                        RMSE : </a:t>
            </a:r>
            <a:r>
              <a:rPr lang="fr-FR" sz="2400" dirty="0">
                <a:solidFill>
                  <a:srgbClr val="FFC000"/>
                </a:solidFill>
              </a:rPr>
              <a:t>20.05</a:t>
            </a:r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Modèles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200400"/>
            <a:ext cx="7472680" cy="294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fr-FR" sz="2400" dirty="0" smtClean="0">
                <a:sym typeface="Wingdings" panose="05000000000000000000" pitchFamily="2" charset="2"/>
              </a:rPr>
              <a:t>Régression Lasso</a:t>
            </a:r>
          </a:p>
          <a:p>
            <a:pPr marL="0" indent="0">
              <a:buNone/>
            </a:pPr>
            <a:r>
              <a:rPr lang="fr-FR" sz="2400" dirty="0" smtClean="0"/>
              <a:t>Pour alpha = </a:t>
            </a:r>
            <a:r>
              <a:rPr lang="fr-FR" sz="2400" dirty="0" smtClean="0">
                <a:solidFill>
                  <a:srgbClr val="FFC000"/>
                </a:solidFill>
              </a:rPr>
              <a:t>0.28     </a:t>
            </a:r>
            <a:r>
              <a:rPr lang="fr-FR" sz="2400" dirty="0" smtClean="0"/>
              <a:t>  </a:t>
            </a:r>
            <a:r>
              <a:rPr lang="fr-FR" sz="2400" dirty="0" smtClean="0">
                <a:sym typeface="Wingdings" panose="05000000000000000000" pitchFamily="2" charset="2"/>
              </a:rPr>
              <a:t> </a:t>
            </a:r>
            <a:r>
              <a:rPr lang="fr-FR" sz="2400" dirty="0" smtClean="0"/>
              <a:t>MAE minimale de </a:t>
            </a:r>
            <a:r>
              <a:rPr lang="fr-FR" sz="2400" dirty="0" smtClean="0">
                <a:solidFill>
                  <a:srgbClr val="FFC000"/>
                </a:solidFill>
              </a:rPr>
              <a:t>13.04</a:t>
            </a:r>
          </a:p>
          <a:p>
            <a:pPr marL="0" indent="0">
              <a:buNone/>
            </a:pPr>
            <a:r>
              <a:rPr lang="fr-FR" sz="2400" dirty="0"/>
              <a:t>                                        RMSE : </a:t>
            </a:r>
            <a:r>
              <a:rPr lang="fr-FR" sz="2400" dirty="0" smtClean="0">
                <a:solidFill>
                  <a:srgbClr val="FFC000"/>
                </a:solidFill>
              </a:rPr>
              <a:t>20.11</a:t>
            </a:r>
            <a:endParaRPr lang="fr-FR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Modèles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200400"/>
            <a:ext cx="7472680" cy="292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fr-FR" sz="2400" dirty="0" smtClean="0">
                <a:sym typeface="Wingdings" panose="05000000000000000000" pitchFamily="2" charset="2"/>
              </a:rPr>
              <a:t>Régression </a:t>
            </a:r>
            <a:r>
              <a:rPr lang="fr-FR" sz="2400" dirty="0" err="1" smtClean="0">
                <a:sym typeface="Wingdings" panose="05000000000000000000" pitchFamily="2" charset="2"/>
              </a:rPr>
              <a:t>Elastic</a:t>
            </a:r>
            <a:r>
              <a:rPr lang="fr-FR" sz="2400" dirty="0" smtClean="0">
                <a:sym typeface="Wingdings" panose="05000000000000000000" pitchFamily="2" charset="2"/>
              </a:rPr>
              <a:t> net</a:t>
            </a:r>
          </a:p>
          <a:p>
            <a:pPr marL="0" indent="0">
              <a:buNone/>
            </a:pPr>
            <a:r>
              <a:rPr lang="fr-FR" sz="2400" dirty="0" smtClean="0"/>
              <a:t>Pour alpha = </a:t>
            </a:r>
            <a:r>
              <a:rPr lang="fr-FR" sz="2400" dirty="0" smtClean="0">
                <a:solidFill>
                  <a:srgbClr val="FFC000"/>
                </a:solidFill>
              </a:rPr>
              <a:t>0.4     </a:t>
            </a:r>
            <a:r>
              <a:rPr lang="fr-FR" sz="2400" dirty="0" smtClean="0"/>
              <a:t>     </a:t>
            </a:r>
            <a:r>
              <a:rPr lang="fr-FR" sz="2400" dirty="0" smtClean="0">
                <a:sym typeface="Wingdings" panose="05000000000000000000" pitchFamily="2" charset="2"/>
              </a:rPr>
              <a:t> </a:t>
            </a:r>
            <a:r>
              <a:rPr lang="fr-FR" sz="2400" dirty="0" smtClean="0"/>
              <a:t>MAE minimale de </a:t>
            </a:r>
            <a:r>
              <a:rPr lang="fr-FR" sz="2400" dirty="0" smtClean="0">
                <a:solidFill>
                  <a:srgbClr val="FFC000"/>
                </a:solidFill>
              </a:rPr>
              <a:t>13.05</a:t>
            </a:r>
          </a:p>
          <a:p>
            <a:pPr marL="0" indent="0">
              <a:buNone/>
            </a:pPr>
            <a:r>
              <a:rPr lang="fr-FR" sz="2400" dirty="0"/>
              <a:t>        L1 ratio = </a:t>
            </a:r>
            <a:r>
              <a:rPr lang="fr-FR" sz="2400" dirty="0" smtClean="0">
                <a:solidFill>
                  <a:srgbClr val="FFC000"/>
                </a:solidFill>
              </a:rPr>
              <a:t>0.15</a:t>
            </a:r>
            <a:endParaRPr lang="fr-FR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Modèles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200400"/>
            <a:ext cx="7472680" cy="292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fr-FR" sz="2400" dirty="0" smtClean="0"/>
              <a:t>Utiliser un peu plus de paramètres  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2400" dirty="0"/>
              <a:t>O</a:t>
            </a:r>
            <a:r>
              <a:rPr lang="fr-FR" sz="2400" dirty="0" smtClean="0"/>
              <a:t>ptimiser des paramètres avec CV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Validation </a:t>
            </a:r>
            <a:r>
              <a:rPr lang="en-US" dirty="0" err="1" smtClean="0">
                <a:solidFill>
                  <a:srgbClr val="FFC000"/>
                </a:solidFill>
              </a:rPr>
              <a:t>croisée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1" y="3200400"/>
            <a:ext cx="776009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fr-FR" sz="2200" dirty="0"/>
              <a:t>L</a:t>
            </a:r>
            <a:r>
              <a:rPr lang="fr-FR" sz="2200" dirty="0" smtClean="0"/>
              <a:t>'optimisation </a:t>
            </a:r>
            <a:r>
              <a:rPr lang="fr-FR" sz="2200" dirty="0"/>
              <a:t>d'un </a:t>
            </a:r>
            <a:r>
              <a:rPr lang="fr-FR" sz="2200" dirty="0" smtClean="0"/>
              <a:t>contraste </a:t>
            </a:r>
            <a:r>
              <a:rPr lang="fr-FR" sz="2200" dirty="0"/>
              <a:t>composé d'une fonction de perte de type </a:t>
            </a:r>
            <a:r>
              <a:rPr lang="fr-FR" sz="2200" dirty="0" err="1" smtClean="0"/>
              <a:t>epsilon_insensitive</a:t>
            </a:r>
            <a:r>
              <a:rPr lang="fr-FR" sz="2200" dirty="0" smtClean="0"/>
              <a:t> </a:t>
            </a:r>
            <a:r>
              <a:rPr lang="fr-FR" sz="2200" dirty="0"/>
              <a:t>et une </a:t>
            </a:r>
            <a:r>
              <a:rPr lang="fr-FR" sz="2200" dirty="0" smtClean="0"/>
              <a:t>pénalité de </a:t>
            </a:r>
            <a:r>
              <a:rPr lang="fr-FR" sz="2200" dirty="0"/>
              <a:t>type </a:t>
            </a:r>
            <a:r>
              <a:rPr lang="fr-FR" sz="2200" dirty="0" smtClean="0"/>
              <a:t>L2, combiné avec L1 avec un ratio de 0.3</a:t>
            </a:r>
            <a:endParaRPr lang="fr-FR" sz="22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>
                <a:solidFill>
                  <a:srgbClr val="FFC000"/>
                </a:solidFill>
              </a:rPr>
              <a:t>                            </a:t>
            </a:r>
            <a:r>
              <a:rPr lang="fr-FR" sz="24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 </a:t>
            </a:r>
            <a:r>
              <a:rPr lang="fr-FR" sz="2400" dirty="0" smtClean="0">
                <a:solidFill>
                  <a:srgbClr val="FFC000"/>
                </a:solidFill>
              </a:rPr>
              <a:t>MAE : 10.95 minutes</a:t>
            </a:r>
            <a:endParaRPr lang="fr-FR" sz="2400" dirty="0" smtClean="0">
              <a:solidFill>
                <a:srgbClr val="FFC000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Modèle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Retenu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76600"/>
            <a:ext cx="8890457" cy="20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u="sng" dirty="0" smtClean="0">
                <a:solidFill>
                  <a:srgbClr val="FFC000"/>
                </a:solidFill>
                <a:hlinkClick r:id="rId3"/>
              </a:rPr>
              <a:t>https</a:t>
            </a:r>
            <a:r>
              <a:rPr lang="fr-FR" sz="1800" b="1" u="sng" dirty="0">
                <a:solidFill>
                  <a:srgbClr val="FFC000"/>
                </a:solidFill>
                <a:hlinkClick r:id="rId3"/>
              </a:rPr>
              <a:t>://op-proj4.herokuapp.com/flight-delays-prediction</a:t>
            </a:r>
            <a:endParaRPr lang="fr-FR" sz="1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L’api</a:t>
            </a:r>
            <a:r>
              <a:rPr lang="en-US" dirty="0" smtClean="0">
                <a:solidFill>
                  <a:srgbClr val="FFC000"/>
                </a:solidFill>
              </a:rPr>
              <a:t> de prediction</a:t>
            </a:r>
            <a:br>
              <a:rPr lang="en-US" dirty="0" smtClean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308" y="1859465"/>
            <a:ext cx="4667892" cy="40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04800" y="381001"/>
            <a:ext cx="8373764" cy="632460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			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			</a:t>
            </a:r>
            <a:r>
              <a:rPr lang="fr-FR" sz="7600" b="1" dirty="0" smtClean="0">
                <a:solidFill>
                  <a:srgbClr val="FFC000"/>
                </a:solidFill>
              </a:rPr>
              <a:t>Fin</a:t>
            </a:r>
            <a:endParaRPr lang="fr-FR" sz="7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Etat</a:t>
            </a:r>
            <a:r>
              <a:rPr lang="en-US" dirty="0" smtClean="0">
                <a:solidFill>
                  <a:srgbClr val="FFC000"/>
                </a:solidFill>
              </a:rPr>
              <a:t> du dataset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2400" dirty="0">
                <a:solidFill>
                  <a:srgbClr val="FFC000"/>
                </a:solidFill>
              </a:rPr>
              <a:t>5635978</a:t>
            </a:r>
            <a:r>
              <a:rPr lang="fr-FR" sz="2400" dirty="0"/>
              <a:t> lignes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C000"/>
                </a:solidFill>
              </a:rPr>
              <a:t>65 </a:t>
            </a:r>
            <a:r>
              <a:rPr lang="fr-FR" sz="2400" dirty="0"/>
              <a:t>colonnes 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Suppression des colonnes peu renseignées (vides à plus de </a:t>
            </a:r>
            <a:r>
              <a:rPr lang="fr-FR" sz="2400" dirty="0" smtClean="0">
                <a:solidFill>
                  <a:srgbClr val="EE8E00"/>
                </a:solidFill>
              </a:rPr>
              <a:t>70%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114800"/>
            <a:ext cx="7086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Etat</a:t>
            </a:r>
            <a:r>
              <a:rPr lang="en-US" dirty="0" smtClean="0">
                <a:solidFill>
                  <a:srgbClr val="FFC000"/>
                </a:solidFill>
              </a:rPr>
              <a:t> du dataset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2400" dirty="0" smtClean="0"/>
              <a:t>Suppression des colonnes peu renseignées (vides à plus de </a:t>
            </a:r>
            <a:r>
              <a:rPr lang="fr-FR" sz="2400" dirty="0" smtClean="0">
                <a:solidFill>
                  <a:srgbClr val="EE8E00"/>
                </a:solidFill>
              </a:rPr>
              <a:t>70%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2000" dirty="0" smtClean="0">
                <a:solidFill>
                  <a:srgbClr val="EE8E00"/>
                </a:solidFill>
              </a:rPr>
              <a:t>Peu de </a:t>
            </a:r>
            <a:r>
              <a:rPr lang="fr-FR" sz="2000" dirty="0" smtClean="0">
                <a:solidFill>
                  <a:srgbClr val="EE8E00"/>
                </a:solidFill>
              </a:rPr>
              <a:t>valeurs manquante dans les 55 variables restantes mais on y revient après le choix de la cible …</a:t>
            </a:r>
            <a:endParaRPr lang="fr-FR" sz="2000" dirty="0" smtClean="0">
              <a:solidFill>
                <a:srgbClr val="EE8E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819400"/>
            <a:ext cx="7086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Des variables potentiellement intéressantes comme cible :</a:t>
            </a:r>
          </a:p>
          <a:p>
            <a:pPr marL="0" indent="0">
              <a:buNone/>
            </a:pPr>
            <a:endParaRPr lang="fr-FR" sz="1800" dirty="0"/>
          </a:p>
          <a:p>
            <a:pPr>
              <a:buFont typeface="Wingdings" panose="05000000000000000000" pitchFamily="2" charset="2"/>
              <a:buChar char="à"/>
            </a:pPr>
            <a:r>
              <a:rPr lang="fr-FR" sz="1800" dirty="0" smtClean="0">
                <a:sym typeface="Wingdings" panose="05000000000000000000" pitchFamily="2" charset="2"/>
              </a:rPr>
              <a:t>Le retard au départ </a:t>
            </a:r>
            <a:r>
              <a:rPr lang="fr-FR" sz="1400" i="1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DEP_delay</a:t>
            </a:r>
            <a:endParaRPr lang="fr-FR" sz="1400" i="1" dirty="0" smtClean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fr-FR" sz="1800" dirty="0" smtClean="0">
                <a:sym typeface="Wingdings" panose="05000000000000000000" pitchFamily="2" charset="2"/>
              </a:rPr>
              <a:t>Le retard à l’arrivée </a:t>
            </a:r>
            <a:r>
              <a:rPr lang="fr-FR" sz="1400" i="1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ARR_delay</a:t>
            </a:r>
            <a:endParaRPr lang="fr-FR" sz="1400" i="1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fr-FR" sz="1800" dirty="0" smtClean="0">
                <a:sym typeface="Wingdings" panose="05000000000000000000" pitchFamily="2" charset="2"/>
              </a:rPr>
              <a:t>Le retard en considérant les valeurs négatives (vol en avance)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800" dirty="0" smtClean="0">
                <a:sym typeface="Wingdings" panose="05000000000000000000" pitchFamily="2" charset="2"/>
              </a:rPr>
              <a:t>Le « vrai » retard (uniquement les valeurs positives) </a:t>
            </a:r>
            <a:r>
              <a:rPr lang="fr-FR" sz="1400" i="1" dirty="0" err="1">
                <a:solidFill>
                  <a:srgbClr val="FFC000"/>
                </a:solidFill>
                <a:sym typeface="Wingdings" panose="05000000000000000000" pitchFamily="2" charset="2"/>
              </a:rPr>
              <a:t>DEP_delay_new</a:t>
            </a:r>
            <a:endParaRPr lang="fr-FR" sz="1400" i="1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fr-FR" sz="1800" dirty="0" smtClean="0">
                <a:sym typeface="Wingdings" panose="05000000000000000000" pitchFamily="2" charset="2"/>
              </a:rPr>
              <a:t>Et d’autres </a:t>
            </a:r>
            <a:r>
              <a:rPr lang="en-US" sz="1400" i="1" dirty="0">
                <a:solidFill>
                  <a:srgbClr val="FFC000"/>
                </a:solidFill>
              </a:rPr>
              <a:t>Security Delay, </a:t>
            </a:r>
            <a:r>
              <a:rPr lang="en-US" sz="1400" i="1" dirty="0">
                <a:solidFill>
                  <a:srgbClr val="FFC000"/>
                </a:solidFill>
              </a:rPr>
              <a:t>Weather </a:t>
            </a:r>
            <a:r>
              <a:rPr lang="en-US" sz="1400" i="1" dirty="0">
                <a:solidFill>
                  <a:srgbClr val="FFC000"/>
                </a:solidFill>
              </a:rPr>
              <a:t>Delay </a:t>
            </a:r>
            <a:r>
              <a:rPr lang="en-US" sz="1800" dirty="0" smtClean="0"/>
              <a:t>… </a:t>
            </a:r>
            <a:r>
              <a:rPr lang="en-US" sz="1800" u="sng" dirty="0" smtClean="0"/>
              <a:t>IMPREVISIBLES</a:t>
            </a:r>
            <a:endParaRPr lang="fr-FR" sz="1800" u="sng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				</a:t>
            </a:r>
            <a:endParaRPr lang="fr-FR" sz="36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C</a:t>
            </a:r>
            <a:r>
              <a:rPr lang="en-US" dirty="0" err="1" smtClean="0">
                <a:solidFill>
                  <a:srgbClr val="FFC000"/>
                </a:solidFill>
              </a:rPr>
              <a:t>ible</a:t>
            </a:r>
            <a:r>
              <a:rPr lang="en-US" dirty="0" smtClean="0">
                <a:solidFill>
                  <a:srgbClr val="FFC000"/>
                </a:solidFill>
              </a:rPr>
              <a:t> &amp; features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7582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Des variables potentiellement intéressantes comme cible :</a:t>
            </a:r>
          </a:p>
          <a:p>
            <a:pPr marL="0" indent="0">
              <a:buNone/>
            </a:pPr>
            <a:endParaRPr lang="fr-FR" sz="1800" dirty="0"/>
          </a:p>
          <a:p>
            <a:pPr>
              <a:buFont typeface="Wingdings" panose="05000000000000000000" pitchFamily="2" charset="2"/>
              <a:buChar char="à"/>
            </a:pPr>
            <a:r>
              <a:rPr lang="fr-FR" sz="1800" dirty="0">
                <a:sym typeface="Wingdings" panose="05000000000000000000" pitchFamily="2" charset="2"/>
              </a:rPr>
              <a:t>Le retard au départ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800" dirty="0" smtClean="0">
                <a:sym typeface="Wingdings" panose="05000000000000000000" pitchFamily="2" charset="2"/>
              </a:rPr>
              <a:t>Le retard à l’arrivée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800" dirty="0">
                <a:sym typeface="Wingdings" panose="05000000000000000000" pitchFamily="2" charset="2"/>
              </a:rPr>
              <a:t>Le retard en considérant les valeurs négatives (vol en avance)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800" dirty="0" smtClean="0">
                <a:sym typeface="Wingdings" panose="05000000000000000000" pitchFamily="2" charset="2"/>
              </a:rPr>
              <a:t>Le « vrai » retard (uniquement les valeurs positives) </a:t>
            </a:r>
            <a:endParaRPr lang="fr-FR" sz="18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				</a:t>
            </a:r>
            <a:endParaRPr lang="fr-FR" sz="36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C</a:t>
            </a:r>
            <a:r>
              <a:rPr lang="en-US" dirty="0" err="1" smtClean="0">
                <a:solidFill>
                  <a:srgbClr val="FFC000"/>
                </a:solidFill>
              </a:rPr>
              <a:t>ible</a:t>
            </a:r>
            <a:r>
              <a:rPr lang="en-US" dirty="0" smtClean="0">
                <a:solidFill>
                  <a:srgbClr val="FFC000"/>
                </a:solidFill>
              </a:rPr>
              <a:t> &amp; features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920" y="4114800"/>
            <a:ext cx="1803493" cy="16764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483" y="4114800"/>
            <a:ext cx="2127359" cy="16764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0379" y="4127500"/>
            <a:ext cx="3321221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Des variables potentiellement intéressantes comme cible :</a:t>
            </a:r>
          </a:p>
          <a:p>
            <a:pPr marL="0" indent="0">
              <a:buNone/>
            </a:pPr>
            <a:endParaRPr lang="fr-FR" sz="1800" dirty="0"/>
          </a:p>
          <a:p>
            <a:pPr>
              <a:buFont typeface="Wingdings" panose="05000000000000000000" pitchFamily="2" charset="2"/>
              <a:buChar char="à"/>
            </a:pPr>
            <a:r>
              <a:rPr lang="fr-FR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Himalaya" pitchFamily="2" charset="0"/>
                <a:sym typeface="Wingdings" panose="05000000000000000000" pitchFamily="2" charset="2"/>
              </a:rPr>
              <a:t>Le retard au départ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800" dirty="0" smtClean="0">
                <a:sym typeface="Wingdings" panose="05000000000000000000" pitchFamily="2" charset="2"/>
              </a:rPr>
              <a:t>Le retard à l’arrivée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Himalaya" pitchFamily="2" charset="0"/>
                <a:sym typeface="Wingdings" panose="05000000000000000000" pitchFamily="2" charset="2"/>
              </a:rPr>
              <a:t>Le retard en considérant les valeurs négatives (vol en avance)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800" dirty="0" smtClean="0">
                <a:sym typeface="Wingdings" panose="05000000000000000000" pitchFamily="2" charset="2"/>
              </a:rPr>
              <a:t>Le « vrai » retard (uniquement les valeurs positives) </a:t>
            </a:r>
            <a:endParaRPr lang="fr-FR" sz="18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3200" dirty="0" smtClean="0"/>
              <a:t>Cible</a:t>
            </a:r>
            <a:r>
              <a:rPr lang="fr-FR" sz="3200" dirty="0" smtClean="0">
                <a:solidFill>
                  <a:srgbClr val="FFC000"/>
                </a:solidFill>
              </a:rPr>
              <a:t> : DEP_DELAY</a:t>
            </a:r>
            <a:r>
              <a:rPr lang="fr-FR" sz="1800" dirty="0" smtClean="0"/>
              <a:t>	</a:t>
            </a:r>
            <a:endParaRPr lang="fr-FR" sz="36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C</a:t>
            </a:r>
            <a:r>
              <a:rPr lang="en-US" dirty="0" err="1" smtClean="0">
                <a:solidFill>
                  <a:srgbClr val="FFC000"/>
                </a:solidFill>
              </a:rPr>
              <a:t>ible</a:t>
            </a:r>
            <a:r>
              <a:rPr lang="en-US" dirty="0" smtClean="0">
                <a:solidFill>
                  <a:srgbClr val="FFC000"/>
                </a:solidFill>
              </a:rPr>
              <a:t> &amp; features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87761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2000" dirty="0" smtClean="0"/>
              <a:t>Pour des variables explicatives potentielles : </a:t>
            </a:r>
          </a:p>
          <a:p>
            <a:pPr marL="0" indent="0">
              <a:buNone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fr-FR" sz="2000" dirty="0" smtClean="0">
                <a:sym typeface="Wingdings" panose="05000000000000000000" pitchFamily="2" charset="2"/>
              </a:rPr>
              <a:t>Seulement, des informations prévisibles qu’un voyageur peut fournir via un formulaire suffisamment à l’avance pour estimer le retard potentiel de son vol</a:t>
            </a:r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en-US" sz="1800" dirty="0" smtClean="0">
                <a:solidFill>
                  <a:srgbClr val="EE8E00"/>
                </a:solidFill>
              </a:rPr>
              <a:t>MONTH</a:t>
            </a:r>
            <a:r>
              <a:rPr lang="en-US" sz="1800" dirty="0" smtClean="0"/>
              <a:t> :  </a:t>
            </a:r>
            <a:r>
              <a:rPr lang="en-US" sz="1800" dirty="0" err="1" smtClean="0"/>
              <a:t>mois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>
                <a:solidFill>
                  <a:srgbClr val="EE8E00"/>
                </a:solidFill>
              </a:rPr>
              <a:t>DAY_OF_MONTH </a:t>
            </a:r>
            <a:r>
              <a:rPr lang="en-US" sz="1800" dirty="0" smtClean="0"/>
              <a:t>: jour du </a:t>
            </a:r>
            <a:r>
              <a:rPr lang="en-US" sz="1800" dirty="0" err="1" smtClean="0"/>
              <a:t>mois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>
                <a:solidFill>
                  <a:srgbClr val="EE8E00"/>
                </a:solidFill>
              </a:rPr>
              <a:t>DAY_OF_WEEK  : </a:t>
            </a:r>
            <a:r>
              <a:rPr lang="en-US" sz="1800" dirty="0" smtClean="0"/>
              <a:t>rang du jour </a:t>
            </a:r>
            <a:r>
              <a:rPr lang="en-US" sz="1800" dirty="0" err="1" smtClean="0"/>
              <a:t>dans</a:t>
            </a:r>
            <a:r>
              <a:rPr lang="en-US" sz="1800" dirty="0" smtClean="0"/>
              <a:t> la </a:t>
            </a:r>
            <a:r>
              <a:rPr lang="en-US" sz="1800" dirty="0" err="1" smtClean="0"/>
              <a:t>semaine</a:t>
            </a:r>
            <a:r>
              <a:rPr lang="en-US" sz="1800" dirty="0" smtClean="0"/>
              <a:t> (</a:t>
            </a:r>
            <a:r>
              <a:rPr lang="en-US" sz="1800" dirty="0" err="1" smtClean="0"/>
              <a:t>lundi</a:t>
            </a:r>
            <a:r>
              <a:rPr lang="en-US" sz="1800" dirty="0" smtClean="0"/>
              <a:t> = 1)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>
                <a:solidFill>
                  <a:srgbClr val="EE8E00"/>
                </a:solidFill>
              </a:rPr>
              <a:t>UNIQUE_CARRIER</a:t>
            </a:r>
            <a:r>
              <a:rPr lang="en-US" sz="1800" dirty="0"/>
              <a:t> </a:t>
            </a:r>
            <a:r>
              <a:rPr lang="en-US" sz="1800" dirty="0" smtClean="0"/>
              <a:t>: </a:t>
            </a:r>
            <a:r>
              <a:rPr lang="en-US" sz="1800" dirty="0" err="1" smtClean="0"/>
              <a:t>compagnie</a:t>
            </a:r>
            <a:r>
              <a:rPr lang="en-US" sz="1800" dirty="0" smtClean="0"/>
              <a:t> </a:t>
            </a:r>
            <a:r>
              <a:rPr lang="en-US" sz="1800" dirty="0" err="1" smtClean="0"/>
              <a:t>aérienne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>
                <a:solidFill>
                  <a:srgbClr val="EE8E00"/>
                </a:solidFill>
              </a:rPr>
              <a:t>ORIGIN_AIRPORT_ID</a:t>
            </a:r>
            <a:r>
              <a:rPr lang="en-US" sz="1800" dirty="0"/>
              <a:t> </a:t>
            </a:r>
            <a:r>
              <a:rPr lang="en-US" sz="1800" dirty="0" smtClean="0"/>
              <a:t>: </a:t>
            </a:r>
            <a:r>
              <a:rPr lang="en-US" sz="1800" dirty="0" err="1" smtClean="0"/>
              <a:t>aéroport</a:t>
            </a:r>
            <a:r>
              <a:rPr lang="en-US" sz="1800" dirty="0" smtClean="0"/>
              <a:t> de </a:t>
            </a:r>
            <a:r>
              <a:rPr lang="en-US" sz="1800" dirty="0" err="1" smtClean="0"/>
              <a:t>départ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>
                <a:solidFill>
                  <a:srgbClr val="EE8E00"/>
                </a:solidFill>
              </a:rPr>
              <a:t>CRS_DEP_TIME</a:t>
            </a:r>
            <a:r>
              <a:rPr lang="en-US" sz="1800" dirty="0"/>
              <a:t> </a:t>
            </a:r>
            <a:r>
              <a:rPr lang="en-US" sz="1800" dirty="0" smtClean="0"/>
              <a:t>: </a:t>
            </a:r>
            <a:r>
              <a:rPr lang="en-US" sz="1800" dirty="0" err="1" smtClean="0"/>
              <a:t>l’heure</a:t>
            </a:r>
            <a:r>
              <a:rPr lang="en-US" sz="1800" dirty="0" smtClean="0"/>
              <a:t> de depart (on ne </a:t>
            </a:r>
            <a:r>
              <a:rPr lang="en-US" sz="1800" dirty="0" err="1" smtClean="0"/>
              <a:t>considère</a:t>
            </a:r>
            <a:r>
              <a:rPr lang="en-US" sz="1800" dirty="0" smtClean="0"/>
              <a:t> pas les minutes)</a:t>
            </a:r>
            <a:endParaRPr lang="fr-FR" sz="180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C</a:t>
            </a:r>
            <a:r>
              <a:rPr lang="en-US" dirty="0" err="1" smtClean="0">
                <a:solidFill>
                  <a:srgbClr val="FFC000"/>
                </a:solidFill>
              </a:rPr>
              <a:t>ible</a:t>
            </a:r>
            <a:r>
              <a:rPr lang="en-US" dirty="0" smtClean="0">
                <a:solidFill>
                  <a:srgbClr val="FFC000"/>
                </a:solidFill>
              </a:rPr>
              <a:t> &amp; features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5494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676400"/>
            <a:ext cx="7306964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La cible DEP_DELAY n’est pas renseignée pour les vols annulés ou détournés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>
                <a:solidFill>
                  <a:srgbClr val="FFC000"/>
                </a:solidFill>
              </a:rPr>
              <a:t>Avant</a:t>
            </a:r>
            <a:r>
              <a:rPr lang="fr-FR" sz="1800" dirty="0" smtClean="0"/>
              <a:t> :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>
                <a:solidFill>
                  <a:srgbClr val="FFC000"/>
                </a:solidFill>
              </a:rPr>
              <a:t>Après</a:t>
            </a:r>
            <a:r>
              <a:rPr lang="fr-FR" sz="1800" dirty="0" smtClean="0"/>
              <a:t> : 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548173"/>
            <a:ext cx="7306964" cy="97582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  <a:effectLst/>
              </a:rPr>
              <a:t>Données </a:t>
            </a:r>
            <a:r>
              <a:rPr lang="fr-FR" dirty="0">
                <a:solidFill>
                  <a:srgbClr val="FFC000"/>
                </a:solidFill>
                <a:effectLst/>
              </a:rPr>
              <a:t>manquantes, doublons et valeurs aberrantes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  <a:endParaRPr lang="en-US" sz="1400" b="1" i="1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46" y="3243343"/>
            <a:ext cx="2514600" cy="7400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146" y="4572000"/>
            <a:ext cx="6705600" cy="114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407-empty-graph-chalkhand-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666</Words>
  <Application>Microsoft Office PowerPoint</Application>
  <PresentationFormat>Affichage à l'écran (4:3)</PresentationFormat>
  <Paragraphs>395</Paragraphs>
  <Slides>27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Calibri</vt:lpstr>
      <vt:lpstr>Microsoft Himalaya</vt:lpstr>
      <vt:lpstr>Microsoft New Tai Lue</vt:lpstr>
      <vt:lpstr>Source Sans Pro</vt:lpstr>
      <vt:lpstr>Wingdings</vt:lpstr>
      <vt:lpstr>20407-empty-graph-chalkhand-black</vt:lpstr>
      <vt:lpstr>Projet 4 Anticipez le retard de vol des avions Le 20/09/2018 Par Sofiane NAAR</vt:lpstr>
      <vt:lpstr>Objectif</vt:lpstr>
      <vt:lpstr>Etat du dataset</vt:lpstr>
      <vt:lpstr>Etat du dataset</vt:lpstr>
      <vt:lpstr>Cible &amp; features</vt:lpstr>
      <vt:lpstr>Cible &amp; features</vt:lpstr>
      <vt:lpstr>Cible &amp; features</vt:lpstr>
      <vt:lpstr>Cible &amp; features</vt:lpstr>
      <vt:lpstr>Données manquantes, doublons et valeurs aberrantes</vt:lpstr>
      <vt:lpstr>Données manquantes, doublons et valeurs aberrantes</vt:lpstr>
      <vt:lpstr>Données manquantes, doublons et valeurs aberrantes</vt:lpstr>
      <vt:lpstr>Données manquantes, doublons et valeurs aberrantes</vt:lpstr>
      <vt:lpstr>Exploration</vt:lpstr>
      <vt:lpstr>Exploration</vt:lpstr>
      <vt:lpstr>Exploration</vt:lpstr>
      <vt:lpstr>Exploration</vt:lpstr>
      <vt:lpstr>Exploration</vt:lpstr>
      <vt:lpstr>Exploration</vt:lpstr>
      <vt:lpstr>Préparation des données</vt:lpstr>
      <vt:lpstr>Modèles</vt:lpstr>
      <vt:lpstr>Modèles</vt:lpstr>
      <vt:lpstr>Modèles</vt:lpstr>
      <vt:lpstr>Modèles</vt:lpstr>
      <vt:lpstr>Validation croisée</vt:lpstr>
      <vt:lpstr>Modèle Retenu</vt:lpstr>
      <vt:lpstr> L’api de prediction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2015-06-03T18:34:02Z</dcterms:created>
  <dcterms:modified xsi:type="dcterms:W3CDTF">2018-09-20T14:03:36Z</dcterms:modified>
</cp:coreProperties>
</file>