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71E30-6012-4156-9CBC-863132E56E8A}"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174224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30-6012-4156-9CBC-863132E56E8A}"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379702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30-6012-4156-9CBC-863132E56E8A}"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322952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71E30-6012-4156-9CBC-863132E56E8A}"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42294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71E30-6012-4156-9CBC-863132E56E8A}"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84472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71E30-6012-4156-9CBC-863132E56E8A}"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421878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71E30-6012-4156-9CBC-863132E56E8A}"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339129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71E30-6012-4156-9CBC-863132E56E8A}"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198400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71E30-6012-4156-9CBC-863132E56E8A}"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42144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71E30-6012-4156-9CBC-863132E56E8A}"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174123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71E30-6012-4156-9CBC-863132E56E8A}"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148D3-DBAC-47D0-85F7-C5B5452CA5EC}" type="slidenum">
              <a:rPr lang="en-US" smtClean="0"/>
              <a:t>‹#›</a:t>
            </a:fld>
            <a:endParaRPr lang="en-US"/>
          </a:p>
        </p:txBody>
      </p:sp>
    </p:spTree>
    <p:extLst>
      <p:ext uri="{BB962C8B-B14F-4D97-AF65-F5344CB8AC3E}">
        <p14:creationId xmlns:p14="http://schemas.microsoft.com/office/powerpoint/2010/main" val="320048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71E30-6012-4156-9CBC-863132E56E8A}" type="datetimeFigureOut">
              <a:rPr lang="en-US" smtClean="0"/>
              <a:t>6/18/2020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148D3-DBAC-47D0-85F7-C5B5452CA5EC}" type="slidenum">
              <a:rPr lang="en-US" smtClean="0"/>
              <a:t>‹#›</a:t>
            </a:fld>
            <a:endParaRPr lang="en-US"/>
          </a:p>
        </p:txBody>
      </p:sp>
    </p:spTree>
    <p:extLst>
      <p:ext uri="{BB962C8B-B14F-4D97-AF65-F5344CB8AC3E}">
        <p14:creationId xmlns:p14="http://schemas.microsoft.com/office/powerpoint/2010/main" val="109994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Boarding House Price in Jakarta</a:t>
            </a:r>
            <a:endParaRPr lang="en-US" dirty="0"/>
          </a:p>
        </p:txBody>
      </p:sp>
      <p:sp>
        <p:nvSpPr>
          <p:cNvPr id="3" name="Subtitle 2"/>
          <p:cNvSpPr>
            <a:spLocks noGrp="1"/>
          </p:cNvSpPr>
          <p:nvPr>
            <p:ph type="subTitle" idx="1"/>
          </p:nvPr>
        </p:nvSpPr>
        <p:spPr/>
        <p:txBody>
          <a:bodyPr/>
          <a:lstStyle/>
          <a:p>
            <a:r>
              <a:rPr lang="en-US" dirty="0" smtClean="0"/>
              <a:t>Created By : Sofian Fadli</a:t>
            </a:r>
            <a:endParaRPr lang="en-US" dirty="0"/>
          </a:p>
        </p:txBody>
      </p:sp>
    </p:spTree>
    <p:extLst>
      <p:ext uri="{BB962C8B-B14F-4D97-AF65-F5344CB8AC3E}">
        <p14:creationId xmlns:p14="http://schemas.microsoft.com/office/powerpoint/2010/main" val="99898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43947"/>
            <a:ext cx="10515600" cy="666841"/>
          </a:xfrm>
        </p:spPr>
        <p:txBody>
          <a:bodyPr>
            <a:normAutofit fontScale="90000"/>
          </a:bodyPr>
          <a:lstStyle/>
          <a:p>
            <a:pPr algn="ctr"/>
            <a:r>
              <a:rPr lang="en-US" dirty="0" smtClean="0"/>
              <a:t>Predicting rent </a:t>
            </a:r>
            <a:r>
              <a:rPr lang="en-US" dirty="0"/>
              <a:t>p</a:t>
            </a:r>
            <a:r>
              <a:rPr lang="en-US" dirty="0" smtClean="0"/>
              <a:t>rice is valuable for nomads and owner’s boarding house</a:t>
            </a:r>
            <a:endParaRPr lang="en-US" dirty="0"/>
          </a:p>
        </p:txBody>
      </p:sp>
      <p:sp>
        <p:nvSpPr>
          <p:cNvPr id="3" name="Content Placeholder 2"/>
          <p:cNvSpPr>
            <a:spLocks noGrp="1"/>
          </p:cNvSpPr>
          <p:nvPr>
            <p:ph idx="1"/>
          </p:nvPr>
        </p:nvSpPr>
        <p:spPr>
          <a:xfrm>
            <a:off x="1112521" y="1786436"/>
            <a:ext cx="10515600" cy="4351338"/>
          </a:xfrm>
          <a:solidFill>
            <a:schemeClr val="bg1">
              <a:alpha val="85000"/>
            </a:schemeClr>
          </a:solidFill>
        </p:spPr>
        <p:txBody>
          <a:bodyPr/>
          <a:lstStyle/>
          <a:p>
            <a:r>
              <a:rPr lang="en-US" dirty="0" smtClean="0"/>
              <a:t>Boarding prices are determined from the facilities owned by the boarding house.</a:t>
            </a:r>
          </a:p>
          <a:p>
            <a:r>
              <a:rPr lang="en-US" dirty="0" smtClean="0"/>
              <a:t>Getting an appropriate price estimate will help:</a:t>
            </a:r>
          </a:p>
          <a:p>
            <a:pPr marL="0" indent="0">
              <a:buNone/>
            </a:pPr>
            <a:r>
              <a:rPr lang="en-US" dirty="0" smtClean="0"/>
              <a:t> - The nomads to estimate the rental costs that they must spend each month</a:t>
            </a:r>
          </a:p>
          <a:p>
            <a:pPr marL="0" indent="0">
              <a:buNone/>
            </a:pPr>
            <a:r>
              <a:rPr lang="en-US" dirty="0"/>
              <a:t> </a:t>
            </a:r>
            <a:r>
              <a:rPr lang="en-US" dirty="0" smtClean="0"/>
              <a:t>- The owner of the boarding house to get the right price</a:t>
            </a:r>
            <a:endParaRPr lang="en-US" dirty="0"/>
          </a:p>
        </p:txBody>
      </p:sp>
    </p:spTree>
    <p:extLst>
      <p:ext uri="{BB962C8B-B14F-4D97-AF65-F5344CB8AC3E}">
        <p14:creationId xmlns:p14="http://schemas.microsoft.com/office/powerpoint/2010/main" val="94088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2154"/>
          </a:xfrm>
        </p:spPr>
        <p:txBody>
          <a:bodyPr/>
          <a:lstStyle/>
          <a:p>
            <a:r>
              <a:rPr lang="en-US" dirty="0" smtClean="0"/>
              <a:t>Data Acquisition and Cleaning</a:t>
            </a:r>
            <a:endParaRPr lang="en-US" dirty="0"/>
          </a:p>
        </p:txBody>
      </p:sp>
      <p:sp>
        <p:nvSpPr>
          <p:cNvPr id="3" name="Content Placeholder 2"/>
          <p:cNvSpPr>
            <a:spLocks noGrp="1"/>
          </p:cNvSpPr>
          <p:nvPr>
            <p:ph idx="1"/>
          </p:nvPr>
        </p:nvSpPr>
        <p:spPr>
          <a:xfrm>
            <a:off x="838200" y="1267097"/>
            <a:ext cx="10515600" cy="4909866"/>
          </a:xfrm>
        </p:spPr>
        <p:txBody>
          <a:bodyPr/>
          <a:lstStyle/>
          <a:p>
            <a:pPr algn="just"/>
            <a:r>
              <a:rPr lang="en-US" dirty="0" smtClean="0"/>
              <a:t>Data obtained from the website https://</a:t>
            </a:r>
            <a:r>
              <a:rPr lang="en-US" dirty="0" err="1" smtClean="0"/>
              <a:t>mamikos.com</a:t>
            </a:r>
            <a:r>
              <a:rPr lang="en-US" dirty="0" smtClean="0"/>
              <a:t>/, where we limit only boarding houses in Jakarta and have a max price of up to 3 million rupiah. We do scrapping using </a:t>
            </a:r>
            <a:r>
              <a:rPr lang="en-US" dirty="0" err="1" smtClean="0"/>
              <a:t>beautifuloups</a:t>
            </a:r>
            <a:r>
              <a:rPr lang="en-US" dirty="0" smtClean="0"/>
              <a:t> and selenium.</a:t>
            </a:r>
          </a:p>
          <a:p>
            <a:pPr algn="just"/>
            <a:r>
              <a:rPr lang="en-US" dirty="0" smtClean="0"/>
              <a:t>Initially we have 398 rows and 4 columns. 1 column contains the facilities of each boarding house. Then we select only 6 facilities, and we remove the data outliers, so that the remaining features are 328 rows and 8 columns.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0435" y="4015060"/>
            <a:ext cx="4117910" cy="2161903"/>
          </a:xfrm>
          <a:prstGeom prst="rect">
            <a:avLst/>
          </a:prstGeom>
        </p:spPr>
      </p:pic>
    </p:spTree>
    <p:extLst>
      <p:ext uri="{BB962C8B-B14F-4D97-AF65-F5344CB8AC3E}">
        <p14:creationId xmlns:p14="http://schemas.microsoft.com/office/powerpoint/2010/main" val="80455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a:bodyPr>
          <a:lstStyle/>
          <a:p>
            <a:r>
              <a:rPr lang="en-US" sz="3200" b="1" dirty="0"/>
              <a:t>Relationship Between </a:t>
            </a:r>
            <a:r>
              <a:rPr lang="en-US" sz="3200" b="1" dirty="0" smtClean="0"/>
              <a:t>Area Size and </a:t>
            </a:r>
            <a:r>
              <a:rPr lang="en-US" sz="3200" b="1" dirty="0"/>
              <a:t>Rent Price </a:t>
            </a:r>
            <a:endParaRPr lang="en-US" sz="3200" dirty="0"/>
          </a:p>
        </p:txBody>
      </p:sp>
      <p:pic>
        <p:nvPicPr>
          <p:cNvPr id="4" name="Picture 3" descr="D:\Coursera\IBM_Data_Science_Professional\Example_Final_Project\reg_plot.png"/>
          <p:cNvPicPr/>
          <p:nvPr/>
        </p:nvPicPr>
        <p:blipFill>
          <a:blip r:embed="rId2">
            <a:extLst>
              <a:ext uri="{28A0092B-C50C-407E-A947-70E740481C1C}">
                <a14:useLocalDpi xmlns:a14="http://schemas.microsoft.com/office/drawing/2010/main" val="0"/>
              </a:ext>
            </a:extLst>
          </a:blip>
          <a:srcRect/>
          <a:stretch>
            <a:fillRect/>
          </a:stretch>
        </p:blipFill>
        <p:spPr bwMode="auto">
          <a:xfrm>
            <a:off x="1047840" y="1280161"/>
            <a:ext cx="3735581" cy="2364376"/>
          </a:xfrm>
          <a:prstGeom prst="rect">
            <a:avLst/>
          </a:prstGeom>
          <a:noFill/>
          <a:ln>
            <a:noFill/>
          </a:ln>
        </p:spPr>
      </p:pic>
      <p:pic>
        <p:nvPicPr>
          <p:cNvPr id="5" name="Picture 4"/>
          <p:cNvPicPr/>
          <p:nvPr/>
        </p:nvPicPr>
        <p:blipFill>
          <a:blip r:embed="rId3"/>
          <a:stretch>
            <a:fillRect/>
          </a:stretch>
        </p:blipFill>
        <p:spPr>
          <a:xfrm>
            <a:off x="2103691" y="3963626"/>
            <a:ext cx="2037235" cy="950710"/>
          </a:xfrm>
          <a:prstGeom prst="rect">
            <a:avLst/>
          </a:prstGeom>
        </p:spPr>
      </p:pic>
      <p:sp>
        <p:nvSpPr>
          <p:cNvPr id="6" name="TextBox 5"/>
          <p:cNvSpPr txBox="1"/>
          <p:nvPr/>
        </p:nvSpPr>
        <p:spPr>
          <a:xfrm>
            <a:off x="5512526" y="1280161"/>
            <a:ext cx="4454434" cy="1477328"/>
          </a:xfrm>
          <a:prstGeom prst="rect">
            <a:avLst/>
          </a:prstGeom>
          <a:noFill/>
        </p:spPr>
        <p:txBody>
          <a:bodyPr wrap="square" rtlCol="0">
            <a:spAutoFit/>
          </a:bodyPr>
          <a:lstStyle/>
          <a:p>
            <a:r>
              <a:rPr lang="en-US" dirty="0" smtClean="0"/>
              <a:t>We get the area size </a:t>
            </a:r>
            <a:r>
              <a:rPr lang="en-US" dirty="0"/>
              <a:t>by multiplying the width and </a:t>
            </a:r>
            <a:r>
              <a:rPr lang="en-US" dirty="0" smtClean="0"/>
              <a:t>length (in meters).</a:t>
            </a:r>
          </a:p>
          <a:p>
            <a:endParaRPr lang="en-US" dirty="0"/>
          </a:p>
          <a:p>
            <a:r>
              <a:rPr lang="en-US" dirty="0" smtClean="0"/>
              <a:t>The Correlation Score is quite high, 0.503 and seen </a:t>
            </a:r>
            <a:r>
              <a:rPr lang="en-US" dirty="0"/>
              <a:t>linear relation with </a:t>
            </a:r>
            <a:r>
              <a:rPr lang="en-US" dirty="0" smtClean="0"/>
              <a:t>price.</a:t>
            </a:r>
            <a:endParaRPr lang="en-US" dirty="0"/>
          </a:p>
        </p:txBody>
      </p:sp>
    </p:spTree>
    <p:extLst>
      <p:ext uri="{BB962C8B-B14F-4D97-AF65-F5344CB8AC3E}">
        <p14:creationId xmlns:p14="http://schemas.microsoft.com/office/powerpoint/2010/main" val="335765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a:bodyPr>
          <a:lstStyle/>
          <a:p>
            <a:r>
              <a:rPr lang="en-US" sz="3200" b="1" dirty="0" smtClean="0"/>
              <a:t>Relationship Between All </a:t>
            </a:r>
            <a:r>
              <a:rPr lang="en-US" sz="3200" b="1" dirty="0" err="1" smtClean="0"/>
              <a:t>Choosen</a:t>
            </a:r>
            <a:r>
              <a:rPr lang="en-US" sz="3200" b="1" dirty="0" smtClean="0"/>
              <a:t> Facilities and Rent Price </a:t>
            </a:r>
            <a:endParaRPr lang="en-US" sz="3200" b="1" dirty="0"/>
          </a:p>
        </p:txBody>
      </p:sp>
      <p:sp>
        <p:nvSpPr>
          <p:cNvPr id="3" name="Content Placeholder 2"/>
          <p:cNvSpPr>
            <a:spLocks noGrp="1"/>
          </p:cNvSpPr>
          <p:nvPr>
            <p:ph idx="1"/>
          </p:nvPr>
        </p:nvSpPr>
        <p:spPr>
          <a:xfrm>
            <a:off x="838199" y="1227909"/>
            <a:ext cx="10713643" cy="5042261"/>
          </a:xfrm>
        </p:spPr>
        <p:txBody>
          <a:bodyPr>
            <a:normAutofit/>
          </a:bodyPr>
          <a:lstStyle/>
          <a:p>
            <a:r>
              <a:rPr lang="en-US" sz="2000" dirty="0" smtClean="0"/>
              <a:t>All the facilities has P &lt; 0.001. We using </a:t>
            </a:r>
            <a:r>
              <a:rPr lang="en-US" sz="2000" dirty="0" err="1" smtClean="0"/>
              <a:t>Pearron</a:t>
            </a:r>
            <a:r>
              <a:rPr lang="en-US" sz="2000" dirty="0" smtClean="0"/>
              <a:t> Correlation for check correlation.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38" y="1738795"/>
            <a:ext cx="3238418" cy="20494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095" y="1738795"/>
            <a:ext cx="3052647" cy="19318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776" y="4202425"/>
            <a:ext cx="3146383" cy="19911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5036" y="4154616"/>
            <a:ext cx="3221928" cy="203899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5936" y="4181549"/>
            <a:ext cx="3221393" cy="2038659"/>
          </a:xfrm>
          <a:prstGeom prst="rect">
            <a:avLst/>
          </a:prstGeom>
        </p:spPr>
      </p:pic>
      <p:sp>
        <p:nvSpPr>
          <p:cNvPr id="10" name="TextBox 9"/>
          <p:cNvSpPr txBox="1"/>
          <p:nvPr/>
        </p:nvSpPr>
        <p:spPr>
          <a:xfrm>
            <a:off x="2061238" y="3749039"/>
            <a:ext cx="1515292" cy="307777"/>
          </a:xfrm>
          <a:prstGeom prst="rect">
            <a:avLst/>
          </a:prstGeom>
          <a:noFill/>
        </p:spPr>
        <p:txBody>
          <a:bodyPr wrap="square" rtlCol="0">
            <a:spAutoFit/>
          </a:bodyPr>
          <a:lstStyle/>
          <a:p>
            <a:pPr algn="ctr"/>
            <a:r>
              <a:rPr lang="en-US" sz="1400" dirty="0" err="1" smtClean="0"/>
              <a:t>Corr</a:t>
            </a:r>
            <a:r>
              <a:rPr lang="en-US" sz="1400" dirty="0" smtClean="0"/>
              <a:t> = 0.804</a:t>
            </a:r>
            <a:endParaRPr lang="en-US" sz="1400" dirty="0"/>
          </a:p>
        </p:txBody>
      </p:sp>
      <p:sp>
        <p:nvSpPr>
          <p:cNvPr id="11" name="TextBox 10"/>
          <p:cNvSpPr txBox="1"/>
          <p:nvPr/>
        </p:nvSpPr>
        <p:spPr>
          <a:xfrm>
            <a:off x="2107292" y="6124558"/>
            <a:ext cx="1515292" cy="307777"/>
          </a:xfrm>
          <a:prstGeom prst="rect">
            <a:avLst/>
          </a:prstGeom>
          <a:noFill/>
        </p:spPr>
        <p:txBody>
          <a:bodyPr wrap="square" rtlCol="0">
            <a:spAutoFit/>
          </a:bodyPr>
          <a:lstStyle/>
          <a:p>
            <a:pPr algn="ctr"/>
            <a:r>
              <a:rPr lang="en-US" sz="1400" dirty="0" err="1" smtClean="0"/>
              <a:t>Corr</a:t>
            </a:r>
            <a:r>
              <a:rPr lang="en-US" sz="1400" dirty="0" smtClean="0"/>
              <a:t> = 0.553</a:t>
            </a:r>
            <a:endParaRPr lang="en-US" sz="1400" dirty="0"/>
          </a:p>
        </p:txBody>
      </p:sp>
      <p:sp>
        <p:nvSpPr>
          <p:cNvPr id="12" name="TextBox 11"/>
          <p:cNvSpPr txBox="1"/>
          <p:nvPr/>
        </p:nvSpPr>
        <p:spPr>
          <a:xfrm>
            <a:off x="5454107" y="3729274"/>
            <a:ext cx="1515292" cy="307777"/>
          </a:xfrm>
          <a:prstGeom prst="rect">
            <a:avLst/>
          </a:prstGeom>
          <a:noFill/>
        </p:spPr>
        <p:txBody>
          <a:bodyPr wrap="square" rtlCol="0">
            <a:spAutoFit/>
          </a:bodyPr>
          <a:lstStyle/>
          <a:p>
            <a:pPr algn="ctr"/>
            <a:r>
              <a:rPr lang="en-US" sz="1400" dirty="0" err="1" smtClean="0"/>
              <a:t>Corr</a:t>
            </a:r>
            <a:r>
              <a:rPr lang="en-US" sz="1400" dirty="0" smtClean="0"/>
              <a:t> = 0.66</a:t>
            </a:r>
            <a:endParaRPr lang="en-US" sz="1400" dirty="0"/>
          </a:p>
        </p:txBody>
      </p:sp>
      <p:sp>
        <p:nvSpPr>
          <p:cNvPr id="13" name="TextBox 12"/>
          <p:cNvSpPr txBox="1"/>
          <p:nvPr/>
        </p:nvSpPr>
        <p:spPr>
          <a:xfrm>
            <a:off x="8940989" y="3670663"/>
            <a:ext cx="1515292" cy="307777"/>
          </a:xfrm>
          <a:prstGeom prst="rect">
            <a:avLst/>
          </a:prstGeom>
          <a:noFill/>
        </p:spPr>
        <p:txBody>
          <a:bodyPr wrap="square" rtlCol="0">
            <a:spAutoFit/>
          </a:bodyPr>
          <a:lstStyle/>
          <a:p>
            <a:pPr algn="ctr"/>
            <a:r>
              <a:rPr lang="en-US" sz="1400" dirty="0" err="1" smtClean="0"/>
              <a:t>Corr</a:t>
            </a:r>
            <a:r>
              <a:rPr lang="en-US" sz="1400" dirty="0" smtClean="0"/>
              <a:t> = 0.510</a:t>
            </a:r>
            <a:endParaRPr lang="en-US" sz="1400" dirty="0"/>
          </a:p>
        </p:txBody>
      </p:sp>
      <p:sp>
        <p:nvSpPr>
          <p:cNvPr id="14" name="TextBox 13"/>
          <p:cNvSpPr txBox="1"/>
          <p:nvPr/>
        </p:nvSpPr>
        <p:spPr>
          <a:xfrm>
            <a:off x="5521112" y="6190747"/>
            <a:ext cx="1515292" cy="307777"/>
          </a:xfrm>
          <a:prstGeom prst="rect">
            <a:avLst/>
          </a:prstGeom>
          <a:noFill/>
        </p:spPr>
        <p:txBody>
          <a:bodyPr wrap="square" rtlCol="0">
            <a:spAutoFit/>
          </a:bodyPr>
          <a:lstStyle/>
          <a:p>
            <a:pPr algn="ctr"/>
            <a:r>
              <a:rPr lang="en-US" sz="1400" dirty="0" err="1" smtClean="0"/>
              <a:t>Corr</a:t>
            </a:r>
            <a:r>
              <a:rPr lang="en-US" sz="1400" dirty="0" smtClean="0"/>
              <a:t> = 0.581</a:t>
            </a:r>
            <a:endParaRPr lang="en-US" sz="1400" dirty="0"/>
          </a:p>
        </p:txBody>
      </p:sp>
      <p:sp>
        <p:nvSpPr>
          <p:cNvPr id="15" name="TextBox 14"/>
          <p:cNvSpPr txBox="1"/>
          <p:nvPr/>
        </p:nvSpPr>
        <p:spPr>
          <a:xfrm>
            <a:off x="9096648" y="6150512"/>
            <a:ext cx="1515292" cy="307777"/>
          </a:xfrm>
          <a:prstGeom prst="rect">
            <a:avLst/>
          </a:prstGeom>
          <a:noFill/>
        </p:spPr>
        <p:txBody>
          <a:bodyPr wrap="square" rtlCol="0">
            <a:spAutoFit/>
          </a:bodyPr>
          <a:lstStyle/>
          <a:p>
            <a:pPr algn="ctr"/>
            <a:r>
              <a:rPr lang="en-US" sz="1400" dirty="0" err="1" smtClean="0"/>
              <a:t>Corr</a:t>
            </a:r>
            <a:r>
              <a:rPr lang="en-US" sz="1400" dirty="0" smtClean="0"/>
              <a:t> = 0.580</a:t>
            </a:r>
            <a:endParaRPr lang="en-US" sz="1400"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8227" y="1772467"/>
            <a:ext cx="2920490" cy="1848233"/>
          </a:xfrm>
          <a:prstGeom prst="rect">
            <a:avLst/>
          </a:prstGeom>
        </p:spPr>
      </p:pic>
    </p:spTree>
    <p:extLst>
      <p:ext uri="{BB962C8B-B14F-4D97-AF65-F5344CB8AC3E}">
        <p14:creationId xmlns:p14="http://schemas.microsoft.com/office/powerpoint/2010/main" val="19104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dirty="0" smtClean="0"/>
              <a:t>Relationship Between All </a:t>
            </a:r>
            <a:r>
              <a:rPr lang="en-US" dirty="0" err="1" smtClean="0"/>
              <a:t>Choosen</a:t>
            </a:r>
            <a:r>
              <a:rPr lang="en-US" dirty="0" smtClean="0"/>
              <a:t> Facilities </a:t>
            </a:r>
            <a:endParaRPr lang="en-US" dirty="0"/>
          </a:p>
        </p:txBody>
      </p:sp>
      <p:sp>
        <p:nvSpPr>
          <p:cNvPr id="3" name="Content Placeholder 2"/>
          <p:cNvSpPr>
            <a:spLocks noGrp="1"/>
          </p:cNvSpPr>
          <p:nvPr>
            <p:ph idx="1"/>
          </p:nvPr>
        </p:nvSpPr>
        <p:spPr>
          <a:xfrm>
            <a:off x="838200" y="1355362"/>
            <a:ext cx="10515600" cy="4836431"/>
          </a:xfrm>
        </p:spPr>
        <p:txBody>
          <a:bodyPr/>
          <a:lstStyle/>
          <a:p>
            <a:r>
              <a:rPr lang="en-US" dirty="0" smtClean="0"/>
              <a:t>So, as we can see, AC facility is the highest parameter which determine the rent price. Second is Indoor Bathroom, etc.</a:t>
            </a:r>
          </a:p>
          <a:p>
            <a:pPr marL="0" indent="0" algn="ctr">
              <a:buNone/>
            </a:pPr>
            <a:r>
              <a:rPr lang="en-US" dirty="0" smtClean="0"/>
              <a:t>AC &gt; Indoor Bathroom &gt; Shower &gt; TV &gt; Cleaning Service &gt; </a:t>
            </a:r>
            <a:r>
              <a:rPr lang="en-US" dirty="0" err="1" smtClean="0"/>
              <a:t>WiFi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94" y="3141255"/>
            <a:ext cx="3619137" cy="21030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6770" y="3141255"/>
            <a:ext cx="3197030" cy="2014129"/>
          </a:xfrm>
          <a:prstGeom prst="rect">
            <a:avLst/>
          </a:prstGeom>
        </p:spPr>
      </p:pic>
    </p:spTree>
    <p:extLst>
      <p:ext uri="{BB962C8B-B14F-4D97-AF65-F5344CB8AC3E}">
        <p14:creationId xmlns:p14="http://schemas.microsoft.com/office/powerpoint/2010/main" val="167177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299811"/>
            <a:ext cx="10515600" cy="706029"/>
          </a:xfrm>
        </p:spPr>
        <p:txBody>
          <a:bodyPr>
            <a:normAutofit fontScale="90000"/>
          </a:bodyPr>
          <a:lstStyle/>
          <a:p>
            <a:r>
              <a:rPr lang="en-US" dirty="0" smtClean="0"/>
              <a:t>Plot Distribution test price VS price predictions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40" y="1181554"/>
            <a:ext cx="3412709" cy="28470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438" y="1005840"/>
            <a:ext cx="3743054" cy="31226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822" y="3605347"/>
            <a:ext cx="3606343" cy="3004457"/>
          </a:xfrm>
          <a:prstGeom prst="rect">
            <a:avLst/>
          </a:prstGeom>
        </p:spPr>
      </p:pic>
      <p:sp>
        <p:nvSpPr>
          <p:cNvPr id="8" name="TextBox 7"/>
          <p:cNvSpPr txBox="1"/>
          <p:nvPr/>
        </p:nvSpPr>
        <p:spPr>
          <a:xfrm>
            <a:off x="1471411" y="4163241"/>
            <a:ext cx="2403566" cy="646331"/>
          </a:xfrm>
          <a:prstGeom prst="rect">
            <a:avLst/>
          </a:prstGeom>
          <a:noFill/>
        </p:spPr>
        <p:txBody>
          <a:bodyPr wrap="square" rtlCol="0">
            <a:spAutoFit/>
          </a:bodyPr>
          <a:lstStyle/>
          <a:p>
            <a:pPr algn="ctr"/>
            <a:r>
              <a:rPr lang="en-US" dirty="0" smtClean="0"/>
              <a:t>Multiple Linear Regression</a:t>
            </a:r>
            <a:endParaRPr lang="en-US" dirty="0"/>
          </a:p>
        </p:txBody>
      </p:sp>
      <p:sp>
        <p:nvSpPr>
          <p:cNvPr id="9" name="TextBox 8"/>
          <p:cNvSpPr txBox="1"/>
          <p:nvPr/>
        </p:nvSpPr>
        <p:spPr>
          <a:xfrm>
            <a:off x="5209106" y="2828387"/>
            <a:ext cx="2403566" cy="646331"/>
          </a:xfrm>
          <a:prstGeom prst="rect">
            <a:avLst/>
          </a:prstGeom>
          <a:noFill/>
        </p:spPr>
        <p:txBody>
          <a:bodyPr wrap="square" rtlCol="0">
            <a:spAutoFit/>
          </a:bodyPr>
          <a:lstStyle/>
          <a:p>
            <a:pPr algn="ctr"/>
            <a:r>
              <a:rPr lang="en-US" dirty="0" smtClean="0"/>
              <a:t>Random Forest Regression</a:t>
            </a:r>
            <a:endParaRPr lang="en-US" dirty="0"/>
          </a:p>
        </p:txBody>
      </p:sp>
      <p:sp>
        <p:nvSpPr>
          <p:cNvPr id="10" name="TextBox 9"/>
          <p:cNvSpPr txBox="1"/>
          <p:nvPr/>
        </p:nvSpPr>
        <p:spPr>
          <a:xfrm>
            <a:off x="8902000" y="4188196"/>
            <a:ext cx="2403566" cy="646331"/>
          </a:xfrm>
          <a:prstGeom prst="rect">
            <a:avLst/>
          </a:prstGeom>
          <a:noFill/>
        </p:spPr>
        <p:txBody>
          <a:bodyPr wrap="square" rtlCol="0">
            <a:spAutoFit/>
          </a:bodyPr>
          <a:lstStyle/>
          <a:p>
            <a:pPr algn="ctr"/>
            <a:r>
              <a:rPr lang="en-US" dirty="0" smtClean="0"/>
              <a:t>Decision Tree Regression</a:t>
            </a:r>
            <a:endParaRPr lang="en-US" dirty="0"/>
          </a:p>
        </p:txBody>
      </p:sp>
      <p:sp>
        <p:nvSpPr>
          <p:cNvPr id="11" name="TextBox 10"/>
          <p:cNvSpPr txBox="1"/>
          <p:nvPr/>
        </p:nvSpPr>
        <p:spPr>
          <a:xfrm>
            <a:off x="8284045" y="4985663"/>
            <a:ext cx="3291840" cy="646331"/>
          </a:xfrm>
          <a:prstGeom prst="rect">
            <a:avLst/>
          </a:prstGeom>
          <a:noFill/>
        </p:spPr>
        <p:txBody>
          <a:bodyPr wrap="square" rtlCol="0">
            <a:spAutoFit/>
          </a:bodyPr>
          <a:lstStyle/>
          <a:p>
            <a:pPr algn="just"/>
            <a:r>
              <a:rPr lang="en-US" dirty="0" smtClean="0"/>
              <a:t>As we can see there is no overfitting or </a:t>
            </a:r>
            <a:r>
              <a:rPr lang="en-US" dirty="0" err="1" smtClean="0"/>
              <a:t>underfitting</a:t>
            </a:r>
            <a:r>
              <a:rPr lang="en-US" dirty="0" smtClean="0"/>
              <a:t>.</a:t>
            </a:r>
            <a:endParaRPr lang="en-US" dirty="0"/>
          </a:p>
        </p:txBody>
      </p:sp>
    </p:spTree>
    <p:extLst>
      <p:ext uri="{BB962C8B-B14F-4D97-AF65-F5344CB8AC3E}">
        <p14:creationId xmlns:p14="http://schemas.microsoft.com/office/powerpoint/2010/main" val="135492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smtClean="0"/>
              <a:t>Regression Model</a:t>
            </a:r>
            <a:endParaRPr lang="en-US" dirty="0"/>
          </a:p>
        </p:txBody>
      </p:sp>
      <p:sp>
        <p:nvSpPr>
          <p:cNvPr id="3" name="Content Placeholder 2"/>
          <p:cNvSpPr>
            <a:spLocks noGrp="1"/>
          </p:cNvSpPr>
          <p:nvPr>
            <p:ph idx="1"/>
          </p:nvPr>
        </p:nvSpPr>
        <p:spPr>
          <a:xfrm>
            <a:off x="838200" y="1136469"/>
            <a:ext cx="10515600" cy="5040494"/>
          </a:xfrm>
        </p:spPr>
        <p:txBody>
          <a:bodyPr/>
          <a:lstStyle/>
          <a:p>
            <a:pPr algn="just"/>
            <a:r>
              <a:rPr lang="en-US" dirty="0" smtClean="0"/>
              <a:t>I use 5 algorithms to do regression modeling, namely multiple linear regression, polynomial regression, </a:t>
            </a:r>
            <a:r>
              <a:rPr lang="en-US" dirty="0" err="1" smtClean="0"/>
              <a:t>SVR</a:t>
            </a:r>
            <a:r>
              <a:rPr lang="en-US" dirty="0" smtClean="0"/>
              <a:t>, decision tree, and random forest. But what is good for modeling this data is only 3, namely multiple linear regression, decision tree, and random forest. For Random Forest, </a:t>
            </a:r>
            <a:r>
              <a:rPr lang="en-US" dirty="0" err="1" smtClean="0"/>
              <a:t>R^2</a:t>
            </a:r>
            <a:r>
              <a:rPr lang="en-US" dirty="0" smtClean="0"/>
              <a:t> score is quite high, which is 0.908. Then followed by the decision tree, which is 0.901. Finally by multiple linear regression, which is 0.78.</a:t>
            </a:r>
            <a:endParaRPr lang="en-US" dirty="0"/>
          </a:p>
        </p:txBody>
      </p:sp>
      <p:pic>
        <p:nvPicPr>
          <p:cNvPr id="4" name="Picture 3"/>
          <p:cNvPicPr/>
          <p:nvPr/>
        </p:nvPicPr>
        <p:blipFill>
          <a:blip r:embed="rId2"/>
          <a:stretch>
            <a:fillRect/>
          </a:stretch>
        </p:blipFill>
        <p:spPr>
          <a:xfrm>
            <a:off x="3572661" y="4051742"/>
            <a:ext cx="5336207" cy="2125221"/>
          </a:xfrm>
          <a:prstGeom prst="rect">
            <a:avLst/>
          </a:prstGeom>
        </p:spPr>
      </p:pic>
    </p:spTree>
    <p:extLst>
      <p:ext uri="{BB962C8B-B14F-4D97-AF65-F5344CB8AC3E}">
        <p14:creationId xmlns:p14="http://schemas.microsoft.com/office/powerpoint/2010/main" val="262448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normAutofit/>
          </a:bodyPr>
          <a:lstStyle/>
          <a:p>
            <a:r>
              <a:rPr lang="en-US" dirty="0" smtClean="0"/>
              <a:t>Future Directions</a:t>
            </a:r>
            <a:endParaRPr lang="en-US" dirty="0"/>
          </a:p>
        </p:txBody>
      </p:sp>
      <p:sp>
        <p:nvSpPr>
          <p:cNvPr id="3" name="Content Placeholder 2"/>
          <p:cNvSpPr>
            <a:spLocks noGrp="1"/>
          </p:cNvSpPr>
          <p:nvPr>
            <p:ph idx="1"/>
          </p:nvPr>
        </p:nvSpPr>
        <p:spPr>
          <a:xfrm>
            <a:off x="838200" y="1319349"/>
            <a:ext cx="10515600" cy="4857614"/>
          </a:xfrm>
          <a:solidFill>
            <a:schemeClr val="bg1">
              <a:alpha val="66000"/>
            </a:schemeClr>
          </a:solidFill>
        </p:spPr>
        <p:txBody>
          <a:bodyPr/>
          <a:lstStyle/>
          <a:p>
            <a:pPr algn="just"/>
            <a:r>
              <a:rPr lang="en-US" dirty="0"/>
              <a:t>Here, I only retrieve </a:t>
            </a:r>
            <a:r>
              <a:rPr lang="en-US" dirty="0" smtClean="0"/>
              <a:t>boarding house data </a:t>
            </a:r>
            <a:r>
              <a:rPr lang="en-US" dirty="0"/>
              <a:t>based on boarding facilities and the rental price. While in Jakarta, the location can also greatly affect the price of boarding rental. For example, boarding houses that are close to the office usually have a higher rental price. Usually, location information is very helpful in predicting more accurate boarding prices</a:t>
            </a:r>
            <a:r>
              <a:rPr lang="en-US" dirty="0" smtClean="0"/>
              <a:t>.</a:t>
            </a:r>
            <a:endParaRPr lang="en-US" dirty="0"/>
          </a:p>
        </p:txBody>
      </p:sp>
    </p:spTree>
    <p:extLst>
      <p:ext uri="{BB962C8B-B14F-4D97-AF65-F5344CB8AC3E}">
        <p14:creationId xmlns:p14="http://schemas.microsoft.com/office/powerpoint/2010/main" val="13693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461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Predicting Boarding House Price in Jakarta</vt:lpstr>
      <vt:lpstr>Predicting rent price is valuable for nomads and owner’s boarding house</vt:lpstr>
      <vt:lpstr>Data Acquisition and Cleaning</vt:lpstr>
      <vt:lpstr>Relationship Between Area Size and Rent Price </vt:lpstr>
      <vt:lpstr>Relationship Between All Choosen Facilities and Rent Price </vt:lpstr>
      <vt:lpstr>Relationship Between All Choosen Facilities </vt:lpstr>
      <vt:lpstr>Plot Distribution test price VS price predictions</vt:lpstr>
      <vt:lpstr>Regression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Boarding House Price in Jakarta</dc:title>
  <dc:creator>Sofian Fadli</dc:creator>
  <cp:lastModifiedBy>Sofian Fadli</cp:lastModifiedBy>
  <cp:revision>53</cp:revision>
  <dcterms:created xsi:type="dcterms:W3CDTF">2020-06-18T05:46:14Z</dcterms:created>
  <dcterms:modified xsi:type="dcterms:W3CDTF">2020-06-18T07:10:42Z</dcterms:modified>
</cp:coreProperties>
</file>