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8"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99"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1"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CF8C3C-13D0-4686-BEBE-5D2D140D71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367041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F8C3C-13D0-4686-BEBE-5D2D140D71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116863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F8C3C-13D0-4686-BEBE-5D2D140D71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119654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F8C3C-13D0-4686-BEBE-5D2D140D71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97543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CF8C3C-13D0-4686-BEBE-5D2D140D71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420680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CF8C3C-13D0-4686-BEBE-5D2D140D71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363412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CF8C3C-13D0-4686-BEBE-5D2D140D71E3}"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61657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F8C3C-13D0-4686-BEBE-5D2D140D71E3}"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395759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F8C3C-13D0-4686-BEBE-5D2D140D71E3}"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417814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CF8C3C-13D0-4686-BEBE-5D2D140D71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378155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CF8C3C-13D0-4686-BEBE-5D2D140D71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2109F-BD26-4CF4-A913-1B3DFA4BC550}" type="slidenum">
              <a:rPr lang="en-US" smtClean="0"/>
              <a:t>‹#›</a:t>
            </a:fld>
            <a:endParaRPr lang="en-US"/>
          </a:p>
        </p:txBody>
      </p:sp>
    </p:spTree>
    <p:extLst>
      <p:ext uri="{BB962C8B-B14F-4D97-AF65-F5344CB8AC3E}">
        <p14:creationId xmlns:p14="http://schemas.microsoft.com/office/powerpoint/2010/main" val="59156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F8C3C-13D0-4686-BEBE-5D2D140D71E3}" type="datetimeFigureOut">
              <a:rPr lang="en-US" smtClean="0"/>
              <a:t>7/30/2019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2109F-BD26-4CF4-A913-1B3DFA4BC550}" type="slidenum">
              <a:rPr lang="en-US" smtClean="0"/>
              <a:t>‹#›</a:t>
            </a:fld>
            <a:endParaRPr lang="en-US"/>
          </a:p>
        </p:txBody>
      </p:sp>
    </p:spTree>
    <p:extLst>
      <p:ext uri="{BB962C8B-B14F-4D97-AF65-F5344CB8AC3E}">
        <p14:creationId xmlns:p14="http://schemas.microsoft.com/office/powerpoint/2010/main" val="392732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hrift.apache.org/static/files/thrift-20070401.pdf" TargetMode="External"/><Relationship Id="rId2" Type="http://schemas.openxmlformats.org/officeDocument/2006/relationships/hyperlink" Target="http://wso2.com/products/carb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cs.wso2.com/display/AM260/Quick+Start+Gui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t>WSO2 API MANAGEMENT</a:t>
            </a:r>
            <a:endParaRPr lang="en-US" dirty="0"/>
          </a:p>
        </p:txBody>
      </p:sp>
      <p:sp>
        <p:nvSpPr>
          <p:cNvPr id="3" name="Subtitle 2"/>
          <p:cNvSpPr>
            <a:spLocks noGrp="1"/>
          </p:cNvSpPr>
          <p:nvPr>
            <p:ph type="subTitle" idx="1"/>
          </p:nvPr>
        </p:nvSpPr>
        <p:spPr/>
        <p:txBody>
          <a:bodyPr/>
          <a:lstStyle/>
          <a:p>
            <a:pPr algn="r"/>
            <a:r>
              <a:rPr lang="en-US" dirty="0" smtClean="0"/>
              <a:t>Created By : </a:t>
            </a:r>
            <a:r>
              <a:rPr lang="en-US" dirty="0" err="1" smtClean="0"/>
              <a:t>Berca</a:t>
            </a:r>
            <a:r>
              <a:rPr lang="en-US" dirty="0" smtClean="0"/>
              <a:t> Team</a:t>
            </a:r>
            <a:endParaRPr lang="en-US" dirty="0"/>
          </a:p>
        </p:txBody>
      </p:sp>
      <p:pic>
        <p:nvPicPr>
          <p:cNvPr id="4" name="Picture 3"/>
          <p:cNvPicPr>
            <a:picLocks noChangeAspect="1"/>
          </p:cNvPicPr>
          <p:nvPr/>
        </p:nvPicPr>
        <p:blipFill>
          <a:blip r:embed="rId2"/>
          <a:stretch>
            <a:fillRect/>
          </a:stretch>
        </p:blipFill>
        <p:spPr>
          <a:xfrm>
            <a:off x="6386104" y="4217928"/>
            <a:ext cx="4281896" cy="1131947"/>
          </a:xfrm>
          <a:prstGeom prst="rect">
            <a:avLst/>
          </a:prstGeom>
        </p:spPr>
      </p:pic>
      <p:pic>
        <p:nvPicPr>
          <p:cNvPr id="8194" name="Picture 2" descr="Image result for wso2 api manag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 y="4217928"/>
            <a:ext cx="5049611" cy="95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61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fontScale="90000"/>
          </a:bodyPr>
          <a:lstStyle/>
          <a:p>
            <a:r>
              <a:rPr lang="en-US" b="1" dirty="0"/>
              <a:t>API Store (Developer Portal)</a:t>
            </a:r>
            <a:br>
              <a:rPr lang="en-US" b="1" dirty="0"/>
            </a:br>
            <a:endParaRPr lang="en-US" dirty="0"/>
          </a:p>
        </p:txBody>
      </p:sp>
      <p:sp>
        <p:nvSpPr>
          <p:cNvPr id="3" name="Content Placeholder 2"/>
          <p:cNvSpPr>
            <a:spLocks noGrp="1"/>
          </p:cNvSpPr>
          <p:nvPr>
            <p:ph idx="1"/>
          </p:nvPr>
        </p:nvSpPr>
        <p:spPr>
          <a:xfrm>
            <a:off x="655320" y="858975"/>
            <a:ext cx="10918371" cy="721632"/>
          </a:xfrm>
        </p:spPr>
        <p:txBody>
          <a:bodyPr>
            <a:normAutofit/>
          </a:bodyPr>
          <a:lstStyle/>
          <a:p>
            <a:pPr algn="just"/>
            <a:r>
              <a:rPr lang="en-US" sz="2000" dirty="0"/>
              <a:t>Enables API consumers to self register, discover and subscribe to APIs, evaluate them and interact with </a:t>
            </a:r>
            <a:r>
              <a:rPr lang="en-US" sz="2000" b="1" dirty="0"/>
              <a:t>API Publishers</a:t>
            </a:r>
            <a:r>
              <a:rPr lang="en-US" sz="2000" dirty="0"/>
              <a:t>. You access the Web interface via </a:t>
            </a:r>
            <a:r>
              <a:rPr lang="en-US" sz="2000" b="1" dirty="0"/>
              <a:t>https://&lt;Server Host&gt;:9443/store</a:t>
            </a:r>
            <a:r>
              <a:rPr lang="en-US" sz="2000" dirty="0"/>
              <a:t>.</a:t>
            </a:r>
          </a:p>
        </p:txBody>
      </p:sp>
      <p:pic>
        <p:nvPicPr>
          <p:cNvPr id="3075" name="Picture 3" descr="API-Consumer-Lifecycle-Activ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985" y="1643381"/>
            <a:ext cx="8186603" cy="472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264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smtClean="0"/>
              <a:t>API Store Web Interface </a:t>
            </a:r>
            <a:endParaRPr lang="en-US" dirty="0"/>
          </a:p>
        </p:txBody>
      </p:sp>
      <p:sp>
        <p:nvSpPr>
          <p:cNvPr id="3" name="Content Placeholder 2"/>
          <p:cNvSpPr>
            <a:spLocks noGrp="1"/>
          </p:cNvSpPr>
          <p:nvPr>
            <p:ph idx="1"/>
          </p:nvPr>
        </p:nvSpPr>
        <p:spPr>
          <a:xfrm>
            <a:off x="838200" y="1254034"/>
            <a:ext cx="10515600" cy="4922929"/>
          </a:xfrm>
        </p:spPr>
        <p:txBody>
          <a:bodyPr/>
          <a:lstStyle/>
          <a:p>
            <a:endParaRPr lang="en-US" dirty="0"/>
          </a:p>
        </p:txBody>
      </p:sp>
      <p:pic>
        <p:nvPicPr>
          <p:cNvPr id="4" name="Picture 3"/>
          <p:cNvPicPr>
            <a:picLocks noChangeAspect="1"/>
          </p:cNvPicPr>
          <p:nvPr/>
        </p:nvPicPr>
        <p:blipFill>
          <a:blip r:embed="rId2"/>
          <a:stretch>
            <a:fillRect/>
          </a:stretch>
        </p:blipFill>
        <p:spPr>
          <a:xfrm>
            <a:off x="801783" y="1025237"/>
            <a:ext cx="10552017" cy="5380522"/>
          </a:xfrm>
          <a:prstGeom prst="rect">
            <a:avLst/>
          </a:prstGeom>
        </p:spPr>
      </p:pic>
    </p:spTree>
    <p:extLst>
      <p:ext uri="{BB962C8B-B14F-4D97-AF65-F5344CB8AC3E}">
        <p14:creationId xmlns:p14="http://schemas.microsoft.com/office/powerpoint/2010/main" val="2881093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5"/>
            <a:ext cx="10515600" cy="797469"/>
          </a:xfrm>
        </p:spPr>
        <p:txBody>
          <a:bodyPr>
            <a:normAutofit fontScale="90000"/>
          </a:bodyPr>
          <a:lstStyle/>
          <a:p>
            <a:r>
              <a:rPr lang="en-US" b="1" dirty="0"/>
              <a:t>API Gateway</a:t>
            </a:r>
            <a:br>
              <a:rPr lang="en-US" b="1" dirty="0"/>
            </a:br>
            <a:endParaRPr lang="en-US" dirty="0"/>
          </a:p>
        </p:txBody>
      </p:sp>
      <p:sp>
        <p:nvSpPr>
          <p:cNvPr id="3" name="Content Placeholder 2"/>
          <p:cNvSpPr>
            <a:spLocks noGrp="1"/>
          </p:cNvSpPr>
          <p:nvPr>
            <p:ph idx="1"/>
          </p:nvPr>
        </p:nvSpPr>
        <p:spPr>
          <a:xfrm>
            <a:off x="694508" y="874575"/>
            <a:ext cx="10659292" cy="1178832"/>
          </a:xfrm>
        </p:spPr>
        <p:txBody>
          <a:bodyPr>
            <a:noAutofit/>
          </a:bodyPr>
          <a:lstStyle/>
          <a:p>
            <a:pPr algn="just"/>
            <a:r>
              <a:rPr lang="en-US" sz="2000" dirty="0"/>
              <a:t>Secures, protects, manages, and scales API calls. It is a simple API proxy that intercepts API requests and applies policies such as throttling and security checks. It is also instrumental in gathering API usage statistics. The Web interface can be accessed via </a:t>
            </a:r>
            <a:r>
              <a:rPr lang="en-US" sz="2000" b="1" dirty="0" smtClean="0"/>
              <a:t>https</a:t>
            </a:r>
            <a:r>
              <a:rPr lang="en-US" sz="2000" b="1" dirty="0"/>
              <a:t>://&lt;Server Host&gt;:9443/carbon</a:t>
            </a:r>
            <a:r>
              <a:rPr lang="en-US" sz="2000" dirty="0"/>
              <a:t>. </a:t>
            </a:r>
          </a:p>
        </p:txBody>
      </p:sp>
      <p:pic>
        <p:nvPicPr>
          <p:cNvPr id="4" name="Picture 2" descr="APIM-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438" y="1782761"/>
            <a:ext cx="6366140" cy="474866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297680" y="4624251"/>
            <a:ext cx="2047828" cy="70539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782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API Gateway Web Interface</a:t>
            </a:r>
            <a:endParaRPr lang="en-US" dirty="0"/>
          </a:p>
        </p:txBody>
      </p:sp>
      <p:pic>
        <p:nvPicPr>
          <p:cNvPr id="4" name="Content Placeholder 3"/>
          <p:cNvPicPr>
            <a:picLocks noGrp="1" noChangeAspect="1"/>
          </p:cNvPicPr>
          <p:nvPr>
            <p:ph idx="1"/>
          </p:nvPr>
        </p:nvPicPr>
        <p:blipFill>
          <a:blip r:embed="rId2"/>
          <a:stretch>
            <a:fillRect/>
          </a:stretch>
        </p:blipFill>
        <p:spPr>
          <a:xfrm>
            <a:off x="1053737" y="1188720"/>
            <a:ext cx="10084526" cy="5225143"/>
          </a:xfrm>
          <a:prstGeom prst="rect">
            <a:avLst/>
          </a:prstGeom>
        </p:spPr>
      </p:pic>
    </p:spTree>
    <p:extLst>
      <p:ext uri="{BB962C8B-B14F-4D97-AF65-F5344CB8AC3E}">
        <p14:creationId xmlns:p14="http://schemas.microsoft.com/office/powerpoint/2010/main" val="2157151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1880"/>
            <a:ext cx="10515600" cy="510086"/>
          </a:xfrm>
        </p:spPr>
        <p:txBody>
          <a:bodyPr>
            <a:normAutofit fontScale="90000"/>
          </a:bodyPr>
          <a:lstStyle/>
          <a:p>
            <a:r>
              <a:rPr lang="en-US" b="1" dirty="0"/>
              <a:t>Key Manager</a:t>
            </a:r>
            <a:br>
              <a:rPr lang="en-US" b="1" dirty="0"/>
            </a:br>
            <a:endParaRPr lang="en-US" dirty="0"/>
          </a:p>
        </p:txBody>
      </p:sp>
      <p:sp>
        <p:nvSpPr>
          <p:cNvPr id="3" name="Content Placeholder 2"/>
          <p:cNvSpPr>
            <a:spLocks noGrp="1"/>
          </p:cNvSpPr>
          <p:nvPr>
            <p:ph idx="1"/>
          </p:nvPr>
        </p:nvSpPr>
        <p:spPr>
          <a:xfrm>
            <a:off x="838200" y="872037"/>
            <a:ext cx="10583010" cy="865323"/>
          </a:xfrm>
        </p:spPr>
        <p:txBody>
          <a:bodyPr>
            <a:normAutofit lnSpcReduction="10000"/>
          </a:bodyPr>
          <a:lstStyle/>
          <a:p>
            <a:pPr algn="just"/>
            <a:r>
              <a:rPr lang="en-US" sz="2000" dirty="0"/>
              <a:t>Handles all security and key-related operations. The </a:t>
            </a:r>
            <a:r>
              <a:rPr lang="en-US" sz="2000" b="1" dirty="0"/>
              <a:t>API Gateway</a:t>
            </a:r>
            <a:r>
              <a:rPr lang="en-US" sz="2000" dirty="0"/>
              <a:t> connects with the </a:t>
            </a:r>
            <a:r>
              <a:rPr lang="en-US" sz="2000" b="1" dirty="0"/>
              <a:t>Key Manager </a:t>
            </a:r>
            <a:r>
              <a:rPr lang="en-US" sz="2000" dirty="0"/>
              <a:t>to check the validity of subscriptions, OAuth tokens, and API invocations. The </a:t>
            </a:r>
            <a:r>
              <a:rPr lang="en-US" sz="2000" b="1" dirty="0"/>
              <a:t>Key Manager</a:t>
            </a:r>
            <a:r>
              <a:rPr lang="en-US" sz="2000" dirty="0"/>
              <a:t> also provides a token API to generate OAuth tokens that can be accessed via the </a:t>
            </a:r>
            <a:r>
              <a:rPr lang="en-US" sz="2000" b="1" dirty="0"/>
              <a:t>Gateway</a:t>
            </a:r>
            <a:r>
              <a:rPr lang="en-US" sz="2000" dirty="0"/>
              <a:t>.</a:t>
            </a:r>
          </a:p>
        </p:txBody>
      </p:sp>
      <p:pic>
        <p:nvPicPr>
          <p:cNvPr id="4" name="Picture 2" descr="Key-Manager-AP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114" y="1737360"/>
            <a:ext cx="8323431" cy="492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77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320"/>
            <a:ext cx="10515600" cy="353332"/>
          </a:xfrm>
        </p:spPr>
        <p:txBody>
          <a:bodyPr>
            <a:normAutofit fontScale="90000"/>
          </a:bodyPr>
          <a:lstStyle/>
          <a:p>
            <a:r>
              <a:rPr lang="en-US" b="1" dirty="0"/>
              <a:t>Traffic Manager</a:t>
            </a:r>
            <a:br>
              <a:rPr lang="en-US" b="1" dirty="0"/>
            </a:br>
            <a:endParaRPr lang="en-US" dirty="0"/>
          </a:p>
        </p:txBody>
      </p:sp>
      <p:sp>
        <p:nvSpPr>
          <p:cNvPr id="3" name="Content Placeholder 2"/>
          <p:cNvSpPr>
            <a:spLocks noGrp="1"/>
          </p:cNvSpPr>
          <p:nvPr>
            <p:ph idx="1"/>
          </p:nvPr>
        </p:nvSpPr>
        <p:spPr>
          <a:xfrm>
            <a:off x="720634" y="789986"/>
            <a:ext cx="10633166" cy="986563"/>
          </a:xfrm>
        </p:spPr>
        <p:txBody>
          <a:bodyPr>
            <a:normAutofit/>
          </a:bodyPr>
          <a:lstStyle/>
          <a:p>
            <a:pPr algn="just"/>
            <a:r>
              <a:rPr lang="en-US" sz="2000" dirty="0"/>
              <a:t>Helps users to regulate </a:t>
            </a:r>
            <a:r>
              <a:rPr lang="en-US" sz="2000" b="1" dirty="0"/>
              <a:t>API traffic</a:t>
            </a:r>
            <a:r>
              <a:rPr lang="en-US" sz="2000" dirty="0"/>
              <a:t>, make APIs and applications available to consumers at different service levels and secures APIs against security attacks. The Traffic Manager features a dynamic throttling engine to process throttling policies in real-time.</a:t>
            </a:r>
          </a:p>
        </p:txBody>
      </p:sp>
      <p:pic>
        <p:nvPicPr>
          <p:cNvPr id="5122" name="Picture 2" descr="Traffic-Manag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776549"/>
            <a:ext cx="9252317" cy="461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273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6" y="129676"/>
            <a:ext cx="10515600" cy="706029"/>
          </a:xfrm>
        </p:spPr>
        <p:txBody>
          <a:bodyPr>
            <a:normAutofit/>
          </a:bodyPr>
          <a:lstStyle/>
          <a:p>
            <a:r>
              <a:rPr lang="en-US" b="1"/>
              <a:t>WSO2 API Manager Analytics</a:t>
            </a:r>
            <a:endParaRPr lang="en-US" dirty="0"/>
          </a:p>
        </p:txBody>
      </p:sp>
      <p:sp>
        <p:nvSpPr>
          <p:cNvPr id="3" name="Content Placeholder 2"/>
          <p:cNvSpPr>
            <a:spLocks noGrp="1"/>
          </p:cNvSpPr>
          <p:nvPr>
            <p:ph idx="1"/>
          </p:nvPr>
        </p:nvSpPr>
        <p:spPr>
          <a:xfrm>
            <a:off x="707571" y="835705"/>
            <a:ext cx="10750731" cy="940844"/>
          </a:xfrm>
        </p:spPr>
        <p:txBody>
          <a:bodyPr>
            <a:normAutofit/>
          </a:bodyPr>
          <a:lstStyle/>
          <a:p>
            <a:pPr algn="just"/>
            <a:r>
              <a:rPr lang="en-US" sz="2000" dirty="0"/>
              <a:t>Provides a host of statistical graphs and an alerting mechanism on predetermined events.</a:t>
            </a:r>
          </a:p>
        </p:txBody>
      </p:sp>
      <p:pic>
        <p:nvPicPr>
          <p:cNvPr id="6147" name="Picture 3" descr="APIM-Analy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465" y="1306127"/>
            <a:ext cx="8346871" cy="504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16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dirty="0" smtClean="0"/>
              <a:t>Some Analytics features on WSO2</a:t>
            </a:r>
            <a:endParaRPr lang="en-US" dirty="0"/>
          </a:p>
        </p:txBody>
      </p:sp>
      <p:pic>
        <p:nvPicPr>
          <p:cNvPr id="5" name="Picture 4"/>
          <p:cNvPicPr>
            <a:picLocks noChangeAspect="1"/>
          </p:cNvPicPr>
          <p:nvPr/>
        </p:nvPicPr>
        <p:blipFill>
          <a:blip r:embed="rId2"/>
          <a:stretch>
            <a:fillRect/>
          </a:stretch>
        </p:blipFill>
        <p:spPr>
          <a:xfrm>
            <a:off x="211354" y="992778"/>
            <a:ext cx="5884646" cy="2416628"/>
          </a:xfrm>
          <a:prstGeom prst="rect">
            <a:avLst/>
          </a:prstGeom>
        </p:spPr>
      </p:pic>
      <p:pic>
        <p:nvPicPr>
          <p:cNvPr id="6" name="Picture 5"/>
          <p:cNvPicPr>
            <a:picLocks noChangeAspect="1"/>
          </p:cNvPicPr>
          <p:nvPr/>
        </p:nvPicPr>
        <p:blipFill>
          <a:blip r:embed="rId3"/>
          <a:stretch>
            <a:fillRect/>
          </a:stretch>
        </p:blipFill>
        <p:spPr>
          <a:xfrm>
            <a:off x="6285342" y="992778"/>
            <a:ext cx="5324190" cy="2821575"/>
          </a:xfrm>
          <a:prstGeom prst="rect">
            <a:avLst/>
          </a:prstGeom>
        </p:spPr>
      </p:pic>
      <p:pic>
        <p:nvPicPr>
          <p:cNvPr id="7" name="Picture 6"/>
          <p:cNvPicPr>
            <a:picLocks noChangeAspect="1"/>
          </p:cNvPicPr>
          <p:nvPr/>
        </p:nvPicPr>
        <p:blipFill>
          <a:blip r:embed="rId4"/>
          <a:stretch>
            <a:fillRect/>
          </a:stretch>
        </p:blipFill>
        <p:spPr>
          <a:xfrm>
            <a:off x="211353" y="4037058"/>
            <a:ext cx="6007285" cy="2259239"/>
          </a:xfrm>
          <a:prstGeom prst="rect">
            <a:avLst/>
          </a:prstGeom>
        </p:spPr>
      </p:pic>
      <p:pic>
        <p:nvPicPr>
          <p:cNvPr id="8" name="Picture 7"/>
          <p:cNvPicPr>
            <a:picLocks noChangeAspect="1"/>
          </p:cNvPicPr>
          <p:nvPr/>
        </p:nvPicPr>
        <p:blipFill>
          <a:blip r:embed="rId5"/>
          <a:stretch>
            <a:fillRect/>
          </a:stretch>
        </p:blipFill>
        <p:spPr>
          <a:xfrm>
            <a:off x="6383824" y="3931921"/>
            <a:ext cx="5320496" cy="2720602"/>
          </a:xfrm>
          <a:prstGeom prst="rect">
            <a:avLst/>
          </a:prstGeom>
        </p:spPr>
      </p:pic>
    </p:spTree>
    <p:extLst>
      <p:ext uri="{BB962C8B-B14F-4D97-AF65-F5344CB8AC3E}">
        <p14:creationId xmlns:p14="http://schemas.microsoft.com/office/powerpoint/2010/main" val="3143595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0"/>
            <a:ext cx="10515600" cy="836658"/>
          </a:xfrm>
        </p:spPr>
        <p:txBody>
          <a:bodyPr>
            <a:normAutofit fontScale="90000"/>
          </a:bodyPr>
          <a:lstStyle/>
          <a:p>
            <a:r>
              <a:rPr lang="en-US" b="1" dirty="0"/>
              <a:t>API lifecycle</a:t>
            </a:r>
            <a:br>
              <a:rPr lang="en-US" b="1" dirty="0"/>
            </a:br>
            <a:endParaRPr lang="en-US" dirty="0"/>
          </a:p>
        </p:txBody>
      </p:sp>
      <p:pic>
        <p:nvPicPr>
          <p:cNvPr id="5" name="Picture 4"/>
          <p:cNvPicPr>
            <a:picLocks noChangeAspect="1"/>
          </p:cNvPicPr>
          <p:nvPr/>
        </p:nvPicPr>
        <p:blipFill>
          <a:blip r:embed="rId2"/>
          <a:stretch>
            <a:fillRect/>
          </a:stretch>
        </p:blipFill>
        <p:spPr>
          <a:xfrm>
            <a:off x="1320233" y="861832"/>
            <a:ext cx="9551534" cy="5851076"/>
          </a:xfrm>
          <a:prstGeom prst="rect">
            <a:avLst/>
          </a:prstGeom>
        </p:spPr>
      </p:pic>
    </p:spTree>
    <p:extLst>
      <p:ext uri="{BB962C8B-B14F-4D97-AF65-F5344CB8AC3E}">
        <p14:creationId xmlns:p14="http://schemas.microsoft.com/office/powerpoint/2010/main" val="3872988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r>
              <a:rPr lang="en-US" dirty="0" smtClean="0"/>
              <a:t>API lifecycle</a:t>
            </a:r>
            <a:endParaRPr lang="en-US" dirty="0"/>
          </a:p>
        </p:txBody>
      </p:sp>
      <p:sp>
        <p:nvSpPr>
          <p:cNvPr id="3" name="Content Placeholder 2"/>
          <p:cNvSpPr>
            <a:spLocks noGrp="1"/>
          </p:cNvSpPr>
          <p:nvPr>
            <p:ph idx="1"/>
          </p:nvPr>
        </p:nvSpPr>
        <p:spPr>
          <a:xfrm>
            <a:off x="600891" y="1110343"/>
            <a:ext cx="10946675" cy="5066620"/>
          </a:xfrm>
        </p:spPr>
        <p:txBody>
          <a:bodyPr>
            <a:normAutofit fontScale="85000" lnSpcReduction="10000"/>
          </a:bodyPr>
          <a:lstStyle/>
          <a:p>
            <a:pPr marL="0" indent="0" algn="just">
              <a:buNone/>
            </a:pPr>
            <a:r>
              <a:rPr lang="en-US" dirty="0"/>
              <a:t>The following stages are available in the default API lifecycle:</a:t>
            </a:r>
          </a:p>
          <a:p>
            <a:pPr algn="just"/>
            <a:r>
              <a:rPr lang="en-US" b="1" dirty="0"/>
              <a:t>CREATED:</a:t>
            </a:r>
            <a:r>
              <a:rPr lang="en-US" dirty="0"/>
              <a:t> API metadata is added to the </a:t>
            </a:r>
            <a:r>
              <a:rPr lang="en-US" b="1" dirty="0"/>
              <a:t>API Store</a:t>
            </a:r>
            <a:r>
              <a:rPr lang="en-US" dirty="0"/>
              <a:t>, but it is not deployed in the API Gateway and therefore, is not visible to subscribers in the </a:t>
            </a:r>
            <a:r>
              <a:rPr lang="en-US" b="1" dirty="0"/>
              <a:t>API Store</a:t>
            </a:r>
            <a:r>
              <a:rPr lang="en-US" dirty="0"/>
              <a:t>.</a:t>
            </a:r>
          </a:p>
          <a:p>
            <a:pPr algn="just"/>
            <a:r>
              <a:rPr lang="en-US" b="1" dirty="0"/>
              <a:t>PROTOTYPED:</a:t>
            </a:r>
            <a:r>
              <a:rPr lang="en-US" dirty="0"/>
              <a:t> The API is deployed and published in the </a:t>
            </a:r>
            <a:r>
              <a:rPr lang="en-US" b="1" dirty="0"/>
              <a:t>API Store</a:t>
            </a:r>
            <a:r>
              <a:rPr lang="en-US" dirty="0"/>
              <a:t> as a prototype. A prototyped API is usually a mock implementation made public in order to get feedback about its usability. Users can invoke the API without a subscription.</a:t>
            </a:r>
          </a:p>
          <a:p>
            <a:pPr algn="just"/>
            <a:r>
              <a:rPr lang="en-US" b="1" dirty="0"/>
              <a:t>PUBLISHED</a:t>
            </a:r>
            <a:r>
              <a:rPr lang="en-US" dirty="0"/>
              <a:t>: The API is visible in the </a:t>
            </a:r>
            <a:r>
              <a:rPr lang="en-US" b="1" dirty="0"/>
              <a:t>API Store </a:t>
            </a:r>
            <a:r>
              <a:rPr lang="en-US" dirty="0"/>
              <a:t>and available for subscription.</a:t>
            </a:r>
          </a:p>
          <a:p>
            <a:pPr algn="just"/>
            <a:r>
              <a:rPr lang="en-US" b="1" dirty="0"/>
              <a:t>DEPRECATED:</a:t>
            </a:r>
            <a:r>
              <a:rPr lang="en-US" dirty="0"/>
              <a:t> When an API is deprecated, new subscriptions are disabled. But the API is still deployed in the Gateway and is available at runtime to existing subscribers. Existing subscribers can continue to use it as usual until the API is retired.</a:t>
            </a:r>
          </a:p>
          <a:p>
            <a:pPr algn="just"/>
            <a:r>
              <a:rPr lang="en-US" b="1" dirty="0"/>
              <a:t>RETIRED</a:t>
            </a:r>
            <a:r>
              <a:rPr lang="en-US" dirty="0"/>
              <a:t>: The API is unpublished from the </a:t>
            </a:r>
            <a:r>
              <a:rPr lang="en-US" b="1" dirty="0"/>
              <a:t>API Gateway</a:t>
            </a:r>
            <a:r>
              <a:rPr lang="en-US" dirty="0"/>
              <a:t> and deleted from the store.</a:t>
            </a:r>
          </a:p>
          <a:p>
            <a:pPr algn="just"/>
            <a:r>
              <a:rPr lang="en-US" b="1" dirty="0"/>
              <a:t>BLOCKED:</a:t>
            </a:r>
            <a:r>
              <a:rPr lang="en-US" dirty="0"/>
              <a:t> Access to the API is temporarily blocked. Runtime calls are blocked and the API is not shown in the </a:t>
            </a:r>
            <a:r>
              <a:rPr lang="en-US" b="1" dirty="0"/>
              <a:t>API Store </a:t>
            </a:r>
            <a:r>
              <a:rPr lang="en-US" dirty="0"/>
              <a:t>anymore</a:t>
            </a:r>
            <a:r>
              <a:rPr lang="en-US" dirty="0" smtClean="0"/>
              <a:t>.</a:t>
            </a:r>
            <a:endParaRPr lang="en-US" dirty="0"/>
          </a:p>
        </p:txBody>
      </p:sp>
    </p:spTree>
    <p:extLst>
      <p:ext uri="{BB962C8B-B14F-4D97-AF65-F5344CB8AC3E}">
        <p14:creationId xmlns:p14="http://schemas.microsoft.com/office/powerpoint/2010/main" val="530157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72476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1879"/>
            <a:ext cx="10515600" cy="457835"/>
          </a:xfrm>
        </p:spPr>
        <p:txBody>
          <a:bodyPr>
            <a:normAutofit fontScale="90000"/>
          </a:bodyPr>
          <a:lstStyle/>
          <a:p>
            <a:r>
              <a:rPr lang="en-US" b="1" dirty="0"/>
              <a:t>Throttling tiers</a:t>
            </a:r>
            <a:br>
              <a:rPr lang="en-US" b="1" dirty="0"/>
            </a:br>
            <a:endParaRPr lang="en-US" dirty="0"/>
          </a:p>
        </p:txBody>
      </p:sp>
      <p:sp>
        <p:nvSpPr>
          <p:cNvPr id="3" name="Content Placeholder 2"/>
          <p:cNvSpPr>
            <a:spLocks noGrp="1"/>
          </p:cNvSpPr>
          <p:nvPr>
            <p:ph idx="1"/>
          </p:nvPr>
        </p:nvSpPr>
        <p:spPr>
          <a:xfrm>
            <a:off x="838200" y="750796"/>
            <a:ext cx="10515600" cy="973501"/>
          </a:xfrm>
        </p:spPr>
        <p:txBody>
          <a:bodyPr>
            <a:normAutofit/>
          </a:bodyPr>
          <a:lstStyle/>
          <a:p>
            <a:pPr algn="just"/>
            <a:r>
              <a:rPr lang="en-US" sz="2000" dirty="0"/>
              <a:t>Throttling tiers are associated with an API at subscription time and can be defined at an API-level, resource-level, subscription-level and application-level (per token). They define the throttling limits enforced by the API Gateway, e.g., 10 TPS (transactions per second</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2963363" y="1847306"/>
            <a:ext cx="6076680" cy="4501244"/>
          </a:xfrm>
          <a:prstGeom prst="rect">
            <a:avLst/>
          </a:prstGeom>
        </p:spPr>
      </p:pic>
    </p:spTree>
    <p:extLst>
      <p:ext uri="{BB962C8B-B14F-4D97-AF65-F5344CB8AC3E}">
        <p14:creationId xmlns:p14="http://schemas.microsoft.com/office/powerpoint/2010/main" val="3493516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WSO2 API Manager</a:t>
            </a:r>
            <a:br>
              <a:rPr lang="en-US" dirty="0" smtClean="0"/>
            </a:br>
            <a:r>
              <a:rPr lang="en-US" dirty="0" smtClean="0"/>
              <a:t>(API Sentiment &amp; Entity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243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45218"/>
          </a:xfrm>
        </p:spPr>
        <p:txBody>
          <a:bodyPr/>
          <a:lstStyle/>
          <a:p>
            <a:r>
              <a:rPr lang="en-US" dirty="0" smtClean="0"/>
              <a:t>Start the WSO2 API Management services</a:t>
            </a:r>
            <a:endParaRPr lang="en-US" dirty="0"/>
          </a:p>
        </p:txBody>
      </p:sp>
      <p:sp>
        <p:nvSpPr>
          <p:cNvPr id="5" name="Content Placeholder 4"/>
          <p:cNvSpPr>
            <a:spLocks noGrp="1"/>
          </p:cNvSpPr>
          <p:nvPr>
            <p:ph idx="1"/>
          </p:nvPr>
        </p:nvSpPr>
        <p:spPr>
          <a:xfrm>
            <a:off x="838200" y="1306286"/>
            <a:ext cx="10515600" cy="4870677"/>
          </a:xfrm>
        </p:spPr>
        <p:txBody>
          <a:bodyPr/>
          <a:lstStyle/>
          <a:p>
            <a:r>
              <a:rPr lang="en-US" dirty="0" smtClean="0"/>
              <a:t>Start the WSO2 API M service :</a:t>
            </a:r>
          </a:p>
          <a:p>
            <a:pPr marL="0" indent="0">
              <a:buNone/>
            </a:pPr>
            <a:r>
              <a:rPr lang="en-US" dirty="0"/>
              <a:t>	</a:t>
            </a:r>
            <a:r>
              <a:rPr lang="en-US" dirty="0" smtClean="0"/>
              <a:t>wso2am-2.6.0</a:t>
            </a:r>
          </a:p>
          <a:p>
            <a:r>
              <a:rPr lang="en-US" dirty="0" smtClean="0"/>
              <a:t>Start the Analytics Server :</a:t>
            </a:r>
          </a:p>
          <a:p>
            <a:pPr marL="0" indent="0">
              <a:buNone/>
            </a:pPr>
            <a:r>
              <a:rPr lang="en-US" dirty="0" smtClean="0"/>
              <a:t>	cd /home/oracle/wso2am-analytics/bin</a:t>
            </a:r>
          </a:p>
          <a:p>
            <a:pPr marL="0" indent="0">
              <a:buNone/>
            </a:pPr>
            <a:r>
              <a:rPr lang="en-US" dirty="0" smtClean="0"/>
              <a:t>	</a:t>
            </a:r>
            <a:r>
              <a:rPr lang="en-US" dirty="0" err="1" smtClean="0"/>
              <a:t>sh</a:t>
            </a:r>
            <a:r>
              <a:rPr lang="en-US" dirty="0" smtClean="0"/>
              <a:t> worker.sh</a:t>
            </a:r>
          </a:p>
          <a:p>
            <a:pPr marL="0" indent="0">
              <a:buNone/>
            </a:pPr>
            <a:endParaRPr lang="en-US" dirty="0"/>
          </a:p>
        </p:txBody>
      </p:sp>
    </p:spTree>
    <p:extLst>
      <p:ext uri="{BB962C8B-B14F-4D97-AF65-F5344CB8AC3E}">
        <p14:creationId xmlns:p14="http://schemas.microsoft.com/office/powerpoint/2010/main" val="3916413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502"/>
            <a:ext cx="10515600" cy="849721"/>
          </a:xfrm>
        </p:spPr>
        <p:txBody>
          <a:bodyPr/>
          <a:lstStyle/>
          <a:p>
            <a:r>
              <a:rPr lang="en-US" dirty="0" smtClean="0"/>
              <a:t>Start API Sentiment &amp; Entity Analysis</a:t>
            </a:r>
            <a:endParaRPr lang="en-US" dirty="0"/>
          </a:p>
        </p:txBody>
      </p:sp>
      <p:sp>
        <p:nvSpPr>
          <p:cNvPr id="3" name="Content Placeholder 2"/>
          <p:cNvSpPr>
            <a:spLocks noGrp="1"/>
          </p:cNvSpPr>
          <p:nvPr>
            <p:ph idx="1"/>
          </p:nvPr>
        </p:nvSpPr>
        <p:spPr>
          <a:xfrm>
            <a:off x="838200" y="1293223"/>
            <a:ext cx="10515600" cy="4351338"/>
          </a:xfrm>
        </p:spPr>
        <p:txBody>
          <a:bodyPr/>
          <a:lstStyle/>
          <a:p>
            <a:r>
              <a:rPr lang="en-US" dirty="0" smtClean="0"/>
              <a:t>Activate the sentiment API :</a:t>
            </a:r>
          </a:p>
          <a:p>
            <a:pPr marL="0" indent="0">
              <a:buNone/>
            </a:pPr>
            <a:r>
              <a:rPr lang="en-US" dirty="0" smtClean="0"/>
              <a:t>	cd /</a:t>
            </a:r>
            <a:r>
              <a:rPr lang="en-US" dirty="0" err="1" smtClean="0"/>
              <a:t>var</a:t>
            </a:r>
            <a:r>
              <a:rPr lang="en-US" dirty="0" smtClean="0"/>
              <a:t>/www/html/items-rest/</a:t>
            </a:r>
          </a:p>
          <a:p>
            <a:pPr marL="0" indent="0">
              <a:buNone/>
            </a:pPr>
            <a:r>
              <a:rPr lang="en-US" dirty="0" smtClean="0"/>
              <a:t>	/home/</a:t>
            </a:r>
            <a:r>
              <a:rPr lang="en-US" dirty="0" err="1" smtClean="0"/>
              <a:t>hadoop</a:t>
            </a:r>
            <a:r>
              <a:rPr lang="en-US" dirty="0" smtClean="0"/>
              <a:t>/anaconda3/bin/python </a:t>
            </a:r>
            <a:r>
              <a:rPr lang="en-US" dirty="0" err="1" smtClean="0"/>
              <a:t>pretrained</a:t>
            </a:r>
            <a:r>
              <a:rPr lang="en-US" dirty="0" smtClean="0"/>
              <a:t>-server-	maybank.py</a:t>
            </a:r>
            <a:endParaRPr lang="en-US" dirty="0"/>
          </a:p>
        </p:txBody>
      </p:sp>
    </p:spTree>
    <p:extLst>
      <p:ext uri="{BB962C8B-B14F-4D97-AF65-F5344CB8AC3E}">
        <p14:creationId xmlns:p14="http://schemas.microsoft.com/office/powerpoint/2010/main" val="96486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5"/>
          </a:xfrm>
        </p:spPr>
        <p:txBody>
          <a:bodyPr/>
          <a:lstStyle/>
          <a:p>
            <a:r>
              <a:rPr lang="en-US" dirty="0" smtClean="0"/>
              <a:t>Open the publisher web portal</a:t>
            </a:r>
            <a:endParaRPr lang="en-US" dirty="0"/>
          </a:p>
        </p:txBody>
      </p:sp>
      <p:pic>
        <p:nvPicPr>
          <p:cNvPr id="4" name="Content Placeholder 3"/>
          <p:cNvPicPr>
            <a:picLocks noGrp="1" noChangeAspect="1"/>
          </p:cNvPicPr>
          <p:nvPr>
            <p:ph idx="1"/>
          </p:nvPr>
        </p:nvPicPr>
        <p:blipFill>
          <a:blip r:embed="rId2"/>
          <a:stretch>
            <a:fillRect/>
          </a:stretch>
        </p:blipFill>
        <p:spPr>
          <a:xfrm>
            <a:off x="2315075" y="1240971"/>
            <a:ext cx="6920366" cy="5215217"/>
          </a:xfrm>
          <a:prstGeom prst="rect">
            <a:avLst/>
          </a:prstGeom>
        </p:spPr>
      </p:pic>
    </p:spTree>
    <p:extLst>
      <p:ext uri="{BB962C8B-B14F-4D97-AF65-F5344CB8AC3E}">
        <p14:creationId xmlns:p14="http://schemas.microsoft.com/office/powerpoint/2010/main" val="2427554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smtClean="0"/>
              <a:t>Edit and configure the API</a:t>
            </a:r>
            <a:endParaRPr lang="en-US" dirty="0"/>
          </a:p>
        </p:txBody>
      </p:sp>
      <p:pic>
        <p:nvPicPr>
          <p:cNvPr id="4" name="Picture 3"/>
          <p:cNvPicPr>
            <a:picLocks noChangeAspect="1"/>
          </p:cNvPicPr>
          <p:nvPr/>
        </p:nvPicPr>
        <p:blipFill>
          <a:blip r:embed="rId2"/>
          <a:stretch>
            <a:fillRect/>
          </a:stretch>
        </p:blipFill>
        <p:spPr>
          <a:xfrm>
            <a:off x="2119312" y="1067412"/>
            <a:ext cx="7953375" cy="5400675"/>
          </a:xfrm>
          <a:prstGeom prst="rect">
            <a:avLst/>
          </a:prstGeom>
        </p:spPr>
      </p:pic>
    </p:spTree>
    <p:extLst>
      <p:ext uri="{BB962C8B-B14F-4D97-AF65-F5344CB8AC3E}">
        <p14:creationId xmlns:p14="http://schemas.microsoft.com/office/powerpoint/2010/main" val="186309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Setting the endpoints and HTTP Method</a:t>
            </a:r>
            <a:endParaRPr lang="en-US" dirty="0"/>
          </a:p>
        </p:txBody>
      </p:sp>
      <p:pic>
        <p:nvPicPr>
          <p:cNvPr id="4" name="Picture 3"/>
          <p:cNvPicPr>
            <a:picLocks noChangeAspect="1"/>
          </p:cNvPicPr>
          <p:nvPr/>
        </p:nvPicPr>
        <p:blipFill>
          <a:blip r:embed="rId2"/>
          <a:stretch>
            <a:fillRect/>
          </a:stretch>
        </p:blipFill>
        <p:spPr>
          <a:xfrm>
            <a:off x="838200" y="1149532"/>
            <a:ext cx="10816046" cy="5477200"/>
          </a:xfrm>
          <a:prstGeom prst="rect">
            <a:avLst/>
          </a:prstGeom>
        </p:spPr>
      </p:pic>
      <p:sp>
        <p:nvSpPr>
          <p:cNvPr id="3" name="Oval 2"/>
          <p:cNvSpPr/>
          <p:nvPr/>
        </p:nvSpPr>
        <p:spPr>
          <a:xfrm>
            <a:off x="10824210" y="3108960"/>
            <a:ext cx="742950" cy="2971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324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Setting parameters for API body</a:t>
            </a:r>
            <a:endParaRPr lang="en-US" dirty="0"/>
          </a:p>
        </p:txBody>
      </p:sp>
      <p:pic>
        <p:nvPicPr>
          <p:cNvPr id="4" name="Picture 3"/>
          <p:cNvPicPr>
            <a:picLocks noChangeAspect="1"/>
          </p:cNvPicPr>
          <p:nvPr/>
        </p:nvPicPr>
        <p:blipFill>
          <a:blip r:embed="rId2"/>
          <a:stretch>
            <a:fillRect/>
          </a:stretch>
        </p:blipFill>
        <p:spPr>
          <a:xfrm>
            <a:off x="727165" y="1084218"/>
            <a:ext cx="11015446" cy="5421085"/>
          </a:xfrm>
          <a:prstGeom prst="rect">
            <a:avLst/>
          </a:prstGeom>
        </p:spPr>
      </p:pic>
    </p:spTree>
    <p:extLst>
      <p:ext uri="{BB962C8B-B14F-4D97-AF65-F5344CB8AC3E}">
        <p14:creationId xmlns:p14="http://schemas.microsoft.com/office/powerpoint/2010/main" val="1092344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Setting the URL’s endpoint</a:t>
            </a:r>
            <a:endParaRPr lang="en-US" dirty="0"/>
          </a:p>
        </p:txBody>
      </p:sp>
      <p:pic>
        <p:nvPicPr>
          <p:cNvPr id="4" name="Picture 3"/>
          <p:cNvPicPr>
            <a:picLocks noChangeAspect="1"/>
          </p:cNvPicPr>
          <p:nvPr/>
        </p:nvPicPr>
        <p:blipFill>
          <a:blip r:embed="rId2"/>
          <a:stretch>
            <a:fillRect/>
          </a:stretch>
        </p:blipFill>
        <p:spPr>
          <a:xfrm>
            <a:off x="2470648" y="1031965"/>
            <a:ext cx="7065237" cy="5484089"/>
          </a:xfrm>
          <a:prstGeom prst="rect">
            <a:avLst/>
          </a:prstGeom>
        </p:spPr>
      </p:pic>
      <p:sp>
        <p:nvSpPr>
          <p:cNvPr id="3" name="Oval 2"/>
          <p:cNvSpPr/>
          <p:nvPr/>
        </p:nvSpPr>
        <p:spPr>
          <a:xfrm>
            <a:off x="4943192" y="2489703"/>
            <a:ext cx="1394234" cy="3078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472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Choose Subscriptions Tiers</a:t>
            </a:r>
            <a:endParaRPr lang="en-US" dirty="0"/>
          </a:p>
        </p:txBody>
      </p:sp>
      <p:pic>
        <p:nvPicPr>
          <p:cNvPr id="4" name="Picture 3"/>
          <p:cNvPicPr>
            <a:picLocks noChangeAspect="1"/>
          </p:cNvPicPr>
          <p:nvPr/>
        </p:nvPicPr>
        <p:blipFill>
          <a:blip r:embed="rId2"/>
          <a:stretch>
            <a:fillRect/>
          </a:stretch>
        </p:blipFill>
        <p:spPr>
          <a:xfrm>
            <a:off x="2963227" y="1013323"/>
            <a:ext cx="5527629" cy="5641938"/>
          </a:xfrm>
          <a:prstGeom prst="rect">
            <a:avLst/>
          </a:prstGeom>
        </p:spPr>
      </p:pic>
    </p:spTree>
    <p:extLst>
      <p:ext uri="{BB962C8B-B14F-4D97-AF65-F5344CB8AC3E}">
        <p14:creationId xmlns:p14="http://schemas.microsoft.com/office/powerpoint/2010/main" val="235136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54224"/>
          </a:xfrm>
        </p:spPr>
        <p:txBody>
          <a:bodyPr/>
          <a:lstStyle/>
          <a:p>
            <a:r>
              <a:rPr lang="en-US" dirty="0" smtClean="0"/>
              <a:t>Introducing the API Manager</a:t>
            </a:r>
            <a:endParaRPr lang="en-US" dirty="0"/>
          </a:p>
        </p:txBody>
      </p:sp>
      <p:sp>
        <p:nvSpPr>
          <p:cNvPr id="5" name="Content Placeholder 4"/>
          <p:cNvSpPr>
            <a:spLocks noGrp="1"/>
          </p:cNvSpPr>
          <p:nvPr>
            <p:ph idx="1"/>
          </p:nvPr>
        </p:nvSpPr>
        <p:spPr>
          <a:xfrm>
            <a:off x="838200" y="1489166"/>
            <a:ext cx="10515600" cy="4687797"/>
          </a:xfrm>
        </p:spPr>
        <p:txBody>
          <a:bodyPr/>
          <a:lstStyle/>
          <a:p>
            <a:pPr algn="just"/>
            <a:r>
              <a:rPr lang="en-US" dirty="0"/>
              <a:t>You can grow your business faster and scalable by using a decentralized API. </a:t>
            </a:r>
            <a:endParaRPr lang="en-US" dirty="0" smtClean="0"/>
          </a:p>
          <a:p>
            <a:pPr algn="just"/>
            <a:r>
              <a:rPr lang="en-US" dirty="0" smtClean="0"/>
              <a:t>However</a:t>
            </a:r>
            <a:r>
              <a:rPr lang="en-US" dirty="0"/>
              <a:t>, </a:t>
            </a:r>
            <a:r>
              <a:rPr lang="en-US" dirty="0" smtClean="0"/>
              <a:t>using </a:t>
            </a:r>
            <a:r>
              <a:rPr lang="en-US" dirty="0"/>
              <a:t>APIs in a collaborative way introduces new challenges in exercising control, establishing trust, security and regulation. As a result, proper API management is crucial.</a:t>
            </a:r>
          </a:p>
        </p:txBody>
      </p:sp>
    </p:spTree>
    <p:extLst>
      <p:ext uri="{BB962C8B-B14F-4D97-AF65-F5344CB8AC3E}">
        <p14:creationId xmlns:p14="http://schemas.microsoft.com/office/powerpoint/2010/main" val="1049049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smtClean="0"/>
              <a:t>Save &amp; Publish Your API</a:t>
            </a:r>
            <a:endParaRPr lang="en-US" dirty="0"/>
          </a:p>
        </p:txBody>
      </p:sp>
      <p:pic>
        <p:nvPicPr>
          <p:cNvPr id="4" name="Picture 3"/>
          <p:cNvPicPr>
            <a:picLocks noChangeAspect="1"/>
          </p:cNvPicPr>
          <p:nvPr/>
        </p:nvPicPr>
        <p:blipFill>
          <a:blip r:embed="rId2"/>
          <a:stretch>
            <a:fillRect/>
          </a:stretch>
        </p:blipFill>
        <p:spPr>
          <a:xfrm>
            <a:off x="627017" y="1188720"/>
            <a:ext cx="9848850" cy="1743075"/>
          </a:xfrm>
          <a:prstGeom prst="rect">
            <a:avLst/>
          </a:prstGeom>
        </p:spPr>
      </p:pic>
      <p:pic>
        <p:nvPicPr>
          <p:cNvPr id="5" name="Picture 4"/>
          <p:cNvPicPr>
            <a:picLocks noChangeAspect="1"/>
          </p:cNvPicPr>
          <p:nvPr/>
        </p:nvPicPr>
        <p:blipFill>
          <a:blip r:embed="rId3"/>
          <a:stretch>
            <a:fillRect/>
          </a:stretch>
        </p:blipFill>
        <p:spPr>
          <a:xfrm>
            <a:off x="1178821" y="3110925"/>
            <a:ext cx="9019644" cy="2975338"/>
          </a:xfrm>
          <a:prstGeom prst="rect">
            <a:avLst/>
          </a:prstGeom>
        </p:spPr>
      </p:pic>
    </p:spTree>
    <p:extLst>
      <p:ext uri="{BB962C8B-B14F-4D97-AF65-F5344CB8AC3E}">
        <p14:creationId xmlns:p14="http://schemas.microsoft.com/office/powerpoint/2010/main" val="3938101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Go to the Web Store</a:t>
            </a:r>
            <a:endParaRPr lang="en-US" dirty="0"/>
          </a:p>
        </p:txBody>
      </p:sp>
      <p:pic>
        <p:nvPicPr>
          <p:cNvPr id="4" name="Picture 3"/>
          <p:cNvPicPr>
            <a:picLocks noChangeAspect="1"/>
          </p:cNvPicPr>
          <p:nvPr/>
        </p:nvPicPr>
        <p:blipFill>
          <a:blip r:embed="rId2"/>
          <a:stretch>
            <a:fillRect/>
          </a:stretch>
        </p:blipFill>
        <p:spPr>
          <a:xfrm>
            <a:off x="298778" y="1097280"/>
            <a:ext cx="11594443" cy="3974496"/>
          </a:xfrm>
          <a:prstGeom prst="rect">
            <a:avLst/>
          </a:prstGeom>
        </p:spPr>
      </p:pic>
    </p:spTree>
    <p:extLst>
      <p:ext uri="{BB962C8B-B14F-4D97-AF65-F5344CB8AC3E}">
        <p14:creationId xmlns:p14="http://schemas.microsoft.com/office/powerpoint/2010/main" val="1226917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Giving the name for Your Application</a:t>
            </a:r>
            <a:endParaRPr lang="en-US" dirty="0"/>
          </a:p>
        </p:txBody>
      </p:sp>
      <p:pic>
        <p:nvPicPr>
          <p:cNvPr id="4" name="Picture 3"/>
          <p:cNvPicPr>
            <a:picLocks noChangeAspect="1"/>
          </p:cNvPicPr>
          <p:nvPr/>
        </p:nvPicPr>
        <p:blipFill>
          <a:blip r:embed="rId2"/>
          <a:stretch>
            <a:fillRect/>
          </a:stretch>
        </p:blipFill>
        <p:spPr>
          <a:xfrm>
            <a:off x="2016306" y="1136470"/>
            <a:ext cx="7911327" cy="5303519"/>
          </a:xfrm>
          <a:prstGeom prst="rect">
            <a:avLst/>
          </a:prstGeom>
        </p:spPr>
      </p:pic>
      <p:sp>
        <p:nvSpPr>
          <p:cNvPr id="3" name="Oval 2"/>
          <p:cNvSpPr/>
          <p:nvPr/>
        </p:nvSpPr>
        <p:spPr>
          <a:xfrm>
            <a:off x="5373384" y="5866544"/>
            <a:ext cx="565079" cy="2774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04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smtClean="0"/>
              <a:t>Subscribe the API</a:t>
            </a:r>
            <a:endParaRPr lang="en-US" dirty="0"/>
          </a:p>
        </p:txBody>
      </p:sp>
      <p:pic>
        <p:nvPicPr>
          <p:cNvPr id="4" name="Picture 3"/>
          <p:cNvPicPr>
            <a:picLocks noChangeAspect="1"/>
          </p:cNvPicPr>
          <p:nvPr/>
        </p:nvPicPr>
        <p:blipFill>
          <a:blip r:embed="rId2"/>
          <a:stretch>
            <a:fillRect/>
          </a:stretch>
        </p:blipFill>
        <p:spPr>
          <a:xfrm>
            <a:off x="1922552" y="1046797"/>
            <a:ext cx="8582025" cy="5495925"/>
          </a:xfrm>
          <a:prstGeom prst="rect">
            <a:avLst/>
          </a:prstGeom>
        </p:spPr>
      </p:pic>
      <p:sp>
        <p:nvSpPr>
          <p:cNvPr id="3" name="Oval 2"/>
          <p:cNvSpPr/>
          <p:nvPr/>
        </p:nvSpPr>
        <p:spPr>
          <a:xfrm>
            <a:off x="8732520" y="2423160"/>
            <a:ext cx="1234440" cy="2971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052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t>Generate Token for using API</a:t>
            </a:r>
            <a:endParaRPr lang="en-US" dirty="0"/>
          </a:p>
        </p:txBody>
      </p:sp>
      <p:pic>
        <p:nvPicPr>
          <p:cNvPr id="4" name="Picture 3"/>
          <p:cNvPicPr>
            <a:picLocks noChangeAspect="1"/>
          </p:cNvPicPr>
          <p:nvPr/>
        </p:nvPicPr>
        <p:blipFill>
          <a:blip r:embed="rId2"/>
          <a:stretch>
            <a:fillRect/>
          </a:stretch>
        </p:blipFill>
        <p:spPr>
          <a:xfrm>
            <a:off x="2326550" y="1227910"/>
            <a:ext cx="7538900" cy="5212079"/>
          </a:xfrm>
          <a:prstGeom prst="rect">
            <a:avLst/>
          </a:prstGeom>
        </p:spPr>
      </p:pic>
      <p:sp>
        <p:nvSpPr>
          <p:cNvPr id="3" name="Oval 2"/>
          <p:cNvSpPr/>
          <p:nvPr/>
        </p:nvSpPr>
        <p:spPr>
          <a:xfrm>
            <a:off x="2856216" y="4685016"/>
            <a:ext cx="750013" cy="2568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99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b="1" dirty="0" smtClean="0"/>
              <a:t>Generate Access Token for using API</a:t>
            </a:r>
            <a:endParaRPr lang="en-US" b="1" dirty="0"/>
          </a:p>
        </p:txBody>
      </p:sp>
      <p:pic>
        <p:nvPicPr>
          <p:cNvPr id="3" name="Picture 2"/>
          <p:cNvPicPr>
            <a:picLocks noChangeAspect="1"/>
          </p:cNvPicPr>
          <p:nvPr/>
        </p:nvPicPr>
        <p:blipFill>
          <a:blip r:embed="rId2"/>
          <a:stretch>
            <a:fillRect/>
          </a:stretch>
        </p:blipFill>
        <p:spPr>
          <a:xfrm>
            <a:off x="2230347" y="1084218"/>
            <a:ext cx="7224331" cy="5408022"/>
          </a:xfrm>
          <a:prstGeom prst="rect">
            <a:avLst/>
          </a:prstGeom>
        </p:spPr>
      </p:pic>
    </p:spTree>
    <p:extLst>
      <p:ext uri="{BB962C8B-B14F-4D97-AF65-F5344CB8AC3E}">
        <p14:creationId xmlns:p14="http://schemas.microsoft.com/office/powerpoint/2010/main" val="82803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b="1" dirty="0" smtClean="0"/>
              <a:t>Get to the API’s link on the Subscriptions tab</a:t>
            </a:r>
            <a:endParaRPr lang="en-US" b="1" dirty="0"/>
          </a:p>
        </p:txBody>
      </p:sp>
      <p:pic>
        <p:nvPicPr>
          <p:cNvPr id="4" name="Picture 3"/>
          <p:cNvPicPr>
            <a:picLocks noChangeAspect="1"/>
          </p:cNvPicPr>
          <p:nvPr/>
        </p:nvPicPr>
        <p:blipFill>
          <a:blip r:embed="rId2"/>
          <a:stretch>
            <a:fillRect/>
          </a:stretch>
        </p:blipFill>
        <p:spPr>
          <a:xfrm>
            <a:off x="466725" y="1229132"/>
            <a:ext cx="11258550" cy="4086225"/>
          </a:xfrm>
          <a:prstGeom prst="rect">
            <a:avLst/>
          </a:prstGeom>
        </p:spPr>
      </p:pic>
    </p:spTree>
    <p:extLst>
      <p:ext uri="{BB962C8B-B14F-4D97-AF65-F5344CB8AC3E}">
        <p14:creationId xmlns:p14="http://schemas.microsoft.com/office/powerpoint/2010/main" val="2557772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9" y="270283"/>
            <a:ext cx="10515600" cy="849721"/>
          </a:xfrm>
        </p:spPr>
        <p:txBody>
          <a:bodyPr/>
          <a:lstStyle/>
          <a:p>
            <a:r>
              <a:rPr lang="en-US" dirty="0" smtClean="0"/>
              <a:t>Change the tab to the ‘API Console’</a:t>
            </a:r>
            <a:endParaRPr lang="en-US" dirty="0"/>
          </a:p>
        </p:txBody>
      </p:sp>
      <p:pic>
        <p:nvPicPr>
          <p:cNvPr id="4" name="Picture 3"/>
          <p:cNvPicPr>
            <a:picLocks noChangeAspect="1"/>
          </p:cNvPicPr>
          <p:nvPr/>
        </p:nvPicPr>
        <p:blipFill>
          <a:blip r:embed="rId2"/>
          <a:stretch>
            <a:fillRect/>
          </a:stretch>
        </p:blipFill>
        <p:spPr>
          <a:xfrm>
            <a:off x="397803" y="1120004"/>
            <a:ext cx="11502459" cy="5217522"/>
          </a:xfrm>
          <a:prstGeom prst="rect">
            <a:avLst/>
          </a:prstGeom>
        </p:spPr>
      </p:pic>
    </p:spTree>
    <p:extLst>
      <p:ext uri="{BB962C8B-B14F-4D97-AF65-F5344CB8AC3E}">
        <p14:creationId xmlns:p14="http://schemas.microsoft.com/office/powerpoint/2010/main" val="2396530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b="1" dirty="0" smtClean="0"/>
              <a:t>Click ‘Post’ and click ‘Try It Out’</a:t>
            </a:r>
            <a:endParaRPr lang="en-US" b="1" dirty="0"/>
          </a:p>
        </p:txBody>
      </p:sp>
      <p:pic>
        <p:nvPicPr>
          <p:cNvPr id="4" name="Picture 3"/>
          <p:cNvPicPr>
            <a:picLocks noChangeAspect="1"/>
          </p:cNvPicPr>
          <p:nvPr/>
        </p:nvPicPr>
        <p:blipFill>
          <a:blip r:embed="rId2"/>
          <a:stretch>
            <a:fillRect/>
          </a:stretch>
        </p:blipFill>
        <p:spPr>
          <a:xfrm>
            <a:off x="1157219" y="1149532"/>
            <a:ext cx="9877562" cy="5497969"/>
          </a:xfrm>
          <a:prstGeom prst="rect">
            <a:avLst/>
          </a:prstGeom>
        </p:spPr>
      </p:pic>
      <p:sp>
        <p:nvSpPr>
          <p:cNvPr id="3" name="Oval 2"/>
          <p:cNvSpPr/>
          <p:nvPr/>
        </p:nvSpPr>
        <p:spPr>
          <a:xfrm>
            <a:off x="3817620" y="2606040"/>
            <a:ext cx="2057400" cy="2857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1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0623"/>
            <a:ext cx="10515600" cy="784406"/>
          </a:xfrm>
        </p:spPr>
        <p:txBody>
          <a:bodyPr/>
          <a:lstStyle/>
          <a:p>
            <a:r>
              <a:rPr lang="en-US" dirty="0" smtClean="0"/>
              <a:t>Create the sentences and click ‘Execute’</a:t>
            </a:r>
            <a:endParaRPr lang="en-US" dirty="0"/>
          </a:p>
        </p:txBody>
      </p:sp>
      <p:pic>
        <p:nvPicPr>
          <p:cNvPr id="4" name="Picture 3"/>
          <p:cNvPicPr>
            <a:picLocks noChangeAspect="1"/>
          </p:cNvPicPr>
          <p:nvPr/>
        </p:nvPicPr>
        <p:blipFill>
          <a:blip r:embed="rId2"/>
          <a:stretch>
            <a:fillRect/>
          </a:stretch>
        </p:blipFill>
        <p:spPr>
          <a:xfrm>
            <a:off x="1348803" y="1045029"/>
            <a:ext cx="9494393" cy="5473337"/>
          </a:xfrm>
          <a:prstGeom prst="rect">
            <a:avLst/>
          </a:prstGeom>
        </p:spPr>
      </p:pic>
      <p:sp>
        <p:nvSpPr>
          <p:cNvPr id="3" name="Rounded Rectangle 2"/>
          <p:cNvSpPr/>
          <p:nvPr/>
        </p:nvSpPr>
        <p:spPr>
          <a:xfrm>
            <a:off x="4366260" y="2366010"/>
            <a:ext cx="3966210" cy="4800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96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normAutofit/>
          </a:bodyPr>
          <a:lstStyle/>
          <a:p>
            <a:r>
              <a:rPr lang="en-US" b="1" dirty="0"/>
              <a:t>About WSO2 API </a:t>
            </a:r>
            <a:r>
              <a:rPr lang="en-US" b="1" dirty="0" smtClean="0"/>
              <a:t>Manager</a:t>
            </a:r>
            <a:endParaRPr lang="en-US" dirty="0"/>
          </a:p>
        </p:txBody>
      </p:sp>
      <p:sp>
        <p:nvSpPr>
          <p:cNvPr id="3" name="Content Placeholder 2"/>
          <p:cNvSpPr>
            <a:spLocks noGrp="1"/>
          </p:cNvSpPr>
          <p:nvPr>
            <p:ph idx="1"/>
          </p:nvPr>
        </p:nvSpPr>
        <p:spPr>
          <a:xfrm>
            <a:off x="838200" y="1267097"/>
            <a:ext cx="10515600" cy="4622483"/>
          </a:xfrm>
        </p:spPr>
        <p:txBody>
          <a:bodyPr>
            <a:normAutofit lnSpcReduction="10000"/>
          </a:bodyPr>
          <a:lstStyle/>
          <a:p>
            <a:pPr algn="just"/>
            <a:r>
              <a:rPr lang="en-US" b="1" dirty="0"/>
              <a:t>What is WSO2 API Manager</a:t>
            </a:r>
            <a:r>
              <a:rPr lang="en-US" b="1" dirty="0" smtClean="0"/>
              <a:t>?</a:t>
            </a:r>
            <a:endParaRPr lang="en-US" b="1" dirty="0"/>
          </a:p>
          <a:p>
            <a:pPr marL="0" indent="0" algn="just">
              <a:buNone/>
            </a:pPr>
            <a:r>
              <a:rPr lang="en-US" dirty="0"/>
              <a:t>WSO2 API Manager is a platform for creating, managing, consuming and monitoring APIs. It employs proven SOA </a:t>
            </a:r>
            <a:r>
              <a:rPr lang="en-US" dirty="0" smtClean="0"/>
              <a:t>(Service Oriented Architecture) best </a:t>
            </a:r>
            <a:r>
              <a:rPr lang="en-US" dirty="0"/>
              <a:t>practices to solve a wide range of API management challenges such as API provisioning, API governance, API security and API monitoring. </a:t>
            </a:r>
            <a:endParaRPr lang="en-US" dirty="0" smtClean="0"/>
          </a:p>
          <a:p>
            <a:pPr marL="0" indent="0" algn="just">
              <a:buNone/>
            </a:pPr>
            <a:r>
              <a:rPr lang="en-US" b="1" dirty="0" smtClean="0"/>
              <a:t>What are the technologies used underneath WSO2 API Manager?</a:t>
            </a:r>
          </a:p>
          <a:p>
            <a:pPr marL="0" indent="0" algn="just">
              <a:buNone/>
            </a:pPr>
            <a:r>
              <a:rPr lang="en-US" dirty="0"/>
              <a:t>The API Manager is built on top of </a:t>
            </a:r>
            <a:r>
              <a:rPr lang="en-US" dirty="0">
                <a:hlinkClick r:id="rId2"/>
              </a:rPr>
              <a:t>WSO2 Carbon</a:t>
            </a:r>
            <a:r>
              <a:rPr lang="en-US" dirty="0"/>
              <a:t>, an </a:t>
            </a:r>
            <a:r>
              <a:rPr lang="en-US" dirty="0" err="1"/>
              <a:t>OSGi</a:t>
            </a:r>
            <a:r>
              <a:rPr lang="en-US" dirty="0"/>
              <a:t> based components framework for SOA. </a:t>
            </a:r>
            <a:endParaRPr lang="en-US" dirty="0" smtClean="0"/>
          </a:p>
          <a:p>
            <a:pPr algn="just"/>
            <a:r>
              <a:rPr lang="en-US" b="1" dirty="0" smtClean="0"/>
              <a:t>What is the default communication protocol of the API Manager?</a:t>
            </a:r>
          </a:p>
          <a:p>
            <a:pPr marL="0" indent="0" algn="just">
              <a:buNone/>
            </a:pPr>
            <a:r>
              <a:rPr lang="en-US" dirty="0"/>
              <a:t>The default communication protocol is </a:t>
            </a:r>
            <a:r>
              <a:rPr lang="en-US" dirty="0">
                <a:hlinkClick r:id="rId3"/>
              </a:rPr>
              <a:t>Thrift</a:t>
            </a:r>
            <a:r>
              <a:rPr lang="en-US" dirty="0"/>
              <a:t>.</a:t>
            </a:r>
            <a:endParaRPr lang="en-US" dirty="0" smtClean="0"/>
          </a:p>
        </p:txBody>
      </p:sp>
    </p:spTree>
    <p:extLst>
      <p:ext uri="{BB962C8B-B14F-4D97-AF65-F5344CB8AC3E}">
        <p14:creationId xmlns:p14="http://schemas.microsoft.com/office/powerpoint/2010/main" val="345594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Get the result back from the API</a:t>
            </a:r>
            <a:endParaRPr lang="en-US" dirty="0"/>
          </a:p>
        </p:txBody>
      </p:sp>
      <p:pic>
        <p:nvPicPr>
          <p:cNvPr id="4" name="Picture 3"/>
          <p:cNvPicPr>
            <a:picLocks noChangeAspect="1"/>
          </p:cNvPicPr>
          <p:nvPr/>
        </p:nvPicPr>
        <p:blipFill>
          <a:blip r:embed="rId2"/>
          <a:stretch>
            <a:fillRect/>
          </a:stretch>
        </p:blipFill>
        <p:spPr>
          <a:xfrm>
            <a:off x="1360061" y="1136470"/>
            <a:ext cx="9471877" cy="5394959"/>
          </a:xfrm>
          <a:prstGeom prst="rect">
            <a:avLst/>
          </a:prstGeom>
        </p:spPr>
      </p:pic>
    </p:spTree>
    <p:extLst>
      <p:ext uri="{BB962C8B-B14F-4D97-AF65-F5344CB8AC3E}">
        <p14:creationId xmlns:p14="http://schemas.microsoft.com/office/powerpoint/2010/main" val="170848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Testing for the </a:t>
            </a:r>
            <a:r>
              <a:rPr lang="en-US" b="1" dirty="0" smtClean="0"/>
              <a:t>/entity</a:t>
            </a:r>
            <a:r>
              <a:rPr lang="en-US" dirty="0" smtClean="0"/>
              <a:t> endpoint too</a:t>
            </a:r>
            <a:endParaRPr lang="en-US" dirty="0"/>
          </a:p>
        </p:txBody>
      </p:sp>
      <p:pic>
        <p:nvPicPr>
          <p:cNvPr id="4" name="Picture 3"/>
          <p:cNvPicPr>
            <a:picLocks noChangeAspect="1"/>
          </p:cNvPicPr>
          <p:nvPr/>
        </p:nvPicPr>
        <p:blipFill>
          <a:blip r:embed="rId2"/>
          <a:stretch>
            <a:fillRect/>
          </a:stretch>
        </p:blipFill>
        <p:spPr>
          <a:xfrm>
            <a:off x="1176813" y="1058092"/>
            <a:ext cx="9838373" cy="5603706"/>
          </a:xfrm>
          <a:prstGeom prst="rect">
            <a:avLst/>
          </a:prstGeom>
        </p:spPr>
      </p:pic>
      <p:sp>
        <p:nvSpPr>
          <p:cNvPr id="3" name="Oval 2"/>
          <p:cNvSpPr/>
          <p:nvPr/>
        </p:nvSpPr>
        <p:spPr>
          <a:xfrm>
            <a:off x="1691640" y="1737360"/>
            <a:ext cx="1337310" cy="3086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38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Get the result back from </a:t>
            </a:r>
            <a:r>
              <a:rPr lang="en-US" b="1" dirty="0" smtClean="0"/>
              <a:t>/entity</a:t>
            </a:r>
            <a:r>
              <a:rPr lang="en-US" dirty="0" smtClean="0"/>
              <a:t> endpoint</a:t>
            </a:r>
            <a:endParaRPr lang="en-US" dirty="0"/>
          </a:p>
        </p:txBody>
      </p:sp>
      <p:pic>
        <p:nvPicPr>
          <p:cNvPr id="4" name="Picture 3"/>
          <p:cNvPicPr>
            <a:picLocks noChangeAspect="1"/>
          </p:cNvPicPr>
          <p:nvPr/>
        </p:nvPicPr>
        <p:blipFill>
          <a:blip r:embed="rId2"/>
          <a:stretch>
            <a:fillRect/>
          </a:stretch>
        </p:blipFill>
        <p:spPr>
          <a:xfrm>
            <a:off x="1410067" y="1123406"/>
            <a:ext cx="9371865" cy="5434524"/>
          </a:xfrm>
          <a:prstGeom prst="rect">
            <a:avLst/>
          </a:prstGeom>
        </p:spPr>
      </p:pic>
      <p:sp>
        <p:nvSpPr>
          <p:cNvPr id="3" name="Rounded Rectangle 2"/>
          <p:cNvSpPr/>
          <p:nvPr/>
        </p:nvSpPr>
        <p:spPr>
          <a:xfrm>
            <a:off x="4320540" y="3691890"/>
            <a:ext cx="1200150" cy="20916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668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More Documentations</a:t>
            </a:r>
            <a:endParaRPr lang="en-US" dirty="0"/>
          </a:p>
        </p:txBody>
      </p:sp>
      <p:sp>
        <p:nvSpPr>
          <p:cNvPr id="3" name="Content Placeholder 2"/>
          <p:cNvSpPr>
            <a:spLocks noGrp="1"/>
          </p:cNvSpPr>
          <p:nvPr>
            <p:ph idx="1"/>
          </p:nvPr>
        </p:nvSpPr>
        <p:spPr>
          <a:xfrm>
            <a:off x="746760" y="1071154"/>
            <a:ext cx="10515600" cy="656318"/>
          </a:xfrm>
        </p:spPr>
        <p:txBody>
          <a:bodyPr/>
          <a:lstStyle/>
          <a:p>
            <a:r>
              <a:rPr lang="en-US" dirty="0">
                <a:hlinkClick r:id="rId2"/>
              </a:rPr>
              <a:t>https://docs.wso2.com/display/AM260/Quick+Start+Guide</a:t>
            </a:r>
            <a:endParaRPr lang="en-US" dirty="0"/>
          </a:p>
        </p:txBody>
      </p:sp>
      <p:pic>
        <p:nvPicPr>
          <p:cNvPr id="4" name="Picture 3"/>
          <p:cNvPicPr>
            <a:picLocks noChangeAspect="1"/>
          </p:cNvPicPr>
          <p:nvPr/>
        </p:nvPicPr>
        <p:blipFill>
          <a:blip r:embed="rId3"/>
          <a:stretch>
            <a:fillRect/>
          </a:stretch>
        </p:blipFill>
        <p:spPr>
          <a:xfrm>
            <a:off x="1078503" y="1630953"/>
            <a:ext cx="9437097" cy="4795902"/>
          </a:xfrm>
          <a:prstGeom prst="rect">
            <a:avLst/>
          </a:prstGeom>
        </p:spPr>
      </p:pic>
    </p:spTree>
    <p:extLst>
      <p:ext uri="{BB962C8B-B14F-4D97-AF65-F5344CB8AC3E}">
        <p14:creationId xmlns:p14="http://schemas.microsoft.com/office/powerpoint/2010/main" val="1227474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lgn="ctr">
              <a:buNone/>
            </a:pPr>
            <a:r>
              <a:rPr lang="en-US" sz="5000" dirty="0" smtClean="0"/>
              <a:t>SEKIAN</a:t>
            </a:r>
          </a:p>
          <a:p>
            <a:pPr marL="0" indent="0" algn="ctr">
              <a:buNone/>
            </a:pPr>
            <a:r>
              <a:rPr lang="en-US" sz="5000" dirty="0" smtClean="0"/>
              <a:t>DAN</a:t>
            </a:r>
          </a:p>
          <a:p>
            <a:pPr marL="0" indent="0" algn="ctr">
              <a:buNone/>
            </a:pPr>
            <a:r>
              <a:rPr lang="en-US" sz="5000" dirty="0" smtClean="0"/>
              <a:t>TERIMA KASIH </a:t>
            </a:r>
            <a:r>
              <a:rPr lang="en-US" sz="5000" dirty="0" smtClean="0">
                <a:sym typeface="Wingdings" panose="05000000000000000000" pitchFamily="2" charset="2"/>
              </a:rPr>
              <a:t></a:t>
            </a:r>
            <a:endParaRPr lang="en-US" sz="5000" dirty="0"/>
          </a:p>
        </p:txBody>
      </p:sp>
    </p:spTree>
    <p:extLst>
      <p:ext uri="{BB962C8B-B14F-4D97-AF65-F5344CB8AC3E}">
        <p14:creationId xmlns:p14="http://schemas.microsoft.com/office/powerpoint/2010/main" val="39685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Concepts</a:t>
            </a:r>
            <a:endParaRPr lang="en-US" dirty="0"/>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700477" y="1480964"/>
            <a:ext cx="2482712" cy="331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345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373" y="365559"/>
            <a:ext cx="10515600" cy="523149"/>
          </a:xfrm>
        </p:spPr>
        <p:txBody>
          <a:bodyPr>
            <a:normAutofit fontScale="90000"/>
          </a:bodyPr>
          <a:lstStyle/>
          <a:p>
            <a:r>
              <a:rPr lang="en-US" b="1" dirty="0"/>
              <a:t>API Manager components</a:t>
            </a:r>
            <a:br>
              <a:rPr lang="en-US" b="1" dirty="0"/>
            </a:br>
            <a:endParaRPr lang="en-US" dirty="0"/>
          </a:p>
        </p:txBody>
      </p:sp>
      <p:pic>
        <p:nvPicPr>
          <p:cNvPr id="1026" name="Picture 2" descr="APIM-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947" y="731953"/>
            <a:ext cx="7669799" cy="572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63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b="1" dirty="0" smtClean="0"/>
              <a:t>Users and roles</a:t>
            </a:r>
            <a:endParaRPr lang="en-US" b="1" dirty="0"/>
          </a:p>
        </p:txBody>
      </p:sp>
      <p:sp>
        <p:nvSpPr>
          <p:cNvPr id="3" name="Content Placeholder 2"/>
          <p:cNvSpPr>
            <a:spLocks noGrp="1"/>
          </p:cNvSpPr>
          <p:nvPr>
            <p:ph idx="1"/>
          </p:nvPr>
        </p:nvSpPr>
        <p:spPr>
          <a:xfrm>
            <a:off x="838200" y="1185545"/>
            <a:ext cx="10515600" cy="4875621"/>
          </a:xfrm>
        </p:spPr>
        <p:txBody>
          <a:bodyPr>
            <a:normAutofit fontScale="92500" lnSpcReduction="20000"/>
          </a:bodyPr>
          <a:lstStyle/>
          <a:p>
            <a:pPr marL="0" indent="0" algn="just">
              <a:buNone/>
            </a:pPr>
            <a:r>
              <a:rPr lang="en-US" dirty="0"/>
              <a:t>The API manager offers three distinct community roles that are applicable to most enterprises:</a:t>
            </a:r>
          </a:p>
          <a:p>
            <a:pPr algn="just"/>
            <a:r>
              <a:rPr lang="en-US" b="1" dirty="0"/>
              <a:t>Creator</a:t>
            </a:r>
            <a:r>
              <a:rPr lang="en-US" dirty="0"/>
              <a:t>: A creator is a person in a technical role who understands the technical aspects of the API (interfaces, documentation, versions, how it is exposed by the Gateway, etc.) and uses the </a:t>
            </a:r>
            <a:r>
              <a:rPr lang="en-US" b="1" dirty="0"/>
              <a:t>API publisher</a:t>
            </a:r>
            <a:r>
              <a:rPr lang="en-US" dirty="0"/>
              <a:t> to provision APIs into the </a:t>
            </a:r>
            <a:r>
              <a:rPr lang="en-US" b="1" dirty="0"/>
              <a:t>API Store</a:t>
            </a:r>
            <a:r>
              <a:rPr lang="en-US" dirty="0"/>
              <a:t>. The creator uses the </a:t>
            </a:r>
            <a:r>
              <a:rPr lang="en-US" b="1" dirty="0"/>
              <a:t>API Store</a:t>
            </a:r>
            <a:r>
              <a:rPr lang="en-US" dirty="0"/>
              <a:t> to consult ratings and feedback provided by API users. Creators can add APIs to the store but cannot manage their life cycle (e.g., make them visible to the outside world.)</a:t>
            </a:r>
          </a:p>
          <a:p>
            <a:pPr algn="just"/>
            <a:r>
              <a:rPr lang="en-US" b="1" dirty="0"/>
              <a:t>Publisher</a:t>
            </a:r>
            <a:r>
              <a:rPr lang="en-US" dirty="0"/>
              <a:t>: A publisher manages a set of APIs across the enterprise or business unit and controls the API life cycle and monetization aspects. </a:t>
            </a:r>
          </a:p>
          <a:p>
            <a:pPr algn="just"/>
            <a:r>
              <a:rPr lang="en-US" b="1" dirty="0"/>
              <a:t>Consumer</a:t>
            </a:r>
            <a:r>
              <a:rPr lang="en-US" dirty="0"/>
              <a:t>: A consumer uses the </a:t>
            </a:r>
            <a:r>
              <a:rPr lang="en-US" b="1" dirty="0"/>
              <a:t>API Store</a:t>
            </a:r>
            <a:r>
              <a:rPr lang="en-US" dirty="0"/>
              <a:t> to discover APIs, see the documentation and forums, and rate/comment on the APIs. Consumers subscribe to APIs to obtain </a:t>
            </a:r>
            <a:r>
              <a:rPr lang="en-US" b="1" dirty="0"/>
              <a:t>API keys</a:t>
            </a:r>
            <a:r>
              <a:rPr lang="en-US" dirty="0"/>
              <a:t>.</a:t>
            </a:r>
          </a:p>
          <a:p>
            <a:endParaRPr lang="en-US" dirty="0"/>
          </a:p>
        </p:txBody>
      </p:sp>
    </p:spTree>
    <p:extLst>
      <p:ext uri="{BB962C8B-B14F-4D97-AF65-F5344CB8AC3E}">
        <p14:creationId xmlns:p14="http://schemas.microsoft.com/office/powerpoint/2010/main" val="3841841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320"/>
            <a:ext cx="10515600" cy="209641"/>
          </a:xfrm>
        </p:spPr>
        <p:txBody>
          <a:bodyPr>
            <a:normAutofit fontScale="90000"/>
          </a:bodyPr>
          <a:lstStyle/>
          <a:p>
            <a:r>
              <a:rPr lang="en-US" b="1" dirty="0"/>
              <a:t>API Publisher</a:t>
            </a:r>
            <a:br>
              <a:rPr lang="en-US" b="1" dirty="0"/>
            </a:br>
            <a:endParaRPr lang="en-US" dirty="0"/>
          </a:p>
        </p:txBody>
      </p:sp>
      <p:sp>
        <p:nvSpPr>
          <p:cNvPr id="3" name="Content Placeholder 2"/>
          <p:cNvSpPr>
            <a:spLocks noGrp="1"/>
          </p:cNvSpPr>
          <p:nvPr>
            <p:ph idx="1"/>
          </p:nvPr>
        </p:nvSpPr>
        <p:spPr>
          <a:xfrm>
            <a:off x="623751" y="718140"/>
            <a:ext cx="10944497" cy="1016531"/>
          </a:xfrm>
        </p:spPr>
        <p:txBody>
          <a:bodyPr>
            <a:normAutofit lnSpcReduction="10000"/>
          </a:bodyPr>
          <a:lstStyle/>
          <a:p>
            <a:pPr algn="just"/>
            <a:r>
              <a:rPr lang="en-US" sz="2000" dirty="0"/>
              <a:t>Enables API providers to publish APIs, share documentation, provision API keys and gather feedback on features, quality and usage. You access the Web interface via </a:t>
            </a:r>
            <a:endParaRPr lang="en-US" sz="2000" dirty="0" smtClean="0"/>
          </a:p>
          <a:p>
            <a:pPr marL="0" indent="0" algn="just">
              <a:buNone/>
            </a:pPr>
            <a:r>
              <a:rPr lang="en-US" sz="2000" b="1" dirty="0" smtClean="0"/>
              <a:t>     https</a:t>
            </a:r>
            <a:r>
              <a:rPr lang="en-US" sz="2000" b="1" dirty="0"/>
              <a:t>://&lt;Server Host&gt;:9443/publisher</a:t>
            </a:r>
            <a:r>
              <a:rPr lang="en-US" sz="2000" dirty="0"/>
              <a:t>.</a:t>
            </a:r>
          </a:p>
        </p:txBody>
      </p:sp>
      <p:pic>
        <p:nvPicPr>
          <p:cNvPr id="2052" name="Picture 4" descr="API-Provider-Lifecycle-Activ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814" y="1734671"/>
            <a:ext cx="7690323" cy="457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24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r>
              <a:rPr lang="en-US" dirty="0" smtClean="0"/>
              <a:t>API Publisher Web Interface </a:t>
            </a:r>
            <a:endParaRPr lang="en-US" dirty="0"/>
          </a:p>
        </p:txBody>
      </p:sp>
      <p:pic>
        <p:nvPicPr>
          <p:cNvPr id="5" name="Picture 4"/>
          <p:cNvPicPr>
            <a:picLocks noChangeAspect="1"/>
          </p:cNvPicPr>
          <p:nvPr/>
        </p:nvPicPr>
        <p:blipFill>
          <a:blip r:embed="rId2"/>
          <a:stretch>
            <a:fillRect/>
          </a:stretch>
        </p:blipFill>
        <p:spPr>
          <a:xfrm>
            <a:off x="838199" y="1084217"/>
            <a:ext cx="10309315" cy="5264331"/>
          </a:xfrm>
          <a:prstGeom prst="rect">
            <a:avLst/>
          </a:prstGeom>
        </p:spPr>
      </p:pic>
    </p:spTree>
    <p:extLst>
      <p:ext uri="{BB962C8B-B14F-4D97-AF65-F5344CB8AC3E}">
        <p14:creationId xmlns:p14="http://schemas.microsoft.com/office/powerpoint/2010/main" val="402004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756</Words>
  <Application>Microsoft Office PowerPoint</Application>
  <PresentationFormat>Widescreen</PresentationFormat>
  <Paragraphs>83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WSO2 API MANAGEMENT</vt:lpstr>
      <vt:lpstr>Introduction</vt:lpstr>
      <vt:lpstr>Introducing the API Manager</vt:lpstr>
      <vt:lpstr>About WSO2 API Manager</vt:lpstr>
      <vt:lpstr>Key Concepts</vt:lpstr>
      <vt:lpstr>API Manager components </vt:lpstr>
      <vt:lpstr>Users and roles</vt:lpstr>
      <vt:lpstr>API Publisher </vt:lpstr>
      <vt:lpstr>API Publisher Web Interface </vt:lpstr>
      <vt:lpstr>API Store (Developer Portal) </vt:lpstr>
      <vt:lpstr>API Store Web Interface </vt:lpstr>
      <vt:lpstr>API Gateway </vt:lpstr>
      <vt:lpstr>API Gateway Web Interface</vt:lpstr>
      <vt:lpstr>Key Manager </vt:lpstr>
      <vt:lpstr>Traffic Manager </vt:lpstr>
      <vt:lpstr>WSO2 API Manager Analytics</vt:lpstr>
      <vt:lpstr>Some Analytics features on WSO2</vt:lpstr>
      <vt:lpstr>API lifecycle </vt:lpstr>
      <vt:lpstr>API lifecycle</vt:lpstr>
      <vt:lpstr>Throttling tiers </vt:lpstr>
      <vt:lpstr>Demo WSO2 API Manager (API Sentiment &amp; Entity Analysis)</vt:lpstr>
      <vt:lpstr>Start the WSO2 API Management services</vt:lpstr>
      <vt:lpstr>Start API Sentiment &amp; Entity Analysis</vt:lpstr>
      <vt:lpstr>Open the publisher web portal</vt:lpstr>
      <vt:lpstr>Edit and configure the API</vt:lpstr>
      <vt:lpstr>Setting the endpoints and HTTP Method</vt:lpstr>
      <vt:lpstr>Setting parameters for API body</vt:lpstr>
      <vt:lpstr>Setting the URL’s endpoint</vt:lpstr>
      <vt:lpstr>Choose Subscriptions Tiers</vt:lpstr>
      <vt:lpstr>Save &amp; Publish Your API</vt:lpstr>
      <vt:lpstr>Go to the Web Store</vt:lpstr>
      <vt:lpstr>Giving the name for Your Application</vt:lpstr>
      <vt:lpstr>Subscribe the API</vt:lpstr>
      <vt:lpstr>Generate Token for using API</vt:lpstr>
      <vt:lpstr>Generate Access Token for using API</vt:lpstr>
      <vt:lpstr>Get to the API’s link on the Subscriptions tab</vt:lpstr>
      <vt:lpstr>Change the tab to the ‘API Console’</vt:lpstr>
      <vt:lpstr>Click ‘Post’ and click ‘Try It Out’</vt:lpstr>
      <vt:lpstr>Create the sentences and click ‘Execute’</vt:lpstr>
      <vt:lpstr>Get the result back from the API</vt:lpstr>
      <vt:lpstr>Testing for the /entity endpoint too</vt:lpstr>
      <vt:lpstr>Get the result back from /entity endpoint</vt:lpstr>
      <vt:lpstr>More Documentations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WSO2 API MANAGEMENT</dc:title>
  <dc:creator>Sofian Fadli</dc:creator>
  <cp:lastModifiedBy>Sofian Fadli</cp:lastModifiedBy>
  <cp:revision>273</cp:revision>
  <dcterms:created xsi:type="dcterms:W3CDTF">2019-07-25T14:14:33Z</dcterms:created>
  <dcterms:modified xsi:type="dcterms:W3CDTF">2019-07-30T03:08:06Z</dcterms:modified>
</cp:coreProperties>
</file>