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5"/>
  </p:notesMasterIdLst>
  <p:sldIdLst>
    <p:sldId id="290" r:id="rId2"/>
    <p:sldId id="288" r:id="rId3"/>
    <p:sldId id="287" r:id="rId4"/>
    <p:sldId id="291" r:id="rId5"/>
    <p:sldId id="299" r:id="rId6"/>
    <p:sldId id="284" r:id="rId7"/>
    <p:sldId id="301" r:id="rId8"/>
    <p:sldId id="300" r:id="rId9"/>
    <p:sldId id="302" r:id="rId10"/>
    <p:sldId id="303" r:id="rId11"/>
    <p:sldId id="308" r:id="rId12"/>
    <p:sldId id="298" r:id="rId13"/>
    <p:sldId id="307" r:id="rId14"/>
    <p:sldId id="309" r:id="rId15"/>
    <p:sldId id="305" r:id="rId16"/>
    <p:sldId id="310" r:id="rId17"/>
    <p:sldId id="306" r:id="rId18"/>
    <p:sldId id="311" r:id="rId19"/>
    <p:sldId id="312" r:id="rId20"/>
    <p:sldId id="317" r:id="rId21"/>
    <p:sldId id="313" r:id="rId22"/>
    <p:sldId id="314" r:id="rId23"/>
    <p:sldId id="315" r:id="rId24"/>
    <p:sldId id="316" r:id="rId25"/>
    <p:sldId id="289" r:id="rId26"/>
    <p:sldId id="319" r:id="rId27"/>
    <p:sldId id="320" r:id="rId28"/>
    <p:sldId id="321" r:id="rId29"/>
    <p:sldId id="285" r:id="rId30"/>
    <p:sldId id="322" r:id="rId31"/>
    <p:sldId id="323" r:id="rId32"/>
    <p:sldId id="324" r:id="rId33"/>
    <p:sldId id="325" r:id="rId34"/>
    <p:sldId id="326" r:id="rId35"/>
    <p:sldId id="329" r:id="rId36"/>
    <p:sldId id="330" r:id="rId37"/>
    <p:sldId id="334" r:id="rId38"/>
    <p:sldId id="279" r:id="rId39"/>
    <p:sldId id="280" r:id="rId40"/>
    <p:sldId id="281" r:id="rId41"/>
    <p:sldId id="282" r:id="rId42"/>
    <p:sldId id="283" r:id="rId43"/>
    <p:sldId id="286" r:id="rId44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5AD1AE1-66C8-413E-AE94-58427410B4F5}">
          <p14:sldIdLst>
            <p14:sldId id="290"/>
            <p14:sldId id="288"/>
          </p14:sldIdLst>
        </p14:section>
        <p14:section name="Automation" id="{6040EE83-7BDA-48C4-A34A-8EC7F6855C57}">
          <p14:sldIdLst>
            <p14:sldId id="287"/>
            <p14:sldId id="291"/>
            <p14:sldId id="299"/>
            <p14:sldId id="284"/>
            <p14:sldId id="301"/>
            <p14:sldId id="300"/>
            <p14:sldId id="302"/>
            <p14:sldId id="303"/>
          </p14:sldIdLst>
        </p14:section>
        <p14:section name="WebDriver" id="{B895671E-4B73-4C2F-8023-484911B6ABC8}">
          <p14:sldIdLst>
            <p14:sldId id="308"/>
            <p14:sldId id="298"/>
            <p14:sldId id="307"/>
            <p14:sldId id="309"/>
            <p14:sldId id="305"/>
            <p14:sldId id="310"/>
            <p14:sldId id="306"/>
            <p14:sldId id="311"/>
            <p14:sldId id="312"/>
            <p14:sldId id="317"/>
            <p14:sldId id="313"/>
            <p14:sldId id="314"/>
            <p14:sldId id="315"/>
            <p14:sldId id="316"/>
            <p14:sldId id="289"/>
            <p14:sldId id="319"/>
            <p14:sldId id="320"/>
            <p14:sldId id="321"/>
            <p14:sldId id="285"/>
          </p14:sldIdLst>
        </p14:section>
        <p14:section name="Sikuli" id="{6C34F1E6-ACB1-4BBB-B9C7-A31E8D8ECDE7}">
          <p14:sldIdLst>
            <p14:sldId id="322"/>
            <p14:sldId id="323"/>
            <p14:sldId id="324"/>
            <p14:sldId id="325"/>
            <p14:sldId id="326"/>
            <p14:sldId id="329"/>
            <p14:sldId id="330"/>
            <p14:sldId id="334"/>
          </p14:sldIdLst>
        </p14:section>
        <p14:section name="Conclusion" id="{E9C901D7-5A85-4321-B1C7-26511F539195}">
          <p14:sldIdLst>
            <p14:sldId id="279"/>
            <p14:sldId id="280"/>
            <p14:sldId id="281"/>
            <p14:sldId id="282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2016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3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5708E0-2018-4447-AA9D-A6E270A64C43}" type="datetime1">
              <a:rPr lang="en-US" smtClean="0"/>
              <a:t>16/11/2018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4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709F-C54B-48F8-BE49-48995EA1D6A1}" type="datetime1">
              <a:rPr lang="en-US" smtClean="0"/>
              <a:t>16/11/2018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8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211-E5EA-4571-8EB9-E711153C757A}" type="datetime1">
              <a:rPr lang="en-US" smtClean="0"/>
              <a:t>16/11/2018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002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397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55623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333381-EEAD-4428-A757-7A54F4AEC03E}" type="datetime1">
              <a:rPr lang="en-US" smtClean="0"/>
              <a:t>16/11/2018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094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14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9CDF63-3AA5-47A5-90C6-FC4562095A0D}" type="datetime1">
              <a:rPr lang="en-US" smtClean="0"/>
              <a:t>16/11/2018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5E9B6C6-A175-4DC4-9DEA-DC996A856107}" type="datetime1">
              <a:rPr lang="en-US" smtClean="0"/>
              <a:t>16/11/2018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9564224-618A-401D-9983-2C9D1F1DDDDB}" type="datetime1">
              <a:rPr lang="en-US" smtClean="0"/>
              <a:t>16/11/2018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5058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C87F1F67-D4DE-4AF4-AB10-16E7003777E9}" type="datetime1">
              <a:rPr lang="en-US" smtClean="0"/>
              <a:t>16/11/2018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140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033E490-69C6-41DB-B9B2-55B2596BC3EB}" type="datetime1">
              <a:rPr lang="en-US" smtClean="0"/>
              <a:t>16/11/2018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718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FD83EAD-1105-4E24-B66E-9AEA631E6FE0}" type="datetime1">
              <a:rPr lang="en-US" smtClean="0"/>
              <a:t>16/11/2018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2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sldNum="0"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path_intro.asp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path_axes.asp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mentor.com/selenium-tutorials/what-is-selenese/" TargetMode="External"/><Relationship Id="rId2" Type="http://schemas.openxmlformats.org/officeDocument/2006/relationships/hyperlink" Target="http://www.seleniumhq.org/projects/ide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seleniumhq.org/projects/webdrive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Selenium </a:t>
            </a:r>
            <a:r>
              <a:rPr lang="en-US" sz="3600" dirty="0" err="1" smtClean="0">
                <a:ea typeface="Calibri"/>
                <a:cs typeface="Calibri"/>
                <a:sym typeface="Calibri"/>
              </a:rPr>
              <a:t>WebDriver</a:t>
            </a:r>
            <a:endParaRPr lang="en-US" sz="3600" dirty="0">
              <a:ea typeface="Calibri"/>
              <a:cs typeface="Calibri"/>
              <a:sym typeface="Calibri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Test Automation Foundations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</a:t>
            </a:r>
            <a:r>
              <a:rPr lang="en-US" sz="20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University</a:t>
            </a:r>
            <a:endParaRPr lang="en-US" sz="20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340280"/>
            <a:ext cx="2950749" cy="351754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rgbClr val="F6C781"/>
                </a:solidFill>
                <a:ea typeface="Calibri"/>
                <a:cs typeface="Calibri"/>
                <a:sym typeface="Calibri"/>
                <a:hlinkClick r:id="rId2"/>
              </a:rPr>
              <a:t>http://</a:t>
            </a:r>
            <a:r>
              <a:rPr lang="en-US" sz="1800" u="sng" dirty="0" smtClean="0">
                <a:solidFill>
                  <a:srgbClr val="F6C781"/>
                </a:solidFill>
                <a:ea typeface="Calibri"/>
                <a:cs typeface="Calibri"/>
                <a:sym typeface="Calibri"/>
                <a:hlinkClick r:id="rId2"/>
              </a:rPr>
              <a:t>softuni.bg</a:t>
            </a:r>
            <a:endParaRPr lang="en-US" sz="1800" dirty="0">
              <a:solidFill>
                <a:srgbClr val="F27A44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867633"/>
            <a:ext cx="2950749" cy="525135"/>
          </a:xfrm>
        </p:spPr>
        <p:txBody>
          <a:bodyPr/>
          <a:lstStyle/>
          <a:p>
            <a:pPr lvl="0"/>
            <a:r>
              <a:rPr lang="en-US" sz="2800" dirty="0" err="1" smtClean="0">
                <a:ea typeface="Calibri"/>
                <a:cs typeface="Calibri"/>
                <a:sym typeface="Calibri"/>
              </a:rPr>
              <a:t>SoftUni</a:t>
            </a:r>
            <a:r>
              <a:rPr lang="en-US" sz="2800" dirty="0" smtClean="0">
                <a:ea typeface="Calibri"/>
                <a:cs typeface="Calibri"/>
                <a:sym typeface="Calibri"/>
              </a:rPr>
              <a:t> Team </a:t>
            </a:r>
            <a:endParaRPr lang="en-US" sz="2800" dirty="0"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360889"/>
            <a:ext cx="2950749" cy="460502"/>
          </a:xfrm>
        </p:spPr>
        <p:txBody>
          <a:bodyPr/>
          <a:lstStyle/>
          <a:p>
            <a:pPr lvl="0"/>
            <a:r>
              <a:rPr lang="en-US" sz="2400" dirty="0" smtClean="0">
                <a:ea typeface="Calibri"/>
                <a:cs typeface="Calibri"/>
                <a:sym typeface="Calibri"/>
              </a:rPr>
              <a:t>Technical Trainers</a:t>
            </a:r>
            <a:endParaRPr lang="en-US" sz="2400" dirty="0"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 rot="20665674">
            <a:off x="7516498" y="2281133"/>
            <a:ext cx="175101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5000"/>
              </a:lnSpc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 lang="en-US" sz="2000" dirty="0">
              <a:solidFill>
                <a:schemeClr val="bg1"/>
              </a:solidFill>
            </a:endParaRPr>
          </a:p>
          <a:p>
            <a:pPr lvl="0" algn="ctr">
              <a:lnSpc>
                <a:spcPct val="85000"/>
              </a:lnSpc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Fundamentals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828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IDE - Live Demo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Shape 140" descr="http://www.seleniumhq.org/projects/ide/selenium-ide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57626" y="975358"/>
            <a:ext cx="2532186" cy="3291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3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 smtClean="0"/>
              <a:t>WebDriver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Setup and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54989"/>
            <a:ext cx="2667000" cy="24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0" indent="-30474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Library for automating scripts in various languages (Java, C#, </a:t>
            </a:r>
            <a:r>
              <a:rPr lang="en-US" sz="3400" dirty="0" smtClean="0">
                <a:ea typeface="Calibri"/>
                <a:cs typeface="Calibri"/>
                <a:sym typeface="Calibri"/>
              </a:rPr>
              <a:t>     Ruby</a:t>
            </a:r>
            <a:r>
              <a:rPr lang="en-US" sz="3400" dirty="0">
                <a:ea typeface="Calibri"/>
                <a:cs typeface="Calibri"/>
                <a:sym typeface="Calibri"/>
              </a:rPr>
              <a:t>, Python, PHP…)</a:t>
            </a:r>
            <a:endParaRPr lang="en-US" dirty="0"/>
          </a:p>
          <a:p>
            <a:pPr marL="304747" lvl="0" indent="-304747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Uses unit testing engine for a lot of the core actions</a:t>
            </a:r>
            <a:endParaRPr lang="en-US" dirty="0"/>
          </a:p>
          <a:p>
            <a:pPr marL="304747" lvl="0" indent="-304747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Has API for all web-browser actions a user can do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 err="1"/>
              <a:t>WebDriver</a:t>
            </a:r>
            <a:endParaRPr lang="bg-BG" dirty="0"/>
          </a:p>
        </p:txBody>
      </p:sp>
      <p:pic>
        <p:nvPicPr>
          <p:cNvPr id="5" name="Shape 109" descr="http://www.seleniumhq.org/images/bi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8012" y="4058355"/>
            <a:ext cx="2819400" cy="2551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0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Flexibility Of Selenium WebDriver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676400"/>
            <a:ext cx="798734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9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Selenium IDE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Firefox add-on </a:t>
            </a:r>
            <a:r>
              <a:rPr lang="en-US" dirty="0"/>
              <a:t>that you can create relatively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test cases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Selenium Remote Control </a:t>
            </a:r>
          </a:p>
          <a:p>
            <a:pPr lvl="1"/>
            <a:r>
              <a:rPr lang="en-US" dirty="0"/>
              <a:t>Use programming languages in creating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 tests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Also known as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Selenium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WebDriver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Communicate</a:t>
            </a:r>
            <a:r>
              <a:rPr lang="en-US" dirty="0"/>
              <a:t> directly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browser</a:t>
            </a:r>
            <a:r>
              <a:rPr lang="en-US" dirty="0"/>
              <a:t>, thereby controlling it from the OS level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vs RC vs WebDriver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3755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and RC Model</a:t>
            </a:r>
            <a:endParaRPr lang="bg-BG" dirty="0"/>
          </a:p>
        </p:txBody>
      </p:sp>
      <p:pic>
        <p:nvPicPr>
          <p:cNvPr id="9218" name="Picture 2" descr="http://toolsqa.com/wp-content/gallery/selenium-basics/WebDriver_5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600200"/>
            <a:ext cx="6943725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32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use a certain </a:t>
            </a:r>
            <a:r>
              <a:rPr lang="en-US" dirty="0">
                <a:solidFill>
                  <a:schemeClr val="bg1"/>
                </a:solidFill>
              </a:rPr>
              <a:t>programming language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designing </a:t>
            </a:r>
            <a:r>
              <a:rPr lang="en-US" dirty="0"/>
              <a:t>your </a:t>
            </a:r>
            <a:r>
              <a:rPr lang="en-US" dirty="0">
                <a:solidFill>
                  <a:schemeClr val="bg1"/>
                </a:solidFill>
              </a:rPr>
              <a:t>test 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applications that are rich in </a:t>
            </a:r>
            <a:r>
              <a:rPr lang="en-US" dirty="0">
                <a:solidFill>
                  <a:schemeClr val="bg1"/>
                </a:solidFill>
              </a:rPr>
              <a:t>AJAX-based </a:t>
            </a:r>
            <a:r>
              <a:rPr lang="en-US" dirty="0" smtClean="0">
                <a:solidFill>
                  <a:schemeClr val="bg1"/>
                </a:solidFill>
              </a:rPr>
              <a:t>functionalities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To execute tests on the </a:t>
            </a:r>
            <a:r>
              <a:rPr lang="en-US" dirty="0" err="1">
                <a:solidFill>
                  <a:schemeClr val="bg1"/>
                </a:solidFill>
              </a:rPr>
              <a:t>HtmlUnit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browser</a:t>
            </a:r>
            <a:endParaRPr lang="en-US" dirty="0"/>
          </a:p>
          <a:p>
            <a:r>
              <a:rPr lang="en-US" dirty="0"/>
              <a:t>To create </a:t>
            </a:r>
            <a:r>
              <a:rPr lang="en-US" dirty="0">
                <a:solidFill>
                  <a:schemeClr val="bg1"/>
                </a:solidFill>
              </a:rPr>
              <a:t>customized test </a:t>
            </a:r>
            <a:r>
              <a:rPr lang="en-US" dirty="0" smtClean="0"/>
              <a:t>results</a:t>
            </a:r>
            <a:endParaRPr lang="en-US" dirty="0"/>
          </a:p>
          <a:p>
            <a:r>
              <a:rPr lang="en-US" dirty="0"/>
              <a:t>Since </a:t>
            </a:r>
            <a:r>
              <a:rPr lang="en-US" dirty="0">
                <a:solidFill>
                  <a:schemeClr val="bg1"/>
                </a:solidFill>
              </a:rPr>
              <a:t>Selenium</a:t>
            </a:r>
            <a:r>
              <a:rPr lang="en-US" dirty="0"/>
              <a:t> is a well-known antidote for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Mercury poisoning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Selenium WebDriver?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025" y="3429000"/>
            <a:ext cx="3352800" cy="26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79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browsers per node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Grid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832467"/>
            <a:ext cx="66960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54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Selenium WebDriver?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0521" y="128838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dirty="0" smtClean="0"/>
              <a:t>Install Selenium Web Driver 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spcBef>
                <a:spcPts val="1200"/>
              </a:spcBef>
              <a:buClrTx/>
            </a:pPr>
            <a:endParaRPr lang="en-US" dirty="0" smtClean="0"/>
          </a:p>
          <a:p>
            <a:pPr>
              <a:spcBef>
                <a:spcPts val="1200"/>
              </a:spcBef>
              <a:buClrTx/>
            </a:pPr>
            <a:r>
              <a:rPr lang="en-US" dirty="0" smtClean="0"/>
              <a:t>Add using </a:t>
            </a:r>
            <a:r>
              <a:rPr lang="en-US" dirty="0" err="1" smtClean="0"/>
              <a:t>OpenQA</a:t>
            </a: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 marL="0" indent="0">
              <a:buClrTx/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50520" y="2108046"/>
            <a:ext cx="106236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 = new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ChromeDriver();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.Url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"http://softuni.bg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river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.Quit();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0520" y="5003646"/>
            <a:ext cx="676726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OpenQA.Selenium;</a:t>
            </a:r>
          </a:p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OpenQA.Selenium.Chrome;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20" y="5003646"/>
            <a:ext cx="3689474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7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Selenium WebDriver?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0521" y="128838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dirty="0" smtClean="0"/>
              <a:t>Install Selenium Web Driver 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spcBef>
                <a:spcPts val="1200"/>
              </a:spcBef>
              <a:buClrTx/>
            </a:pPr>
            <a:endParaRPr lang="en-US" dirty="0" smtClean="0"/>
          </a:p>
          <a:p>
            <a:pPr>
              <a:spcBef>
                <a:spcPts val="1200"/>
              </a:spcBef>
              <a:buClrTx/>
            </a:pPr>
            <a:r>
              <a:rPr lang="en-US" dirty="0" smtClean="0"/>
              <a:t>Add using </a:t>
            </a:r>
            <a:r>
              <a:rPr lang="en-US" dirty="0" err="1" smtClean="0"/>
              <a:t>OpenQA</a:t>
            </a: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 marL="0" indent="0">
              <a:buClrTx/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50520" y="2108046"/>
            <a:ext cx="106236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 = new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ChromeDriver();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.Url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"http://softuni.bg</a:t>
            </a:r>
            <a:r>
              <a:rPr lang="en-GB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river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.Quit();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0520" y="5003646"/>
            <a:ext cx="676726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OpenQA.Selenium;</a:t>
            </a:r>
          </a:p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OpenQA.Selenium.Chrome;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20" y="5003646"/>
            <a:ext cx="3689474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24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lvl="0" indent="-5143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Calibri"/>
              <a:buAutoNum type="arabicPeriod"/>
            </a:pPr>
            <a:r>
              <a:rPr lang="en-US" sz="3400" dirty="0">
                <a:ea typeface="Calibri"/>
                <a:cs typeface="Calibri"/>
                <a:sym typeface="Calibri"/>
              </a:rPr>
              <a:t>Test Automation Introduction</a:t>
            </a:r>
          </a:p>
          <a:p>
            <a:pPr marL="514350" lvl="0" indent="-51435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Calibri"/>
              <a:buAutoNum type="arabicPeriod"/>
            </a:pPr>
            <a:r>
              <a:rPr lang="en-US" sz="3400" dirty="0">
                <a:ea typeface="Calibri"/>
                <a:cs typeface="Calibri"/>
                <a:sym typeface="Calibri"/>
              </a:rPr>
              <a:t>Selenium Introduction</a:t>
            </a:r>
          </a:p>
          <a:p>
            <a:pPr marL="514350" lvl="0" indent="-51435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Calibri"/>
              <a:buAutoNum type="arabicPeriod"/>
            </a:pPr>
            <a:r>
              <a:rPr lang="en-US" sz="3400" dirty="0">
                <a:ea typeface="Calibri"/>
                <a:cs typeface="Calibri"/>
                <a:sym typeface="Calibri"/>
              </a:rPr>
              <a:t>Selenium IDE</a:t>
            </a:r>
          </a:p>
          <a:p>
            <a:pPr marL="514350" lvl="0" indent="-514350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Calibri"/>
              <a:buAutoNum type="arabicPeriod"/>
            </a:pPr>
            <a:r>
              <a:rPr lang="en-US" sz="3400" dirty="0">
                <a:ea typeface="Calibri"/>
                <a:cs typeface="Calibri"/>
                <a:sym typeface="Calibri"/>
              </a:rPr>
              <a:t>Selenium </a:t>
            </a:r>
            <a:r>
              <a:rPr lang="en-US" sz="3400" dirty="0" err="1">
                <a:solidFill>
                  <a:schemeClr val="bg1"/>
                </a:solidFill>
                <a:ea typeface="Calibri"/>
                <a:cs typeface="Calibri"/>
                <a:sym typeface="Calibri"/>
              </a:rPr>
              <a:t>Webdriver</a:t>
            </a:r>
            <a:endParaRPr lang="en-US" sz="3400" dirty="0">
              <a:solidFill>
                <a:schemeClr val="bg1"/>
              </a:solidFill>
              <a:ea typeface="Calibri"/>
              <a:cs typeface="Calibri"/>
              <a:sym typeface="Calibri"/>
            </a:endParaRPr>
          </a:p>
          <a:p>
            <a:pPr marL="609493" lvl="1" indent="-231605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Noto Sans Symbols"/>
              <a:buChar char="▪"/>
            </a:pPr>
            <a:r>
              <a:rPr lang="en-US" sz="3000" dirty="0">
                <a:latin typeface="Consolas"/>
                <a:ea typeface="Consolas"/>
                <a:cs typeface="Consolas"/>
                <a:sym typeface="Consolas"/>
              </a:rPr>
              <a:t>Select Elements</a:t>
            </a:r>
          </a:p>
          <a:p>
            <a:pPr marL="609493" lvl="1" indent="-231605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Noto Sans Symbols"/>
              <a:buChar char="▪"/>
            </a:pPr>
            <a:r>
              <a:rPr lang="en-US" sz="3000" dirty="0">
                <a:latin typeface="Consolas"/>
                <a:ea typeface="Consolas"/>
                <a:cs typeface="Consolas"/>
                <a:sym typeface="Consolas"/>
              </a:rPr>
              <a:t>Send Keys</a:t>
            </a:r>
          </a:p>
          <a:p>
            <a:pPr marL="609493" lvl="1" indent="-231605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Noto Sans Symbols"/>
              <a:buChar char="▪"/>
            </a:pPr>
            <a:r>
              <a:rPr lang="en-US" sz="3000" dirty="0">
                <a:latin typeface="Consolas"/>
                <a:ea typeface="Consolas"/>
                <a:cs typeface="Consolas"/>
                <a:sym typeface="Consolas"/>
              </a:rPr>
              <a:t>Assertions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789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being present </a:t>
            </a:r>
            <a:r>
              <a:rPr lang="en-US" dirty="0"/>
              <a:t>at all in the DOM.</a:t>
            </a:r>
          </a:p>
          <a:p>
            <a:r>
              <a:rPr lang="en-US" dirty="0"/>
              <a:t>An element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being present </a:t>
            </a:r>
            <a:r>
              <a:rPr lang="en-US" dirty="0"/>
              <a:t>in the DOM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visible.</a:t>
            </a:r>
          </a:p>
          <a:p>
            <a:r>
              <a:rPr lang="en-US" sz="3600" dirty="0"/>
              <a:t>An element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being present</a:t>
            </a:r>
            <a:r>
              <a:rPr lang="en-US" sz="3600" dirty="0"/>
              <a:t> in the DOM but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not enabled.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 smtClean="0"/>
              <a:t>(</a:t>
            </a:r>
            <a:r>
              <a:rPr lang="en-US" sz="3600" dirty="0"/>
              <a:t>i.e. clickable)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Present in DOM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3363229"/>
            <a:ext cx="5029200" cy="28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58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IWebElement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0521" y="128838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13" name="Content Placeholder 16"/>
          <p:cNvSpPr txBox="1">
            <a:spLocks/>
          </p:cNvSpPr>
          <p:nvPr/>
        </p:nvSpPr>
        <p:spPr>
          <a:xfrm>
            <a:off x="190412" y="1151121"/>
            <a:ext cx="11923799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noProof="1" smtClean="0"/>
              <a:t>Each browser need defferent driver</a:t>
            </a:r>
          </a:p>
          <a:p>
            <a:pPr marL="0" indent="0">
              <a:buClrTx/>
              <a:buFont typeface="Wingdings" panose="05000000000000000000" pitchFamily="2" charset="2"/>
              <a:buNone/>
            </a:pPr>
            <a:endParaRPr lang="en-US" noProof="1" smtClean="0"/>
          </a:p>
          <a:p>
            <a:pPr>
              <a:buClrTx/>
            </a:pPr>
            <a:r>
              <a:rPr lang="en-US" noProof="1" smtClean="0"/>
              <a:t>IWebElement interface represent HTML elements </a:t>
            </a:r>
          </a:p>
          <a:p>
            <a:pPr>
              <a:buClrTx/>
            </a:pPr>
            <a:endParaRPr lang="en-US" noProof="1" smtClean="0"/>
          </a:p>
          <a:p>
            <a:pPr>
              <a:buClrTx/>
            </a:pPr>
            <a:endParaRPr lang="en-US" noProof="1" smtClean="0"/>
          </a:p>
          <a:p>
            <a:pPr>
              <a:buClrTx/>
            </a:pPr>
            <a:endParaRPr lang="en-US" noProof="1" smtClean="0"/>
          </a:p>
          <a:p>
            <a:pPr>
              <a:buClrTx/>
            </a:pPr>
            <a:endParaRPr lang="en-US" noProof="1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30020" y="339635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IWebElement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element = </a:t>
            </a:r>
            <a:r>
              <a:rPr lang="en-US" sz="2800" dirty="0">
                <a:solidFill>
                  <a:schemeClr val="bg1"/>
                </a:solidFill>
              </a:rPr>
              <a:t>driver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.FindElement(By.Id("coolestWidgetEvah"));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33754" y="1787112"/>
            <a:ext cx="1065360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dirty="0">
                <a:solidFill>
                  <a:schemeClr val="bg1"/>
                </a:solidFill>
              </a:rPr>
              <a:t>IWebDriver</a:t>
            </a:r>
            <a:r>
              <a:rPr lang="en-GB" sz="2800" dirty="0">
                <a:solidFill>
                  <a:schemeClr val="tx2"/>
                </a:solidFill>
              </a:rPr>
              <a:t> driver = </a:t>
            </a:r>
            <a:r>
              <a:rPr lang="en-GB" sz="2800" dirty="0">
                <a:solidFill>
                  <a:schemeClr val="bg1"/>
                </a:solidFill>
              </a:rPr>
              <a:t>new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>
                <a:solidFill>
                  <a:schemeClr val="bg1"/>
                </a:solidFill>
              </a:rPr>
              <a:t>ChromeDriver();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730020" y="4896545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List&lt;IWebElement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&gt; list = </a:t>
            </a:r>
            <a:r>
              <a:rPr lang="en-GB" sz="2800" dirty="0">
                <a:solidFill>
                  <a:schemeClr val="bg1"/>
                </a:solidFill>
              </a:rPr>
              <a:t>driver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.FindElements(By.TagName("input")).</a:t>
            </a:r>
            <a:r>
              <a:rPr lang="en-GB" sz="2800" dirty="0">
                <a:solidFill>
                  <a:schemeClr val="bg1"/>
                </a:solidFill>
              </a:rPr>
              <a:t>ToList();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74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4294967295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Elements can be located by the same properties as in the IDE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 smtClean="0"/>
              <a:t>By ID</a:t>
            </a: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noProof="1"/>
          </a:p>
          <a:p>
            <a:pPr lvl="1">
              <a:spcAft>
                <a:spcPts val="0"/>
              </a:spcAft>
            </a:pPr>
            <a:r>
              <a:rPr lang="en-US" noProof="1"/>
              <a:t>By </a:t>
            </a:r>
            <a:r>
              <a:rPr lang="en-US" noProof="1" smtClean="0"/>
              <a:t>class name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 smtClean="0"/>
          </a:p>
          <a:p>
            <a:pPr lvl="1">
              <a:spcAft>
                <a:spcPts val="0"/>
              </a:spcAft>
            </a:pPr>
            <a:r>
              <a:rPr lang="en-US" noProof="1" smtClean="0"/>
              <a:t>By tag name </a:t>
            </a:r>
            <a:endParaRPr lang="en-US" noProof="1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Elements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21967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IWebElement element = driver</a:t>
            </a:r>
            <a:r>
              <a:rPr lang="en-US" sz="2800" dirty="0">
                <a:solidFill>
                  <a:schemeClr val="bg1"/>
                </a:solidFill>
              </a:rPr>
              <a:t>.FindElement(By.Id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("coolestWidgetEvah"));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37969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IList&lt;IWebElement&gt; cheeses = driver</a:t>
            </a:r>
            <a:r>
              <a:rPr lang="en-US" sz="2800" dirty="0">
                <a:solidFill>
                  <a:schemeClr val="bg1"/>
                </a:solidFill>
              </a:rPr>
              <a:t>.FindElements(By.ClassName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("cheese"));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6023" y="53971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IWebElement frame = driver</a:t>
            </a:r>
            <a:r>
              <a:rPr lang="en-US" sz="2800" dirty="0">
                <a:solidFill>
                  <a:schemeClr val="bg1"/>
                </a:solidFill>
              </a:rPr>
              <a:t>.FindElement(By.TagName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("iframe"));</a:t>
            </a:r>
          </a:p>
        </p:txBody>
      </p:sp>
    </p:spTree>
    <p:extLst>
      <p:ext uri="{BB962C8B-B14F-4D97-AF65-F5344CB8AC3E}">
        <p14:creationId xmlns:p14="http://schemas.microsoft.com/office/powerpoint/2010/main" val="247596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4294967295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 smtClean="0"/>
              <a:t>By Name</a:t>
            </a: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noProof="1"/>
          </a:p>
          <a:p>
            <a:pPr>
              <a:spcAft>
                <a:spcPts val="0"/>
              </a:spcAft>
            </a:pPr>
            <a:r>
              <a:rPr lang="en-US" noProof="1"/>
              <a:t>By </a:t>
            </a:r>
            <a:r>
              <a:rPr lang="en-US" noProof="1" smtClean="0"/>
              <a:t>Link Text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 smtClean="0"/>
          </a:p>
          <a:p>
            <a:pPr>
              <a:spcAft>
                <a:spcPts val="0"/>
              </a:spcAft>
            </a:pPr>
            <a:r>
              <a:rPr lang="en-US" noProof="1" smtClean="0"/>
              <a:t>By CSS Selector</a:t>
            </a:r>
            <a:endParaRPr lang="en-US" noProof="1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Elements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8610" y="175260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IWebElement cheese = driver</a:t>
            </a:r>
            <a:r>
              <a:rPr lang="en-US" sz="2800" dirty="0">
                <a:solidFill>
                  <a:schemeClr val="bg1"/>
                </a:solidFill>
              </a:rPr>
              <a:t>.FindElement(By.Name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("cheese"));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8610" y="338048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IWebElement cheese = driver</a:t>
            </a:r>
            <a:r>
              <a:rPr lang="en-US" sz="2800" dirty="0">
                <a:solidFill>
                  <a:schemeClr val="bg1"/>
                </a:solidFill>
              </a:rPr>
              <a:t>.FindElement(By.LinkText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("cheese"));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3802" y="5069029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IWebElement cheese =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driver</a:t>
            </a:r>
            <a:r>
              <a:rPr lang="en-US" sz="2800" dirty="0">
                <a:solidFill>
                  <a:schemeClr val="bg1"/>
                </a:solidFill>
              </a:rPr>
              <a:t>.FindElement(By.CssSelector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("#food"));</a:t>
            </a:r>
          </a:p>
        </p:txBody>
      </p:sp>
    </p:spTree>
    <p:extLst>
      <p:ext uri="{BB962C8B-B14F-4D97-AF65-F5344CB8AC3E}">
        <p14:creationId xmlns:p14="http://schemas.microsoft.com/office/powerpoint/2010/main" val="2871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4294967295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Xpath</a:t>
            </a:r>
          </a:p>
          <a:p>
            <a:endParaRPr lang="en-US" dirty="0"/>
          </a:p>
          <a:p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Internet Explorer </a:t>
            </a:r>
            <a:r>
              <a:rPr lang="en-US" noProof="1" smtClean="0"/>
              <a:t>have special rules for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XPath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 of locators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Elements (3)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8610" y="182880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IList&lt;IWebElement&gt; inputs = driver</a:t>
            </a:r>
            <a:r>
              <a:rPr lang="en-US" sz="2800" dirty="0">
                <a:solidFill>
                  <a:schemeClr val="bg1"/>
                </a:solidFill>
              </a:rPr>
              <a:t>.FindElements(By.XPath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("//input"));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8610" y="4572000"/>
            <a:ext cx="1065360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IWebElement cheese = this.driver.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FindElement(By.ClassName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(“firstElementTable")).</a:t>
            </a:r>
          </a:p>
          <a:p>
            <a:r>
              <a:rPr lang="en-US" sz="2800" dirty="0">
                <a:solidFill>
                  <a:schemeClr val="bg1"/>
                </a:solidFill>
              </a:rPr>
              <a:t>FindElement(By.Id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(“secondElement"));</a:t>
            </a:r>
          </a:p>
        </p:txBody>
      </p:sp>
    </p:spTree>
    <p:extLst>
      <p:ext uri="{BB962C8B-B14F-4D97-AF65-F5344CB8AC3E}">
        <p14:creationId xmlns:p14="http://schemas.microsoft.com/office/powerpoint/2010/main" val="169073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 err="1"/>
              <a:t>WebDriver</a:t>
            </a:r>
            <a:r>
              <a:rPr lang="en-US" dirty="0"/>
              <a:t> API</a:t>
            </a:r>
            <a:endParaRPr lang="bg-BG" dirty="0"/>
          </a:p>
        </p:txBody>
      </p:sp>
      <p:pic>
        <p:nvPicPr>
          <p:cNvPr id="4" name="Shape 162" descr="http://seleniumsimplified.com/image/courses/start_using_selenium_webdriver_50p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6612" y="1828800"/>
            <a:ext cx="2895600" cy="1628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5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What is XPath?</a:t>
            </a:r>
          </a:p>
          <a:p>
            <a:pPr lvl="1"/>
            <a:r>
              <a:rPr lang="en-US" dirty="0"/>
              <a:t>XPath is a syntax for defining parts of an XML document</a:t>
            </a:r>
          </a:p>
          <a:p>
            <a:pPr lvl="1"/>
            <a:r>
              <a:rPr lang="en-US" dirty="0"/>
              <a:t>XPath uses path expressions to navigate in XML documents</a:t>
            </a:r>
          </a:p>
          <a:p>
            <a:pPr lvl="1"/>
            <a:r>
              <a:rPr lang="en-US" dirty="0"/>
              <a:t>XPath contains a library of standard functions</a:t>
            </a:r>
          </a:p>
          <a:p>
            <a:pPr lvl="1"/>
            <a:r>
              <a:rPr lang="en-US" dirty="0"/>
              <a:t>XPath is a major element in XSLT</a:t>
            </a:r>
          </a:p>
          <a:p>
            <a:pPr lvl="1"/>
            <a:r>
              <a:rPr lang="en-US" dirty="0"/>
              <a:t>XPath is a W3C recommendation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3880054"/>
            <a:ext cx="2729858" cy="27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Syntax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332197" y="1295400"/>
          <a:ext cx="9524429" cy="469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Driver</a:t>
                      </a:r>
                      <a:endParaRPr lang="en-US" sz="32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Tag and Attribute</a:t>
                      </a:r>
                      <a:endParaRPr kumimoji="0" lang="en-US" sz="2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/bookstore/book[last()]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/bookstore/book[last()-1]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/bookstore/book[position()&lt;3]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//title[@lang]</a:t>
                      </a:r>
                      <a:endParaRPr kumimoji="0" lang="en-US" sz="24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bookstore//book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//title[@lang='en']</a:t>
                      </a:r>
                      <a:endParaRPr kumimoji="0" lang="en-US" sz="24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//@</a:t>
                      </a:r>
                      <a:r>
                        <a:rPr kumimoji="0" lang="en-US" sz="2400" u="none" strike="noStrike" kern="1200" cap="none" spc="0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lang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/bookstore/book[price&gt;35.00]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/bookstore/book[1]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/bookstore/book[price&gt;35.00]/title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//book/title | //book/price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/bookstore/*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//*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 | //price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>
          <a:xfrm>
            <a:off x="853110" y="6096000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hlinkClick r:id="rId2"/>
              </a:rPr>
              <a:t>https://www.w3schools.com/xml/xpath_intro.asp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389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 Axes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769999" y="2046538"/>
          <a:ext cx="10645649" cy="3779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noProof="1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AxisName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ancestor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ancestors (parent, grandparent, etc.)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descendant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descendants (children, grandchildren,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following-sibling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siblings after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preceding-sibling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siblings before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children of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the parent of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attributes of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Location path can be </a:t>
            </a:r>
            <a:r>
              <a:rPr lang="en-US" dirty="0">
                <a:solidFill>
                  <a:schemeClr val="bg1"/>
                </a:solidFill>
              </a:rPr>
              <a:t>absolute or relative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53110" y="6096000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hlinkClick r:id="rId2"/>
              </a:rPr>
              <a:t>https://www.w3schools.com/xml/xpath_axes.asp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10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Selenium </a:t>
            </a:r>
            <a:r>
              <a:rPr lang="en-US" sz="4800" dirty="0" err="1">
                <a:ea typeface="Calibri"/>
                <a:cs typeface="Calibri"/>
                <a:sym typeface="Calibri"/>
              </a:rPr>
              <a:t>WebDriver</a:t>
            </a:r>
            <a:r>
              <a:rPr lang="en-US" sz="4800" dirty="0">
                <a:ea typeface="Calibri"/>
                <a:cs typeface="Calibri"/>
                <a:sym typeface="Calibri"/>
              </a:rPr>
              <a:t> - Live Demo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Shape 211" descr="http://seleniumsimplified.com/image/courses/start_using_selenium_webdriver_50p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7068" y="1828799"/>
            <a:ext cx="2743200" cy="1543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4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Automation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524000"/>
            <a:ext cx="4063286" cy="24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2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 smtClean="0">
                <a:ea typeface="Calibri"/>
                <a:cs typeface="Calibri"/>
                <a:sym typeface="Calibri"/>
              </a:rPr>
              <a:t>Sikuli Script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69" y="1295400"/>
            <a:ext cx="2500087" cy="25000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2959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The test developer interacts with an application under test, typically through the </a:t>
            </a:r>
            <a:r>
              <a:rPr lang="en-US" sz="3200" dirty="0">
                <a:solidFill>
                  <a:schemeClr val="bg1"/>
                </a:solidFill>
              </a:rPr>
              <a:t>graphical user interface </a:t>
            </a:r>
            <a:r>
              <a:rPr lang="en-US" sz="3200" dirty="0"/>
              <a:t>(GUI), while some capture tool simultaneously </a:t>
            </a:r>
            <a:r>
              <a:rPr lang="en-US" sz="3200" dirty="0" smtClean="0"/>
              <a:t>generates </a:t>
            </a:r>
            <a:r>
              <a:rPr lang="en-US" sz="3200" dirty="0"/>
              <a:t>an automated test </a:t>
            </a:r>
            <a:r>
              <a:rPr lang="en-US" sz="3200" dirty="0" smtClean="0"/>
              <a:t>script</a:t>
            </a:r>
          </a:p>
          <a:p>
            <a:pPr marL="456915" lvl="1" indent="-456915">
              <a:lnSpc>
                <a:spcPct val="100000"/>
              </a:lnSpc>
            </a:pPr>
            <a:r>
              <a:rPr lang="en-US" dirty="0"/>
              <a:t>Tests are </a:t>
            </a:r>
            <a:r>
              <a:rPr lang="en-US" sz="3200" dirty="0">
                <a:solidFill>
                  <a:schemeClr val="bg1"/>
                </a:solidFill>
              </a:rPr>
              <a:t>difficult to maintenance </a:t>
            </a:r>
            <a:r>
              <a:rPr lang="en-US" dirty="0"/>
              <a:t>as the application changes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Capture/Replay tool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3" y="3810000"/>
            <a:ext cx="2587194" cy="25871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865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GUIs are </a:t>
            </a:r>
            <a:r>
              <a:rPr lang="en-US" sz="3200" dirty="0">
                <a:solidFill>
                  <a:schemeClr val="bg1"/>
                </a:solidFill>
              </a:rPr>
              <a:t>difficult to test </a:t>
            </a:r>
            <a:r>
              <a:rPr lang="en-US" sz="3200" dirty="0"/>
              <a:t>directly in code</a:t>
            </a:r>
          </a:p>
          <a:p>
            <a:r>
              <a:rPr lang="en-US" sz="3200" dirty="0"/>
              <a:t>Need of a reliable consistent </a:t>
            </a:r>
            <a:r>
              <a:rPr lang="en-US" sz="3200" dirty="0">
                <a:solidFill>
                  <a:schemeClr val="bg1"/>
                </a:solidFill>
              </a:rPr>
              <a:t>regression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test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execution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approach</a:t>
            </a:r>
          </a:p>
          <a:p>
            <a:r>
              <a:rPr lang="en-US" sz="3200" dirty="0"/>
              <a:t>Need of </a:t>
            </a:r>
            <a:r>
              <a:rPr lang="en-US" sz="3200" dirty="0">
                <a:solidFill>
                  <a:schemeClr val="bg1"/>
                </a:solidFill>
              </a:rPr>
              <a:t>easy-to-read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test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execution results</a:t>
            </a:r>
          </a:p>
          <a:p>
            <a:r>
              <a:rPr lang="en-US" sz="3200" dirty="0"/>
              <a:t>Too many </a:t>
            </a:r>
            <a:r>
              <a:rPr lang="en-US" sz="3200" dirty="0">
                <a:solidFill>
                  <a:schemeClr val="bg1"/>
                </a:solidFill>
              </a:rPr>
              <a:t>repeatable</a:t>
            </a:r>
            <a:r>
              <a:rPr lang="en-US" sz="3200" dirty="0"/>
              <a:t> test steps</a:t>
            </a:r>
          </a:p>
          <a:p>
            <a:r>
              <a:rPr lang="en-US" sz="3200" dirty="0"/>
              <a:t>No </a:t>
            </a:r>
            <a:r>
              <a:rPr lang="en-US" sz="3200" dirty="0">
                <a:solidFill>
                  <a:schemeClr val="bg1"/>
                </a:solidFill>
              </a:rPr>
              <a:t>suitable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tools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for specific </a:t>
            </a:r>
            <a:r>
              <a:rPr lang="en-US" sz="3200" dirty="0" smtClean="0"/>
              <a:t>applications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to solve</a:t>
            </a:r>
          </a:p>
        </p:txBody>
      </p:sp>
    </p:spTree>
    <p:extLst>
      <p:ext uri="{BB962C8B-B14F-4D97-AF65-F5344CB8AC3E}">
        <p14:creationId xmlns:p14="http://schemas.microsoft.com/office/powerpoint/2010/main" val="16896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Images</a:t>
            </a:r>
            <a:r>
              <a:rPr lang="en-US" dirty="0"/>
              <a:t> </a:t>
            </a:r>
            <a:r>
              <a:rPr lang="en-US" sz="3200" dirty="0">
                <a:solidFill>
                  <a:schemeClr val="bg1"/>
                </a:solidFill>
              </a:rPr>
              <a:t>driven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it is a visual technology to search and automate GUI using images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bg1"/>
                </a:solidFill>
              </a:rPr>
              <a:t>Intuitive open-source visual scripting tool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chemeClr val="bg1"/>
                </a:solidFill>
              </a:rPr>
              <a:t>Scripts are written in Jython</a:t>
            </a:r>
          </a:p>
          <a:p>
            <a:pPr lvl="1"/>
            <a:r>
              <a:rPr lang="en-US" dirty="0"/>
              <a:t>Jython is an implementation of the high-level,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object-oriented </a:t>
            </a:r>
            <a:r>
              <a:rPr lang="en-US" dirty="0"/>
              <a:t>language Python seamlessly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integrated </a:t>
            </a:r>
            <a:r>
              <a:rPr lang="en-US" dirty="0"/>
              <a:t>with the Java platform</a:t>
            </a:r>
            <a:endParaRPr lang="en-US" strike="sngStrike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Sikuli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962400"/>
            <a:ext cx="2294467" cy="22944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606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041526" y="1304925"/>
            <a:ext cx="8105775" cy="48577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93490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98" dirty="0"/>
              <a:t>Works on any GUI can be displayed on Windows/Linux/Mac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Remote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Mobile simulators: Android, iPhone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Web: Flash, HTML +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2057400"/>
            <a:ext cx="1550894" cy="15508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4258302"/>
            <a:ext cx="1998569" cy="235161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4536640"/>
            <a:ext cx="1794934" cy="179493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31782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Combination of GUI &amp; Traditional coding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Jython coding that can use images as parameters and variables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Screen Capture utilized</a:t>
            </a:r>
            <a:br>
              <a:rPr lang="en-US" sz="3200" dirty="0"/>
            </a:br>
            <a:r>
              <a:rPr lang="en-US" sz="3200" dirty="0"/>
              <a:t>for image selection instead of object IDs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Can upload image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Sikuli 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" r="33092"/>
          <a:stretch/>
        </p:blipFill>
        <p:spPr>
          <a:xfrm>
            <a:off x="6780212" y="3692157"/>
            <a:ext cx="4267200" cy="291775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99043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Basic Sikuli </a:t>
            </a:r>
            <a:r>
              <a:rPr lang="en-US" dirty="0" smtClean="0"/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</a:rPr>
              <a:t>exists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</a:rPr>
              <a:t>find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findAll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waitClick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doubleClick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dragDrop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</a:rPr>
              <a:t>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Sikuli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031" y="1295400"/>
            <a:ext cx="1739792" cy="51657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1173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4" y="1419225"/>
            <a:ext cx="8632995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9" y="3276600"/>
            <a:ext cx="2882677" cy="31205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7545" y="1645366"/>
            <a:ext cx="7713607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493" lvl="1" indent="-231605">
              <a:lnSpc>
                <a:spcPct val="105000"/>
              </a:lnSpc>
              <a:buClr>
                <a:schemeClr val="bg2"/>
              </a:buClr>
              <a:buSzPts val="2560"/>
              <a:buFont typeface="Noto Sans Symbols"/>
              <a:buChar char="▪"/>
            </a:pPr>
            <a:r>
              <a:rPr lang="en-US" sz="2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Test automation theory</a:t>
            </a:r>
            <a:endParaRPr lang="en-US" sz="2800" dirty="0">
              <a:solidFill>
                <a:schemeClr val="bg2"/>
              </a:solidFill>
            </a:endParaRPr>
          </a:p>
          <a:p>
            <a:pPr marL="609493" lvl="1" indent="-231605">
              <a:lnSpc>
                <a:spcPct val="105000"/>
              </a:lnSpc>
              <a:spcBef>
                <a:spcPts val="1200"/>
              </a:spcBef>
              <a:buClr>
                <a:schemeClr val="bg2"/>
              </a:buClr>
              <a:buSzPts val="2560"/>
              <a:buFont typeface="Noto Sans Symbols"/>
              <a:buChar char="▪"/>
            </a:pPr>
            <a:r>
              <a:rPr lang="en-US" sz="2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Selenium IDE – record, play, export case</a:t>
            </a:r>
            <a:endParaRPr lang="en-US" sz="2800" dirty="0">
              <a:solidFill>
                <a:schemeClr val="bg2"/>
              </a:solidFill>
            </a:endParaRPr>
          </a:p>
          <a:p>
            <a:pPr marL="609493" lvl="1" indent="-231605">
              <a:lnSpc>
                <a:spcPct val="105000"/>
              </a:lnSpc>
              <a:spcBef>
                <a:spcPts val="1200"/>
              </a:spcBef>
              <a:buClr>
                <a:schemeClr val="bg2"/>
              </a:buClr>
              <a:buSzPts val="2560"/>
              <a:buFont typeface="Noto Sans Symbols"/>
              <a:buChar char="▪"/>
            </a:pPr>
            <a:r>
              <a:rPr lang="en-US" sz="2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Selenium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WebDriver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lvl="1" indent="-231605">
              <a:lnSpc>
                <a:spcPct val="105000"/>
              </a:lnSpc>
              <a:spcBef>
                <a:spcPts val="1200"/>
              </a:spcBef>
              <a:buClr>
                <a:schemeClr val="bg2"/>
              </a:buClr>
              <a:buSzPts val="256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Sikuli Script</a:t>
            </a:r>
            <a:endParaRPr lang="en-US" sz="28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923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0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0" indent="-30474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Executing repetitive but necessary tasks</a:t>
            </a:r>
            <a:endParaRPr lang="en-US" dirty="0"/>
          </a:p>
          <a:p>
            <a:pPr marL="609493" lvl="1" indent="-231605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Login, registration, etc…</a:t>
            </a:r>
          </a:p>
          <a:p>
            <a:pPr marL="304747" lvl="0" indent="-304747"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Comparing the actual and expected outcomes</a:t>
            </a:r>
            <a:endParaRPr lang="en-US" sz="3200" dirty="0">
              <a:ea typeface="Calibri"/>
              <a:cs typeface="Calibri"/>
              <a:sym typeface="Calibri"/>
            </a:endParaRPr>
          </a:p>
          <a:p>
            <a:pPr marL="609493" lvl="1" indent="-231605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Checking visual result</a:t>
            </a:r>
            <a:endParaRPr lang="en-US" dirty="0">
              <a:solidFill>
                <a:schemeClr val="bg1"/>
              </a:solidFill>
            </a:endParaRPr>
          </a:p>
          <a:p>
            <a:pPr marL="609493" lvl="1" indent="-23160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Checking </a:t>
            </a:r>
            <a:r>
              <a:rPr lang="en-US" sz="2800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API </a:t>
            </a: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responses</a:t>
            </a:r>
          </a:p>
          <a:p>
            <a:pPr marL="304747" lvl="0" indent="-304747"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Adding a test to difficult to perform manual actions</a:t>
            </a:r>
            <a:endParaRPr lang="en-US" dirty="0"/>
          </a:p>
          <a:p>
            <a:pPr marL="609493" lvl="1" indent="-231605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Big scenario e.g. login the user, then add some products to cart, then check database, then checkout the cart, </a:t>
            </a:r>
            <a:endParaRPr lang="en-US" sz="2800" dirty="0" smtClean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77888" lvl="1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240"/>
              <a:buNone/>
            </a:pP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28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 Automation?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1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342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513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en-US" sz="3200" dirty="0" smtClean="0"/>
              <a:t>    for </a:t>
            </a:r>
            <a:r>
              <a:rPr lang="en-US" sz="3200" dirty="0"/>
              <a:t>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05" y="3265920"/>
            <a:ext cx="1466714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38" y="2707944"/>
            <a:ext cx="2122583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17" y="2312862"/>
            <a:ext cx="3050717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6105" y="3608627"/>
            <a:ext cx="1118449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93" y="5017462"/>
            <a:ext cx="1041962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</a:t>
            </a:r>
            <a:r>
              <a:rPr lang="en-US" sz="3400" b="0" i="0" u="sng" strike="noStrike" cap="none" dirty="0" err="1">
                <a:latin typeface="Calibri"/>
                <a:ea typeface="Calibri"/>
                <a:cs typeface="Calibri"/>
                <a:sym typeface="Calibri"/>
                <a:hlinkClick r:id="rId3"/>
              </a:rPr>
              <a:t>NonCommercial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-</a:t>
            </a:r>
            <a:r>
              <a:rPr lang="en-US" sz="3400" b="0" i="0" u="sng" strike="noStrike" cap="none" dirty="0" err="1">
                <a:latin typeface="Calibri"/>
                <a:ea typeface="Calibri"/>
                <a:cs typeface="Calibri"/>
                <a:sym typeface="Calibri"/>
                <a:hlinkClick r:id="rId3"/>
              </a:rPr>
              <a:t>ShareAlike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 4.0 International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" license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License</a:t>
            </a:r>
            <a:endParaRPr dirty="0"/>
          </a:p>
        </p:txBody>
      </p:sp>
      <p:pic>
        <p:nvPicPr>
          <p:cNvPr id="459" name="Shape 459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 w="9525" cap="flat" cmpd="sng">
            <a:solidFill>
              <a:srgbClr val="7B4A3A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51758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0" indent="-30474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Selenium can be used for automating:</a:t>
            </a:r>
          </a:p>
          <a:p>
            <a:pPr marL="609493" lvl="1" indent="-23160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Acceptance / Functional testing</a:t>
            </a:r>
            <a:endParaRPr lang="en-US" dirty="0"/>
          </a:p>
          <a:p>
            <a:pPr marL="609493" lvl="1" indent="-23160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Reproducing bugs</a:t>
            </a:r>
            <a:endParaRPr lang="en-US" dirty="0"/>
          </a:p>
          <a:p>
            <a:pPr marL="609493" lvl="1" indent="-23160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Regression testing</a:t>
            </a:r>
            <a:endParaRPr lang="en-US" dirty="0"/>
          </a:p>
          <a:p>
            <a:pPr marL="609493" lvl="1" indent="-23160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Smoke-testing</a:t>
            </a:r>
            <a:endParaRPr lang="en-US" dirty="0"/>
          </a:p>
          <a:p>
            <a:pPr marL="609493" lvl="1" indent="-23160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  <a:buFont typeface="Noto Sans Symbols"/>
              <a:buChar char="▪"/>
            </a:pPr>
            <a:r>
              <a:rPr lang="en-US" sz="3200" dirty="0">
                <a:ea typeface="Calibri"/>
                <a:cs typeface="Calibri"/>
                <a:sym typeface="Calibri"/>
              </a:rPr>
              <a:t>Etc.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 Automation Good For 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070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Selenium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Shape 109" descr="http://www.seleniumhq.org/images/bi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9012" y="1447800"/>
            <a:ext cx="2819400" cy="2551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1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0" indent="-30474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Framework and a tool for web automation</a:t>
            </a:r>
            <a:endParaRPr lang="en-US" dirty="0"/>
          </a:p>
          <a:p>
            <a:pPr marL="304747" lvl="0" indent="-304747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Consists of two components</a:t>
            </a:r>
            <a:endParaRPr lang="en-US" dirty="0"/>
          </a:p>
          <a:p>
            <a:pPr marL="609493" lvl="1" indent="-231606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ts val="2320"/>
              <a:buFont typeface="Noto Sans Symbols"/>
              <a:buChar char="▪"/>
            </a:pPr>
            <a:r>
              <a:rPr lang="en-US" sz="2900" u="sng" dirty="0">
                <a:ea typeface="Calibri"/>
                <a:cs typeface="Calibri"/>
                <a:sym typeface="Calibri"/>
                <a:hlinkClick r:id="rId2"/>
              </a:rPr>
              <a:t>Selenium IDE </a:t>
            </a:r>
            <a:r>
              <a:rPr lang="en-US" sz="2900" dirty="0">
                <a:ea typeface="Calibri"/>
                <a:cs typeface="Calibri"/>
                <a:sym typeface="Calibri"/>
              </a:rPr>
              <a:t>– record/playback tool for Firefox</a:t>
            </a:r>
            <a:endParaRPr lang="en-US" dirty="0"/>
          </a:p>
          <a:p>
            <a:pPr marL="609493" lvl="1" indent="-23160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320"/>
              <a:buFont typeface="Noto Sans Symbols"/>
              <a:buChar char="▪"/>
            </a:pPr>
            <a:r>
              <a:rPr lang="en-US" sz="2900" u="sng" dirty="0" err="1">
                <a:ea typeface="Calibri"/>
                <a:cs typeface="Calibri"/>
                <a:sym typeface="Calibri"/>
                <a:hlinkClick r:id="rId3"/>
              </a:rPr>
              <a:t>Selenese</a:t>
            </a:r>
            <a:r>
              <a:rPr lang="en-US" sz="2900" dirty="0">
                <a:ea typeface="Calibri"/>
                <a:cs typeface="Calibri"/>
                <a:sym typeface="Calibri"/>
              </a:rPr>
              <a:t> – A domain-specific language</a:t>
            </a:r>
            <a:endParaRPr lang="en-US" dirty="0"/>
          </a:p>
          <a:p>
            <a:pPr marL="609493" lvl="1" indent="-23160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320"/>
              <a:buFont typeface="Noto Sans Symbols"/>
              <a:buChar char="▪"/>
            </a:pPr>
            <a:r>
              <a:rPr lang="en-US" sz="2900" u="sng" dirty="0">
                <a:ea typeface="Calibri"/>
                <a:cs typeface="Calibri"/>
                <a:sym typeface="Calibri"/>
                <a:hlinkClick r:id="rId4"/>
              </a:rPr>
              <a:t>Selenium </a:t>
            </a:r>
            <a:r>
              <a:rPr lang="en-US" sz="2900" u="sng" dirty="0" err="1">
                <a:ea typeface="Calibri"/>
                <a:cs typeface="Calibri"/>
                <a:sym typeface="Calibri"/>
                <a:hlinkClick r:id="rId4"/>
              </a:rPr>
              <a:t>WebDriver</a:t>
            </a:r>
            <a:r>
              <a:rPr lang="en-US" sz="2900" u="sng" dirty="0"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en-US" sz="2900" dirty="0">
                <a:ea typeface="Calibri"/>
                <a:cs typeface="Calibri"/>
                <a:sym typeface="Calibri"/>
              </a:rPr>
              <a:t>– API For most of the popular languages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Selenium?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134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ea typeface="Calibri"/>
                <a:cs typeface="Calibri"/>
                <a:sym typeface="Calibri"/>
              </a:rPr>
              <a:t>Selenium IDE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Shape 122" descr="http://www.seleniumhq.org/projects/ide/selenium-ide.gif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5212" y="990600"/>
            <a:ext cx="2461846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83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0" indent="-30474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Recording actions</a:t>
            </a:r>
            <a:endParaRPr lang="en-US" dirty="0"/>
          </a:p>
          <a:p>
            <a:pPr marL="304747" lvl="0" indent="-304747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 smtClean="0">
                <a:ea typeface="Calibri"/>
                <a:cs typeface="Calibri"/>
                <a:sym typeface="Calibri"/>
              </a:rPr>
              <a:t>Using selectors/x-path for interaction</a:t>
            </a:r>
            <a:endParaRPr lang="en-US" dirty="0" smtClean="0"/>
          </a:p>
          <a:p>
            <a:pPr marL="304747" lvl="0" indent="-304747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 smtClean="0">
                <a:ea typeface="Calibri"/>
                <a:cs typeface="Calibri"/>
                <a:sym typeface="Calibri"/>
              </a:rPr>
              <a:t>Has basic own API for various actions (click, wait, select, etc..)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IDE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257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</TotalTime>
  <Words>1067</Words>
  <Application>Microsoft Office PowerPoint</Application>
  <PresentationFormat>Custom</PresentationFormat>
  <Paragraphs>261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Test Automation Foundations</vt:lpstr>
      <vt:lpstr>Table of Contents</vt:lpstr>
      <vt:lpstr>PowerPoint Presentation</vt:lpstr>
      <vt:lpstr>What is Test Automation?</vt:lpstr>
      <vt:lpstr>What Is Selenium Automation Good For ?</vt:lpstr>
      <vt:lpstr>PowerPoint Presentation</vt:lpstr>
      <vt:lpstr>Introduction to Selenium?</vt:lpstr>
      <vt:lpstr>PowerPoint Presentation</vt:lpstr>
      <vt:lpstr>Selenium IDE (2)</vt:lpstr>
      <vt:lpstr>PowerPoint Presentation</vt:lpstr>
      <vt:lpstr>PowerPoint Presentation</vt:lpstr>
      <vt:lpstr>Selenium WebDriver</vt:lpstr>
      <vt:lpstr>Flexibility Of Selenium WebDriver</vt:lpstr>
      <vt:lpstr>IDE vs RC vs WebDriver</vt:lpstr>
      <vt:lpstr>Selenium WebDriver and RC Model</vt:lpstr>
      <vt:lpstr>Why Selenium WebDriver?</vt:lpstr>
      <vt:lpstr>Selenium Grid</vt:lpstr>
      <vt:lpstr>Why Selenium WebDriver?</vt:lpstr>
      <vt:lpstr>Why Selenium WebDriver?</vt:lpstr>
      <vt:lpstr>Element Present in DOM</vt:lpstr>
      <vt:lpstr>IWebElement</vt:lpstr>
      <vt:lpstr>Locating Elements</vt:lpstr>
      <vt:lpstr>Locating Elements (2)</vt:lpstr>
      <vt:lpstr>Locating Elements (3)</vt:lpstr>
      <vt:lpstr>PowerPoint Presentation</vt:lpstr>
      <vt:lpstr>Xpath </vt:lpstr>
      <vt:lpstr>Xpath Syntax</vt:lpstr>
      <vt:lpstr>Xpath Axes</vt:lpstr>
      <vt:lpstr>PowerPoint Presentation</vt:lpstr>
      <vt:lpstr>PowerPoint Presentation</vt:lpstr>
      <vt:lpstr>What is Capture/Replay tool </vt:lpstr>
      <vt:lpstr>Issues to solve</vt:lpstr>
      <vt:lpstr>Introducing Sikuli</vt:lpstr>
      <vt:lpstr>System Design</vt:lpstr>
      <vt:lpstr>Platform Independence</vt:lpstr>
      <vt:lpstr>How Sikuli Works</vt:lpstr>
      <vt:lpstr>Using Sikuli IDE</vt:lpstr>
      <vt:lpstr>Summary</vt:lpstr>
      <vt:lpstr>PowerPoint Presentation</vt:lpstr>
      <vt:lpstr>Diamond Partners</vt:lpstr>
      <vt:lpstr>Diamond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Foundations</dc:title>
  <dc:creator>Asus</dc:creator>
  <cp:lastModifiedBy>Nina's PC</cp:lastModifiedBy>
  <cp:revision>17</cp:revision>
  <dcterms:modified xsi:type="dcterms:W3CDTF">2018-11-16T19:02:26Z</dcterms:modified>
</cp:coreProperties>
</file>