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62" r:id="rId4"/>
    <p:sldId id="263" r:id="rId5"/>
    <p:sldId id="265" r:id="rId6"/>
    <p:sldId id="266" r:id="rId7"/>
    <p:sldId id="277" r:id="rId8"/>
    <p:sldId id="257" r:id="rId9"/>
    <p:sldId id="288" r:id="rId10"/>
    <p:sldId id="267" r:id="rId11"/>
    <p:sldId id="268" r:id="rId12"/>
    <p:sldId id="269" r:id="rId13"/>
    <p:sldId id="270" r:id="rId14"/>
    <p:sldId id="291" r:id="rId15"/>
    <p:sldId id="292" r:id="rId16"/>
    <p:sldId id="294" r:id="rId17"/>
    <p:sldId id="295" r:id="rId18"/>
    <p:sldId id="272" r:id="rId19"/>
    <p:sldId id="296" r:id="rId20"/>
    <p:sldId id="284" r:id="rId21"/>
    <p:sldId id="285" r:id="rId22"/>
    <p:sldId id="286" r:id="rId23"/>
    <p:sldId id="280" r:id="rId24"/>
    <p:sldId id="281" r:id="rId25"/>
    <p:sldId id="282" r:id="rId26"/>
    <p:sldId id="289" r:id="rId27"/>
    <p:sldId id="290" r:id="rId28"/>
    <p:sldId id="278" r:id="rId29"/>
  </p:sldIdLst>
  <p:sldSz cx="9144000" cy="6858000" type="screen4x3"/>
  <p:notesSz cx="6858000" cy="9144000"/>
  <p:defaultTextStyle>
    <a:lvl1pPr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1pPr>
    <a:lvl2pPr indent="4572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2pPr>
    <a:lvl3pPr indent="9144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3pPr>
    <a:lvl4pPr indent="13716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4pPr>
    <a:lvl5pPr indent="18288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5pPr>
    <a:lvl6pPr indent="22860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6pPr>
    <a:lvl7pPr indent="27432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7pPr>
    <a:lvl8pPr indent="32004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8pPr>
    <a:lvl9pPr indent="3657600" defTabSz="457200">
      <a:defRPr>
        <a:solidFill>
          <a:srgbClr val="D1161E"/>
        </a:solidFill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Untitled Section" id="{FE0BE72E-B749-4877-AE06-31514FBF73EB}">
          <p14:sldIdLst>
            <p14:sldId id="256"/>
            <p14:sldId id="283"/>
            <p14:sldId id="262"/>
            <p14:sldId id="263"/>
            <p14:sldId id="265"/>
            <p14:sldId id="266"/>
            <p14:sldId id="277"/>
            <p14:sldId id="257"/>
            <p14:sldId id="288"/>
          </p14:sldIdLst>
        </p14:section>
        <p14:section name="Untitled Section" id="{CBD244CF-3EDD-4840-851C-D6B8CD17A4A3}">
          <p14:sldIdLst>
            <p14:sldId id="267"/>
            <p14:sldId id="268"/>
            <p14:sldId id="269"/>
            <p14:sldId id="270"/>
            <p14:sldId id="291"/>
            <p14:sldId id="292"/>
            <p14:sldId id="294"/>
            <p14:sldId id="295"/>
            <p14:sldId id="272"/>
            <p14:sldId id="296"/>
            <p14:sldId id="284"/>
            <p14:sldId id="285"/>
            <p14:sldId id="286"/>
            <p14:sldId id="280"/>
            <p14:sldId id="281"/>
            <p14:sldId id="282"/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DACA"/>
          </a:solidFill>
        </a:fill>
      </a:tcStyle>
    </a:wholeTbl>
    <a:band2H>
      <a:tcTxStyle/>
      <a:tcStyle>
        <a:tcBdr/>
        <a:fill>
          <a:solidFill>
            <a:srgbClr val="E8ED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8E1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8E1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A8E1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4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1C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1C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1C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D4D4"/>
          </a:solidFill>
        </a:fill>
      </a:tcStyle>
    </a:wholeTbl>
    <a:band2H>
      <a:tcTxStyle/>
      <a:tcStyle>
        <a:tcBdr/>
        <a:fill>
          <a:solidFill>
            <a:srgbClr val="EAEBEB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7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7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D6F7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A8E1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D1161E"/>
              </a:solidFill>
              <a:prstDash val="solid"/>
              <a:bevel/>
            </a:ln>
          </a:top>
          <a:bottom>
            <a:ln w="254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1161E"/>
              </a:solidFill>
              <a:prstDash val="solid"/>
              <a:bevel/>
            </a:ln>
          </a:top>
          <a:bottom>
            <a:ln w="254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A8E1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ECACB"/>
          </a:solidFill>
        </a:fill>
      </a:tcStyle>
    </a:wholeTbl>
    <a:band2H>
      <a:tcTxStyle/>
      <a:tcStyle>
        <a:tcBdr/>
        <a:fill>
          <a:solidFill>
            <a:srgbClr val="F7E7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161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161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161E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D1161E"/>
              </a:solidFill>
              <a:prstDash val="solid"/>
              <a:bevel/>
            </a:ln>
          </a:left>
          <a:right>
            <a:ln w="12700" cap="flat">
              <a:solidFill>
                <a:srgbClr val="D1161E"/>
              </a:solidFill>
              <a:prstDash val="solid"/>
              <a:bevel/>
            </a:ln>
          </a:right>
          <a:top>
            <a:ln w="12700" cap="flat">
              <a:solidFill>
                <a:srgbClr val="D1161E"/>
              </a:solidFill>
              <a:prstDash val="solid"/>
              <a:bevel/>
            </a:ln>
          </a:top>
          <a:bottom>
            <a:ln w="127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solidFill>
                <a:srgbClr val="D1161E"/>
              </a:solidFill>
              <a:prstDash val="solid"/>
              <a:bevel/>
            </a:ln>
          </a:insideH>
          <a:insideV>
            <a:ln w="12700" cap="flat">
              <a:solidFill>
                <a:srgbClr val="D1161E"/>
              </a:solidFill>
              <a:prstDash val="solid"/>
              <a:bevel/>
            </a:ln>
          </a:insideV>
        </a:tcBdr>
        <a:fill>
          <a:solidFill>
            <a:srgbClr val="D1161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D1161E"/>
              </a:solidFill>
              <a:prstDash val="solid"/>
              <a:bevel/>
            </a:ln>
          </a:left>
          <a:right>
            <a:ln w="12700" cap="flat">
              <a:solidFill>
                <a:srgbClr val="D1161E"/>
              </a:solidFill>
              <a:prstDash val="solid"/>
              <a:bevel/>
            </a:ln>
          </a:right>
          <a:top>
            <a:ln w="12700" cap="flat">
              <a:solidFill>
                <a:srgbClr val="D1161E"/>
              </a:solidFill>
              <a:prstDash val="solid"/>
              <a:bevel/>
            </a:ln>
          </a:top>
          <a:bottom>
            <a:ln w="127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solidFill>
                <a:srgbClr val="D1161E"/>
              </a:solidFill>
              <a:prstDash val="solid"/>
              <a:bevel/>
            </a:ln>
          </a:insideH>
          <a:insideV>
            <a:ln w="12700" cap="flat">
              <a:solidFill>
                <a:srgbClr val="D1161E"/>
              </a:solidFill>
              <a:prstDash val="solid"/>
              <a:bevel/>
            </a:ln>
          </a:insideV>
        </a:tcBdr>
        <a:fill>
          <a:solidFill>
            <a:srgbClr val="D1161E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D1161E"/>
              </a:solidFill>
              <a:prstDash val="solid"/>
              <a:bevel/>
            </a:ln>
          </a:left>
          <a:right>
            <a:ln w="12700" cap="flat">
              <a:solidFill>
                <a:srgbClr val="D1161E"/>
              </a:solidFill>
              <a:prstDash val="solid"/>
              <a:bevel/>
            </a:ln>
          </a:right>
          <a:top>
            <a:ln w="50800" cap="flat">
              <a:solidFill>
                <a:srgbClr val="D1161E"/>
              </a:solidFill>
              <a:prstDash val="solid"/>
              <a:bevel/>
            </a:ln>
          </a:top>
          <a:bottom>
            <a:ln w="127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solidFill>
                <a:srgbClr val="D1161E"/>
              </a:solidFill>
              <a:prstDash val="solid"/>
              <a:bevel/>
            </a:ln>
          </a:insideH>
          <a:insideV>
            <a:ln w="12700" cap="flat">
              <a:solidFill>
                <a:srgbClr val="D1161E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D1161E"/>
      </a:tcTxStyle>
      <a:tcStyle>
        <a:tcBdr>
          <a:left>
            <a:ln w="12700" cap="flat">
              <a:solidFill>
                <a:srgbClr val="D1161E"/>
              </a:solidFill>
              <a:prstDash val="solid"/>
              <a:bevel/>
            </a:ln>
          </a:left>
          <a:right>
            <a:ln w="12700" cap="flat">
              <a:solidFill>
                <a:srgbClr val="D1161E"/>
              </a:solidFill>
              <a:prstDash val="solid"/>
              <a:bevel/>
            </a:ln>
          </a:right>
          <a:top>
            <a:ln w="12700" cap="flat">
              <a:solidFill>
                <a:srgbClr val="D1161E"/>
              </a:solidFill>
              <a:prstDash val="solid"/>
              <a:bevel/>
            </a:ln>
          </a:top>
          <a:bottom>
            <a:ln w="25400" cap="flat">
              <a:solidFill>
                <a:srgbClr val="D1161E"/>
              </a:solidFill>
              <a:prstDash val="solid"/>
              <a:bevel/>
            </a:ln>
          </a:bottom>
          <a:insideH>
            <a:ln w="12700" cap="flat">
              <a:solidFill>
                <a:srgbClr val="D1161E"/>
              </a:solidFill>
              <a:prstDash val="solid"/>
              <a:bevel/>
            </a:ln>
          </a:insideH>
          <a:insideV>
            <a:ln w="12700" cap="flat">
              <a:solidFill>
                <a:srgbClr val="D1161E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790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7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84200" y="6450903"/>
            <a:ext cx="7115520" cy="1"/>
          </a:xfrm>
          <a:prstGeom prst="line">
            <a:avLst/>
          </a:prstGeom>
          <a:ln w="12700">
            <a:solidFill>
              <a:srgbClr val="FF2D0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9" name="image3.png" descr="Swinburne Logo RG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0835" y="4471"/>
            <a:ext cx="757530" cy="1515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2.png" descr="KNOWING Logo RG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7223" y="5709635"/>
            <a:ext cx="757530" cy="757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KNOWING Logo RGB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2400" y="5567700"/>
            <a:ext cx="914400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457200" y="6450903"/>
            <a:ext cx="7162277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" name="image3.png" descr="Swinburne Logo RGB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72400" y="0"/>
            <a:ext cx="914400" cy="182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2.png" descr="KNOWING Logo RGB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72400" y="5567700"/>
            <a:ext cx="914400" cy="9144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1pPr>
      <a:lvl2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2pPr>
      <a:lvl3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3pPr>
      <a:lvl4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4pPr>
      <a:lvl5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5pPr>
      <a:lvl6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6pPr>
      <a:lvl7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7pPr>
      <a:lvl8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8pPr>
      <a:lvl9pPr algn="ctr" defTabSz="457200">
        <a:defRPr sz="4800">
          <a:solidFill>
            <a:srgbClr val="FFFFFF"/>
          </a:solidFill>
          <a:latin typeface="BrushUp"/>
          <a:ea typeface="BrushUp"/>
          <a:cs typeface="BrushUp"/>
          <a:sym typeface="BrushUp"/>
        </a:defRPr>
      </a:lvl9pPr>
    </p:titleStyle>
    <p:bodyStyle>
      <a:lvl1pPr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1pPr>
      <a:lvl2pPr indent="4572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2pPr>
      <a:lvl3pPr indent="9144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3pPr>
      <a:lvl4pPr indent="13716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4pPr>
      <a:lvl5pPr indent="18288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5pPr>
      <a:lvl6pPr indent="22860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6pPr>
      <a:lvl7pPr indent="27432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7pPr>
      <a:lvl8pPr indent="32004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8pPr>
      <a:lvl9pPr indent="3657600" algn="ctr" defTabSz="457200">
        <a:spcBef>
          <a:spcPts val="700"/>
        </a:spcBef>
        <a:defRPr sz="3200">
          <a:latin typeface="Open Sans"/>
          <a:ea typeface="Open Sans"/>
          <a:cs typeface="Open Sans"/>
          <a:sym typeface="Open Sans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41159" y="6458951"/>
            <a:ext cx="43139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FFFFFF"/>
                </a:solidFill>
              </a:rPr>
              <a:t>CRICOS 00111D       TOID 3059 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 idx="4294967295"/>
          </p:nvPr>
        </p:nvSpPr>
        <p:spPr>
          <a:xfrm>
            <a:off x="441159" y="766618"/>
            <a:ext cx="7825385" cy="4996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>
              <a:defRPr sz="6800"/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AU" sz="5000" dirty="0" smtClean="0">
                <a:solidFill>
                  <a:srgbClr val="FFFFFF"/>
                </a:solidFill>
              </a:rPr>
              <a:t>ICT90003</a:t>
            </a:r>
            <a:r>
              <a:rPr lang="en-AU" sz="4800" dirty="0" smtClean="0">
                <a:solidFill>
                  <a:srgbClr val="FFFFFF"/>
                </a:solidFill>
              </a:rPr>
              <a:t> </a:t>
            </a:r>
            <a:r>
              <a:rPr lang="en-AU" sz="6000" dirty="0" smtClean="0">
                <a:solidFill>
                  <a:srgbClr val="FFFFFF"/>
                </a:solidFill>
              </a:rPr>
              <a:t/>
            </a:r>
            <a:br>
              <a:rPr lang="en-AU" sz="6000" dirty="0" smtClean="0">
                <a:solidFill>
                  <a:srgbClr val="FFFFFF"/>
                </a:solidFill>
              </a:rPr>
            </a:br>
            <a:r>
              <a:rPr lang="en-AU" sz="5000" dirty="0" smtClean="0">
                <a:solidFill>
                  <a:srgbClr val="FFFFFF"/>
                </a:solidFill>
              </a:rPr>
              <a:t>Applied Research Methods</a:t>
            </a:r>
            <a:br>
              <a:rPr lang="en-AU" sz="5000" dirty="0" smtClean="0">
                <a:solidFill>
                  <a:srgbClr val="FFFFFF"/>
                </a:solidFill>
              </a:rPr>
            </a:br>
            <a:r>
              <a:rPr lang="en-AU" sz="6000" dirty="0" smtClean="0">
                <a:solidFill>
                  <a:srgbClr val="FFFFFF"/>
                </a:solidFill>
              </a:rPr>
              <a:t/>
            </a:r>
            <a:br>
              <a:rPr lang="en-AU" sz="6000" dirty="0" smtClean="0">
                <a:solidFill>
                  <a:srgbClr val="FFFFFF"/>
                </a:solidFill>
              </a:rPr>
            </a:br>
            <a:r>
              <a:rPr lang="en-AU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Kim Hodgman</a:t>
            </a:r>
            <a:br>
              <a:rPr lang="en-AU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AU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FSET librarian</a:t>
            </a:r>
            <a:br>
              <a:rPr lang="en-AU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AU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khodgman@swin.edu.au</a:t>
            </a:r>
            <a:endParaRPr sz="28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hape 15"/>
          <p:cNvSpPr txBox="1">
            <a:spLocks/>
          </p:cNvSpPr>
          <p:nvPr/>
        </p:nvSpPr>
        <p:spPr>
          <a:xfrm>
            <a:off x="484910" y="1713345"/>
            <a:ext cx="8125692" cy="229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>
            <a:lvl1pPr algn="ctr" defTabSz="457200">
              <a:defRPr sz="6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1pPr>
            <a:lvl2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2pPr>
            <a:lvl3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3pPr>
            <a:lvl4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4pPr>
            <a:lvl5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5pPr>
            <a:lvl6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6pPr>
            <a:lvl7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7pPr>
            <a:lvl8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8pPr>
            <a:lvl9pPr algn="ctr" defTabSz="457200">
              <a:defRPr sz="4800">
                <a:solidFill>
                  <a:srgbClr val="FFFFFF"/>
                </a:solidFill>
                <a:latin typeface="BrushUp"/>
                <a:ea typeface="BrushUp"/>
                <a:cs typeface="BrushUp"/>
                <a:sym typeface="BrushUp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32509" y="507642"/>
            <a:ext cx="7464847" cy="1551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800" dirty="0" smtClean="0">
                <a:solidFill>
                  <a:srgbClr val="FF0000"/>
                </a:solidFill>
              </a:rPr>
              <a:t>Search </a:t>
            </a:r>
            <a:r>
              <a:rPr lang="en-AU" sz="2800" b="1" dirty="0" smtClean="0">
                <a:solidFill>
                  <a:srgbClr val="FF0000"/>
                </a:solidFill>
              </a:rPr>
              <a:t>EBSCOhost</a:t>
            </a:r>
            <a:r>
              <a:rPr lang="en-AU" sz="2800" dirty="0" smtClean="0">
                <a:solidFill>
                  <a:srgbClr val="FF0000"/>
                </a:solidFill>
              </a:rPr>
              <a:t> databases: </a:t>
            </a:r>
            <a:br>
              <a:rPr lang="en-AU" sz="2800" dirty="0" smtClean="0">
                <a:solidFill>
                  <a:srgbClr val="FF0000"/>
                </a:solidFill>
              </a:rPr>
            </a:br>
            <a:r>
              <a:rPr lang="en-AU" sz="2800" i="1" dirty="0" smtClean="0">
                <a:solidFill>
                  <a:srgbClr val="FF0000"/>
                </a:solidFill>
              </a:rPr>
              <a:t>Business Source Complete</a:t>
            </a:r>
            <a:br>
              <a:rPr lang="en-AU" sz="2800" i="1" dirty="0" smtClean="0">
                <a:solidFill>
                  <a:srgbClr val="FF0000"/>
                </a:solidFill>
              </a:rPr>
            </a:br>
            <a:r>
              <a:rPr lang="en-AU" sz="2800" i="1" dirty="0" smtClean="0">
                <a:solidFill>
                  <a:srgbClr val="FF0000"/>
                </a:solidFill>
              </a:rPr>
              <a:t>Computers &amp; Applied Sciences Complete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97536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2509" y="2322881"/>
            <a:ext cx="7238383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AU" sz="2400" b="1" dirty="0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Advanced search</a:t>
            </a:r>
            <a:r>
              <a:rPr lang="en-AU" sz="2400" dirty="0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br>
              <a:rPr lang="en-AU" sz="2400" dirty="0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AU" sz="2400" dirty="0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chief information officers OR </a:t>
            </a:r>
            <a:r>
              <a:rPr lang="en-AU" sz="2400" dirty="0" err="1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cios</a:t>
            </a:r>
            <a:r>
              <a:rPr lang="en-AU" sz="2400" dirty="0" smtClean="0">
                <a:solidFill>
                  <a:schemeClr val="tx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AU" sz="24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leadership</a:t>
            </a: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479556"/>
            <a:ext cx="7477125" cy="2114550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9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48407" y="544286"/>
            <a:ext cx="661448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results list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2680"/>
          <a:stretch/>
        </p:blipFill>
        <p:spPr>
          <a:xfrm>
            <a:off x="448407" y="1354015"/>
            <a:ext cx="6268500" cy="4648998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143533" y="3347294"/>
            <a:ext cx="1256145" cy="258618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113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01788" y="570167"/>
            <a:ext cx="6966382" cy="51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Check Full Text</a:t>
            </a:r>
            <a:r>
              <a:rPr lang="en-AU" sz="3000" dirty="0">
                <a:solidFill>
                  <a:srgbClr val="FF0000"/>
                </a:solidFill>
              </a:rPr>
              <a:t> </a:t>
            </a:r>
            <a:r>
              <a:rPr lang="en-AU" sz="3000" dirty="0" smtClean="0">
                <a:solidFill>
                  <a:srgbClr val="FF0000"/>
                </a:solidFill>
              </a:rPr>
              <a:t>at Swinburne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" y="1441389"/>
            <a:ext cx="6080472" cy="169746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28" y="3292768"/>
            <a:ext cx="3743325" cy="111442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79" y="4671457"/>
            <a:ext cx="4624127" cy="729029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1239716" y="2604714"/>
            <a:ext cx="1538653" cy="307375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0788" y="4671457"/>
            <a:ext cx="3229918" cy="35774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6097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02847" y="502833"/>
            <a:ext cx="69651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scholarly (peer-reviewed) articles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2" y="1274130"/>
            <a:ext cx="7035446" cy="4589299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02848" y="4343400"/>
            <a:ext cx="1689722" cy="351691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446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48234" y="502831"/>
            <a:ext cx="678383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Limit to full text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6" y="1274129"/>
            <a:ext cx="6414374" cy="5063599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48234" y="3815861"/>
            <a:ext cx="1362981" cy="219074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698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97716" y="496365"/>
            <a:ext cx="6965108" cy="51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Use the thesaurus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6752"/>
          <a:stretch/>
        </p:blipFill>
        <p:spPr>
          <a:xfrm>
            <a:off x="397716" y="1268598"/>
            <a:ext cx="5897575" cy="431984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43" y="1934852"/>
            <a:ext cx="5031731" cy="2914857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251" y="5010922"/>
            <a:ext cx="2816534" cy="3699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06769" y="1268598"/>
            <a:ext cx="870440" cy="408842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0553" y="2321168"/>
            <a:ext cx="703386" cy="228601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1784" y="4440867"/>
            <a:ext cx="3074378" cy="408842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0251" y="4991485"/>
            <a:ext cx="2816534" cy="389406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253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629502" y="491952"/>
            <a:ext cx="605189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thesaurus subject terms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2" y="1274130"/>
            <a:ext cx="6051894" cy="4681364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2416332" y="5492548"/>
            <a:ext cx="2384267" cy="24882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53154" y="1315544"/>
            <a:ext cx="360484" cy="19673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46" y="1315544"/>
            <a:ext cx="3630597" cy="915028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6681396" y="1598491"/>
            <a:ext cx="756896" cy="300647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581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26428" y="438165"/>
            <a:ext cx="6051894" cy="51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Results list with subject terms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8" y="1274130"/>
            <a:ext cx="6519495" cy="4882744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26428" y="1486155"/>
            <a:ext cx="1173772" cy="64158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075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20432" y="720132"/>
            <a:ext cx="697389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a database: Scopus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2" y="1640973"/>
            <a:ext cx="6885976" cy="4073583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347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14179" y="649144"/>
            <a:ext cx="6282275" cy="51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results list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9" y="1445019"/>
            <a:ext cx="6211937" cy="469199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495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58619" y="295564"/>
            <a:ext cx="73059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a citation – search </a:t>
            </a:r>
            <a:r>
              <a:rPr lang="en-AU" sz="3000" b="1" dirty="0" smtClean="0">
                <a:solidFill>
                  <a:srgbClr val="FF0000"/>
                </a:solidFill>
              </a:rPr>
              <a:t>article title </a:t>
            </a:r>
            <a:r>
              <a:rPr lang="en-AU" sz="3000" dirty="0" smtClean="0">
                <a:solidFill>
                  <a:srgbClr val="FF0000"/>
                </a:solidFill>
              </a:rPr>
              <a:t>on the library homepage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150" y="1532425"/>
            <a:ext cx="77677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Gerth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AB &amp;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Peppard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 2016, 'The dynamics of CIO derailment: How CIOs come undone and how to avoid it', </a:t>
            </a:r>
            <a:r>
              <a:rPr lang="en-US" sz="2400" i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Horizons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vol. 59, no. 1, Jan-Feb, pp. 61-70.</a:t>
            </a:r>
            <a:endParaRPr lang="en-AU" sz="24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23" b="3023"/>
          <a:stretch/>
        </p:blipFill>
        <p:spPr>
          <a:xfrm>
            <a:off x="612701" y="3278041"/>
            <a:ext cx="6951882" cy="1377086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68"/>
          <a:stretch/>
        </p:blipFill>
        <p:spPr>
          <a:xfrm>
            <a:off x="629503" y="4831083"/>
            <a:ext cx="6935079" cy="721001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376218" y="4257964"/>
            <a:ext cx="1200727" cy="29556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251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52317" y="639071"/>
            <a:ext cx="656066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the paper – click Full Text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7" y="1630241"/>
            <a:ext cx="6257925" cy="126682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39" y="3067744"/>
            <a:ext cx="5143500" cy="1352550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406" y="4696037"/>
            <a:ext cx="5238018" cy="732520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754066" y="2426161"/>
            <a:ext cx="1085849" cy="27880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0354" y="4783488"/>
            <a:ext cx="3099888" cy="27880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898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87947" y="312878"/>
            <a:ext cx="67195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Open a reference to see related documents, references and keywords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7" y="1560268"/>
            <a:ext cx="5664444" cy="3351780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91" y="1727322"/>
            <a:ext cx="2268664" cy="2572116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7025"/>
          <a:stretch/>
        </p:blipFill>
        <p:spPr>
          <a:xfrm>
            <a:off x="287947" y="4912048"/>
            <a:ext cx="5033232" cy="1824557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952391" y="1727322"/>
            <a:ext cx="1274886" cy="27880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947" y="4912037"/>
            <a:ext cx="986938" cy="240255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3069" y="3077308"/>
            <a:ext cx="1238985" cy="272561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651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19370" y="379021"/>
            <a:ext cx="7222836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Refine a search: use options on the left: for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130" r="51559"/>
          <a:stretch/>
        </p:blipFill>
        <p:spPr>
          <a:xfrm>
            <a:off x="5327472" y="5487391"/>
            <a:ext cx="2214734" cy="7051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5402"/>
          <a:stretch/>
        </p:blipFill>
        <p:spPr>
          <a:xfrm>
            <a:off x="319370" y="1857311"/>
            <a:ext cx="2997550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20" y="2114720"/>
            <a:ext cx="2781300" cy="2181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385" y="3277371"/>
            <a:ext cx="2752725" cy="2200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95191" y="5609492"/>
            <a:ext cx="712177" cy="334108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279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15635" y="563420"/>
            <a:ext cx="728749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a database: </a:t>
            </a:r>
            <a:r>
              <a:rPr lang="en-AU" sz="3000" dirty="0" err="1" smtClean="0">
                <a:solidFill>
                  <a:srgbClr val="FF0000"/>
                </a:solidFill>
              </a:rPr>
              <a:t>IEEE</a:t>
            </a:r>
            <a:r>
              <a:rPr lang="en-AU" sz="3000" i="1" dirty="0" err="1" smtClean="0">
                <a:solidFill>
                  <a:srgbClr val="FF0000"/>
                </a:solidFill>
              </a:rPr>
              <a:t>Xplore</a:t>
            </a:r>
            <a:endParaRPr lang="en-AU" sz="2200" i="1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9" y="1356213"/>
            <a:ext cx="7421708" cy="3066317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23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32866" y="293419"/>
            <a:ext cx="665410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err="1" smtClean="0">
                <a:solidFill>
                  <a:srgbClr val="FF0000"/>
                </a:solidFill>
              </a:rPr>
              <a:t>IEEE</a:t>
            </a:r>
            <a:r>
              <a:rPr lang="en-AU" sz="3000" i="1" dirty="0" err="1" smtClean="0">
                <a:solidFill>
                  <a:srgbClr val="FF0000"/>
                </a:solidFill>
              </a:rPr>
              <a:t>Xplore</a:t>
            </a:r>
            <a:r>
              <a:rPr lang="en-AU" sz="3000" i="1" dirty="0" smtClean="0">
                <a:solidFill>
                  <a:srgbClr val="FF0000"/>
                </a:solidFill>
              </a:rPr>
              <a:t> </a:t>
            </a:r>
            <a:r>
              <a:rPr lang="en-AU" sz="3000" dirty="0" smtClean="0">
                <a:solidFill>
                  <a:srgbClr val="FF0000"/>
                </a:solidFill>
              </a:rPr>
              <a:t>results list and pdfs</a:t>
            </a:r>
            <a:endParaRPr lang="en-AU" sz="2200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" y="1071562"/>
            <a:ext cx="6407338" cy="4845661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066191" y="3859823"/>
            <a:ext cx="712177" cy="334108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781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86189" y="369455"/>
            <a:ext cx="7326175" cy="1034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800" dirty="0" err="1" smtClean="0">
                <a:solidFill>
                  <a:srgbClr val="FF0000"/>
                </a:solidFill>
              </a:rPr>
              <a:t>IEEE</a:t>
            </a:r>
            <a:r>
              <a:rPr lang="en-AU" sz="2800" i="1" dirty="0" err="1" smtClean="0">
                <a:solidFill>
                  <a:srgbClr val="FF0000"/>
                </a:solidFill>
              </a:rPr>
              <a:t>Xplore</a:t>
            </a:r>
            <a:r>
              <a:rPr lang="en-AU" sz="2800" i="1" dirty="0" smtClean="0">
                <a:solidFill>
                  <a:srgbClr val="FF0000"/>
                </a:solidFill>
              </a:rPr>
              <a:t> – </a:t>
            </a:r>
            <a:r>
              <a:rPr lang="en-AU" sz="2800" dirty="0" smtClean="0">
                <a:solidFill>
                  <a:srgbClr val="FF0000"/>
                </a:solidFill>
              </a:rPr>
              <a:t>(searchable) keywords and more like this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8" y="1606428"/>
            <a:ext cx="7326175" cy="2863176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60" b="2858"/>
          <a:stretch/>
        </p:blipFill>
        <p:spPr>
          <a:xfrm>
            <a:off x="386188" y="4196386"/>
            <a:ext cx="4659923" cy="2380260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943601" y="1872961"/>
            <a:ext cx="905607" cy="228401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188" y="4196386"/>
            <a:ext cx="738554" cy="173391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20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41745" y="515593"/>
            <a:ext cx="7278256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a database: AGIS Plus Text </a:t>
            </a:r>
            <a:br>
              <a:rPr lang="en-AU" sz="3000" dirty="0" smtClean="0">
                <a:solidFill>
                  <a:srgbClr val="FF0000"/>
                </a:solidFill>
              </a:rPr>
            </a:br>
            <a:r>
              <a:rPr lang="en-AU" sz="2200" dirty="0" smtClean="0">
                <a:solidFill>
                  <a:srgbClr val="FF0000"/>
                </a:solidFill>
              </a:rPr>
              <a:t>(Attorney General’s Information Service Australia)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869831"/>
            <a:ext cx="7800242" cy="2724975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0366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32641" y="423230"/>
            <a:ext cx="738736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Search a database: AGIS Plus Text </a:t>
            </a:r>
            <a:br>
              <a:rPr lang="en-AU" sz="3000" dirty="0" smtClean="0">
                <a:solidFill>
                  <a:srgbClr val="FF0000"/>
                </a:solidFill>
              </a:rPr>
            </a:br>
            <a:r>
              <a:rPr lang="en-AU" sz="2200" dirty="0" smtClean="0">
                <a:solidFill>
                  <a:srgbClr val="FF0000"/>
                </a:solidFill>
              </a:rPr>
              <a:t>(Attorney General’s Information Service Australia)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41" y="1685924"/>
            <a:ext cx="6370382" cy="2209206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41" y="4039165"/>
            <a:ext cx="3600805" cy="1489673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53" y="5672873"/>
            <a:ext cx="3027093" cy="385617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94263"/>
              </p:ext>
            </p:extLst>
          </p:nvPr>
        </p:nvGraphicFramePr>
        <p:xfrm>
          <a:off x="4068641" y="4687035"/>
          <a:ext cx="47244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7" imgW="4724280" imgH="1971720" progId="Paint.Picture">
                  <p:embed/>
                </p:oleObj>
              </mc:Choice>
              <mc:Fallback>
                <p:oleObj name="Bitmap Image" r:id="rId7" imgW="4724280" imgH="1971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8641" y="4687035"/>
                        <a:ext cx="4724400" cy="1971675"/>
                      </a:xfrm>
                      <a:prstGeom prst="rect">
                        <a:avLst/>
                      </a:prstGeom>
                      <a:ln w="6350">
                        <a:solidFill>
                          <a:schemeClr val="dk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95092" y="5996354"/>
            <a:ext cx="2681654" cy="444435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575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50980" y="295564"/>
            <a:ext cx="7333675" cy="1068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legislation: Federal Register of Legislation: </a:t>
            </a:r>
            <a:r>
              <a:rPr lang="en-AU" sz="2800" dirty="0" smtClean="0">
                <a:solidFill>
                  <a:srgbClr val="FF0000"/>
                </a:solidFill>
              </a:rPr>
              <a:t>https</a:t>
            </a:r>
            <a:r>
              <a:rPr lang="en-AU" sz="2800" dirty="0">
                <a:solidFill>
                  <a:srgbClr val="FF0000"/>
                </a:solidFill>
              </a:rPr>
              <a:t>://www.legislation.gov.au/</a:t>
            </a:r>
            <a:endParaRPr lang="en-AU" sz="28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981" y="1524000"/>
            <a:ext cx="6040584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0" y="1658080"/>
            <a:ext cx="5021120" cy="1433545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292" y="2614811"/>
            <a:ext cx="4688545" cy="3925752"/>
          </a:xfrm>
          <a:prstGeom prst="rect">
            <a:avLst/>
          </a:prstGeom>
          <a:ln w="6350">
            <a:solidFill>
              <a:schemeClr val="dk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428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58619" y="295564"/>
            <a:ext cx="73059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a citation – search</a:t>
            </a:r>
            <a:r>
              <a:rPr lang="en-AU" sz="3000" b="1" dirty="0" smtClean="0">
                <a:solidFill>
                  <a:srgbClr val="FF0000"/>
                </a:solidFill>
              </a:rPr>
              <a:t> journal name</a:t>
            </a:r>
            <a:r>
              <a:rPr lang="en-AU" sz="3000" dirty="0" smtClean="0">
                <a:solidFill>
                  <a:srgbClr val="FF0000"/>
                </a:solidFill>
              </a:rPr>
              <a:t> on the library home page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491" y="1699310"/>
            <a:ext cx="8007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Gerth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AB &amp;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Peppard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 2016, 'The dynamics of CIO derailment: How CIOs come undone and how to avoid it', </a:t>
            </a:r>
            <a:r>
              <a:rPr lang="en-US" sz="2400" i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Horizons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vol. 59, no. 1, Jan-Feb, pp. 61-70.</a:t>
            </a:r>
            <a:endParaRPr lang="en-AU" sz="24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" y="3278041"/>
            <a:ext cx="6677890" cy="1373408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" y="4826253"/>
            <a:ext cx="6191250" cy="81915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219201" y="4239491"/>
            <a:ext cx="1062181" cy="304800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556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58619" y="295564"/>
            <a:ext cx="730596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Find a citation – search</a:t>
            </a:r>
            <a:r>
              <a:rPr lang="en-AU" sz="3000" b="1" dirty="0" smtClean="0">
                <a:solidFill>
                  <a:srgbClr val="FF0000"/>
                </a:solidFill>
              </a:rPr>
              <a:t> article title </a:t>
            </a:r>
            <a:r>
              <a:rPr lang="en-AU" sz="3000" dirty="0" smtClean="0">
                <a:solidFill>
                  <a:srgbClr val="FF0000"/>
                </a:solidFill>
              </a:rPr>
              <a:t>in Google Scholar (save preferences first)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619" y="1708727"/>
            <a:ext cx="673126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AU" sz="20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AU" sz="2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access to Swinburne Library collections at </a:t>
            </a:r>
            <a:r>
              <a:rPr lang="en-AU" sz="20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go to Google Scholar </a:t>
            </a:r>
            <a:r>
              <a:rPr lang="en-AU" sz="2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 &gt; Library Links &gt; Search for Swinburne &gt; click Save.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85" y="1772042"/>
            <a:ext cx="1652953" cy="3659561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3" y="3098031"/>
            <a:ext cx="6625758" cy="1670359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184532" y="3168055"/>
            <a:ext cx="1699845" cy="47195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9885" y="1772042"/>
            <a:ext cx="369276" cy="278335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9192" y="5052734"/>
            <a:ext cx="867507" cy="378869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253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49382" y="270070"/>
            <a:ext cx="7139711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400" dirty="0" smtClean="0">
                <a:solidFill>
                  <a:srgbClr val="FF0000"/>
                </a:solidFill>
              </a:rPr>
              <a:t>Find peer-reviewed journal articles: search the library: information technology project failure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294" y="1373272"/>
            <a:ext cx="2628900" cy="151447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2" y="1380101"/>
            <a:ext cx="4682270" cy="4930103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49382" y="2681654"/>
            <a:ext cx="1069464" cy="327777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162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32509" y="295564"/>
            <a:ext cx="7232073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400" dirty="0" smtClean="0">
                <a:solidFill>
                  <a:srgbClr val="FF0000"/>
                </a:solidFill>
              </a:rPr>
              <a:t>Find books: search the library: chief information officers or </a:t>
            </a:r>
            <a:r>
              <a:rPr lang="en-AU" sz="2400" dirty="0" err="1" smtClean="0">
                <a:solidFill>
                  <a:srgbClr val="FF0000"/>
                </a:solidFill>
              </a:rPr>
              <a:t>cios</a:t>
            </a:r>
            <a:endParaRPr lang="en-AU" sz="2400" dirty="0" smtClean="0">
              <a:solidFill>
                <a:srgbClr val="FF0000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7" y="1640404"/>
            <a:ext cx="2771775" cy="1190625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3" y="1458674"/>
            <a:ext cx="4631714" cy="4539787"/>
          </a:xfrm>
          <a:prstGeom prst="rect">
            <a:avLst/>
          </a:prstGeom>
          <a:ln w="6350">
            <a:solidFill>
              <a:schemeClr val="accent6">
                <a:lumMod val="20000"/>
                <a:lumOff val="80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67067" y="2215662"/>
            <a:ext cx="955164" cy="268357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35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77806" y="406400"/>
            <a:ext cx="7305964" cy="978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A-Z databases list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2300" dirty="0" smtClean="0">
                <a:solidFill>
                  <a:srgbClr val="FF0000"/>
                </a:solidFill>
              </a:rPr>
              <a:t>www.swinburne.edu.au/library/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1708729"/>
            <a:ext cx="7758545" cy="48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AU" sz="2400" dirty="0">
              <a:solidFill>
                <a:schemeClr val="tx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6" y="1786802"/>
            <a:ext cx="7532782" cy="457200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80291" y="3249673"/>
            <a:ext cx="849745" cy="269382"/>
          </a:xfrm>
          <a:prstGeom prst="rect">
            <a:avLst/>
          </a:prstGeom>
          <a:noFill/>
          <a:ln w="38100" cap="flat">
            <a:solidFill>
              <a:srgbClr val="00B05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252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78692" y="397163"/>
            <a:ext cx="7176654" cy="514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Sage Research Methods Online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2" y="2959736"/>
            <a:ext cx="6650182" cy="285539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2" y="1203605"/>
            <a:ext cx="6650182" cy="1751435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378692" y="397163"/>
            <a:ext cx="717665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FF2D0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AU" sz="3000" dirty="0" smtClean="0">
                <a:solidFill>
                  <a:srgbClr val="FF0000"/>
                </a:solidFill>
              </a:rPr>
              <a:t>Sage Research Methods Online – project planner </a:t>
            </a:r>
          </a:p>
        </p:txBody>
      </p:sp>
      <p:sp>
        <p:nvSpPr>
          <p:cNvPr id="18" name="Shape 18"/>
          <p:cNvSpPr/>
          <p:nvPr/>
        </p:nvSpPr>
        <p:spPr>
          <a:xfrm>
            <a:off x="629503" y="1274130"/>
            <a:ext cx="6602570" cy="102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40000"/>
              </a:lnSpc>
              <a:tabLst>
                <a:tab pos="381000" algn="l"/>
              </a:tabLst>
              <a:defRPr>
                <a:solidFill>
                  <a:srgbClr val="000000"/>
                </a:solidFill>
              </a:defRPr>
            </a:pPr>
            <a: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  <a:t/>
            </a:r>
            <a:br>
              <a:rPr sz="2500" dirty="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25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8" y="1768475"/>
            <a:ext cx="8056388" cy="364403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680364" y="1958109"/>
            <a:ext cx="1256145" cy="258618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5709" y="4160980"/>
            <a:ext cx="4197927" cy="60498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D1161E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489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BBD1D0"/>
      </a:dk1>
      <a:lt1>
        <a:srgbClr val="D1161E"/>
      </a:lt1>
      <a:dk2>
        <a:srgbClr val="A7A7A7"/>
      </a:dk2>
      <a:lt2>
        <a:srgbClr val="535353"/>
      </a:lt2>
      <a:accent1>
        <a:srgbClr val="4A8E10"/>
      </a:accent1>
      <a:accent2>
        <a:srgbClr val="0C64A7"/>
      </a:accent2>
      <a:accent3>
        <a:srgbClr val="16B1CF"/>
      </a:accent3>
      <a:accent4>
        <a:srgbClr val="FEAE35"/>
      </a:accent4>
      <a:accent5>
        <a:srgbClr val="6C008D"/>
      </a:accent5>
      <a:accent6>
        <a:srgbClr val="6D6F7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A8E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1161E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A8E1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1161E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8E10"/>
      </a:accent1>
      <a:accent2>
        <a:srgbClr val="0C64A7"/>
      </a:accent2>
      <a:accent3>
        <a:srgbClr val="16B1CF"/>
      </a:accent3>
      <a:accent4>
        <a:srgbClr val="FEAE35"/>
      </a:accent4>
      <a:accent5>
        <a:srgbClr val="6C008D"/>
      </a:accent5>
      <a:accent6>
        <a:srgbClr val="6D6F7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A8E10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1161E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A8E1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D1161E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378</Words>
  <Application>Microsoft Office PowerPoint</Application>
  <PresentationFormat>On-screen Show (4:3)</PresentationFormat>
  <Paragraphs>51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Avenir Roman</vt:lpstr>
      <vt:lpstr>BrushUp</vt:lpstr>
      <vt:lpstr>Calibri</vt:lpstr>
      <vt:lpstr>Helvetica</vt:lpstr>
      <vt:lpstr>Open Sans</vt:lpstr>
      <vt:lpstr>Open Sans Light</vt:lpstr>
      <vt:lpstr>Segoe UI</vt:lpstr>
      <vt:lpstr>Default</vt:lpstr>
      <vt:lpstr>Paintbrush Picture</vt:lpstr>
      <vt:lpstr>ICT90003  Applied Research Methods  Kim Hodgman FSET librarian khodgman@swin.edu.au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HEADING</dc:title>
  <dc:creator>Kim Hodgman</dc:creator>
  <cp:lastModifiedBy>Kim Hodgman</cp:lastModifiedBy>
  <cp:revision>194</cp:revision>
  <dcterms:modified xsi:type="dcterms:W3CDTF">2020-03-10T05:43:06Z</dcterms:modified>
</cp:coreProperties>
</file>