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 id="262" r:id="rId11"/>
    <p:sldId id="263" r:id="rId12"/>
    <p:sldId id="266"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1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1DAD3-0E71-4538-8278-D942E412502C}"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8D3E091-EE9B-4F8A-A906-88F2428F1E71}">
      <dgm:prSet/>
      <dgm:spPr/>
      <dgm:t>
        <a:bodyPr/>
        <a:lstStyle/>
        <a:p>
          <a:r>
            <a:rPr lang="en-US" b="0" i="0" baseline="0"/>
            <a:t>This project focuses on analyzing stock price fluctuations and identifying key trends using historical market data.</a:t>
          </a:r>
          <a:endParaRPr lang="en-US"/>
        </a:p>
      </dgm:t>
    </dgm:pt>
    <dgm:pt modelId="{544CA814-F8D5-4008-B1A5-D9A7898FCDC9}" type="parTrans" cxnId="{C2BE0EB3-2372-493F-85CA-914DB5A63E05}">
      <dgm:prSet/>
      <dgm:spPr/>
      <dgm:t>
        <a:bodyPr/>
        <a:lstStyle/>
        <a:p>
          <a:endParaRPr lang="en-US"/>
        </a:p>
      </dgm:t>
    </dgm:pt>
    <dgm:pt modelId="{0642EEC1-1C53-4732-A374-9DB10C99CB1D}" type="sibTrans" cxnId="{C2BE0EB3-2372-493F-85CA-914DB5A63E05}">
      <dgm:prSet/>
      <dgm:spPr/>
      <dgm:t>
        <a:bodyPr/>
        <a:lstStyle/>
        <a:p>
          <a:endParaRPr lang="en-US"/>
        </a:p>
      </dgm:t>
    </dgm:pt>
    <dgm:pt modelId="{6479F2E7-B80C-4B5A-9EA9-695B6F591514}">
      <dgm:prSet/>
      <dgm:spPr/>
      <dgm:t>
        <a:bodyPr/>
        <a:lstStyle/>
        <a:p>
          <a:r>
            <a:rPr lang="en-US" b="0" i="0" baseline="0"/>
            <a:t>The analysis includes calculating daily price changes, moving averages (such as 30-day averages), and cumulative price changes over time.</a:t>
          </a:r>
          <a:endParaRPr lang="en-US"/>
        </a:p>
      </dgm:t>
    </dgm:pt>
    <dgm:pt modelId="{6898ACE3-86BD-4582-96A8-A862485B22D2}" type="parTrans" cxnId="{8FAB593A-DF6D-465E-A04A-331792C91BFE}">
      <dgm:prSet/>
      <dgm:spPr/>
      <dgm:t>
        <a:bodyPr/>
        <a:lstStyle/>
        <a:p>
          <a:endParaRPr lang="en-US"/>
        </a:p>
      </dgm:t>
    </dgm:pt>
    <dgm:pt modelId="{FBE01788-423F-46DF-B3DA-DCE80B2961A8}" type="sibTrans" cxnId="{8FAB593A-DF6D-465E-A04A-331792C91BFE}">
      <dgm:prSet/>
      <dgm:spPr/>
      <dgm:t>
        <a:bodyPr/>
        <a:lstStyle/>
        <a:p>
          <a:endParaRPr lang="en-US"/>
        </a:p>
      </dgm:t>
    </dgm:pt>
    <dgm:pt modelId="{EDE7B87C-1697-403B-8A6A-9063D92EBDB7}">
      <dgm:prSet/>
      <dgm:spPr/>
      <dgm:t>
        <a:bodyPr/>
        <a:lstStyle/>
        <a:p>
          <a:r>
            <a:rPr lang="en-US" b="0" i="0" baseline="0"/>
            <a:t>We aim to visualize how stock prices evolve daily and monthly to provide insights into market performance and volatility. </a:t>
          </a:r>
          <a:endParaRPr lang="en-US"/>
        </a:p>
      </dgm:t>
    </dgm:pt>
    <dgm:pt modelId="{6D0785A5-2A34-4562-83E7-9DBB10F2E30D}" type="parTrans" cxnId="{1E98DE24-A930-45F7-A8AC-D5A635BD5576}">
      <dgm:prSet/>
      <dgm:spPr/>
      <dgm:t>
        <a:bodyPr/>
        <a:lstStyle/>
        <a:p>
          <a:endParaRPr lang="en-US"/>
        </a:p>
      </dgm:t>
    </dgm:pt>
    <dgm:pt modelId="{6D14918A-5B9C-424C-BF8C-702378980C42}" type="sibTrans" cxnId="{1E98DE24-A930-45F7-A8AC-D5A635BD5576}">
      <dgm:prSet/>
      <dgm:spPr/>
      <dgm:t>
        <a:bodyPr/>
        <a:lstStyle/>
        <a:p>
          <a:endParaRPr lang="en-US"/>
        </a:p>
      </dgm:t>
    </dgm:pt>
    <dgm:pt modelId="{837536CC-BEBD-4BE5-98B2-04C82B63E763}" type="pres">
      <dgm:prSet presAssocID="{36D1DAD3-0E71-4538-8278-D942E412502C}" presName="linear" presStyleCnt="0">
        <dgm:presLayoutVars>
          <dgm:animLvl val="lvl"/>
          <dgm:resizeHandles val="exact"/>
        </dgm:presLayoutVars>
      </dgm:prSet>
      <dgm:spPr/>
    </dgm:pt>
    <dgm:pt modelId="{79A8543E-FE15-46DF-902E-D58742449D02}" type="pres">
      <dgm:prSet presAssocID="{28D3E091-EE9B-4F8A-A906-88F2428F1E71}" presName="parentText" presStyleLbl="node1" presStyleIdx="0" presStyleCnt="3">
        <dgm:presLayoutVars>
          <dgm:chMax val="0"/>
          <dgm:bulletEnabled val="1"/>
        </dgm:presLayoutVars>
      </dgm:prSet>
      <dgm:spPr/>
    </dgm:pt>
    <dgm:pt modelId="{C92D37ED-DCE0-4E9B-9D67-03A7E9433840}" type="pres">
      <dgm:prSet presAssocID="{0642EEC1-1C53-4732-A374-9DB10C99CB1D}" presName="spacer" presStyleCnt="0"/>
      <dgm:spPr/>
    </dgm:pt>
    <dgm:pt modelId="{3EED0A62-B3C8-4C75-A179-84E324FFDAD9}" type="pres">
      <dgm:prSet presAssocID="{6479F2E7-B80C-4B5A-9EA9-695B6F591514}" presName="parentText" presStyleLbl="node1" presStyleIdx="1" presStyleCnt="3">
        <dgm:presLayoutVars>
          <dgm:chMax val="0"/>
          <dgm:bulletEnabled val="1"/>
        </dgm:presLayoutVars>
      </dgm:prSet>
      <dgm:spPr/>
    </dgm:pt>
    <dgm:pt modelId="{644063E0-7E4A-4E46-8D2A-3F4F35902255}" type="pres">
      <dgm:prSet presAssocID="{FBE01788-423F-46DF-B3DA-DCE80B2961A8}" presName="spacer" presStyleCnt="0"/>
      <dgm:spPr/>
    </dgm:pt>
    <dgm:pt modelId="{FCD36496-3927-44BC-8385-D8806198AC5A}" type="pres">
      <dgm:prSet presAssocID="{EDE7B87C-1697-403B-8A6A-9063D92EBDB7}" presName="parentText" presStyleLbl="node1" presStyleIdx="2" presStyleCnt="3">
        <dgm:presLayoutVars>
          <dgm:chMax val="0"/>
          <dgm:bulletEnabled val="1"/>
        </dgm:presLayoutVars>
      </dgm:prSet>
      <dgm:spPr/>
    </dgm:pt>
  </dgm:ptLst>
  <dgm:cxnLst>
    <dgm:cxn modelId="{1E98DE24-A930-45F7-A8AC-D5A635BD5576}" srcId="{36D1DAD3-0E71-4538-8278-D942E412502C}" destId="{EDE7B87C-1697-403B-8A6A-9063D92EBDB7}" srcOrd="2" destOrd="0" parTransId="{6D0785A5-2A34-4562-83E7-9DBB10F2E30D}" sibTransId="{6D14918A-5B9C-424C-BF8C-702378980C42}"/>
    <dgm:cxn modelId="{8FAB593A-DF6D-465E-A04A-331792C91BFE}" srcId="{36D1DAD3-0E71-4538-8278-D942E412502C}" destId="{6479F2E7-B80C-4B5A-9EA9-695B6F591514}" srcOrd="1" destOrd="0" parTransId="{6898ACE3-86BD-4582-96A8-A862485B22D2}" sibTransId="{FBE01788-423F-46DF-B3DA-DCE80B2961A8}"/>
    <dgm:cxn modelId="{EEDDC379-C8D8-4CAC-B959-E2D70A21C569}" type="presOf" srcId="{EDE7B87C-1697-403B-8A6A-9063D92EBDB7}" destId="{FCD36496-3927-44BC-8385-D8806198AC5A}" srcOrd="0" destOrd="0" presId="urn:microsoft.com/office/officeart/2005/8/layout/vList2"/>
    <dgm:cxn modelId="{73959091-7A19-4A79-B72B-BA7D209098B1}" type="presOf" srcId="{6479F2E7-B80C-4B5A-9EA9-695B6F591514}" destId="{3EED0A62-B3C8-4C75-A179-84E324FFDAD9}" srcOrd="0" destOrd="0" presId="urn:microsoft.com/office/officeart/2005/8/layout/vList2"/>
    <dgm:cxn modelId="{C2BE0EB3-2372-493F-85CA-914DB5A63E05}" srcId="{36D1DAD3-0E71-4538-8278-D942E412502C}" destId="{28D3E091-EE9B-4F8A-A906-88F2428F1E71}" srcOrd="0" destOrd="0" parTransId="{544CA814-F8D5-4008-B1A5-D9A7898FCDC9}" sibTransId="{0642EEC1-1C53-4732-A374-9DB10C99CB1D}"/>
    <dgm:cxn modelId="{A0715CDA-0E54-486C-A709-A104899CCC60}" type="presOf" srcId="{36D1DAD3-0E71-4538-8278-D942E412502C}" destId="{837536CC-BEBD-4BE5-98B2-04C82B63E763}" srcOrd="0" destOrd="0" presId="urn:microsoft.com/office/officeart/2005/8/layout/vList2"/>
    <dgm:cxn modelId="{7D7EF4F5-1C35-41AF-A82C-D1B4E4D9A2D2}" type="presOf" srcId="{28D3E091-EE9B-4F8A-A906-88F2428F1E71}" destId="{79A8543E-FE15-46DF-902E-D58742449D02}" srcOrd="0" destOrd="0" presId="urn:microsoft.com/office/officeart/2005/8/layout/vList2"/>
    <dgm:cxn modelId="{5AF1DB70-FECC-42EE-9C05-C3EF9F2341F5}" type="presParOf" srcId="{837536CC-BEBD-4BE5-98B2-04C82B63E763}" destId="{79A8543E-FE15-46DF-902E-D58742449D02}" srcOrd="0" destOrd="0" presId="urn:microsoft.com/office/officeart/2005/8/layout/vList2"/>
    <dgm:cxn modelId="{E36A7453-3305-4729-864D-B6BB5650DFC2}" type="presParOf" srcId="{837536CC-BEBD-4BE5-98B2-04C82B63E763}" destId="{C92D37ED-DCE0-4E9B-9D67-03A7E9433840}" srcOrd="1" destOrd="0" presId="urn:microsoft.com/office/officeart/2005/8/layout/vList2"/>
    <dgm:cxn modelId="{22162D55-CBD1-49BB-9A97-6F34B1A667EA}" type="presParOf" srcId="{837536CC-BEBD-4BE5-98B2-04C82B63E763}" destId="{3EED0A62-B3C8-4C75-A179-84E324FFDAD9}" srcOrd="2" destOrd="0" presId="urn:microsoft.com/office/officeart/2005/8/layout/vList2"/>
    <dgm:cxn modelId="{36E949D8-DC9E-46A6-A951-E5DBDD14E579}" type="presParOf" srcId="{837536CC-BEBD-4BE5-98B2-04C82B63E763}" destId="{644063E0-7E4A-4E46-8D2A-3F4F35902255}" srcOrd="3" destOrd="0" presId="urn:microsoft.com/office/officeart/2005/8/layout/vList2"/>
    <dgm:cxn modelId="{4AD1B013-B3A2-4DE7-B88A-28885F15EC01}" type="presParOf" srcId="{837536CC-BEBD-4BE5-98B2-04C82B63E763}" destId="{FCD36496-3927-44BC-8385-D8806198AC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8543E-FE15-46DF-902E-D58742449D02}">
      <dsp:nvSpPr>
        <dsp:cNvPr id="0" name=""/>
        <dsp:cNvSpPr/>
      </dsp:nvSpPr>
      <dsp:spPr>
        <a:xfrm>
          <a:off x="0" y="83701"/>
          <a:ext cx="6832212" cy="165496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This project focuses on analyzing stock price fluctuations and identifying key trends using historical market data.</a:t>
          </a:r>
          <a:endParaRPr lang="en-US" sz="2300" kern="1200"/>
        </a:p>
      </dsp:txBody>
      <dsp:txXfrm>
        <a:off x="80789" y="164490"/>
        <a:ext cx="6670634" cy="1493387"/>
      </dsp:txXfrm>
    </dsp:sp>
    <dsp:sp modelId="{3EED0A62-B3C8-4C75-A179-84E324FFDAD9}">
      <dsp:nvSpPr>
        <dsp:cNvPr id="0" name=""/>
        <dsp:cNvSpPr/>
      </dsp:nvSpPr>
      <dsp:spPr>
        <a:xfrm>
          <a:off x="0" y="1804906"/>
          <a:ext cx="6832212" cy="1654965"/>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analysis includes calculating daily price changes, moving averages (such as 30-day averages), and cumulative price changes over time.</a:t>
          </a:r>
          <a:endParaRPr lang="en-US" sz="2300" kern="1200"/>
        </a:p>
      </dsp:txBody>
      <dsp:txXfrm>
        <a:off x="80789" y="1885695"/>
        <a:ext cx="6670634" cy="1493387"/>
      </dsp:txXfrm>
    </dsp:sp>
    <dsp:sp modelId="{FCD36496-3927-44BC-8385-D8806198AC5A}">
      <dsp:nvSpPr>
        <dsp:cNvPr id="0" name=""/>
        <dsp:cNvSpPr/>
      </dsp:nvSpPr>
      <dsp:spPr>
        <a:xfrm>
          <a:off x="0" y="3526112"/>
          <a:ext cx="6832212" cy="1654965"/>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We aim to visualize how stock prices evolve daily and monthly to provide insights into market performance and volatility. </a:t>
          </a:r>
          <a:endParaRPr lang="en-US" sz="2300" kern="1200"/>
        </a:p>
      </dsp:txBody>
      <dsp:txXfrm>
        <a:off x="80789" y="3606901"/>
        <a:ext cx="6670634" cy="14933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Tuesday, September 17, 2024</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639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Tuesday, September 17, 2024</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776560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Tuesday, September 17, 2024</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41855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September 17, 2024</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512787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September 17, 2024</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5181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September 17, 2024</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1099390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Tuesday, September 17,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8909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Tuesday, September 17,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7017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Tuesday, September 17,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522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Tuesday, September 17,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5397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Tuesday, September 17, 2024</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599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Tuesday, September 17, 2024</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9446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Tuesday, September 17, 2024</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652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Tuesday, September 17, 2024</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088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Tuesday, September 17, 2024</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2345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Tuesday, September 17, 2024</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361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6CB39B-5F4C-4A7E-9BE3-AAFD45576D16}" type="datetime2">
              <a:rPr lang="en-US" smtClean="0"/>
              <a:t>Tuesday, September 17, 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20927461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numbers and graphs">
            <a:extLst>
              <a:ext uri="{FF2B5EF4-FFF2-40B4-BE49-F238E27FC236}">
                <a16:creationId xmlns:a16="http://schemas.microsoft.com/office/drawing/2014/main" id="{5D8ED994-DFAE-971E-A6CC-0336B911505E}"/>
              </a:ext>
            </a:extLst>
          </p:cNvPr>
          <p:cNvPicPr>
            <a:picLocks noChangeAspect="1"/>
          </p:cNvPicPr>
          <p:nvPr/>
        </p:nvPicPr>
        <p:blipFill>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3FFD4F7-AC22-6D7B-BC25-5540BB69365E}"/>
              </a:ext>
            </a:extLst>
          </p:cNvPr>
          <p:cNvSpPr>
            <a:spLocks noGrp="1"/>
          </p:cNvSpPr>
          <p:nvPr>
            <p:ph type="ctrTitle"/>
          </p:nvPr>
        </p:nvSpPr>
        <p:spPr>
          <a:xfrm>
            <a:off x="2589213" y="2514600"/>
            <a:ext cx="8915399" cy="2262781"/>
          </a:xfrm>
        </p:spPr>
        <p:txBody>
          <a:bodyPr>
            <a:normAutofit/>
          </a:bodyPr>
          <a:lstStyle/>
          <a:p>
            <a:r>
              <a:rPr lang="en-US" sz="5000">
                <a:solidFill>
                  <a:schemeClr val="tx1"/>
                </a:solidFill>
              </a:rPr>
              <a:t>Stock Price Change Analysis using Python and Power BI</a:t>
            </a:r>
          </a:p>
        </p:txBody>
      </p:sp>
      <p:sp>
        <p:nvSpPr>
          <p:cNvPr id="3" name="Subtitle 2">
            <a:extLst>
              <a:ext uri="{FF2B5EF4-FFF2-40B4-BE49-F238E27FC236}">
                <a16:creationId xmlns:a16="http://schemas.microsoft.com/office/drawing/2014/main" id="{788D7A2A-4CC8-9338-C68C-47BC5D4C1A65}"/>
              </a:ext>
            </a:extLst>
          </p:cNvPr>
          <p:cNvSpPr>
            <a:spLocks noGrp="1"/>
          </p:cNvSpPr>
          <p:nvPr>
            <p:ph type="subTitle" idx="1"/>
          </p:nvPr>
        </p:nvSpPr>
        <p:spPr>
          <a:xfrm>
            <a:off x="2589213" y="4777379"/>
            <a:ext cx="8915399" cy="1126283"/>
          </a:xfrm>
        </p:spPr>
        <p:txBody>
          <a:bodyPr>
            <a:normAutofit/>
          </a:bodyPr>
          <a:lstStyle/>
          <a:p>
            <a:r>
              <a:rPr lang="en-US"/>
              <a:t>Sofian Syed </a:t>
            </a:r>
          </a:p>
          <a:p>
            <a:r>
              <a:rPr lang="en-US"/>
              <a:t>9/17/2024</a:t>
            </a:r>
          </a:p>
        </p:txBody>
      </p:sp>
      <p:sp>
        <p:nvSpPr>
          <p:cNvPr id="7" name="Rectangle 6">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11350465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3" name="Rectangle 72">
            <a:extLst>
              <a:ext uri="{FF2B5EF4-FFF2-40B4-BE49-F238E27FC236}">
                <a16:creationId xmlns:a16="http://schemas.microsoft.com/office/drawing/2014/main" id="{819D1EE6-C77B-4AB5-80C2-B2766A04E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26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4">
            <a:extLst>
              <a:ext uri="{FF2B5EF4-FFF2-40B4-BE49-F238E27FC236}">
                <a16:creationId xmlns:a16="http://schemas.microsoft.com/office/drawing/2014/main" id="{78E9B133-0769-79F9-4A38-51CECB4D1178}"/>
              </a:ext>
            </a:extLst>
          </p:cNvPr>
          <p:cNvPicPr>
            <a:picLocks noChangeAspect="1"/>
          </p:cNvPicPr>
          <p:nvPr/>
        </p:nvPicPr>
        <p:blipFill>
          <a:blip r:embed="rId2"/>
          <a:srcRect r="1" b="2227"/>
          <a:stretch/>
        </p:blipFill>
        <p:spPr>
          <a:xfrm>
            <a:off x="643467" y="643467"/>
            <a:ext cx="10905066" cy="5571066"/>
          </a:xfrm>
          <a:prstGeom prst="rect">
            <a:avLst/>
          </a:prstGeom>
        </p:spPr>
      </p:pic>
      <p:sp>
        <p:nvSpPr>
          <p:cNvPr id="74" name="Rectangle 73">
            <a:extLst>
              <a:ext uri="{FF2B5EF4-FFF2-40B4-BE49-F238E27FC236}">
                <a16:creationId xmlns:a16="http://schemas.microsoft.com/office/drawing/2014/main" id="{873991DB-6F50-4514-9746-B72BC8E1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10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31D46-57C7-16CE-3D61-2F510BBEC196}"/>
              </a:ext>
            </a:extLst>
          </p:cNvPr>
          <p:cNvSpPr>
            <a:spLocks noGrp="1"/>
          </p:cNvSpPr>
          <p:nvPr>
            <p:ph type="title"/>
          </p:nvPr>
        </p:nvSpPr>
        <p:spPr>
          <a:xfrm>
            <a:off x="3373062" y="624110"/>
            <a:ext cx="8131550" cy="1280890"/>
          </a:xfrm>
        </p:spPr>
        <p:txBody>
          <a:bodyPr>
            <a:normAutofit/>
          </a:bodyPr>
          <a:lstStyle/>
          <a:p>
            <a:r>
              <a:rPr lang="en-US"/>
              <a:t>Explanation of slide-2 </a:t>
            </a:r>
            <a:endParaRPr lang="en-US" dirty="0"/>
          </a:p>
        </p:txBody>
      </p:sp>
      <p:sp>
        <p:nvSpPr>
          <p:cNvPr id="73" name="Rectangle 7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7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7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7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7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8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8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8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8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8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8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8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8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89" name="Group 8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9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9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9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9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9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9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9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9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9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9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10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10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10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4F999615-DC4F-86D3-99A8-11D068835D41}"/>
              </a:ext>
            </a:extLst>
          </p:cNvPr>
          <p:cNvSpPr>
            <a:spLocks noGrp="1"/>
          </p:cNvSpPr>
          <p:nvPr>
            <p:ph idx="1"/>
          </p:nvPr>
        </p:nvSpPr>
        <p:spPr>
          <a:xfrm>
            <a:off x="3373046" y="1535117"/>
            <a:ext cx="8131550" cy="4622024"/>
          </a:xfrm>
        </p:spPr>
        <p:txBody>
          <a:bodyPr>
            <a:normAutofit/>
          </a:bodyPr>
          <a:lstStyle/>
          <a:p>
            <a:endParaRPr lang="en-US" dirty="0"/>
          </a:p>
          <a:p>
            <a:r>
              <a:rPr lang="en-US" dirty="0"/>
              <a:t>The 2</a:t>
            </a:r>
            <a:r>
              <a:rPr lang="en-US" baseline="30000" dirty="0"/>
              <a:t>nd</a:t>
            </a:r>
            <a:r>
              <a:rPr lang="en-US" dirty="0"/>
              <a:t>  slide visualizes the cumulative price change over time, illustrating the stock's overall performance from the start to the current period. The chart shows how the stock's value has increased or decreased by summing up daily percentage changes. This provides a clear understanding of the long-term trend, whether the stock has consistently grown, stagnated, or declined. The cumulative approach highlights the aggregated effect of daily fluctuations, offering a broader perspective on the stock's journey.</a:t>
            </a:r>
          </a:p>
          <a:p>
            <a:endParaRPr lang="en-US" dirty="0"/>
          </a:p>
        </p:txBody>
      </p:sp>
    </p:spTree>
    <p:extLst>
      <p:ext uri="{BB962C8B-B14F-4D97-AF65-F5344CB8AC3E}">
        <p14:creationId xmlns:p14="http://schemas.microsoft.com/office/powerpoint/2010/main" val="111022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424158AD-AB93-81D3-7F0E-96392E09E90F}"/>
              </a:ext>
            </a:extLst>
          </p:cNvPr>
          <p:cNvSpPr>
            <a:spLocks noGrp="1"/>
          </p:cNvSpPr>
          <p:nvPr>
            <p:ph type="title"/>
          </p:nvPr>
        </p:nvSpPr>
        <p:spPr>
          <a:xfrm>
            <a:off x="4659520" y="624110"/>
            <a:ext cx="6845092" cy="1280890"/>
          </a:xfrm>
        </p:spPr>
        <p:txBody>
          <a:bodyPr>
            <a:normAutofit/>
          </a:bodyPr>
          <a:lstStyle/>
          <a:p>
            <a:r>
              <a:rPr lang="en-US" dirty="0"/>
              <a:t>Conclusion</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Picture 4" descr="Digital financial graph">
            <a:extLst>
              <a:ext uri="{FF2B5EF4-FFF2-40B4-BE49-F238E27FC236}">
                <a16:creationId xmlns:a16="http://schemas.microsoft.com/office/drawing/2014/main" id="{EB98A400-EBA5-0639-175D-9A1497A039D0}"/>
              </a:ext>
            </a:extLst>
          </p:cNvPr>
          <p:cNvPicPr>
            <a:picLocks noChangeAspect="1"/>
          </p:cNvPicPr>
          <p:nvPr/>
        </p:nvPicPr>
        <p:blipFill>
          <a:blip r:embed="rId2"/>
          <a:srcRect l="46486" r="3120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868660D3-4FCD-8A9A-F6F0-E00A23E1A346}"/>
              </a:ext>
            </a:extLst>
          </p:cNvPr>
          <p:cNvSpPr>
            <a:spLocks noGrp="1"/>
          </p:cNvSpPr>
          <p:nvPr>
            <p:ph idx="1"/>
          </p:nvPr>
        </p:nvSpPr>
        <p:spPr>
          <a:xfrm>
            <a:off x="4656667" y="2133600"/>
            <a:ext cx="6847944" cy="3777622"/>
          </a:xfrm>
        </p:spPr>
        <p:txBody>
          <a:bodyPr>
            <a:normAutofit/>
          </a:bodyPr>
          <a:lstStyle/>
          <a:p>
            <a:r>
              <a:rPr lang="en-US" dirty="0"/>
              <a:t>In this project, we utilized Python for data preprocessing and analysis, including cleaning the dataset, performing regression modeling, and calculating key financial metrics like moving averages. The results were then imported into Power BI, where we created interactive visualizations to explore daily price changes and cumulative trends over time. This approach allowed us to leverage Python’s analytical capabilities for accurate data processing while using Power BI's visual tools to present insights dynamically, aiding in a clearer understanding of stock performance and trends.</a:t>
            </a:r>
          </a:p>
        </p:txBody>
      </p:sp>
    </p:spTree>
    <p:extLst>
      <p:ext uri="{BB962C8B-B14F-4D97-AF65-F5344CB8AC3E}">
        <p14:creationId xmlns:p14="http://schemas.microsoft.com/office/powerpoint/2010/main" val="115842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92C46-01B5-8403-6593-B650B8CD3B32}"/>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Objective</a:t>
            </a:r>
          </a:p>
        </p:txBody>
      </p:sp>
      <p:sp>
        <p:nvSpPr>
          <p:cNvPr id="1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8" name="Rectangle 17">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Rectangle 1">
            <a:extLst>
              <a:ext uri="{FF2B5EF4-FFF2-40B4-BE49-F238E27FC236}">
                <a16:creationId xmlns:a16="http://schemas.microsoft.com/office/drawing/2014/main" id="{0F5FF8C5-7406-D389-8250-EFB30D923438}"/>
              </a:ext>
            </a:extLst>
          </p:cNvPr>
          <p:cNvGraphicFramePr>
            <a:graphicFrameLocks noGrp="1"/>
          </p:cNvGraphicFramePr>
          <p:nvPr>
            <p:ph idx="1"/>
            <p:extLst>
              <p:ext uri="{D42A27DB-BD31-4B8C-83A1-F6EECF244321}">
                <p14:modId xmlns:p14="http://schemas.microsoft.com/office/powerpoint/2010/main" val="409504210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1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3"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4"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5"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6"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2"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3"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4"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6" name="Group 25">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7"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8"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0"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2"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4"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6"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7"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8"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A350F93D-3873-DC7A-ACE3-9CA4123D3934}"/>
              </a:ext>
            </a:extLst>
          </p:cNvPr>
          <p:cNvSpPr>
            <a:spLocks noGrp="1"/>
          </p:cNvSpPr>
          <p:nvPr>
            <p:ph type="title"/>
          </p:nvPr>
        </p:nvSpPr>
        <p:spPr>
          <a:xfrm>
            <a:off x="4659520" y="624110"/>
            <a:ext cx="6845092" cy="1280890"/>
          </a:xfrm>
        </p:spPr>
        <p:txBody>
          <a:bodyPr>
            <a:normAutofit/>
          </a:bodyPr>
          <a:lstStyle/>
          <a:p>
            <a:r>
              <a:rPr lang="en-US"/>
              <a:t>Data Source</a:t>
            </a:r>
            <a:endParaRPr lang="en-US" dirty="0"/>
          </a:p>
        </p:txBody>
      </p:sp>
      <p:sp>
        <p:nvSpPr>
          <p:cNvPr id="40" name="Rectangle 39">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6" name="Picture 5" descr="Codes on papers">
            <a:extLst>
              <a:ext uri="{FF2B5EF4-FFF2-40B4-BE49-F238E27FC236}">
                <a16:creationId xmlns:a16="http://schemas.microsoft.com/office/drawing/2014/main" id="{FD741323-0505-173F-77A5-D0A871D529C6}"/>
              </a:ext>
            </a:extLst>
          </p:cNvPr>
          <p:cNvPicPr>
            <a:picLocks noChangeAspect="1"/>
          </p:cNvPicPr>
          <p:nvPr/>
        </p:nvPicPr>
        <p:blipFill>
          <a:blip r:embed="rId2"/>
          <a:srcRect l="37734" r="35786" b="-2"/>
          <a:stretch/>
        </p:blipFill>
        <p:spPr>
          <a:xfrm>
            <a:off x="20" y="1730"/>
            <a:ext cx="2720524" cy="6858000"/>
          </a:xfrm>
          <a:prstGeom prst="rect">
            <a:avLst/>
          </a:prstGeom>
        </p:spPr>
      </p:pic>
      <p:sp>
        <p:nvSpPr>
          <p:cNvPr id="4" name="Rectangle 1">
            <a:extLst>
              <a:ext uri="{FF2B5EF4-FFF2-40B4-BE49-F238E27FC236}">
                <a16:creationId xmlns:a16="http://schemas.microsoft.com/office/drawing/2014/main" id="{22738B0D-4EDA-557D-9EB0-E57FE4F66BAD}"/>
              </a:ext>
            </a:extLst>
          </p:cNvPr>
          <p:cNvSpPr>
            <a:spLocks noGrp="1" noChangeArrowheads="1"/>
          </p:cNvSpPr>
          <p:nvPr>
            <p:ph idx="1"/>
          </p:nvPr>
        </p:nvSpPr>
        <p:spPr bwMode="auto">
          <a:xfrm>
            <a:off x="4656667" y="2133600"/>
            <a:ext cx="6847944" cy="37776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The dataset used in this project was sourced from Yahoo Finance, containing comprehensive historical stock data.</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The key columns in the dataset include:</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Date</a:t>
            </a:r>
            <a:r>
              <a:rPr kumimoji="0" lang="en-US" altLang="en-US" b="0" i="0" u="none" strike="noStrike" cap="none" normalizeH="0" baseline="0">
                <a:ln>
                  <a:noFill/>
                </a:ln>
                <a:effectLst/>
                <a:latin typeface="Arial" panose="020B0604020202020204" pitchFamily="34" charset="0"/>
              </a:rPr>
              <a:t>: The trading date.</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Open Price</a:t>
            </a:r>
            <a:r>
              <a:rPr kumimoji="0" lang="en-US" altLang="en-US" b="0" i="0" u="none" strike="noStrike" cap="none" normalizeH="0" baseline="0">
                <a:ln>
                  <a:noFill/>
                </a:ln>
                <a:effectLst/>
                <a:latin typeface="Arial" panose="020B0604020202020204" pitchFamily="34" charset="0"/>
              </a:rPr>
              <a:t>: The initial price at the beginning of the trading day.</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Close Price</a:t>
            </a:r>
            <a:r>
              <a:rPr kumimoji="0" lang="en-US" altLang="en-US" b="0" i="0" u="none" strike="noStrike" cap="none" normalizeH="0" baseline="0">
                <a:ln>
                  <a:noFill/>
                </a:ln>
                <a:effectLst/>
                <a:latin typeface="Arial" panose="020B0604020202020204" pitchFamily="34" charset="0"/>
              </a:rPr>
              <a:t>: The final price at the end of the trading day.</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Adjusted Close Price</a:t>
            </a:r>
            <a:r>
              <a:rPr kumimoji="0" lang="en-US" altLang="en-US" b="0" i="0" u="none" strike="noStrike" cap="none" normalizeH="0" baseline="0">
                <a:ln>
                  <a:noFill/>
                </a:ln>
                <a:effectLst/>
                <a:latin typeface="Arial" panose="020B0604020202020204" pitchFamily="34" charset="0"/>
              </a:rPr>
              <a:t>: The closing price adjusted for corporate actions like dividends and stock splits.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Volume</a:t>
            </a:r>
            <a:r>
              <a:rPr kumimoji="0" lang="en-US" altLang="en-US" b="0" i="0" u="none" strike="noStrike" cap="none" normalizeH="0" baseline="0">
                <a:ln>
                  <a:noFill/>
                </a:ln>
                <a:effectLst/>
                <a:latin typeface="Arial" panose="020B0604020202020204" pitchFamily="34" charset="0"/>
              </a:rPr>
              <a:t>: The total number of shares traded on a particular day.</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This data allows for in-depth analysis of daily and monthly price movements, as well as trend forecasting based on market activity. </a:t>
            </a:r>
          </a:p>
        </p:txBody>
      </p:sp>
    </p:spTree>
    <p:extLst>
      <p:ext uri="{BB962C8B-B14F-4D97-AF65-F5344CB8AC3E}">
        <p14:creationId xmlns:p14="http://schemas.microsoft.com/office/powerpoint/2010/main" val="206746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3"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4"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5"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6"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5"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9"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2"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3"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4"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6" name="Group 25">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7"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8"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0"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2"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4"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6"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7"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8"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7B84C0C6-BA90-E54C-FF5F-CA7800E2EE99}"/>
              </a:ext>
            </a:extLst>
          </p:cNvPr>
          <p:cNvSpPr>
            <a:spLocks noGrp="1"/>
          </p:cNvSpPr>
          <p:nvPr>
            <p:ph type="title"/>
          </p:nvPr>
        </p:nvSpPr>
        <p:spPr>
          <a:xfrm>
            <a:off x="4659520" y="624110"/>
            <a:ext cx="6845092" cy="1280890"/>
          </a:xfrm>
        </p:spPr>
        <p:txBody>
          <a:bodyPr>
            <a:normAutofit/>
          </a:bodyPr>
          <a:lstStyle/>
          <a:p>
            <a:r>
              <a:rPr lang="en-US" dirty="0"/>
              <a:t>Data Processing in Python</a:t>
            </a:r>
          </a:p>
        </p:txBody>
      </p:sp>
      <p:sp>
        <p:nvSpPr>
          <p:cNvPr id="40" name="Rectangle 39">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6" name="Picture 5" descr="An abstract financial digital analysis">
            <a:extLst>
              <a:ext uri="{FF2B5EF4-FFF2-40B4-BE49-F238E27FC236}">
                <a16:creationId xmlns:a16="http://schemas.microsoft.com/office/drawing/2014/main" id="{A968CF84-B626-C145-9672-EFD49C4E966A}"/>
              </a:ext>
            </a:extLst>
          </p:cNvPr>
          <p:cNvPicPr>
            <a:picLocks noChangeAspect="1"/>
          </p:cNvPicPr>
          <p:nvPr/>
        </p:nvPicPr>
        <p:blipFill>
          <a:blip r:embed="rId2"/>
          <a:srcRect l="50006" r="27978"/>
          <a:stretch/>
        </p:blipFill>
        <p:spPr>
          <a:xfrm>
            <a:off x="20" y="1730"/>
            <a:ext cx="2720524" cy="6858000"/>
          </a:xfrm>
          <a:prstGeom prst="rect">
            <a:avLst/>
          </a:prstGeom>
        </p:spPr>
      </p:pic>
      <p:sp>
        <p:nvSpPr>
          <p:cNvPr id="4" name="Rectangle 1">
            <a:extLst>
              <a:ext uri="{FF2B5EF4-FFF2-40B4-BE49-F238E27FC236}">
                <a16:creationId xmlns:a16="http://schemas.microsoft.com/office/drawing/2014/main" id="{C29F320F-8A07-B47E-89B5-799E3CE11ADA}"/>
              </a:ext>
            </a:extLst>
          </p:cNvPr>
          <p:cNvSpPr>
            <a:spLocks noGrp="1" noChangeArrowheads="1"/>
          </p:cNvSpPr>
          <p:nvPr>
            <p:ph idx="1"/>
          </p:nvPr>
        </p:nvSpPr>
        <p:spPr bwMode="auto">
          <a:xfrm>
            <a:off x="4656667" y="2133600"/>
            <a:ext cx="6847944" cy="37776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1. Data Cleaning</a:t>
            </a:r>
            <a:r>
              <a:rPr kumimoji="0" lang="en-US" altLang="en-US" sz="11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Loaded the stock dataset, checking for missing or inconsistent values.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Reformatted the date column to ensure consistency across the dataset.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2. Feature Engineering</a:t>
            </a:r>
            <a:r>
              <a:rPr kumimoji="0" lang="en-US" altLang="en-US" sz="11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Created new columns such as: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Daily Price Change %</a:t>
            </a:r>
            <a:r>
              <a:rPr kumimoji="0" lang="en-US" altLang="en-US" sz="1100" b="0" i="0" u="none" strike="noStrike" cap="none" normalizeH="0" baseline="0" dirty="0">
                <a:ln>
                  <a:noFill/>
                </a:ln>
                <a:effectLst/>
                <a:latin typeface="Arial" panose="020B0604020202020204" pitchFamily="34" charset="0"/>
              </a:rPr>
              <a:t>: Calculated the percentage change between the closing prices of consecutive days.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Moving Average (SMA &amp; EMA)</a:t>
            </a:r>
            <a:r>
              <a:rPr kumimoji="0" lang="en-US" altLang="en-US" sz="1100" b="0" i="0" u="none" strike="noStrike" cap="none" normalizeH="0" baseline="0" dirty="0">
                <a:ln>
                  <a:noFill/>
                </a:ln>
                <a:effectLst/>
                <a:latin typeface="Arial" panose="020B0604020202020204" pitchFamily="34" charset="0"/>
              </a:rPr>
              <a:t>: Generated 20-day Simple Moving Averages (SMA) and Exponential Moving Averages (EMA) for trend analysis.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Volatility</a:t>
            </a:r>
            <a:r>
              <a:rPr kumimoji="0" lang="en-US" altLang="en-US" sz="1100" b="0" i="0" u="none" strike="noStrike" cap="none" normalizeH="0" baseline="0" dirty="0">
                <a:ln>
                  <a:noFill/>
                </a:ln>
                <a:effectLst/>
                <a:latin typeface="Arial" panose="020B0604020202020204" pitchFamily="34" charset="0"/>
              </a:rPr>
              <a:t>: Calculated 20-day rolling volatility to assess the stock's risk profile.</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3. Data Modeling</a:t>
            </a:r>
            <a:r>
              <a:rPr kumimoji="0" lang="en-US" altLang="en-US" sz="11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Applied statistical models and built predictive analysis for stock trends using historical data.</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4. Performance Metrics</a:t>
            </a:r>
            <a:r>
              <a:rPr kumimoji="0" lang="en-US" altLang="en-US" sz="11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Evaluated the model’s performance using Mean Absolute Error (MAE) to understand prediction accuracy.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5. Data Export</a:t>
            </a:r>
            <a:r>
              <a:rPr kumimoji="0" lang="en-US" altLang="en-US" sz="11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Cleaned and transformed data exported for further visualization in Power BI.</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1663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0A6C-3C80-5413-3CEA-00FED685AF12}"/>
              </a:ext>
            </a:extLst>
          </p:cNvPr>
          <p:cNvSpPr>
            <a:spLocks noGrp="1"/>
          </p:cNvSpPr>
          <p:nvPr>
            <p:ph type="title"/>
          </p:nvPr>
        </p:nvSpPr>
        <p:spPr/>
        <p:txBody>
          <a:bodyPr/>
          <a:lstStyle/>
          <a:p>
            <a:r>
              <a:rPr lang="en-US" dirty="0"/>
              <a:t>Data Processing in Python</a:t>
            </a:r>
          </a:p>
        </p:txBody>
      </p:sp>
      <p:sp>
        <p:nvSpPr>
          <p:cNvPr id="3" name="Content Placeholder 2">
            <a:extLst>
              <a:ext uri="{FF2B5EF4-FFF2-40B4-BE49-F238E27FC236}">
                <a16:creationId xmlns:a16="http://schemas.microsoft.com/office/drawing/2014/main" id="{A53DCE0D-0168-6FB3-EBD5-D7CF5A6E25B2}"/>
              </a:ext>
            </a:extLst>
          </p:cNvPr>
          <p:cNvSpPr>
            <a:spLocks noGrp="1"/>
          </p:cNvSpPr>
          <p:nvPr>
            <p:ph idx="1"/>
          </p:nvPr>
        </p:nvSpPr>
        <p:spPr>
          <a:xfrm>
            <a:off x="1533833" y="1548581"/>
            <a:ext cx="9970780" cy="5043948"/>
          </a:xfrm>
        </p:spPr>
        <p:txBody>
          <a:bodyPr>
            <a:normAutofit fontScale="92500" lnSpcReduction="10000"/>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1. Data Cleaning</a:t>
            </a:r>
            <a:r>
              <a:rPr kumimoji="0" lang="en-US" altLang="en-US" sz="1800" b="0" i="0" u="none" strike="noStrike" cap="none" normalizeH="0" baseline="0" dirty="0">
                <a:ln>
                  <a:noFill/>
                </a:ln>
                <a:effectLst/>
                <a:latin typeface="Arial" panose="020B0604020202020204" pitchFamily="34" charset="0"/>
              </a:rPr>
              <a:t>:</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Arial" panose="020B0604020202020204" pitchFamily="34" charset="0"/>
              </a:rPr>
              <a:t>Loaded the stock dataset, checking for missing or inconsistent values.</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Arial" panose="020B0604020202020204" pitchFamily="34" charset="0"/>
              </a:rPr>
              <a:t>Reformatted the date column to ensure consistency across the dataset.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2. Feature Engineering</a:t>
            </a:r>
            <a:r>
              <a:rPr kumimoji="0" lang="en-US" altLang="en-US" sz="18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0" i="0" u="none" strike="noStrike" cap="none" normalizeH="0" baseline="0" dirty="0">
                <a:ln>
                  <a:noFill/>
                </a:ln>
                <a:effectLst/>
                <a:latin typeface="Arial" panose="020B0604020202020204" pitchFamily="34" charset="0"/>
              </a:rPr>
              <a:t>Created new columns such as:</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Daily Price Change %</a:t>
            </a:r>
            <a:r>
              <a:rPr kumimoji="0" lang="en-US" altLang="en-US" sz="1800" b="0" i="0" u="none" strike="noStrike" cap="none" normalizeH="0" baseline="0" dirty="0">
                <a:ln>
                  <a:noFill/>
                </a:ln>
                <a:effectLst/>
                <a:latin typeface="Arial" panose="020B0604020202020204" pitchFamily="34" charset="0"/>
              </a:rPr>
              <a:t>: Calculated the percentage change between the closing prices of consecutive days.</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Moving Average (SMA &amp; EMA)</a:t>
            </a:r>
            <a:r>
              <a:rPr kumimoji="0" lang="en-US" altLang="en-US" sz="1800" b="0" i="0" u="none" strike="noStrike" cap="none" normalizeH="0" baseline="0" dirty="0">
                <a:ln>
                  <a:noFill/>
                </a:ln>
                <a:effectLst/>
                <a:latin typeface="Arial" panose="020B0604020202020204" pitchFamily="34" charset="0"/>
              </a:rPr>
              <a:t>: Generated 20-day Simple Moving Averages (SMA) and Exponential Moving Averages (EMA) for trend analysis.</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Volatility</a:t>
            </a:r>
            <a:r>
              <a:rPr kumimoji="0" lang="en-US" altLang="en-US" sz="1800" b="0" i="0" u="none" strike="noStrike" cap="none" normalizeH="0" baseline="0" dirty="0">
                <a:ln>
                  <a:noFill/>
                </a:ln>
                <a:effectLst/>
                <a:latin typeface="Arial" panose="020B0604020202020204" pitchFamily="34" charset="0"/>
              </a:rPr>
              <a:t>: Calculated 20-day rolling volatility to assess the stock's risk profile.</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3. Data Modeling</a:t>
            </a:r>
            <a:r>
              <a:rPr kumimoji="0" lang="en-US" altLang="en-US" sz="1800" b="0" i="0" u="none" strike="noStrike" cap="none" normalizeH="0" baseline="0" dirty="0">
                <a:ln>
                  <a:noFill/>
                </a:ln>
                <a:effectLst/>
                <a:latin typeface="Arial" panose="020B0604020202020204" pitchFamily="34" charset="0"/>
              </a:rPr>
              <a:t>:</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Arial" panose="020B0604020202020204" pitchFamily="34" charset="0"/>
              </a:rPr>
              <a:t>Applied statistical models and built predictive analysis for stock trends using historical data.</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4. Performance Metrics</a:t>
            </a:r>
            <a:r>
              <a:rPr kumimoji="0" lang="en-US" altLang="en-US" sz="1800" b="0" i="0" u="none" strike="noStrike" cap="none" normalizeH="0" baseline="0" dirty="0">
                <a:ln>
                  <a:noFill/>
                </a:ln>
                <a:effectLst/>
                <a:latin typeface="Arial" panose="020B0604020202020204" pitchFamily="34" charset="0"/>
              </a:rPr>
              <a:t>:</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Arial" panose="020B0604020202020204" pitchFamily="34" charset="0"/>
              </a:rPr>
              <a:t>Evaluated the model’s performance using Mean Absolute Error (MAE) to understand prediction accuracy.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1" i="0" u="none" strike="noStrike" cap="none" normalizeH="0" baseline="0" dirty="0">
                <a:ln>
                  <a:noFill/>
                </a:ln>
                <a:effectLst/>
                <a:latin typeface="Arial" panose="020B0604020202020204" pitchFamily="34" charset="0"/>
              </a:rPr>
              <a:t>5. Data Export</a:t>
            </a:r>
            <a:r>
              <a:rPr kumimoji="0" lang="en-US" altLang="en-US" sz="1800" b="0" i="0" u="none" strike="noStrike" cap="none" normalizeH="0" baseline="0" dirty="0">
                <a:ln>
                  <a:noFill/>
                </a:ln>
                <a:effectLst/>
                <a:latin typeface="Arial" panose="020B0604020202020204" pitchFamily="34" charset="0"/>
              </a:rPr>
              <a:t>:</a:t>
            </a:r>
          </a:p>
          <a:p>
            <a:pPr marR="0" lvl="0" defTabSz="914400" rtl="0" eaLnBrk="0" fontAlgn="base" latinLnBrk="0" hangingPunct="0">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Arial" panose="020B0604020202020204" pitchFamily="34" charset="0"/>
              </a:rPr>
              <a:t>Cleaned and transformed data exported for further visualization in Power BI.</a:t>
            </a:r>
          </a:p>
          <a:p>
            <a:endParaRPr lang="en-US" dirty="0"/>
          </a:p>
        </p:txBody>
      </p:sp>
    </p:spTree>
    <p:extLst>
      <p:ext uri="{BB962C8B-B14F-4D97-AF65-F5344CB8AC3E}">
        <p14:creationId xmlns:p14="http://schemas.microsoft.com/office/powerpoint/2010/main" val="328786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6027A-1A37-2E55-E96E-27205BC5E373}"/>
              </a:ext>
            </a:extLst>
          </p:cNvPr>
          <p:cNvSpPr>
            <a:spLocks noGrp="1"/>
          </p:cNvSpPr>
          <p:nvPr>
            <p:ph type="title"/>
          </p:nvPr>
        </p:nvSpPr>
        <p:spPr>
          <a:xfrm>
            <a:off x="3373062" y="624110"/>
            <a:ext cx="8131550" cy="1280890"/>
          </a:xfrm>
        </p:spPr>
        <p:txBody>
          <a:bodyPr>
            <a:normAutofit/>
          </a:bodyPr>
          <a:lstStyle/>
          <a:p>
            <a:r>
              <a:rPr lang="en-US"/>
              <a:t>Key Measures &amp; Columns Added Using DAX</a:t>
            </a:r>
            <a:endParaRPr lang="en-US" dirty="0"/>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2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41"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42"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43"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4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4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46"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47" name="Content Placeholder 2">
            <a:extLst>
              <a:ext uri="{FF2B5EF4-FFF2-40B4-BE49-F238E27FC236}">
                <a16:creationId xmlns:a16="http://schemas.microsoft.com/office/drawing/2014/main" id="{2726CA1B-2E46-6ADC-E2EC-D9D7837091C1}"/>
              </a:ext>
            </a:extLst>
          </p:cNvPr>
          <p:cNvSpPr>
            <a:spLocks noGrp="1"/>
          </p:cNvSpPr>
          <p:nvPr>
            <p:ph idx="1"/>
          </p:nvPr>
        </p:nvSpPr>
        <p:spPr>
          <a:xfrm>
            <a:off x="3373062" y="2133600"/>
            <a:ext cx="8131550" cy="3777622"/>
          </a:xfrm>
        </p:spPr>
        <p:txBody>
          <a:bodyPr>
            <a:normAutofit lnSpcReduction="10000"/>
          </a:bodyPr>
          <a:lstStyle/>
          <a:p>
            <a:pPr>
              <a:lnSpc>
                <a:spcPct val="90000"/>
              </a:lnSpc>
            </a:pPr>
            <a:r>
              <a:rPr lang="en-US" sz="1700"/>
              <a:t>In Power BI, used </a:t>
            </a:r>
            <a:r>
              <a:rPr lang="en-US" sz="1700" b="1"/>
              <a:t>DAX (Data Analysis Expressions)</a:t>
            </a:r>
            <a:r>
              <a:rPr lang="en-US" sz="1700"/>
              <a:t> to add custom measures and calculated columns, allowing us to derive deeper insights from the stock data. Here's an overview of the key calculations:</a:t>
            </a:r>
          </a:p>
          <a:p>
            <a:pPr>
              <a:lnSpc>
                <a:spcPct val="90000"/>
              </a:lnSpc>
              <a:buFont typeface="+mj-lt"/>
              <a:buAutoNum type="arabicPeriod"/>
            </a:pPr>
            <a:r>
              <a:rPr lang="en-US" sz="1700" b="1"/>
              <a:t>Moving Average (30 Days):</a:t>
            </a:r>
            <a:endParaRPr lang="en-US" sz="1700"/>
          </a:p>
          <a:p>
            <a:pPr lvl="1">
              <a:lnSpc>
                <a:spcPct val="90000"/>
              </a:lnSpc>
              <a:buFont typeface="Arial" panose="020B0604020202020204" pitchFamily="34" charset="0"/>
              <a:buChar char="•"/>
            </a:pPr>
            <a:r>
              <a:rPr lang="en-US" sz="1700"/>
              <a:t>Purpose: To smooth out short-term fluctuations and highlight long-term price trends by averaging the closing prices over the last 30 days.</a:t>
            </a:r>
          </a:p>
          <a:p>
            <a:pPr lvl="1">
              <a:lnSpc>
                <a:spcPct val="90000"/>
              </a:lnSpc>
              <a:buFont typeface="Arial" panose="020B0604020202020204" pitchFamily="34" charset="0"/>
              <a:buChar char="•"/>
            </a:pPr>
            <a:r>
              <a:rPr lang="en-US" sz="1700"/>
              <a:t>Benefit: Helps in identifying stock trends and filtering out noise from daily price changes.</a:t>
            </a:r>
          </a:p>
          <a:p>
            <a:pPr>
              <a:lnSpc>
                <a:spcPct val="90000"/>
              </a:lnSpc>
              <a:buFont typeface="+mj-lt"/>
              <a:buAutoNum type="arabicPeriod"/>
            </a:pPr>
            <a:r>
              <a:rPr lang="en-US" sz="1700" b="1"/>
              <a:t>Cumulative Price Change %:</a:t>
            </a:r>
            <a:endParaRPr lang="en-US" sz="1700"/>
          </a:p>
          <a:p>
            <a:pPr lvl="1">
              <a:lnSpc>
                <a:spcPct val="90000"/>
              </a:lnSpc>
              <a:buFont typeface="Arial" panose="020B0604020202020204" pitchFamily="34" charset="0"/>
              <a:buChar char="•"/>
            </a:pPr>
            <a:r>
              <a:rPr lang="en-US" sz="1700"/>
              <a:t>Purpose: To track how much the stock price has increased or decreased over time, accumulating daily percentage changes.</a:t>
            </a:r>
          </a:p>
          <a:p>
            <a:pPr lvl="1">
              <a:lnSpc>
                <a:spcPct val="90000"/>
              </a:lnSpc>
              <a:buFont typeface="Arial" panose="020B0604020202020204" pitchFamily="34" charset="0"/>
              <a:buChar char="•"/>
            </a:pPr>
            <a:r>
              <a:rPr lang="en-US" sz="1700"/>
              <a:t>Benefit: Provides a clear view of the overall growth or decline of the stock over a given period.</a:t>
            </a:r>
          </a:p>
          <a:p>
            <a:pPr>
              <a:lnSpc>
                <a:spcPct val="90000"/>
              </a:lnSpc>
            </a:pPr>
            <a:endParaRPr lang="en-US" sz="1700" dirty="0"/>
          </a:p>
        </p:txBody>
      </p:sp>
    </p:spTree>
    <p:extLst>
      <p:ext uri="{BB962C8B-B14F-4D97-AF65-F5344CB8AC3E}">
        <p14:creationId xmlns:p14="http://schemas.microsoft.com/office/powerpoint/2010/main" val="366186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B248B300-F4CD-306E-4292-012FDED40B02}"/>
              </a:ext>
            </a:extLst>
          </p:cNvPr>
          <p:cNvSpPr>
            <a:spLocks noGrp="1"/>
          </p:cNvSpPr>
          <p:nvPr>
            <p:ph idx="1"/>
          </p:nvPr>
        </p:nvSpPr>
        <p:spPr>
          <a:xfrm>
            <a:off x="3373062" y="1001486"/>
            <a:ext cx="8131550" cy="4909736"/>
          </a:xfrm>
        </p:spPr>
        <p:txBody>
          <a:bodyPr>
            <a:normAutofit/>
          </a:bodyPr>
          <a:lstStyle/>
          <a:p>
            <a:pPr marL="0" indent="0">
              <a:lnSpc>
                <a:spcPct val="90000"/>
              </a:lnSpc>
              <a:buNone/>
            </a:pPr>
            <a:r>
              <a:rPr lang="en-US" sz="1600" b="1" dirty="0"/>
              <a:t>3. Daily Price Change %:</a:t>
            </a:r>
            <a:endParaRPr lang="en-US" sz="1600" dirty="0"/>
          </a:p>
          <a:p>
            <a:pPr lvl="1">
              <a:lnSpc>
                <a:spcPct val="90000"/>
              </a:lnSpc>
              <a:buFont typeface="Arial" panose="020B0604020202020204" pitchFamily="34" charset="0"/>
              <a:buChar char="•"/>
            </a:pPr>
            <a:r>
              <a:rPr lang="en-US" dirty="0"/>
              <a:t>Purpose: To measure the day-to-day change in stock price as a percentage.</a:t>
            </a:r>
          </a:p>
          <a:p>
            <a:pPr lvl="1">
              <a:lnSpc>
                <a:spcPct val="90000"/>
              </a:lnSpc>
              <a:buFont typeface="Arial" panose="020B0604020202020204" pitchFamily="34" charset="0"/>
              <a:buChar char="•"/>
            </a:pPr>
            <a:r>
              <a:rPr lang="en-US" dirty="0"/>
              <a:t>Benefit: Useful for understanding the volatility and price movement of the stock on a daily basis.</a:t>
            </a:r>
          </a:p>
          <a:p>
            <a:pPr marL="0" indent="0">
              <a:lnSpc>
                <a:spcPct val="90000"/>
              </a:lnSpc>
              <a:buNone/>
            </a:pPr>
            <a:r>
              <a:rPr lang="en-US" sz="1600" b="1" dirty="0"/>
              <a:t>4. Month (Date Column Extraction):</a:t>
            </a:r>
            <a:endParaRPr lang="en-US" sz="1600" dirty="0"/>
          </a:p>
          <a:p>
            <a:pPr lvl="1">
              <a:lnSpc>
                <a:spcPct val="90000"/>
              </a:lnSpc>
              <a:buFont typeface="Arial" panose="020B0604020202020204" pitchFamily="34" charset="0"/>
              <a:buChar char="•"/>
            </a:pPr>
            <a:r>
              <a:rPr lang="en-US" dirty="0"/>
              <a:t>Purpose: To group the data into months, allowing for monthly trend analysis.</a:t>
            </a:r>
          </a:p>
          <a:p>
            <a:pPr lvl="1">
              <a:lnSpc>
                <a:spcPct val="90000"/>
              </a:lnSpc>
              <a:buFont typeface="Arial" panose="020B0604020202020204" pitchFamily="34" charset="0"/>
              <a:buChar char="•"/>
            </a:pPr>
            <a:r>
              <a:rPr lang="en-US" dirty="0"/>
              <a:t>Benefit: Enables the visualization of stock performance over months, making it easier to spot long-term patterns.</a:t>
            </a:r>
          </a:p>
          <a:p>
            <a:pPr marL="0" indent="0">
              <a:lnSpc>
                <a:spcPct val="90000"/>
              </a:lnSpc>
              <a:buNone/>
            </a:pPr>
            <a:r>
              <a:rPr lang="en-US" sz="1600" b="1" dirty="0"/>
              <a:t>5. Average Monthly Price Change %:</a:t>
            </a:r>
            <a:endParaRPr lang="en-US" sz="1600" dirty="0"/>
          </a:p>
          <a:p>
            <a:pPr lvl="1">
              <a:lnSpc>
                <a:spcPct val="90000"/>
              </a:lnSpc>
              <a:buFont typeface="Arial" panose="020B0604020202020204" pitchFamily="34" charset="0"/>
              <a:buChar char="•"/>
            </a:pPr>
            <a:r>
              <a:rPr lang="en-US" dirty="0"/>
              <a:t>Purpose: To calculate the average stock price change per month, highlighting monthly performance trends.</a:t>
            </a:r>
          </a:p>
          <a:p>
            <a:pPr lvl="1">
              <a:lnSpc>
                <a:spcPct val="90000"/>
              </a:lnSpc>
              <a:buFont typeface="Arial" panose="020B0604020202020204" pitchFamily="34" charset="0"/>
              <a:buChar char="•"/>
            </a:pPr>
            <a:r>
              <a:rPr lang="en-US" dirty="0"/>
              <a:t>Benefit: Provides a summarized view of how the stock performed month-to-month, helping identify seasonal or cyclical behaviors.</a:t>
            </a:r>
          </a:p>
          <a:p>
            <a:pPr>
              <a:lnSpc>
                <a:spcPct val="90000"/>
              </a:lnSpc>
            </a:pPr>
            <a:endParaRPr lang="en-US" sz="1500" dirty="0"/>
          </a:p>
        </p:txBody>
      </p:sp>
    </p:spTree>
    <p:extLst>
      <p:ext uri="{BB962C8B-B14F-4D97-AF65-F5344CB8AC3E}">
        <p14:creationId xmlns:p14="http://schemas.microsoft.com/office/powerpoint/2010/main" val="50614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22" name="Group 1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28"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29"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30"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31"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32"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33"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34"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36" name="Rectangle 135">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8"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140" name="Rectangle 13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3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FA0B26E-CB90-6256-4EDE-EE9A00CBDFF3}"/>
              </a:ext>
            </a:extLst>
          </p:cNvPr>
          <p:cNvPicPr>
            <a:picLocks noChangeAspect="1"/>
          </p:cNvPicPr>
          <p:nvPr/>
        </p:nvPicPr>
        <p:blipFill>
          <a:blip r:embed="rId2"/>
          <a:stretch>
            <a:fillRect/>
          </a:stretch>
        </p:blipFill>
        <p:spPr>
          <a:xfrm>
            <a:off x="764836" y="643467"/>
            <a:ext cx="10662327" cy="5571066"/>
          </a:xfrm>
          <a:prstGeom prst="rect">
            <a:avLst/>
          </a:prstGeom>
        </p:spPr>
      </p:pic>
    </p:spTree>
    <p:extLst>
      <p:ext uri="{BB962C8B-B14F-4D97-AF65-F5344CB8AC3E}">
        <p14:creationId xmlns:p14="http://schemas.microsoft.com/office/powerpoint/2010/main" val="2148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21BDA-506A-27E2-8544-E51412CAD3DF}"/>
              </a:ext>
            </a:extLst>
          </p:cNvPr>
          <p:cNvSpPr>
            <a:spLocks noGrp="1"/>
          </p:cNvSpPr>
          <p:nvPr>
            <p:ph type="title"/>
          </p:nvPr>
        </p:nvSpPr>
        <p:spPr>
          <a:xfrm>
            <a:off x="3373062" y="624110"/>
            <a:ext cx="8131550" cy="1280890"/>
          </a:xfrm>
        </p:spPr>
        <p:txBody>
          <a:bodyPr>
            <a:normAutofit/>
          </a:bodyPr>
          <a:lstStyle/>
          <a:p>
            <a:r>
              <a:rPr lang="en-US"/>
              <a:t>Explanation</a:t>
            </a:r>
          </a:p>
        </p:txBody>
      </p:sp>
      <p:sp>
        <p:nvSpPr>
          <p:cNvPr id="19" name="Rectangle 18">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2"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23"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24"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25"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26"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7"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8"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9"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30"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31"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32"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33"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35" name="Group 34">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6"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37"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38"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9"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40"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41"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42"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43"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44"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45"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46"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47"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9"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400BF7A7-2B0A-1F3F-160E-8AA2663CEB0A}"/>
              </a:ext>
            </a:extLst>
          </p:cNvPr>
          <p:cNvSpPr>
            <a:spLocks noGrp="1"/>
          </p:cNvSpPr>
          <p:nvPr>
            <p:ph idx="1"/>
          </p:nvPr>
        </p:nvSpPr>
        <p:spPr>
          <a:xfrm>
            <a:off x="3373062" y="2133600"/>
            <a:ext cx="8131550" cy="3777622"/>
          </a:xfrm>
        </p:spPr>
        <p:txBody>
          <a:bodyPr>
            <a:normAutofit/>
          </a:bodyPr>
          <a:lstStyle/>
          <a:p>
            <a:r>
              <a:rPr lang="en-US" dirty="0"/>
              <a:t>The previous visualization slide provides an analysis of the </a:t>
            </a:r>
            <a:r>
              <a:rPr lang="en-US" b="1" dirty="0"/>
              <a:t>Daily Price Change %</a:t>
            </a:r>
            <a:r>
              <a:rPr lang="en-US" dirty="0"/>
              <a:t> across different months. A monthly filter is applied to allow users to focus on specific time periods and see how stock prices fluctuated daily within those months. Additionally, the moving averages (30-day and 60-day) are shown to give a clearer understanding of the overall price trend on specific days during the selected month. This helps in identifying short-term price movements and understanding how stock prices behave over different time frames.</a:t>
            </a:r>
          </a:p>
        </p:txBody>
      </p:sp>
    </p:spTree>
    <p:extLst>
      <p:ext uri="{BB962C8B-B14F-4D97-AF65-F5344CB8AC3E}">
        <p14:creationId xmlns:p14="http://schemas.microsoft.com/office/powerpoint/2010/main" val="38408829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04739A77B56140851BFB58E4AAB2BC" ma:contentTypeVersion="14" ma:contentTypeDescription="Create a new document." ma:contentTypeScope="" ma:versionID="f662ca034094801191dfbf5f06010263">
  <xsd:schema xmlns:xsd="http://www.w3.org/2001/XMLSchema" xmlns:xs="http://www.w3.org/2001/XMLSchema" xmlns:p="http://schemas.microsoft.com/office/2006/metadata/properties" xmlns:ns3="d8d8b1da-5f02-429f-811d-6e266cfc37f7" xmlns:ns4="153b73c1-563f-4fc3-bfd9-434c7945d8b6" targetNamespace="http://schemas.microsoft.com/office/2006/metadata/properties" ma:root="true" ma:fieldsID="3020fd51f3d7420a02e55223685fd45a" ns3:_="" ns4:_="">
    <xsd:import namespace="d8d8b1da-5f02-429f-811d-6e266cfc37f7"/>
    <xsd:import namespace="153b73c1-563f-4fc3-bfd9-434c7945d8b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8b1da-5f02-429f-811d-6e266cfc3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3b73c1-563f-4fc3-bfd9-434c7945d8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8d8b1da-5f02-429f-811d-6e266cfc37f7" xsi:nil="true"/>
  </documentManagement>
</p:properties>
</file>

<file path=customXml/itemProps1.xml><?xml version="1.0" encoding="utf-8"?>
<ds:datastoreItem xmlns:ds="http://schemas.openxmlformats.org/officeDocument/2006/customXml" ds:itemID="{AE8E2437-20A7-40C9-91F2-52AC44AFC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8b1da-5f02-429f-811d-6e266cfc37f7"/>
    <ds:schemaRef ds:uri="153b73c1-563f-4fc3-bfd9-434c7945d8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A8A817-7F8B-4325-95B5-928AD850BFD2}">
  <ds:schemaRefs>
    <ds:schemaRef ds:uri="http://schemas.microsoft.com/sharepoint/v3/contenttype/forms"/>
  </ds:schemaRefs>
</ds:datastoreItem>
</file>

<file path=customXml/itemProps3.xml><?xml version="1.0" encoding="utf-8"?>
<ds:datastoreItem xmlns:ds="http://schemas.openxmlformats.org/officeDocument/2006/customXml" ds:itemID="{738A7F16-BBEC-41AC-A4BB-96773D41C9F1}">
  <ds:schemaRef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153b73c1-563f-4fc3-bfd9-434c7945d8b6"/>
    <ds:schemaRef ds:uri="d8d8b1da-5f02-429f-811d-6e266cfc37f7"/>
  </ds:schemaRefs>
</ds:datastoreItem>
</file>

<file path=docProps/app.xml><?xml version="1.0" encoding="utf-8"?>
<Properties xmlns="http://schemas.openxmlformats.org/officeDocument/2006/extended-properties" xmlns:vt="http://schemas.openxmlformats.org/officeDocument/2006/docPropsVTypes">
  <Template>Wisp</Template>
  <TotalTime>40</TotalTime>
  <Words>1027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Stock Price Change Analysis using Python and Power BI</vt:lpstr>
      <vt:lpstr>Objective</vt:lpstr>
      <vt:lpstr>Data Source</vt:lpstr>
      <vt:lpstr>Data Processing in Python</vt:lpstr>
      <vt:lpstr>Data Processing in Python</vt:lpstr>
      <vt:lpstr>Key Measures &amp; Columns Added Using DAX</vt:lpstr>
      <vt:lpstr>PowerPoint Presentation</vt:lpstr>
      <vt:lpstr>PowerPoint Presentation</vt:lpstr>
      <vt:lpstr>Explanation</vt:lpstr>
      <vt:lpstr>PowerPoint Presentation</vt:lpstr>
      <vt:lpstr>Explanation of slide-2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Sofian Syed</dc:creator>
  <cp:lastModifiedBy>Sofian Syed</cp:lastModifiedBy>
  <cp:revision>1</cp:revision>
  <dcterms:created xsi:type="dcterms:W3CDTF">2024-09-17T14:57:08Z</dcterms:created>
  <dcterms:modified xsi:type="dcterms:W3CDTF">2024-09-17T15:37:50Z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0x0101000804739A77B56140851BFB58E4AAB2BC</vt:lpwstr>
  </property>
</Properties>
</file>