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5" r:id="rId6"/>
    <p:sldId id="257" r:id="rId7"/>
    <p:sldId id="271" r:id="rId8"/>
    <p:sldId id="278" r:id="rId9"/>
    <p:sldId id="277" r:id="rId10"/>
    <p:sldId id="28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C42"/>
    <a:srgbClr val="001431"/>
    <a:srgbClr val="21468C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35" autoAdjust="0"/>
  </p:normalViewPr>
  <p:slideViewPr>
    <p:cSldViewPr snapToGrid="0" showGuides="1">
      <p:cViewPr varScale="1">
        <p:scale>
          <a:sx n="67" d="100"/>
          <a:sy n="67" d="100"/>
        </p:scale>
        <p:origin x="9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13EE4-78C3-490F-AD03-4491C37A879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2166-D667-4383-B839-F143362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4B81-F76C-4130-A3A6-053208F3BF56}" type="datetimeFigureOut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48B0-85B2-40C4-A05A-571C99C8AB5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7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1" descr="Competitors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7" name="Picture Placeholder 11" descr="Competitors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8" name="Picture Placeholder 11" descr="Competitors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Allan Mattsson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208-555-0183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/>
          <a:lstStyle>
            <a:lvl1pPr algn="ctr"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2/1/2021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2/1/2021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BFF-A7D8-4C29-89A0-BC16EA5EFCC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r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2/1/2021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DE8A4E7E-06A4-424E-83B2-0F5C45AFEB4E}" type="datetime1">
              <a:rPr lang="en-US" noProof="0" smtClean="0"/>
              <a:pPr/>
              <a:t>2/1/2021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2" pos="7151">
          <p15:clr>
            <a:srgbClr val="F26B43"/>
          </p15:clr>
        </p15:guide>
        <p15:guide id="3" pos="529">
          <p15:clr>
            <a:srgbClr val="F26B43"/>
          </p15:clr>
        </p15:guide>
        <p15:guide id="4" orient="horz" pos="3793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STRUMENTO PER GLI OPERATORI DELLA BORSA ELETTRICA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0056" cy="82719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Giorgio </a:t>
            </a:r>
            <a:r>
              <a:rPr lang="en-US" b="1" dirty="0" err="1"/>
              <a:t>Nardi</a:t>
            </a:r>
            <a:r>
              <a:rPr lang="en-US" b="1" dirty="0"/>
              <a:t> </a:t>
            </a:r>
            <a:r>
              <a:rPr lang="en-US" dirty="0"/>
              <a:t>819961 g.nardi1@campus.unimib.it</a:t>
            </a:r>
          </a:p>
          <a:p>
            <a:r>
              <a:rPr lang="en-US" sz="2900" b="1" dirty="0"/>
              <a:t>Sofia Davoli </a:t>
            </a:r>
            <a:r>
              <a:rPr lang="en-US" dirty="0"/>
              <a:t>813479 s.davoli1@campus.unimib.it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7B8B-C6F3-45CB-AEDB-1CD109D3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67601" cy="552848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2"/>
                </a:solidFill>
                <a:ea typeface="+mn-ea"/>
                <a:cs typeface="+mn-cs"/>
              </a:rPr>
              <a:t>IL GME E IL MERCATO ELETTRICO </a:t>
            </a:r>
            <a:endParaRPr lang="pl-PL" dirty="0">
              <a:solidFill>
                <a:schemeClr val="tx2"/>
              </a:solidFill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DFD04-4FB7-4241-AAA7-76ED6C67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422DDF-2B2C-4C46-8364-D459D16EB248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419622" y="2572698"/>
            <a:ext cx="11038954" cy="335522"/>
          </a:xfrm>
        </p:spPr>
        <p:txBody>
          <a:bodyPr>
            <a:normAutofit/>
          </a:bodyPr>
          <a:lstStyle/>
          <a:p>
            <a:r>
              <a:rPr lang="it-IT" dirty="0"/>
              <a:t>Società italiana responsabile dell'organizzazione e della gestione del mercato elettrico</a:t>
            </a:r>
            <a:endParaRPr lang="pl-P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B644F6-3105-4D28-A035-D3FC49ABD815}"/>
              </a:ext>
            </a:extLst>
          </p:cNvPr>
          <p:cNvSpPr>
            <a:spLocks noGrp="1"/>
          </p:cNvSpPr>
          <p:nvPr>
            <p:ph type="body" idx="71"/>
          </p:nvPr>
        </p:nvSpPr>
        <p:spPr>
          <a:xfrm>
            <a:off x="419622" y="5001844"/>
            <a:ext cx="6167609" cy="153645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it-IT" dirty="0">
                <a:solidFill>
                  <a:srgbClr val="0070C0"/>
                </a:solidFill>
              </a:rPr>
              <a:t>Caratteristiche del Mercato del Giorno Prima:</a:t>
            </a:r>
          </a:p>
          <a:p>
            <a:pPr marL="342900" lvl="0" indent="-342900">
              <a:buFontTx/>
              <a:buChar char="-"/>
            </a:pPr>
            <a:r>
              <a:rPr lang="it-IT" dirty="0">
                <a:solidFill>
                  <a:srgbClr val="0070C0"/>
                </a:solidFill>
              </a:rPr>
              <a:t>sessione d’asta che comincia 9 giorni prima</a:t>
            </a:r>
          </a:p>
          <a:p>
            <a:pPr marL="342900" indent="-342900">
              <a:buFontTx/>
              <a:buChar char="-"/>
            </a:pPr>
            <a:r>
              <a:rPr lang="it-IT" dirty="0">
                <a:solidFill>
                  <a:srgbClr val="0070C0"/>
                </a:solidFill>
              </a:rPr>
              <a:t>offerte di acquisto e di vendita per punto di offerta come coppie quantità prezzo</a:t>
            </a:r>
          </a:p>
          <a:p>
            <a:pPr marL="342900" indent="-342900">
              <a:buFontTx/>
              <a:buChar char="-"/>
            </a:pPr>
            <a:r>
              <a:rPr lang="it-IT" dirty="0">
                <a:solidFill>
                  <a:srgbClr val="0070C0"/>
                </a:solidFill>
              </a:rPr>
              <a:t>sistema del prezzo marginale</a:t>
            </a:r>
            <a:endParaRPr lang="pl-PL" dirty="0">
              <a:solidFill>
                <a:srgbClr val="0070C0"/>
              </a:solidFill>
            </a:endParaRPr>
          </a:p>
          <a:p>
            <a:pPr marL="342900" lvl="0" indent="-342900">
              <a:buFontTx/>
              <a:buChar char="-"/>
            </a:pP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2AE7CD-D5DC-4FA6-B804-E70457B4B7BE}"/>
              </a:ext>
            </a:extLst>
          </p:cNvPr>
          <p:cNvSpPr>
            <a:spLocks noGrp="1"/>
          </p:cNvSpPr>
          <p:nvPr>
            <p:ph type="body" idx="77"/>
          </p:nvPr>
        </p:nvSpPr>
        <p:spPr>
          <a:xfrm>
            <a:off x="352947" y="3186958"/>
            <a:ext cx="6705078" cy="1329111"/>
          </a:xfrm>
        </p:spPr>
        <p:txBody>
          <a:bodyPr>
            <a:normAutofit lnSpcReduction="10000"/>
          </a:bodyPr>
          <a:lstStyle/>
          <a:p>
            <a:r>
              <a:rPr lang="it-IT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Mercato a Pronti:</a:t>
            </a:r>
          </a:p>
          <a:p>
            <a:pPr marL="285750" indent="-285750">
              <a:buFontTx/>
              <a:buChar char="-"/>
            </a:pPr>
            <a:r>
              <a:rPr lang="it-IT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MGP(Mercato del giorno Prima)</a:t>
            </a:r>
          </a:p>
          <a:p>
            <a:pPr marL="285750" indent="-285750">
              <a:buFontTx/>
              <a:buChar char="-"/>
            </a:pPr>
            <a:r>
              <a:rPr lang="it-IT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MI(Mercato Infragiornaliero) </a:t>
            </a:r>
          </a:p>
          <a:p>
            <a:pPr marL="285750" indent="-285750">
              <a:buFontTx/>
              <a:buChar char="-"/>
            </a:pPr>
            <a:r>
              <a:rPr lang="it-IT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MSD(Mercato dei Servizi di Dispacciamento)</a:t>
            </a:r>
            <a:endParaRPr lang="pl-PL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GME proposta di modifica alle regole TEE - EnergyINlink S.r.l.">
            <a:extLst>
              <a:ext uri="{FF2B5EF4-FFF2-40B4-BE49-F238E27FC236}">
                <a16:creationId xmlns:a16="http://schemas.microsoft.com/office/drawing/2014/main" id="{3EE47AE2-65D1-4C62-8B03-D8BEEE7EC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46" y="197695"/>
            <a:ext cx="2992054" cy="199270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28" name="image4.png" descr="Chart&#10;&#10;Description automatically generated">
            <a:extLst>
              <a:ext uri="{FF2B5EF4-FFF2-40B4-BE49-F238E27FC236}">
                <a16:creationId xmlns:a16="http://schemas.microsoft.com/office/drawing/2014/main" id="{EC081D9C-0B36-4D99-9E8C-AE190EFA2C9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39001" y="3329638"/>
            <a:ext cx="4393444" cy="2970425"/>
          </a:xfrm>
          <a:prstGeom prst="rect">
            <a:avLst/>
          </a:prstGeom>
          <a:ln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1B4575-6F9F-4FE7-9C9A-D9523D0CD99C}"/>
              </a:ext>
            </a:extLst>
          </p:cNvPr>
          <p:cNvSpPr txBox="1"/>
          <p:nvPr/>
        </p:nvSpPr>
        <p:spPr>
          <a:xfrm>
            <a:off x="6587231" y="3937932"/>
            <a:ext cx="138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PUN</a:t>
            </a:r>
            <a:endParaRPr lang="pl-P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4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Company logo">
            <a:extLst>
              <a:ext uri="{FF2B5EF4-FFF2-40B4-BE49-F238E27FC236}">
                <a16:creationId xmlns:a16="http://schemas.microsoft.com/office/drawing/2014/main" id="{89C60261-22EE-40F7-B1D2-9D20196ED41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369" b="-36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 Slide</a:t>
            </a:r>
            <a:endParaRPr lang="ru-RU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7655FA-C53D-4FB0-9C00-53DFADE9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Pitch Deck Tagline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C51BCE-051D-409F-A053-C67B81DB6315}"/>
              </a:ext>
            </a:extLst>
          </p:cNvPr>
          <p:cNvSpPr/>
          <p:nvPr/>
        </p:nvSpPr>
        <p:spPr>
          <a:xfrm>
            <a:off x="0" y="0"/>
            <a:ext cx="12161457" cy="7153272"/>
          </a:xfrm>
          <a:prstGeom prst="rect">
            <a:avLst/>
          </a:prstGeom>
          <a:solidFill>
            <a:srgbClr val="0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7C9D01-E9FC-4F4A-8917-5D27B20E9E1A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6080729" y="4597400"/>
            <a:ext cx="15272" cy="2555872"/>
          </a:xfrm>
          <a:prstGeom prst="line">
            <a:avLst/>
          </a:prstGeom>
          <a:ln w="69850" cmpd="tri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F2CFF5-FD7E-471F-BC05-8919DCAC068F}"/>
              </a:ext>
            </a:extLst>
          </p:cNvPr>
          <p:cNvCxnSpPr>
            <a:cxnSpLocks/>
          </p:cNvCxnSpPr>
          <p:nvPr/>
        </p:nvCxnSpPr>
        <p:spPr>
          <a:xfrm>
            <a:off x="0" y="4089400"/>
            <a:ext cx="12192000" cy="0"/>
          </a:xfrm>
          <a:prstGeom prst="line">
            <a:avLst/>
          </a:prstGeom>
          <a:ln w="69850" cmpd="tri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E9251F-5845-44CB-AF01-DAB2737052C8}"/>
              </a:ext>
            </a:extLst>
          </p:cNvPr>
          <p:cNvSpPr/>
          <p:nvPr/>
        </p:nvSpPr>
        <p:spPr>
          <a:xfrm>
            <a:off x="7486" y="720818"/>
            <a:ext cx="12184514" cy="6408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762CF1-AF33-41FE-A49D-60D8C7089029}"/>
              </a:ext>
            </a:extLst>
          </p:cNvPr>
          <p:cNvCxnSpPr>
            <a:cxnSpLocks/>
          </p:cNvCxnSpPr>
          <p:nvPr/>
        </p:nvCxnSpPr>
        <p:spPr>
          <a:xfrm>
            <a:off x="4744720" y="776652"/>
            <a:ext cx="0" cy="4597400"/>
          </a:xfrm>
          <a:prstGeom prst="line">
            <a:avLst/>
          </a:prstGeom>
          <a:ln w="69850" cmpd="tri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589A0A-7EFE-4DEF-AC7C-AD7C6B046A5D}"/>
              </a:ext>
            </a:extLst>
          </p:cNvPr>
          <p:cNvCxnSpPr>
            <a:cxnSpLocks/>
          </p:cNvCxnSpPr>
          <p:nvPr/>
        </p:nvCxnSpPr>
        <p:spPr>
          <a:xfrm>
            <a:off x="7640320" y="776652"/>
            <a:ext cx="0" cy="4597400"/>
          </a:xfrm>
          <a:prstGeom prst="line">
            <a:avLst/>
          </a:prstGeom>
          <a:ln w="69850" cmpd="tri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624DA6-8E7E-4630-8C7C-8FB6DC222386}"/>
              </a:ext>
            </a:extLst>
          </p:cNvPr>
          <p:cNvCxnSpPr>
            <a:cxnSpLocks/>
          </p:cNvCxnSpPr>
          <p:nvPr/>
        </p:nvCxnSpPr>
        <p:spPr>
          <a:xfrm>
            <a:off x="2255520" y="776652"/>
            <a:ext cx="0" cy="4597400"/>
          </a:xfrm>
          <a:prstGeom prst="line">
            <a:avLst/>
          </a:prstGeom>
          <a:ln w="69850" cmpd="tri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1ECEC7-1D65-4911-A075-B5B4CD6B923D}"/>
              </a:ext>
            </a:extLst>
          </p:cNvPr>
          <p:cNvCxnSpPr>
            <a:cxnSpLocks/>
          </p:cNvCxnSpPr>
          <p:nvPr/>
        </p:nvCxnSpPr>
        <p:spPr>
          <a:xfrm>
            <a:off x="10078720" y="776652"/>
            <a:ext cx="0" cy="4597400"/>
          </a:xfrm>
          <a:prstGeom prst="line">
            <a:avLst/>
          </a:prstGeom>
          <a:ln w="69850" cmpd="tri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38BE58-3FEF-43DD-A860-04EC33610D88}"/>
              </a:ext>
            </a:extLst>
          </p:cNvPr>
          <p:cNvCxnSpPr>
            <a:cxnSpLocks/>
          </p:cNvCxnSpPr>
          <p:nvPr/>
        </p:nvCxnSpPr>
        <p:spPr>
          <a:xfrm flipH="1">
            <a:off x="-15271" y="5354182"/>
            <a:ext cx="12192000" cy="0"/>
          </a:xfrm>
          <a:prstGeom prst="line">
            <a:avLst/>
          </a:prstGeom>
          <a:ln w="69850" cmpd="tri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EA13C2-C3FC-4244-B8FF-EEC06F97115C}"/>
              </a:ext>
            </a:extLst>
          </p:cNvPr>
          <p:cNvCxnSpPr>
            <a:cxnSpLocks/>
          </p:cNvCxnSpPr>
          <p:nvPr/>
        </p:nvCxnSpPr>
        <p:spPr>
          <a:xfrm flipH="1">
            <a:off x="2255520" y="3088640"/>
            <a:ext cx="2489200" cy="0"/>
          </a:xfrm>
          <a:prstGeom prst="line">
            <a:avLst/>
          </a:prstGeom>
          <a:ln w="69850" cmpd="tri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38589C-C13C-434A-94EE-86AEFF814F51}"/>
              </a:ext>
            </a:extLst>
          </p:cNvPr>
          <p:cNvCxnSpPr>
            <a:cxnSpLocks/>
          </p:cNvCxnSpPr>
          <p:nvPr/>
        </p:nvCxnSpPr>
        <p:spPr>
          <a:xfrm flipH="1">
            <a:off x="7640320" y="3180080"/>
            <a:ext cx="2438400" cy="0"/>
          </a:xfrm>
          <a:prstGeom prst="line">
            <a:avLst/>
          </a:prstGeom>
          <a:ln w="69850" cmpd="tri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222664-251E-4F07-8348-97DD341AC821}"/>
              </a:ext>
            </a:extLst>
          </p:cNvPr>
          <p:cNvSpPr txBox="1"/>
          <p:nvPr/>
        </p:nvSpPr>
        <p:spPr>
          <a:xfrm>
            <a:off x="3271520" y="106744"/>
            <a:ext cx="580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CANVAS MODEL</a:t>
            </a:r>
            <a:endParaRPr lang="pl-PL" sz="2800" b="1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088379-BD82-4DEA-A36D-7DA4601CCF0B}"/>
              </a:ext>
            </a:extLst>
          </p:cNvPr>
          <p:cNvSpPr txBox="1"/>
          <p:nvPr/>
        </p:nvSpPr>
        <p:spPr>
          <a:xfrm>
            <a:off x="432344" y="762332"/>
            <a:ext cx="142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Key Partner</a:t>
            </a:r>
            <a:endParaRPr lang="pl-PL" i="1" dirty="0">
              <a:solidFill>
                <a:schemeClr val="tx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D70E21-BAE6-4BFA-B9A8-56EFEFA51F75}"/>
              </a:ext>
            </a:extLst>
          </p:cNvPr>
          <p:cNvSpPr txBox="1"/>
          <p:nvPr/>
        </p:nvSpPr>
        <p:spPr>
          <a:xfrm>
            <a:off x="2708904" y="768000"/>
            <a:ext cx="162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Key Activities</a:t>
            </a:r>
            <a:endParaRPr lang="pl-PL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7133B3-3BB9-4EAD-82A7-FA2454B3F8ED}"/>
              </a:ext>
            </a:extLst>
          </p:cNvPr>
          <p:cNvSpPr txBox="1"/>
          <p:nvPr/>
        </p:nvSpPr>
        <p:spPr>
          <a:xfrm>
            <a:off x="2682718" y="3169688"/>
            <a:ext cx="16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Key Resources</a:t>
            </a:r>
            <a:endParaRPr lang="pl-PL" i="1" dirty="0">
              <a:solidFill>
                <a:schemeClr val="tx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30D881-3237-4E57-98FF-DF84264FCB1F}"/>
              </a:ext>
            </a:extLst>
          </p:cNvPr>
          <p:cNvSpPr txBox="1"/>
          <p:nvPr/>
        </p:nvSpPr>
        <p:spPr>
          <a:xfrm>
            <a:off x="5494881" y="794424"/>
            <a:ext cx="168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Value Proposal</a:t>
            </a:r>
            <a:endParaRPr lang="pl-PL" i="1" dirty="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1D94B5-9C37-4B4B-A2A0-8D7D61380491}"/>
              </a:ext>
            </a:extLst>
          </p:cNvPr>
          <p:cNvSpPr txBox="1"/>
          <p:nvPr/>
        </p:nvSpPr>
        <p:spPr>
          <a:xfrm>
            <a:off x="7802888" y="787152"/>
            <a:ext cx="211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Customer Relationships</a:t>
            </a:r>
            <a:endParaRPr lang="pl-PL" i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BF6BA0-069C-43E0-AFB4-F5D5F2A31A5C}"/>
              </a:ext>
            </a:extLst>
          </p:cNvPr>
          <p:cNvSpPr txBox="1"/>
          <p:nvPr/>
        </p:nvSpPr>
        <p:spPr>
          <a:xfrm>
            <a:off x="7802888" y="3244334"/>
            <a:ext cx="211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Channels</a:t>
            </a:r>
            <a:endParaRPr lang="pl-PL" i="1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FCDB58-A6E6-4D35-8F3A-94F01C78B8EC}"/>
              </a:ext>
            </a:extLst>
          </p:cNvPr>
          <p:cNvSpPr txBox="1"/>
          <p:nvPr/>
        </p:nvSpPr>
        <p:spPr>
          <a:xfrm>
            <a:off x="10182386" y="778855"/>
            <a:ext cx="178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Customer segment</a:t>
            </a:r>
            <a:endParaRPr lang="pl-PL" i="1" dirty="0">
              <a:solidFill>
                <a:schemeClr val="tx2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929A3F-9493-45FD-AB3B-2218B22DCCF1}"/>
              </a:ext>
            </a:extLst>
          </p:cNvPr>
          <p:cNvCxnSpPr>
            <a:cxnSpLocks/>
            <a:endCxn id="20" idx="2"/>
          </p:cNvCxnSpPr>
          <p:nvPr/>
        </p:nvCxnSpPr>
        <p:spPr>
          <a:xfrm flipH="1">
            <a:off x="6099743" y="5379178"/>
            <a:ext cx="3744" cy="1749884"/>
          </a:xfrm>
          <a:prstGeom prst="line">
            <a:avLst/>
          </a:prstGeom>
          <a:ln w="69850" cmpd="tri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D29F18E-C44A-4A7E-B798-8AE5615CB8B9}"/>
              </a:ext>
            </a:extLst>
          </p:cNvPr>
          <p:cNvSpPr txBox="1"/>
          <p:nvPr/>
        </p:nvSpPr>
        <p:spPr>
          <a:xfrm>
            <a:off x="6215953" y="5405673"/>
            <a:ext cx="16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Revenues</a:t>
            </a:r>
            <a:endParaRPr lang="pl-PL" i="1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B0971F-E640-41FF-A165-6644C5B3B91D}"/>
              </a:ext>
            </a:extLst>
          </p:cNvPr>
          <p:cNvSpPr txBox="1"/>
          <p:nvPr/>
        </p:nvSpPr>
        <p:spPr>
          <a:xfrm>
            <a:off x="93016" y="5397453"/>
            <a:ext cx="16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Cost</a:t>
            </a:r>
            <a:endParaRPr lang="pl-PL" i="1" dirty="0">
              <a:solidFill>
                <a:schemeClr val="tx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D337D-E846-4A35-8FAB-F75E96B9385B}"/>
              </a:ext>
            </a:extLst>
          </p:cNvPr>
          <p:cNvSpPr txBox="1"/>
          <p:nvPr/>
        </p:nvSpPr>
        <p:spPr>
          <a:xfrm>
            <a:off x="4919727" y="1192615"/>
            <a:ext cx="2539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Software per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l’analisi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del PUN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dell’energia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elettrica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Minimizzazione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costi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Informatività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Reportistica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periodica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personalizzata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CC081D-D704-409D-B9EC-0B735C72E016}"/>
              </a:ext>
            </a:extLst>
          </p:cNvPr>
          <p:cNvSpPr txBox="1"/>
          <p:nvPr/>
        </p:nvSpPr>
        <p:spPr>
          <a:xfrm>
            <a:off x="7763377" y="1429081"/>
            <a:ext cx="2134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Consulenza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personalizzata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Soddisfazione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cliente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Assistenza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clienti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594150-CCE2-4EBA-8F24-B15AE37B04E1}"/>
              </a:ext>
            </a:extLst>
          </p:cNvPr>
          <p:cNvSpPr txBox="1"/>
          <p:nvPr/>
        </p:nvSpPr>
        <p:spPr>
          <a:xfrm>
            <a:off x="6177619" y="5694627"/>
            <a:ext cx="3280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Abbonamento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servizio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Consulenza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personalizzata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pagamento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AE1F51-3C9A-4631-8E5F-AD020B487164}"/>
              </a:ext>
            </a:extLst>
          </p:cNvPr>
          <p:cNvSpPr txBox="1"/>
          <p:nvPr/>
        </p:nvSpPr>
        <p:spPr>
          <a:xfrm>
            <a:off x="10114298" y="1432704"/>
            <a:ext cx="2140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Operatori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della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borsa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elettrica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vendita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acquisto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          Ex. Enel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mercati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elettrici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A2A…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718986-DD35-4540-8836-6E0013E9A979}"/>
              </a:ext>
            </a:extLst>
          </p:cNvPr>
          <p:cNvSpPr txBox="1"/>
          <p:nvPr/>
        </p:nvSpPr>
        <p:spPr>
          <a:xfrm>
            <a:off x="7802888" y="3539020"/>
            <a:ext cx="2134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Web/tv/email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Linkedin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Pubblicità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applicazione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settore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4EF0A3-C7DE-4767-9A52-3CDF3BCE54C4}"/>
              </a:ext>
            </a:extLst>
          </p:cNvPr>
          <p:cNvSpPr txBox="1"/>
          <p:nvPr/>
        </p:nvSpPr>
        <p:spPr>
          <a:xfrm>
            <a:off x="30543" y="5683647"/>
            <a:ext cx="6697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Partner Fees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Dipendenti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ed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esperti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settore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Pubblicità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Affitto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uffici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strumenti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(computer,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sw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per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analisi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mercato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Creazione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software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9179FC-A4C4-4760-8EA3-18DD38327E8C}"/>
              </a:ext>
            </a:extLst>
          </p:cNvPr>
          <p:cNvSpPr txBox="1"/>
          <p:nvPr/>
        </p:nvSpPr>
        <p:spPr>
          <a:xfrm>
            <a:off x="2404207" y="3555061"/>
            <a:ext cx="2236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Open data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borsa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elettrica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Storici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aziendali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Esperti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del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settore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08A6A-6D1B-401D-92A1-B4AFC216AF8A}"/>
              </a:ext>
            </a:extLst>
          </p:cNvPr>
          <p:cNvSpPr txBox="1"/>
          <p:nvPr/>
        </p:nvSpPr>
        <p:spPr>
          <a:xfrm>
            <a:off x="2386171" y="1069845"/>
            <a:ext cx="21835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Analisi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dati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della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borsa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elettrica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Creazione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sw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Analisi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dati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per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reportistica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personalizzata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4B0B1E-7806-4B73-B4C4-A9861E723AAA}"/>
              </a:ext>
            </a:extLst>
          </p:cNvPr>
          <p:cNvSpPr txBox="1"/>
          <p:nvPr/>
        </p:nvSpPr>
        <p:spPr>
          <a:xfrm>
            <a:off x="93016" y="1101136"/>
            <a:ext cx="1904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GME per </a:t>
            </a:r>
            <a:r>
              <a:rPr lang="it-IT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ricevere informazioni  generali sul mercato elettrico e per la diffusione del brand.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29B4-16BB-4D69-B387-4B30C56C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7" name="Picture Placeholder 16" descr="Graphical user interface, chart, application, line chart&#10;&#10;Description automatically generated">
            <a:extLst>
              <a:ext uri="{FF2B5EF4-FFF2-40B4-BE49-F238E27FC236}">
                <a16:creationId xmlns:a16="http://schemas.microsoft.com/office/drawing/2014/main" id="{72105647-3A86-4F2E-96F5-73617A92C1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28" b="25828"/>
          <a:stretch>
            <a:fillRect/>
          </a:stretch>
        </p:blipFill>
        <p:spPr/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3D2F338-1256-4239-A4EB-9FE01C6C2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Abstract Geometric Background Blue - Vector - Free Download">
            <a:extLst>
              <a:ext uri="{FF2B5EF4-FFF2-40B4-BE49-F238E27FC236}">
                <a16:creationId xmlns:a16="http://schemas.microsoft.com/office/drawing/2014/main" id="{C713898D-72E3-49C7-9796-7A921DFA9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3" r="1916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7CF30B-5EDF-43B3-885C-E6A4C6C7AE02}"/>
              </a:ext>
            </a:extLst>
          </p:cNvPr>
          <p:cNvSpPr/>
          <p:nvPr/>
        </p:nvSpPr>
        <p:spPr>
          <a:xfrm>
            <a:off x="304800" y="6081347"/>
            <a:ext cx="11515725" cy="557578"/>
          </a:xfrm>
          <a:prstGeom prst="roundRect">
            <a:avLst/>
          </a:prstGeom>
          <a:solidFill>
            <a:srgbClr val="0070C0">
              <a:alpha val="24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6851B-9571-404B-B6D0-D17630E0E47A}"/>
              </a:ext>
            </a:extLst>
          </p:cNvPr>
          <p:cNvSpPr txBox="1"/>
          <p:nvPr/>
        </p:nvSpPr>
        <p:spPr>
          <a:xfrm>
            <a:off x="371475" y="6160081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SIGN ME UP</a:t>
            </a:r>
            <a:endParaRPr lang="pl-PL" sz="20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5873E-98A7-4C71-AB91-087F0265F447}"/>
              </a:ext>
            </a:extLst>
          </p:cNvPr>
          <p:cNvSpPr/>
          <p:nvPr/>
        </p:nvSpPr>
        <p:spPr>
          <a:xfrm>
            <a:off x="2009775" y="6190859"/>
            <a:ext cx="302894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4FBF7-C9E2-44AB-A35D-DED33EECE45E}"/>
              </a:ext>
            </a:extLst>
          </p:cNvPr>
          <p:cNvSpPr txBox="1"/>
          <p:nvPr/>
        </p:nvSpPr>
        <p:spPr>
          <a:xfrm>
            <a:off x="5295900" y="6194464"/>
            <a:ext cx="652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Join the mailing list to be the first to know when we launch!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5C332-3601-4FD2-BB86-0775A2813911}"/>
              </a:ext>
            </a:extLst>
          </p:cNvPr>
          <p:cNvSpPr txBox="1"/>
          <p:nvPr/>
        </p:nvSpPr>
        <p:spPr>
          <a:xfrm>
            <a:off x="514682" y="576590"/>
            <a:ext cx="5547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PREDELECT</a:t>
            </a:r>
            <a:endParaRPr lang="pl-PL" sz="8000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939D0C-48E9-4F61-AF07-F2563A389F6F}"/>
              </a:ext>
            </a:extLst>
          </p:cNvPr>
          <p:cNvSpPr txBox="1"/>
          <p:nvPr/>
        </p:nvSpPr>
        <p:spPr>
          <a:xfrm>
            <a:off x="5934075" y="1900029"/>
            <a:ext cx="588645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PREVISIONI ACCURATE SUL PUN</a:t>
            </a:r>
          </a:p>
          <a:p>
            <a:endParaRPr lang="en-US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Uno </a:t>
            </a:r>
            <a:r>
              <a:rPr lang="en-US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strumento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dedicato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agli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operatori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della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borsa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elettrica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che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it-IT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assiste e semplifica le decisioni in modo continuo e facilmente accessibile: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Previsioni fino a 9 giorni in avanti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Reportistica personalizzata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Aggiornamenti novità del mercato elettrico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Solo a $$$ al mese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pl-PL" dirty="0"/>
          </a:p>
        </p:txBody>
      </p:sp>
      <p:pic>
        <p:nvPicPr>
          <p:cNvPr id="19" name="Picture 18" descr="Graphical user interface, chart, application, line chart&#10;&#10;Description automatically generated">
            <a:extLst>
              <a:ext uri="{FF2B5EF4-FFF2-40B4-BE49-F238E27FC236}">
                <a16:creationId xmlns:a16="http://schemas.microsoft.com/office/drawing/2014/main" id="{4D13CFDD-3375-4F30-BC45-CAC1FBEA7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85" y="2981963"/>
            <a:ext cx="5061743" cy="21386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D196B5-62D5-4738-AB3A-1A6A652A4B68}"/>
              </a:ext>
            </a:extLst>
          </p:cNvPr>
          <p:cNvSpPr txBox="1"/>
          <p:nvPr/>
        </p:nvSpPr>
        <p:spPr>
          <a:xfrm>
            <a:off x="472577" y="5180367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10000"/>
                    <a:lumOff val="90000"/>
                  </a:schemeClr>
                </a:solidFill>
              </a:rPr>
              <a:t>Clicca</a:t>
            </a:r>
            <a:r>
              <a:rPr lang="en-US" sz="1600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10000"/>
                    <a:lumOff val="90000"/>
                  </a:schemeClr>
                </a:solidFill>
              </a:rPr>
              <a:t>sul</a:t>
            </a:r>
            <a:r>
              <a:rPr lang="en-US" sz="1600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10000"/>
                    <a:lumOff val="90000"/>
                  </a:schemeClr>
                </a:solidFill>
              </a:rPr>
              <a:t>grafico</a:t>
            </a:r>
            <a:r>
              <a:rPr lang="en-US" sz="1600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 per </a:t>
            </a:r>
            <a:r>
              <a:rPr lang="en-US" sz="1600" dirty="0" err="1">
                <a:solidFill>
                  <a:schemeClr val="accent1">
                    <a:lumMod val="10000"/>
                    <a:lumOff val="90000"/>
                  </a:schemeClr>
                </a:solidFill>
              </a:rPr>
              <a:t>vedere</a:t>
            </a:r>
            <a:r>
              <a:rPr lang="en-US" sz="1600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 le </a:t>
            </a:r>
            <a:r>
              <a:rPr lang="en-US" sz="1600" dirty="0" err="1">
                <a:solidFill>
                  <a:schemeClr val="accent1">
                    <a:lumMod val="10000"/>
                    <a:lumOff val="90000"/>
                  </a:schemeClr>
                </a:solidFill>
              </a:rPr>
              <a:t>previsioni</a:t>
            </a:r>
            <a:r>
              <a:rPr lang="en-US" sz="1600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10000"/>
                    <a:lumOff val="90000"/>
                  </a:schemeClr>
                </a:solidFill>
              </a:rPr>
              <a:t>sugli</a:t>
            </a:r>
            <a:r>
              <a:rPr lang="en-US" sz="1600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 open data</a:t>
            </a:r>
            <a:endParaRPr lang="pl-PL" sz="1600" dirty="0">
              <a:solidFill>
                <a:schemeClr val="accent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24" name="Picture 2" descr="Free Icon Download | Linkedin">
            <a:extLst>
              <a:ext uri="{FF2B5EF4-FFF2-40B4-BE49-F238E27FC236}">
                <a16:creationId xmlns:a16="http://schemas.microsoft.com/office/drawing/2014/main" id="{55D84E93-9F78-4B84-981E-DB1415167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6" t="1499" r="24896" b="1158"/>
          <a:stretch/>
        </p:blipFill>
        <p:spPr bwMode="auto">
          <a:xfrm>
            <a:off x="6047400" y="5042571"/>
            <a:ext cx="477479" cy="4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9DF1EE-CF53-43F0-92DE-11E1C05FFFF4}"/>
              </a:ext>
            </a:extLst>
          </p:cNvPr>
          <p:cNvCxnSpPr/>
          <p:nvPr/>
        </p:nvCxnSpPr>
        <p:spPr>
          <a:xfrm>
            <a:off x="2095500" y="6281410"/>
            <a:ext cx="0" cy="19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0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3290C-0C2B-4C72-8B65-B865AB0D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1F249F-742B-4E06-9929-A28B334797F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38198" y="1228566"/>
            <a:ext cx="4371977" cy="1035122"/>
          </a:xfrm>
        </p:spPr>
        <p:txBody>
          <a:bodyPr/>
          <a:lstStyle/>
          <a:p>
            <a:r>
              <a:rPr lang="en-US" sz="3600" dirty="0"/>
              <a:t>GROWTH ENGINE</a:t>
            </a:r>
            <a:endParaRPr lang="pl-PL" sz="3600" dirty="0"/>
          </a:p>
          <a:p>
            <a:endParaRPr lang="pl-P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A0757F-525E-44CE-B415-CE20151C9A5F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6278513" y="1222204"/>
            <a:ext cx="5608687" cy="101559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it-IT" sz="4600" dirty="0"/>
              <a:t>VALIDATION METRICS</a:t>
            </a:r>
            <a:endParaRPr lang="pl-PL" sz="4600" dirty="0"/>
          </a:p>
          <a:p>
            <a:endParaRPr lang="pl-P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51BDF7-C045-455F-9D1A-9521D02F5A3B}"/>
              </a:ext>
            </a:extLst>
          </p:cNvPr>
          <p:cNvSpPr>
            <a:spLocks noGrp="1"/>
          </p:cNvSpPr>
          <p:nvPr>
            <p:ph sz="quarter" idx="5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FASE INIZIALE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Paid growth engine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sponsorizzazione della Landing Page da parte del GME</a:t>
            </a: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FASE SECONDARIA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sticky engine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5E06A7-5ECC-41CA-918D-1D93B91FEE77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3"/>
            <a:ext cx="4913312" cy="3549017"/>
          </a:xfrm>
        </p:spPr>
        <p:txBody>
          <a:bodyPr>
            <a:normAutofit lnSpcReduction="10000"/>
          </a:bodyPr>
          <a:lstStyle/>
          <a:p>
            <a:pPr lvl="0"/>
            <a:r>
              <a:rPr lang="it-IT" sz="2100" dirty="0">
                <a:solidFill>
                  <a:schemeClr val="tx2">
                    <a:lumMod val="75000"/>
                  </a:schemeClr>
                </a:solidFill>
              </a:rPr>
              <a:t>Conversion Rate: percentuale di visitatori che lasciano il loro contatto email</a:t>
            </a:r>
            <a:endParaRPr lang="pl-PL" sz="21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it-IT" sz="2100" dirty="0">
                <a:solidFill>
                  <a:schemeClr val="tx2">
                    <a:lumMod val="75000"/>
                  </a:schemeClr>
                </a:solidFill>
              </a:rPr>
              <a:t>Bounce Rate: percentuale di visitatori che lasciano la pagina prima di interagire col grafico</a:t>
            </a:r>
            <a:endParaRPr lang="pl-PL" sz="21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100" dirty="0">
                <a:solidFill>
                  <a:schemeClr val="tx2">
                    <a:lumMod val="75000"/>
                  </a:schemeClr>
                </a:solidFill>
              </a:rPr>
              <a:t>Cost-per-click: ammontare speso per ogni conversion</a:t>
            </a:r>
          </a:p>
          <a:p>
            <a:r>
              <a:rPr lang="it-IT" sz="2100" dirty="0">
                <a:solidFill>
                  <a:schemeClr val="tx2">
                    <a:lumMod val="75000"/>
                  </a:schemeClr>
                </a:solidFill>
              </a:rPr>
              <a:t>Metrica ad hoc: valuta l’interesse degli utenti in rispetto alle informazioni fornite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828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94C7F-7284-4616-85B3-8AE55090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10D99-1151-4F6F-8B33-1B96D617F7C0}"/>
              </a:ext>
            </a:extLst>
          </p:cNvPr>
          <p:cNvSpPr txBox="1"/>
          <p:nvPr/>
        </p:nvSpPr>
        <p:spPr>
          <a:xfrm>
            <a:off x="3400426" y="164259"/>
            <a:ext cx="72580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400" b="1" dirty="0">
                <a:solidFill>
                  <a:schemeClr val="accent1">
                    <a:lumMod val="25000"/>
                    <a:lumOff val="75000"/>
                  </a:schemeClr>
                </a:solidFill>
              </a:rPr>
              <a:t>STATO DELL’ARTE</a:t>
            </a:r>
          </a:p>
          <a:p>
            <a:pPr algn="r"/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endParaRPr lang="pl-P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29F51-1663-4C1A-9E33-6D07DF6EA37E}"/>
              </a:ext>
            </a:extLst>
          </p:cNvPr>
          <p:cNvSpPr txBox="1"/>
          <p:nvPr/>
        </p:nvSpPr>
        <p:spPr>
          <a:xfrm>
            <a:off x="1295400" y="870732"/>
            <a:ext cx="6276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25000"/>
                    <a:lumOff val="75000"/>
                  </a:schemeClr>
                </a:solidFill>
              </a:rPr>
              <a:t>Servizi offerti da società di consulenza attualmente esistenti:</a:t>
            </a:r>
          </a:p>
          <a:p>
            <a:endParaRPr lang="it-IT" dirty="0">
              <a:solidFill>
                <a:schemeClr val="accent1">
                  <a:lumMod val="25000"/>
                  <a:lumOff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accent1">
                    <a:lumMod val="25000"/>
                    <a:lumOff val="75000"/>
                  </a:schemeClr>
                </a:solidFill>
              </a:rPr>
              <a:t>Energy management 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accent1">
                    <a:lumMod val="25000"/>
                    <a:lumOff val="75000"/>
                  </a:schemeClr>
                </a:solidFill>
              </a:rPr>
              <a:t>Monitoraggio dell’andamento dei mercati elettrici 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accent1">
                    <a:lumMod val="25000"/>
                    <a:lumOff val="75000"/>
                  </a:schemeClr>
                </a:solidFill>
              </a:rPr>
              <a:t>Analisi di strategie di acquisto ottimali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accent1">
                    <a:lumMod val="25000"/>
                    <a:lumOff val="75000"/>
                  </a:schemeClr>
                </a:solidFill>
              </a:rPr>
              <a:t>Altri servizi tra cui: gestione dell’attivita della fornitura, verifica e monitoraggio fatture, servizi finalizzati all'efficienza energetica e servizi di gestione delle pratiche.</a:t>
            </a:r>
            <a:endParaRPr lang="pl-PL" dirty="0">
              <a:solidFill>
                <a:schemeClr val="accent1">
                  <a:lumMod val="25000"/>
                  <a:lumOff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accent1">
                  <a:lumMod val="25000"/>
                  <a:lumOff val="75000"/>
                </a:schemeClr>
              </a:solidFill>
            </a:endParaRPr>
          </a:p>
          <a:p>
            <a:endParaRPr lang="it-IT" dirty="0">
              <a:solidFill>
                <a:schemeClr val="accent1">
                  <a:lumMod val="25000"/>
                  <a:lumOff val="75000"/>
                </a:schemeClr>
              </a:solidFill>
            </a:endParaRPr>
          </a:p>
          <a:p>
            <a:endParaRPr lang="pl-PL" dirty="0">
              <a:solidFill>
                <a:schemeClr val="accent1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358DA-70D1-4475-9523-B79FA056E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373" y="3733054"/>
            <a:ext cx="2600325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8B1381-6254-4B0F-A54B-71744ACB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754" y="5342300"/>
            <a:ext cx="2724008" cy="762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20C95-5A0D-48CD-B33F-237D6758F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516" y="3733054"/>
            <a:ext cx="3552825" cy="90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FBF717-6D52-476B-9C1A-92835DC40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736" y="5342300"/>
            <a:ext cx="2724008" cy="79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3D4A20-5DB0-4EA0-AEE5-1F8844189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625" y="5133584"/>
            <a:ext cx="2609948" cy="1114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73E2C-2AAC-4C3C-A84E-1875D77DA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9625" y="3613992"/>
            <a:ext cx="27051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1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29CF-A9C9-4BE0-90E7-C5452EFE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855" y="537519"/>
            <a:ext cx="5257800" cy="636340"/>
          </a:xfrm>
        </p:spPr>
        <p:txBody>
          <a:bodyPr/>
          <a:lstStyle/>
          <a:p>
            <a:r>
              <a:rPr lang="en-US" dirty="0"/>
              <a:t>SVILUPPI FUTURI</a:t>
            </a: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7245D-C129-4085-93DF-8F249515B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6" y="530697"/>
            <a:ext cx="4203512" cy="799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DCE639-1F8D-4C8A-A0D9-8F693D40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92" y="1583810"/>
            <a:ext cx="3337019" cy="863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FC5B8B-A0F9-48EA-A427-047268C7B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002" y="2784238"/>
            <a:ext cx="2456598" cy="1289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E0E0C3-4077-4A3C-9365-F1276D447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032" y="2294601"/>
            <a:ext cx="4123447" cy="2002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5BC89E-E470-47C7-90EA-CF498F7E0113}"/>
              </a:ext>
            </a:extLst>
          </p:cNvPr>
          <p:cNvSpPr txBox="1"/>
          <p:nvPr/>
        </p:nvSpPr>
        <p:spPr>
          <a:xfrm>
            <a:off x="4531058" y="1489003"/>
            <a:ext cx="733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Strumento da utilizzare nel momento della sottoscrizione di un contratto per la vendita dell’energia autoprodotta in eccesso </a:t>
            </a:r>
            <a:endParaRPr lang="pl-PL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3E50A-6B3F-481F-BC75-4CBB515A9613}"/>
              </a:ext>
            </a:extLst>
          </p:cNvPr>
          <p:cNvSpPr txBox="1"/>
          <p:nvPr/>
        </p:nvSpPr>
        <p:spPr>
          <a:xfrm>
            <a:off x="2722362" y="5178940"/>
            <a:ext cx="753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GRAZIE PER L’ATTENZIONE!</a:t>
            </a:r>
            <a:endParaRPr lang="pl-PL" sz="4800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7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3968143_Colorful abstract pitch deck_SL_V1.potx" id="{82DEFF5A-EF7C-4DEA-909F-5E1EA892F8BB}" vid="{E161E2B0-1454-45FC-8BCB-8D4146D2D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C431E4-CEEE-4471-A938-06556DE848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2A88D8-11C9-4E54-8CC3-A25581E9EC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48EA396-5485-4BE7-B653-403710320F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6181</TotalTime>
  <Words>460</Words>
  <Application>Microsoft Office PowerPoint</Application>
  <PresentationFormat>Widescreen</PresentationFormat>
  <Paragraphs>93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 Antiqua</vt:lpstr>
      <vt:lpstr>Calibri</vt:lpstr>
      <vt:lpstr>Franklin Gothic Book</vt:lpstr>
      <vt:lpstr>Wingdings</vt:lpstr>
      <vt:lpstr>Office Theme</vt:lpstr>
      <vt:lpstr>STRUMENTO PER GLI OPERATORI DELLA BORSA ELETTRICA</vt:lpstr>
      <vt:lpstr>IL GME E IL MERCATO ELETTRICO </vt:lpstr>
      <vt:lpstr>Pitch Deck Slide</vt:lpstr>
      <vt:lpstr>PowerPoint Presentation</vt:lpstr>
      <vt:lpstr>PowerPoint Presentation</vt:lpstr>
      <vt:lpstr>PowerPoint Presentation</vt:lpstr>
      <vt:lpstr>SVILUPPI FUTURI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TITOLO(?)</dc:title>
  <dc:creator>sofia davoli</dc:creator>
  <cp:lastModifiedBy>sofia davoli</cp:lastModifiedBy>
  <cp:revision>45</cp:revision>
  <dcterms:created xsi:type="dcterms:W3CDTF">2020-12-28T14:15:17Z</dcterms:created>
  <dcterms:modified xsi:type="dcterms:W3CDTF">2021-02-01T17:29:43Z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