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82" r:id="rId9"/>
    <p:sldId id="262" r:id="rId10"/>
    <p:sldId id="263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BBD7135-27BE-4FCF-8F32-BC5141E68697}">
          <p14:sldIdLst>
            <p14:sldId id="256"/>
            <p14:sldId id="257"/>
            <p14:sldId id="258"/>
            <p14:sldId id="259"/>
            <p14:sldId id="260"/>
            <p14:sldId id="283"/>
            <p14:sldId id="261"/>
            <p14:sldId id="282"/>
            <p14:sldId id="262"/>
            <p14:sldId id="263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666" y="2623914"/>
            <a:ext cx="10662666" cy="1735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3025" y="516762"/>
            <a:ext cx="18859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1264" y="1739773"/>
            <a:ext cx="5393055" cy="201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591" y="0"/>
            <a:ext cx="5015865" cy="6858000"/>
            <a:chOff x="545591" y="0"/>
            <a:chExt cx="5015865" cy="6858000"/>
          </a:xfrm>
        </p:grpSpPr>
        <p:sp>
          <p:nvSpPr>
            <p:cNvPr id="3" name="object 3"/>
            <p:cNvSpPr/>
            <p:nvPr/>
          </p:nvSpPr>
          <p:spPr>
            <a:xfrm>
              <a:off x="984504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91" y="0"/>
              <a:ext cx="1035685" cy="2668905"/>
            </a:xfrm>
            <a:custGeom>
              <a:avLst/>
              <a:gdLst/>
              <a:ahLst/>
              <a:cxnLst/>
              <a:rect l="l" t="t" r="r" b="b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591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306" y="4274820"/>
                  </a:lnTo>
                  <a:lnTo>
                    <a:pt x="2694432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75" y="2692907"/>
              <a:ext cx="3331845" cy="4165600"/>
            </a:xfrm>
            <a:custGeom>
              <a:avLst/>
              <a:gdLst/>
              <a:ahLst/>
              <a:cxnLst/>
              <a:rect l="l" t="t" r="r" b="b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4504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838200" y="1129113"/>
            <a:ext cx="10662666" cy="3912610"/>
          </a:xfrm>
          <a:prstGeom prst="rect">
            <a:avLst/>
          </a:prstGeom>
        </p:spPr>
        <p:txBody>
          <a:bodyPr vert="horz" wrap="square" lIns="0" tIns="364490" rIns="0" bIns="0" rtlCol="0">
            <a:spAutoFit/>
          </a:bodyPr>
          <a:lstStyle/>
          <a:p>
            <a:pPr marL="6287770">
              <a:lnSpc>
                <a:spcPct val="100000"/>
              </a:lnSpc>
              <a:spcBef>
                <a:spcPts val="2870"/>
              </a:spcBef>
            </a:pPr>
            <a:r>
              <a:rPr lang="it-IT" spc="-440" dirty="0"/>
              <a:t>Text Mining and </a:t>
            </a:r>
            <a:r>
              <a:rPr lang="it-IT" spc="-440" dirty="0" err="1"/>
              <a:t>Search</a:t>
            </a:r>
            <a:r>
              <a:rPr spc="-540" dirty="0"/>
              <a:t> </a:t>
            </a:r>
            <a:r>
              <a:rPr spc="-70" dirty="0"/>
              <a:t>project</a:t>
            </a:r>
          </a:p>
          <a:p>
            <a:pPr marL="3331210">
              <a:lnSpc>
                <a:spcPct val="100000"/>
              </a:lnSpc>
              <a:spcBef>
                <a:spcPts val="969"/>
              </a:spcBef>
            </a:pPr>
            <a:r>
              <a:rPr lang="it-IT" sz="2100" spc="-65" dirty="0"/>
              <a:t>			            </a:t>
            </a:r>
            <a:r>
              <a:rPr sz="2100" spc="-65" dirty="0"/>
              <a:t>Sofia</a:t>
            </a:r>
            <a:r>
              <a:rPr sz="2100" spc="-175" dirty="0"/>
              <a:t> </a:t>
            </a:r>
            <a:r>
              <a:rPr sz="2100" spc="-55" dirty="0" err="1"/>
              <a:t>Davoli</a:t>
            </a:r>
            <a:r>
              <a:rPr lang="it-IT" sz="2100" spc="-55" dirty="0"/>
              <a:t> e Alessandro Asperti</a:t>
            </a:r>
            <a:br>
              <a:rPr lang="it-IT" sz="2100" spc="-55" dirty="0"/>
            </a:br>
            <a:r>
              <a:rPr lang="it-IT" sz="2100" spc="-55" dirty="0"/>
              <a:t>				813479		813224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876" y="0"/>
            <a:ext cx="7927975" cy="6858000"/>
            <a:chOff x="150876" y="0"/>
            <a:chExt cx="7927975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127" y="1418844"/>
              <a:ext cx="6254496" cy="438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51" y="1382267"/>
              <a:ext cx="6329299" cy="44565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100186" y="1524000"/>
            <a:ext cx="4028440" cy="4076700"/>
            <a:chOff x="8100186" y="1524000"/>
            <a:chExt cx="4028440" cy="4076700"/>
          </a:xfrm>
        </p:grpSpPr>
        <p:sp>
          <p:nvSpPr>
            <p:cNvPr id="13" name="object 13"/>
            <p:cNvSpPr/>
            <p:nvPr/>
          </p:nvSpPr>
          <p:spPr>
            <a:xfrm>
              <a:off x="8136635" y="1560576"/>
              <a:ext cx="3953256" cy="400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0186" y="1524000"/>
              <a:ext cx="4028186" cy="4076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F699A280-0700-425B-BBF7-B273A01257C4}"/>
              </a:ext>
            </a:extLst>
          </p:cNvPr>
          <p:cNvSpPr txBox="1">
            <a:spLocks/>
          </p:cNvSpPr>
          <p:nvPr/>
        </p:nvSpPr>
        <p:spPr>
          <a:xfrm>
            <a:off x="3030025" y="537465"/>
            <a:ext cx="29629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pl-PL" sz="4000" kern="0" spc="-160">
                <a:solidFill>
                  <a:sysClr val="windowText" lastClr="000000"/>
                </a:solidFill>
              </a:rPr>
              <a:t>Kohonen</a:t>
            </a:r>
            <a:r>
              <a:rPr lang="pl-PL" sz="4000" kern="0" spc="-355">
                <a:solidFill>
                  <a:sysClr val="windowText" lastClr="000000"/>
                </a:solidFill>
              </a:rPr>
              <a:t> </a:t>
            </a:r>
            <a:r>
              <a:rPr lang="pl-PL" sz="4000" kern="0" spc="-140">
                <a:solidFill>
                  <a:sysClr val="windowText" lastClr="000000"/>
                </a:solidFill>
              </a:rPr>
              <a:t>Map</a:t>
            </a:r>
            <a:endParaRPr lang="pl-PL" sz="4000" kern="0" spc="-14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522" y="395427"/>
            <a:ext cx="6108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Rappresentazione </a:t>
            </a:r>
            <a:r>
              <a:rPr spc="-275" dirty="0"/>
              <a:t>su</a:t>
            </a:r>
            <a:r>
              <a:rPr spc="-755" dirty="0"/>
              <a:t> </a:t>
            </a:r>
            <a:r>
              <a:rPr spc="-215" dirty="0"/>
              <a:t>Tableau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25726" y="5655361"/>
            <a:ext cx="80625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1100" u="sng" spc="-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Arial"/>
                <a:cs typeface="Arial"/>
              </a:rPr>
              <a:t>https://public.tableau.com/profile/alessandro5441#!/vizhome/DocumentsandAuthorsmapping-LDA_16122629406460/Foglio1?publish=yes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AF0BE77-0F95-41F5-8505-FC1FD448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26" y="1347406"/>
            <a:ext cx="7822556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221" y="445388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CONFRONTO</a:t>
            </a:r>
            <a:r>
              <a:rPr lang="it-IT" spc="-295" dirty="0"/>
              <a:t> TRA AUTORI</a:t>
            </a:r>
            <a:endParaRPr spc="-365" dirty="0"/>
          </a:p>
        </p:txBody>
      </p:sp>
      <p:sp>
        <p:nvSpPr>
          <p:cNvPr id="4" name="object 4"/>
          <p:cNvSpPr txBox="1"/>
          <p:nvPr/>
        </p:nvSpPr>
        <p:spPr>
          <a:xfrm>
            <a:off x="2039953" y="5867400"/>
            <a:ext cx="811209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1100" u="sng" spc="-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Arial"/>
                <a:cs typeface="Arial"/>
              </a:rPr>
              <a:t>https://public.tableau.com/profile/alessandro5441#!/vizhome/DocumentsandAuthorsmapping-LDA_16122629406460/Foglio1?publish=yes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8E8C5D-E00F-49D1-BDED-5CCE1358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0200"/>
            <a:ext cx="8713051" cy="3551741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DB438773-3669-4CCA-AD74-B628BE1E60B3}"/>
              </a:ext>
            </a:extLst>
          </p:cNvPr>
          <p:cNvSpPr/>
          <p:nvPr/>
        </p:nvSpPr>
        <p:spPr>
          <a:xfrm>
            <a:off x="9606661" y="1676400"/>
            <a:ext cx="1213739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328675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CONFRON</a:t>
            </a:r>
            <a:r>
              <a:rPr lang="it-IT" spc="-295" dirty="0"/>
              <a:t>TO TRA AUTORI</a:t>
            </a:r>
            <a:endParaRPr spc="-365" dirty="0"/>
          </a:p>
        </p:txBody>
      </p:sp>
      <p:sp>
        <p:nvSpPr>
          <p:cNvPr id="6" name="object 6"/>
          <p:cNvSpPr txBox="1"/>
          <p:nvPr/>
        </p:nvSpPr>
        <p:spPr>
          <a:xfrm>
            <a:off x="2438400" y="5867400"/>
            <a:ext cx="802919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1100" u="sng" spc="-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Arial"/>
                <a:cs typeface="Arial"/>
              </a:rPr>
              <a:t>https://public.tableau.com/profile/alessandro5441#!/vizhome/DocumentsandAuthorsmapping-LDA_16122629406460/Foglio1?publish=yes</a:t>
            </a:r>
            <a:endParaRPr lang="it-IT" sz="1100" dirty="0">
              <a:latin typeface="Arial"/>
              <a:cs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84025DE-32BB-4873-BF8F-F41897F9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95400"/>
            <a:ext cx="7239536" cy="38814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4765D36-4731-4AAA-B3DD-3BEFA6D5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971800"/>
            <a:ext cx="1602361" cy="108662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B3EF21F7-BA50-4D43-ACD2-BC1D5600FC35}"/>
              </a:ext>
            </a:extLst>
          </p:cNvPr>
          <p:cNvSpPr/>
          <p:nvPr/>
        </p:nvSpPr>
        <p:spPr>
          <a:xfrm>
            <a:off x="8845197" y="1302731"/>
            <a:ext cx="1213739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6" y="328675"/>
            <a:ext cx="671398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CONFRONTO </a:t>
            </a:r>
            <a:r>
              <a:rPr spc="-300" dirty="0"/>
              <a:t>TRA</a:t>
            </a:r>
            <a:r>
              <a:rPr lang="it-IT" spc="-775" dirty="0"/>
              <a:t> GLI    AUTORI</a:t>
            </a:r>
            <a:endParaRPr spc="-365" dirty="0"/>
          </a:p>
        </p:txBody>
      </p:sp>
      <p:sp>
        <p:nvSpPr>
          <p:cNvPr id="8" name="object 8"/>
          <p:cNvSpPr txBox="1"/>
          <p:nvPr/>
        </p:nvSpPr>
        <p:spPr>
          <a:xfrm>
            <a:off x="2438400" y="6274183"/>
            <a:ext cx="844524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u="sng" spc="-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Arial"/>
                <a:cs typeface="Arial"/>
              </a:rPr>
              <a:t>https://public.tableau.com/profile/alessandro5441#!/vizhome/DocumentsandAuthorsmapping-LDA_16122629406460/Foglio1?publish=yes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679C277-68C7-4659-84AE-9EF53200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87" y="1219200"/>
            <a:ext cx="9563100" cy="46482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62A3199-ACC0-4949-B047-6E89E453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600200"/>
            <a:ext cx="1223366" cy="1143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85876261-A4D6-4718-9AF6-108E589BB883}"/>
              </a:ext>
            </a:extLst>
          </p:cNvPr>
          <p:cNvSpPr/>
          <p:nvPr/>
        </p:nvSpPr>
        <p:spPr>
          <a:xfrm>
            <a:off x="9788843" y="1219200"/>
            <a:ext cx="1336357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2990" y="915416"/>
            <a:ext cx="2445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Con</a:t>
            </a:r>
            <a:r>
              <a:rPr spc="-210" dirty="0"/>
              <a:t>c</a:t>
            </a:r>
            <a:r>
              <a:rPr spc="-95" dirty="0"/>
              <a:t>lusioni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5594" y="1818513"/>
            <a:ext cx="3313429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1220"/>
              </a:spcBef>
              <a:buClr>
                <a:srgbClr val="0C5A82"/>
              </a:buClr>
              <a:buSzPct val="143750"/>
              <a:buChar char="•"/>
              <a:tabLst>
                <a:tab pos="756920" algn="l"/>
              </a:tabLst>
            </a:pPr>
            <a:r>
              <a:rPr sz="2400" spc="-180" dirty="0">
                <a:latin typeface="Arial"/>
                <a:cs typeface="Arial"/>
              </a:rPr>
              <a:t>PRO:</a:t>
            </a:r>
            <a:endParaRPr sz="2400" dirty="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spcBef>
                <a:spcPts val="1175"/>
              </a:spcBef>
              <a:buClr>
                <a:srgbClr val="0C5A82"/>
              </a:buClr>
              <a:buSzPct val="143750"/>
              <a:buChar char="•"/>
              <a:tabLst>
                <a:tab pos="1214120" algn="l"/>
              </a:tabLst>
            </a:pPr>
            <a:r>
              <a:rPr sz="2400" spc="-120" dirty="0">
                <a:latin typeface="Arial"/>
                <a:cs typeface="Arial"/>
              </a:rPr>
              <a:t>Veloce</a:t>
            </a:r>
            <a:endParaRPr sz="2400" dirty="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spcBef>
                <a:spcPts val="1175"/>
              </a:spcBef>
              <a:buClr>
                <a:srgbClr val="0C5A82"/>
              </a:buClr>
              <a:buSzPct val="143750"/>
              <a:buChar char="•"/>
              <a:tabLst>
                <a:tab pos="1214120" algn="l"/>
              </a:tabLst>
            </a:pPr>
            <a:r>
              <a:rPr sz="2400" spc="-90" dirty="0" err="1">
                <a:latin typeface="Arial"/>
                <a:cs typeface="Arial"/>
              </a:rPr>
              <a:t>Visione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0" dirty="0" err="1">
                <a:latin typeface="Arial"/>
                <a:cs typeface="Arial"/>
              </a:rPr>
              <a:t>generale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23834D-4694-457E-9B91-FA4F5BE7A1C6}"/>
              </a:ext>
            </a:extLst>
          </p:cNvPr>
          <p:cNvSpPr txBox="1"/>
          <p:nvPr/>
        </p:nvSpPr>
        <p:spPr>
          <a:xfrm>
            <a:off x="6553200" y="2362200"/>
            <a:ext cx="381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180"/>
              </a:spcBef>
              <a:buClr>
                <a:srgbClr val="0C5A82"/>
              </a:buClr>
              <a:buSzPct val="143750"/>
              <a:buChar char="•"/>
              <a:tabLst>
                <a:tab pos="756920" algn="l"/>
              </a:tabLst>
            </a:pPr>
            <a:r>
              <a:rPr lang="it-IT" sz="2400" spc="-165" dirty="0">
                <a:latin typeface="Arial"/>
                <a:cs typeface="Arial"/>
              </a:rPr>
              <a:t>CONTRO:</a:t>
            </a:r>
            <a:endParaRPr lang="it-IT" sz="2400" dirty="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spcBef>
                <a:spcPts val="1175"/>
              </a:spcBef>
              <a:buClr>
                <a:srgbClr val="0C5A82"/>
              </a:buClr>
              <a:buSzPct val="143750"/>
              <a:buChar char="•"/>
              <a:tabLst>
                <a:tab pos="1214120" algn="l"/>
              </a:tabLst>
            </a:pPr>
            <a:r>
              <a:rPr lang="it-IT" sz="2400" spc="-150" dirty="0">
                <a:latin typeface="Arial"/>
                <a:cs typeface="Arial"/>
              </a:rPr>
              <a:t>Poco</a:t>
            </a:r>
            <a:r>
              <a:rPr lang="it-IT" sz="2400" spc="-225" dirty="0">
                <a:latin typeface="Arial"/>
                <a:cs typeface="Arial"/>
              </a:rPr>
              <a:t> </a:t>
            </a:r>
            <a:r>
              <a:rPr lang="it-IT" sz="2400" spc="-75" dirty="0">
                <a:latin typeface="Arial"/>
                <a:cs typeface="Arial"/>
              </a:rPr>
              <a:t>specifico</a:t>
            </a:r>
          </a:p>
          <a:p>
            <a:pPr marL="1213485" lvl="1" indent="-287020">
              <a:lnSpc>
                <a:spcPct val="100000"/>
              </a:lnSpc>
              <a:spcBef>
                <a:spcPts val="1175"/>
              </a:spcBef>
              <a:buClr>
                <a:srgbClr val="0C5A82"/>
              </a:buClr>
              <a:buSzPct val="143750"/>
              <a:buChar char="•"/>
              <a:tabLst>
                <a:tab pos="1214120" algn="l"/>
              </a:tabLst>
            </a:pPr>
            <a:r>
              <a:rPr lang="it-IT" sz="2400" spc="-75" dirty="0">
                <a:latin typeface="Arial"/>
                <a:cs typeface="Arial"/>
              </a:rPr>
              <a:t>Non semantico</a:t>
            </a:r>
            <a:endParaRPr lang="it-IT" sz="2400" dirty="0">
              <a:latin typeface="Arial"/>
              <a:cs typeface="Arial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46DD3-312A-4846-B3A6-220375B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752600"/>
            <a:ext cx="5410200" cy="2215991"/>
          </a:xfrm>
        </p:spPr>
        <p:txBody>
          <a:bodyPr/>
          <a:lstStyle/>
          <a:p>
            <a:r>
              <a:rPr lang="it-IT" sz="72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1444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876" y="0"/>
            <a:ext cx="2437130" cy="6858000"/>
            <a:chOff x="150876" y="0"/>
            <a:chExt cx="2437130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87161" y="1212545"/>
            <a:ext cx="20154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Obiettivo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24200" y="2167965"/>
            <a:ext cx="762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spc="-90" dirty="0">
                <a:latin typeface="Arial"/>
                <a:cs typeface="Arial"/>
              </a:rPr>
              <a:t>Categorizzazione 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rappresentazione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articoli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scientifici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4A788D8-4321-472E-AAD8-C442862C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85" y="3060850"/>
            <a:ext cx="85248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876" y="0"/>
            <a:ext cx="2437130" cy="6858000"/>
            <a:chOff x="150876" y="0"/>
            <a:chExt cx="2437130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68648" y="1212545"/>
            <a:ext cx="638975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Strumenti </a:t>
            </a:r>
            <a:r>
              <a:rPr spc="-55" dirty="0" err="1"/>
              <a:t>analitici</a:t>
            </a:r>
            <a:r>
              <a:rPr spc="-55" dirty="0"/>
              <a:t> </a:t>
            </a:r>
            <a:r>
              <a:rPr spc="-240" dirty="0"/>
              <a:t>e</a:t>
            </a:r>
            <a:r>
              <a:rPr lang="en-US" spc="-240" dirty="0"/>
              <a:t> </a:t>
            </a:r>
            <a:r>
              <a:rPr spc="-850" dirty="0"/>
              <a:t> </a:t>
            </a:r>
            <a:r>
              <a:rPr spc="-55" dirty="0"/>
              <a:t>grafici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36898" y="3051528"/>
            <a:ext cx="3463925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LDA, </a:t>
            </a:r>
            <a:r>
              <a:rPr sz="2400" spc="-125" dirty="0">
                <a:latin typeface="Arial"/>
                <a:cs typeface="Arial"/>
              </a:rPr>
              <a:t>Gamma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lang="en-US" sz="2400" spc="-459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probability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Mappe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Kohonen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Tableau </a:t>
            </a:r>
            <a:r>
              <a:rPr sz="2400" spc="-70" dirty="0">
                <a:latin typeface="Arial"/>
                <a:cs typeface="Arial"/>
              </a:rPr>
              <a:t>per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l’interattività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876" y="0"/>
            <a:ext cx="4226560" cy="6858000"/>
            <a:chOff x="150876" y="0"/>
            <a:chExt cx="4226560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1703" y="1629155"/>
              <a:ext cx="2919984" cy="4085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4084" y="1621536"/>
              <a:ext cx="2935605" cy="4101465"/>
            </a:xfrm>
            <a:custGeom>
              <a:avLst/>
              <a:gdLst/>
              <a:ahLst/>
              <a:cxnLst/>
              <a:rect l="l" t="t" r="r" b="b"/>
              <a:pathLst>
                <a:path w="2935604" h="4101465">
                  <a:moveTo>
                    <a:pt x="0" y="4101084"/>
                  </a:moveTo>
                  <a:lnTo>
                    <a:pt x="2935224" y="4101084"/>
                  </a:lnTo>
                  <a:lnTo>
                    <a:pt x="2935224" y="0"/>
                  </a:lnTo>
                  <a:lnTo>
                    <a:pt x="0" y="0"/>
                  </a:lnTo>
                  <a:lnTo>
                    <a:pt x="0" y="4101084"/>
                  </a:lnTo>
                  <a:close/>
                </a:path>
              </a:pathLst>
            </a:custGeom>
            <a:ln w="15239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83684" y="322325"/>
            <a:ext cx="4369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Preprocessing </a:t>
            </a:r>
            <a:r>
              <a:rPr spc="-240" dirty="0"/>
              <a:t>e</a:t>
            </a:r>
            <a:r>
              <a:rPr spc="-484" dirty="0"/>
              <a:t> </a:t>
            </a:r>
            <a:r>
              <a:rPr spc="-165" dirty="0"/>
              <a:t>LDA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47057" y="2314409"/>
            <a:ext cx="3121025" cy="25247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07744" indent="-287655">
              <a:lnSpc>
                <a:spcPct val="100000"/>
              </a:lnSpc>
              <a:spcBef>
                <a:spcPts val="280"/>
              </a:spcBef>
              <a:buClr>
                <a:srgbClr val="1286C3"/>
              </a:buClr>
              <a:buSzPct val="143750"/>
              <a:buChar char="•"/>
              <a:tabLst>
                <a:tab pos="1007744" algn="l"/>
                <a:tab pos="1008380" algn="l"/>
              </a:tabLst>
            </a:pPr>
            <a:r>
              <a:rPr sz="1600" spc="-45" dirty="0">
                <a:latin typeface="Arial"/>
                <a:cs typeface="Arial"/>
              </a:rPr>
              <a:t>Enrichment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testi</a:t>
            </a:r>
            <a:endParaRPr sz="1600">
              <a:latin typeface="Arial"/>
              <a:cs typeface="Arial"/>
            </a:endParaRPr>
          </a:p>
          <a:p>
            <a:pPr marL="1059180" lvl="1" indent="-287020">
              <a:lnSpc>
                <a:spcPct val="100000"/>
              </a:lnSpc>
              <a:spcBef>
                <a:spcPts val="990"/>
              </a:spcBef>
              <a:buClr>
                <a:srgbClr val="1286C3"/>
              </a:buClr>
              <a:buSzPct val="143750"/>
              <a:buChar char="•"/>
              <a:tabLst>
                <a:tab pos="1059180" algn="l"/>
                <a:tab pos="1059815" algn="l"/>
              </a:tabLst>
            </a:pPr>
            <a:r>
              <a:rPr sz="1600" spc="-75" dirty="0">
                <a:latin typeface="Arial"/>
                <a:cs typeface="Arial"/>
              </a:rPr>
              <a:t>Tokenizzazione</a:t>
            </a:r>
            <a:endParaRPr sz="1600">
              <a:latin typeface="Arial"/>
              <a:cs typeface="Arial"/>
            </a:endParaRPr>
          </a:p>
          <a:p>
            <a:pPr marL="814069" indent="-287020">
              <a:lnSpc>
                <a:spcPct val="100000"/>
              </a:lnSpc>
              <a:spcBef>
                <a:spcPts val="985"/>
              </a:spcBef>
              <a:buClr>
                <a:srgbClr val="1286C3"/>
              </a:buClr>
              <a:buSzPct val="143750"/>
              <a:buChar char="•"/>
              <a:tabLst>
                <a:tab pos="814069" algn="l"/>
                <a:tab pos="814705" algn="l"/>
              </a:tabLst>
            </a:pPr>
            <a:r>
              <a:rPr sz="1600" spc="-60" dirty="0">
                <a:latin typeface="Arial"/>
                <a:cs typeface="Arial"/>
              </a:rPr>
              <a:t>Rimozione </a:t>
            </a:r>
            <a:r>
              <a:rPr sz="1600" spc="-35" dirty="0">
                <a:latin typeface="Arial"/>
                <a:cs typeface="Arial"/>
              </a:rPr>
              <a:t>stop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word</a:t>
            </a:r>
            <a:endParaRPr sz="1600">
              <a:latin typeface="Arial"/>
              <a:cs typeface="Arial"/>
            </a:endParaRPr>
          </a:p>
          <a:p>
            <a:pPr marL="634365" indent="-287655">
              <a:lnSpc>
                <a:spcPct val="100000"/>
              </a:lnSpc>
              <a:spcBef>
                <a:spcPts val="980"/>
              </a:spcBef>
              <a:buClr>
                <a:srgbClr val="1286C3"/>
              </a:buClr>
              <a:buSzPct val="143750"/>
              <a:buChar char="•"/>
              <a:tabLst>
                <a:tab pos="634365" algn="l"/>
                <a:tab pos="635000" algn="l"/>
              </a:tabLst>
            </a:pPr>
            <a:r>
              <a:rPr sz="1600" spc="-60" dirty="0">
                <a:latin typeface="Arial"/>
                <a:cs typeface="Arial"/>
              </a:rPr>
              <a:t>Rimozione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punteggiatura</a:t>
            </a:r>
            <a:endParaRPr sz="1600">
              <a:latin typeface="Arial"/>
              <a:cs typeface="Arial"/>
            </a:endParaRPr>
          </a:p>
          <a:p>
            <a:pPr marL="1263650" lvl="1" indent="-287020">
              <a:lnSpc>
                <a:spcPct val="100000"/>
              </a:lnSpc>
              <a:spcBef>
                <a:spcPts val="985"/>
              </a:spcBef>
              <a:buClr>
                <a:srgbClr val="1286C3"/>
              </a:buClr>
              <a:buSzPct val="143750"/>
              <a:buChar char="•"/>
              <a:tabLst>
                <a:tab pos="1263650" algn="l"/>
                <a:tab pos="1264285" algn="l"/>
              </a:tabLst>
            </a:pPr>
            <a:r>
              <a:rPr sz="1600" spc="-40" dirty="0">
                <a:latin typeface="Arial"/>
                <a:cs typeface="Arial"/>
              </a:rPr>
              <a:t>Stemming</a:t>
            </a:r>
            <a:endParaRPr sz="1600">
              <a:latin typeface="Arial"/>
              <a:cs typeface="Arial"/>
            </a:endParaRPr>
          </a:p>
          <a:p>
            <a:pPr marL="1097280" indent="-287020">
              <a:lnSpc>
                <a:spcPct val="100000"/>
              </a:lnSpc>
              <a:spcBef>
                <a:spcPts val="985"/>
              </a:spcBef>
              <a:buClr>
                <a:srgbClr val="1286C3"/>
              </a:buClr>
              <a:buSzPct val="143750"/>
              <a:buChar char="•"/>
              <a:tabLst>
                <a:tab pos="1097280" algn="l"/>
                <a:tab pos="1097915" algn="l"/>
              </a:tabLst>
            </a:pPr>
            <a:r>
              <a:rPr sz="1600" spc="-60" dirty="0">
                <a:latin typeface="Arial"/>
                <a:cs typeface="Arial"/>
              </a:rPr>
              <a:t>Rimozione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NA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Clr>
                <a:srgbClr val="1286C3"/>
              </a:buClr>
              <a:buSzPct val="143750"/>
              <a:buChar char="•"/>
              <a:tabLst>
                <a:tab pos="299085" algn="l"/>
                <a:tab pos="299720" algn="l"/>
              </a:tabLst>
            </a:pPr>
            <a:r>
              <a:rPr sz="1600" spc="-60" dirty="0">
                <a:latin typeface="Arial"/>
                <a:cs typeface="Arial"/>
              </a:rPr>
              <a:t>Rimozione </a:t>
            </a:r>
            <a:r>
              <a:rPr sz="1600" spc="-50" dirty="0">
                <a:latin typeface="Arial"/>
                <a:cs typeface="Arial"/>
              </a:rPr>
              <a:t>parole </a:t>
            </a:r>
            <a:r>
              <a:rPr sz="1600" spc="-70" dirty="0">
                <a:latin typeface="Arial"/>
                <a:cs typeface="Arial"/>
              </a:rPr>
              <a:t>con </a:t>
            </a:r>
            <a:r>
              <a:rPr sz="1600" spc="30" dirty="0">
                <a:latin typeface="Arial"/>
                <a:cs typeface="Arial"/>
              </a:rPr>
              <a:t>tf-idf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basso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37576" y="1670304"/>
            <a:ext cx="4006850" cy="3517900"/>
            <a:chOff x="8037576" y="1670304"/>
            <a:chExt cx="4006850" cy="3517900"/>
          </a:xfrm>
        </p:grpSpPr>
        <p:sp>
          <p:nvSpPr>
            <p:cNvPr id="15" name="object 15"/>
            <p:cNvSpPr/>
            <p:nvPr/>
          </p:nvSpPr>
          <p:spPr>
            <a:xfrm>
              <a:off x="8052816" y="1685544"/>
              <a:ext cx="3976116" cy="34869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5196" y="1677924"/>
              <a:ext cx="3991610" cy="3502660"/>
            </a:xfrm>
            <a:custGeom>
              <a:avLst/>
              <a:gdLst/>
              <a:ahLst/>
              <a:cxnLst/>
              <a:rect l="l" t="t" r="r" b="b"/>
              <a:pathLst>
                <a:path w="3991609" h="3502660">
                  <a:moveTo>
                    <a:pt x="0" y="3502152"/>
                  </a:moveTo>
                  <a:lnTo>
                    <a:pt x="3991355" y="3502152"/>
                  </a:lnTo>
                  <a:lnTo>
                    <a:pt x="3991355" y="0"/>
                  </a:lnTo>
                  <a:lnTo>
                    <a:pt x="0" y="0"/>
                  </a:lnTo>
                  <a:lnTo>
                    <a:pt x="0" y="3502152"/>
                  </a:lnTo>
                  <a:close/>
                </a:path>
              </a:pathLst>
            </a:custGeom>
            <a:ln w="15240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654296" y="1677923"/>
            <a:ext cx="3183890" cy="387350"/>
            <a:chOff x="4654296" y="1677923"/>
            <a:chExt cx="3183890" cy="387350"/>
          </a:xfrm>
        </p:grpSpPr>
        <p:sp>
          <p:nvSpPr>
            <p:cNvPr id="18" name="object 18"/>
            <p:cNvSpPr/>
            <p:nvPr/>
          </p:nvSpPr>
          <p:spPr>
            <a:xfrm>
              <a:off x="4661916" y="1685543"/>
              <a:ext cx="3168650" cy="372110"/>
            </a:xfrm>
            <a:custGeom>
              <a:avLst/>
              <a:gdLst/>
              <a:ahLst/>
              <a:cxnLst/>
              <a:rect l="l" t="t" r="r" b="b"/>
              <a:pathLst>
                <a:path w="3168650" h="372110">
                  <a:moveTo>
                    <a:pt x="2982467" y="0"/>
                  </a:moveTo>
                  <a:lnTo>
                    <a:pt x="2982467" y="92963"/>
                  </a:lnTo>
                  <a:lnTo>
                    <a:pt x="0" y="92963"/>
                  </a:lnTo>
                  <a:lnTo>
                    <a:pt x="0" y="278891"/>
                  </a:lnTo>
                  <a:lnTo>
                    <a:pt x="2982467" y="278891"/>
                  </a:lnTo>
                  <a:lnTo>
                    <a:pt x="2982467" y="371855"/>
                  </a:lnTo>
                  <a:lnTo>
                    <a:pt x="3168395" y="185927"/>
                  </a:lnTo>
                  <a:lnTo>
                    <a:pt x="2982467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1916" y="1685543"/>
              <a:ext cx="3168650" cy="372110"/>
            </a:xfrm>
            <a:custGeom>
              <a:avLst/>
              <a:gdLst/>
              <a:ahLst/>
              <a:cxnLst/>
              <a:rect l="l" t="t" r="r" b="b"/>
              <a:pathLst>
                <a:path w="3168650" h="372110">
                  <a:moveTo>
                    <a:pt x="0" y="92963"/>
                  </a:moveTo>
                  <a:lnTo>
                    <a:pt x="2982467" y="92963"/>
                  </a:lnTo>
                  <a:lnTo>
                    <a:pt x="2982467" y="0"/>
                  </a:lnTo>
                  <a:lnTo>
                    <a:pt x="3168395" y="185927"/>
                  </a:lnTo>
                  <a:lnTo>
                    <a:pt x="2982467" y="371855"/>
                  </a:lnTo>
                  <a:lnTo>
                    <a:pt x="2982467" y="278891"/>
                  </a:lnTo>
                  <a:lnTo>
                    <a:pt x="0" y="278891"/>
                  </a:lnTo>
                  <a:lnTo>
                    <a:pt x="0" y="92963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756647" y="5448300"/>
            <a:ext cx="289560" cy="563880"/>
            <a:chOff x="9756647" y="5448300"/>
            <a:chExt cx="289560" cy="563880"/>
          </a:xfrm>
        </p:grpSpPr>
        <p:sp>
          <p:nvSpPr>
            <p:cNvPr id="21" name="object 21"/>
            <p:cNvSpPr/>
            <p:nvPr/>
          </p:nvSpPr>
          <p:spPr>
            <a:xfrm>
              <a:off x="9764267" y="5455920"/>
              <a:ext cx="274320" cy="548640"/>
            </a:xfrm>
            <a:custGeom>
              <a:avLst/>
              <a:gdLst/>
              <a:ahLst/>
              <a:cxnLst/>
              <a:rect l="l" t="t" r="r" b="b"/>
              <a:pathLst>
                <a:path w="274320" h="548639">
                  <a:moveTo>
                    <a:pt x="205739" y="0"/>
                  </a:moveTo>
                  <a:lnTo>
                    <a:pt x="68579" y="0"/>
                  </a:lnTo>
                  <a:lnTo>
                    <a:pt x="68579" y="411479"/>
                  </a:lnTo>
                  <a:lnTo>
                    <a:pt x="0" y="411479"/>
                  </a:lnTo>
                  <a:lnTo>
                    <a:pt x="137159" y="548639"/>
                  </a:lnTo>
                  <a:lnTo>
                    <a:pt x="274320" y="411479"/>
                  </a:lnTo>
                  <a:lnTo>
                    <a:pt x="205739" y="41147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64267" y="5455920"/>
              <a:ext cx="274320" cy="548640"/>
            </a:xfrm>
            <a:custGeom>
              <a:avLst/>
              <a:gdLst/>
              <a:ahLst/>
              <a:cxnLst/>
              <a:rect l="l" t="t" r="r" b="b"/>
              <a:pathLst>
                <a:path w="274320" h="548639">
                  <a:moveTo>
                    <a:pt x="0" y="411479"/>
                  </a:moveTo>
                  <a:lnTo>
                    <a:pt x="68579" y="41147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411479"/>
                  </a:lnTo>
                  <a:lnTo>
                    <a:pt x="274320" y="411479"/>
                  </a:lnTo>
                  <a:lnTo>
                    <a:pt x="137159" y="548639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83016" y="6162852"/>
            <a:ext cx="309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LDA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(Latent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Dirichlet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Allocation)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76" y="0"/>
            <a:ext cx="6517005" cy="6858000"/>
            <a:chOff x="150876" y="0"/>
            <a:chExt cx="6517005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643" y="3666744"/>
              <a:ext cx="4524756" cy="2738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8195" y="3630167"/>
              <a:ext cx="4599685" cy="2813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64538" y="1036065"/>
            <a:ext cx="22529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2465" marR="5080" indent="-6604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latin typeface="Arial"/>
                <a:cs typeface="Arial"/>
              </a:rPr>
              <a:t>Selezione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dei  </a:t>
            </a:r>
            <a:r>
              <a:rPr sz="3200" spc="-145" dirty="0">
                <a:latin typeface="Arial"/>
                <a:cs typeface="Arial"/>
              </a:rPr>
              <a:t>Topic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51375" y="202692"/>
            <a:ext cx="5998845" cy="3190240"/>
            <a:chOff x="4651375" y="202692"/>
            <a:chExt cx="5998845" cy="3190240"/>
          </a:xfrm>
        </p:grpSpPr>
        <p:sp>
          <p:nvSpPr>
            <p:cNvPr id="13" name="object 13"/>
            <p:cNvSpPr/>
            <p:nvPr/>
          </p:nvSpPr>
          <p:spPr>
            <a:xfrm>
              <a:off x="4687823" y="239268"/>
              <a:ext cx="5923787" cy="3115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1375" y="202692"/>
              <a:ext cx="5998591" cy="3190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639811" y="3630167"/>
            <a:ext cx="4326890" cy="2859405"/>
            <a:chOff x="7639811" y="3630167"/>
            <a:chExt cx="4326890" cy="2859405"/>
          </a:xfrm>
        </p:grpSpPr>
        <p:sp>
          <p:nvSpPr>
            <p:cNvPr id="16" name="object 16"/>
            <p:cNvSpPr/>
            <p:nvPr/>
          </p:nvSpPr>
          <p:spPr>
            <a:xfrm>
              <a:off x="7676387" y="3666743"/>
              <a:ext cx="4251959" cy="2784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9811" y="3630167"/>
              <a:ext cx="4326763" cy="2859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1340241" y="3259147"/>
            <a:ext cx="132715" cy="254635"/>
          </a:xfrm>
          <a:custGeom>
            <a:avLst/>
            <a:gdLst/>
            <a:ahLst/>
            <a:cxnLst/>
            <a:rect l="l" t="t" r="r" b="b"/>
            <a:pathLst>
              <a:path w="132715" h="254635">
                <a:moveTo>
                  <a:pt x="109873" y="11491"/>
                </a:moveTo>
                <a:lnTo>
                  <a:pt x="61092" y="11491"/>
                </a:lnTo>
                <a:lnTo>
                  <a:pt x="69375" y="13229"/>
                </a:lnTo>
                <a:lnTo>
                  <a:pt x="76991" y="16825"/>
                </a:lnTo>
                <a:lnTo>
                  <a:pt x="99538" y="56568"/>
                </a:lnTo>
                <a:lnTo>
                  <a:pt x="99584" y="68506"/>
                </a:lnTo>
                <a:lnTo>
                  <a:pt x="97918" y="80476"/>
                </a:lnTo>
                <a:lnTo>
                  <a:pt x="94180" y="95073"/>
                </a:lnTo>
                <a:lnTo>
                  <a:pt x="88489" y="111432"/>
                </a:lnTo>
                <a:lnTo>
                  <a:pt x="81131" y="133008"/>
                </a:lnTo>
                <a:lnTo>
                  <a:pt x="76201" y="153739"/>
                </a:lnTo>
                <a:lnTo>
                  <a:pt x="73701" y="173636"/>
                </a:lnTo>
                <a:lnTo>
                  <a:pt x="73630" y="192712"/>
                </a:lnTo>
                <a:lnTo>
                  <a:pt x="80869" y="191823"/>
                </a:lnTo>
                <a:lnTo>
                  <a:pt x="80726" y="180558"/>
                </a:lnTo>
                <a:lnTo>
                  <a:pt x="81440" y="170566"/>
                </a:lnTo>
                <a:lnTo>
                  <a:pt x="102121" y="125372"/>
                </a:lnTo>
                <a:lnTo>
                  <a:pt x="111222" y="111940"/>
                </a:lnTo>
                <a:lnTo>
                  <a:pt x="121624" y="94962"/>
                </a:lnTo>
                <a:lnTo>
                  <a:pt x="128621" y="78888"/>
                </a:lnTo>
                <a:lnTo>
                  <a:pt x="132189" y="63720"/>
                </a:lnTo>
                <a:lnTo>
                  <a:pt x="132304" y="49456"/>
                </a:lnTo>
                <a:lnTo>
                  <a:pt x="130141" y="39308"/>
                </a:lnTo>
                <a:lnTo>
                  <a:pt x="125954" y="29803"/>
                </a:lnTo>
                <a:lnTo>
                  <a:pt x="119766" y="20917"/>
                </a:lnTo>
                <a:lnTo>
                  <a:pt x="111603" y="12626"/>
                </a:lnTo>
                <a:lnTo>
                  <a:pt x="109873" y="11491"/>
                </a:lnTo>
                <a:close/>
              </a:path>
              <a:path w="132715" h="254635">
                <a:moveTo>
                  <a:pt x="75009" y="0"/>
                </a:moveTo>
                <a:lnTo>
                  <a:pt x="35609" y="6800"/>
                </a:lnTo>
                <a:lnTo>
                  <a:pt x="2557" y="37407"/>
                </a:lnTo>
                <a:lnTo>
                  <a:pt x="0" y="47970"/>
                </a:lnTo>
                <a:lnTo>
                  <a:pt x="97" y="59616"/>
                </a:lnTo>
                <a:lnTo>
                  <a:pt x="17115" y="86032"/>
                </a:lnTo>
                <a:lnTo>
                  <a:pt x="23211" y="85397"/>
                </a:lnTo>
                <a:lnTo>
                  <a:pt x="23719" y="46027"/>
                </a:lnTo>
                <a:lnTo>
                  <a:pt x="21560" y="41455"/>
                </a:lnTo>
                <a:lnTo>
                  <a:pt x="21136" y="37232"/>
                </a:lnTo>
                <a:lnTo>
                  <a:pt x="20544" y="31803"/>
                </a:lnTo>
                <a:lnTo>
                  <a:pt x="23338" y="25707"/>
                </a:lnTo>
                <a:lnTo>
                  <a:pt x="29688" y="20754"/>
                </a:lnTo>
                <a:lnTo>
                  <a:pt x="36038" y="15674"/>
                </a:lnTo>
                <a:lnTo>
                  <a:pt x="43531" y="12626"/>
                </a:lnTo>
                <a:lnTo>
                  <a:pt x="52167" y="11610"/>
                </a:lnTo>
                <a:lnTo>
                  <a:pt x="61092" y="11491"/>
                </a:lnTo>
                <a:lnTo>
                  <a:pt x="109873" y="11491"/>
                </a:lnTo>
                <a:lnTo>
                  <a:pt x="101437" y="5957"/>
                </a:lnTo>
                <a:lnTo>
                  <a:pt x="89235" y="1752"/>
                </a:lnTo>
                <a:lnTo>
                  <a:pt x="75009" y="0"/>
                </a:lnTo>
                <a:close/>
              </a:path>
              <a:path w="132715" h="254635">
                <a:moveTo>
                  <a:pt x="84806" y="214175"/>
                </a:moveTo>
                <a:lnTo>
                  <a:pt x="81123" y="214683"/>
                </a:lnTo>
                <a:lnTo>
                  <a:pt x="75535" y="215318"/>
                </a:lnTo>
                <a:lnTo>
                  <a:pt x="71090" y="217731"/>
                </a:lnTo>
                <a:lnTo>
                  <a:pt x="67661" y="222049"/>
                </a:lnTo>
                <a:lnTo>
                  <a:pt x="64105" y="226367"/>
                </a:lnTo>
                <a:lnTo>
                  <a:pt x="62708" y="231193"/>
                </a:lnTo>
                <a:lnTo>
                  <a:pt x="85568" y="254434"/>
                </a:lnTo>
                <a:lnTo>
                  <a:pt x="94093" y="252194"/>
                </a:lnTo>
                <a:lnTo>
                  <a:pt x="99855" y="247751"/>
                </a:lnTo>
                <a:lnTo>
                  <a:pt x="102856" y="241093"/>
                </a:lnTo>
                <a:lnTo>
                  <a:pt x="102971" y="236781"/>
                </a:lnTo>
                <a:lnTo>
                  <a:pt x="102989" y="231193"/>
                </a:lnTo>
                <a:lnTo>
                  <a:pt x="102713" y="228526"/>
                </a:lnTo>
                <a:lnTo>
                  <a:pt x="101443" y="225224"/>
                </a:lnTo>
                <a:lnTo>
                  <a:pt x="99284" y="222557"/>
                </a:lnTo>
                <a:lnTo>
                  <a:pt x="97125" y="219763"/>
                </a:lnTo>
                <a:lnTo>
                  <a:pt x="94458" y="217731"/>
                </a:lnTo>
                <a:lnTo>
                  <a:pt x="91283" y="216207"/>
                </a:lnTo>
                <a:lnTo>
                  <a:pt x="88235" y="214810"/>
                </a:lnTo>
                <a:lnTo>
                  <a:pt x="84806" y="214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48185" y="3196498"/>
            <a:ext cx="132114" cy="2538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420093" y="2519883"/>
            <a:ext cx="189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UKIJ Junun"/>
                <a:cs typeface="UKIJ Junun"/>
              </a:rPr>
              <a:t>?</a:t>
            </a:r>
            <a:endParaRPr sz="4400">
              <a:latin typeface="UKIJ Junun"/>
              <a:cs typeface="UKIJ Jun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124473" y="2830179"/>
            <a:ext cx="139612" cy="2487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54715" y="3215876"/>
            <a:ext cx="131774" cy="252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819900" y="4788408"/>
            <a:ext cx="769620" cy="177165"/>
            <a:chOff x="6819900" y="4788408"/>
            <a:chExt cx="769620" cy="177165"/>
          </a:xfrm>
        </p:grpSpPr>
        <p:sp>
          <p:nvSpPr>
            <p:cNvPr id="24" name="object 24"/>
            <p:cNvSpPr/>
            <p:nvPr/>
          </p:nvSpPr>
          <p:spPr>
            <a:xfrm>
              <a:off x="6827520" y="4796028"/>
              <a:ext cx="754380" cy="161925"/>
            </a:xfrm>
            <a:custGeom>
              <a:avLst/>
              <a:gdLst/>
              <a:ahLst/>
              <a:cxnLst/>
              <a:rect l="l" t="t" r="r" b="b"/>
              <a:pathLst>
                <a:path w="754379" h="161925">
                  <a:moveTo>
                    <a:pt x="80772" y="0"/>
                  </a:moveTo>
                  <a:lnTo>
                    <a:pt x="0" y="80772"/>
                  </a:lnTo>
                  <a:lnTo>
                    <a:pt x="80772" y="161544"/>
                  </a:lnTo>
                  <a:lnTo>
                    <a:pt x="80772" y="121158"/>
                  </a:lnTo>
                  <a:lnTo>
                    <a:pt x="754379" y="121158"/>
                  </a:lnTo>
                  <a:lnTo>
                    <a:pt x="754379" y="40386"/>
                  </a:lnTo>
                  <a:lnTo>
                    <a:pt x="80772" y="40386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27520" y="4796028"/>
              <a:ext cx="754380" cy="161925"/>
            </a:xfrm>
            <a:custGeom>
              <a:avLst/>
              <a:gdLst/>
              <a:ahLst/>
              <a:cxnLst/>
              <a:rect l="l" t="t" r="r" b="b"/>
              <a:pathLst>
                <a:path w="754379" h="161925">
                  <a:moveTo>
                    <a:pt x="0" y="80772"/>
                  </a:moveTo>
                  <a:lnTo>
                    <a:pt x="80772" y="0"/>
                  </a:lnTo>
                  <a:lnTo>
                    <a:pt x="80772" y="40386"/>
                  </a:lnTo>
                  <a:lnTo>
                    <a:pt x="754379" y="40386"/>
                  </a:lnTo>
                  <a:lnTo>
                    <a:pt x="754379" y="121158"/>
                  </a:lnTo>
                  <a:lnTo>
                    <a:pt x="80772" y="121158"/>
                  </a:lnTo>
                  <a:lnTo>
                    <a:pt x="80772" y="161544"/>
                  </a:lnTo>
                  <a:lnTo>
                    <a:pt x="0" y="80772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6457-1D42-484A-B50C-772B7D4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648" y="264485"/>
            <a:ext cx="4676775" cy="615553"/>
          </a:xfrm>
        </p:spPr>
        <p:txBody>
          <a:bodyPr/>
          <a:lstStyle/>
          <a:p>
            <a:r>
              <a:rPr lang="en-US" dirty="0"/>
              <a:t>Topic e </a:t>
            </a:r>
            <a:r>
              <a:rPr lang="en-US" dirty="0" err="1"/>
              <a:t>coerenza</a:t>
            </a:r>
            <a:endParaRPr lang="pl-PL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275AF28B-CDC5-47B8-B7EC-6AF4971F30F3}"/>
              </a:ext>
            </a:extLst>
          </p:cNvPr>
          <p:cNvGrpSpPr/>
          <p:nvPr/>
        </p:nvGrpSpPr>
        <p:grpSpPr>
          <a:xfrm>
            <a:off x="76200" y="0"/>
            <a:ext cx="6517005" cy="6858000"/>
            <a:chOff x="150876" y="0"/>
            <a:chExt cx="6517005" cy="68580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AA771041-DD89-44E5-8948-3A6C944F3AA3}"/>
                </a:ext>
              </a:extLst>
            </p:cNvPr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CF5CCCA-001C-4C76-9A19-8B5B8B7526B4}"/>
                </a:ext>
              </a:extLst>
            </p:cNvPr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521B424C-D0AB-4EEA-88B4-24A39656F814}"/>
                </a:ext>
              </a:extLst>
            </p:cNvPr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83DEBF7-5260-4993-86FB-8205FC77C3E1}"/>
                </a:ext>
              </a:extLst>
            </p:cNvPr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14AA5B3A-2677-41DE-8E5A-4710FEA81059}"/>
                </a:ext>
              </a:extLst>
            </p:cNvPr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C0152FEF-7E5E-4CEA-B380-0F2332E3DBC2}"/>
                </a:ext>
              </a:extLst>
            </p:cNvPr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BBCCFE24-AE52-4E6A-85E4-1D469069DB45}"/>
                </a:ext>
              </a:extLst>
            </p:cNvPr>
            <p:cNvSpPr/>
            <p:nvPr/>
          </p:nvSpPr>
          <p:spPr>
            <a:xfrm>
              <a:off x="2104643" y="3666744"/>
              <a:ext cx="4524756" cy="2738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2834630C-D3BA-4B55-87C0-F05094F801F3}"/>
                </a:ext>
              </a:extLst>
            </p:cNvPr>
            <p:cNvSpPr/>
            <p:nvPr/>
          </p:nvSpPr>
          <p:spPr>
            <a:xfrm>
              <a:off x="2068195" y="3630167"/>
              <a:ext cx="4599685" cy="2813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ECD8E8D-032D-4AFA-970F-6FAF94D2FDD5}"/>
              </a:ext>
            </a:extLst>
          </p:cNvPr>
          <p:cNvSpPr txBox="1"/>
          <p:nvPr/>
        </p:nvSpPr>
        <p:spPr>
          <a:xfrm>
            <a:off x="2875112" y="309445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(</a:t>
            </a:r>
            <a:r>
              <a:rPr lang="pl-PL" dirty="0"/>
              <a:t>topicmodels</a:t>
            </a:r>
            <a:r>
              <a:rPr lang="en-US" dirty="0"/>
              <a:t> package)</a:t>
            </a:r>
            <a:endParaRPr lang="pl-PL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AAB23F8-CDC4-40C8-B85D-EA6679735BD9}"/>
              </a:ext>
            </a:extLst>
          </p:cNvPr>
          <p:cNvSpPr txBox="1"/>
          <p:nvPr/>
        </p:nvSpPr>
        <p:spPr>
          <a:xfrm>
            <a:off x="2138512" y="414390"/>
            <a:ext cx="264160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65" dirty="0">
                <a:latin typeface="Arial"/>
                <a:cs typeface="Arial"/>
              </a:rPr>
              <a:t>1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statistic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70" dirty="0">
                <a:latin typeface="Arial"/>
                <a:cs typeface="Arial"/>
              </a:rPr>
              <a:t>2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254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health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55" dirty="0">
                <a:latin typeface="Arial"/>
                <a:cs typeface="Arial"/>
              </a:rPr>
              <a:t>3 </a:t>
            </a:r>
            <a:r>
              <a:rPr sz="1500" spc="-110" dirty="0">
                <a:latin typeface="Arial"/>
                <a:cs typeface="Arial"/>
              </a:rPr>
              <a:t>= </a:t>
            </a:r>
            <a:r>
              <a:rPr sz="1500" spc="-15" dirty="0">
                <a:latin typeface="Arial"/>
                <a:cs typeface="Arial"/>
              </a:rPr>
              <a:t>political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economy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ts val="171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60" dirty="0">
                <a:latin typeface="Arial"/>
                <a:cs typeface="Arial"/>
              </a:rPr>
              <a:t>4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26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mathematical</a:t>
            </a:r>
            <a:endParaRPr sz="1500" dirty="0">
              <a:latin typeface="Arial"/>
              <a:cs typeface="Arial"/>
            </a:endParaRPr>
          </a:p>
          <a:p>
            <a:pPr marL="299085">
              <a:lnSpc>
                <a:spcPts val="1710"/>
              </a:lnSpc>
            </a:pPr>
            <a:r>
              <a:rPr sz="1500" spc="-60" dirty="0">
                <a:latin typeface="Arial"/>
                <a:cs typeface="Arial"/>
              </a:rPr>
              <a:t>economics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14" dirty="0">
                <a:latin typeface="Arial"/>
                <a:cs typeface="Arial"/>
              </a:rPr>
              <a:t>5 </a:t>
            </a:r>
            <a:r>
              <a:rPr sz="1500" spc="-110" dirty="0">
                <a:latin typeface="Arial"/>
                <a:cs typeface="Arial"/>
              </a:rPr>
              <a:t>= </a:t>
            </a:r>
            <a:r>
              <a:rPr sz="1500" spc="-35" dirty="0">
                <a:latin typeface="Arial"/>
                <a:cs typeface="Arial"/>
              </a:rPr>
              <a:t>labour</a:t>
            </a:r>
            <a:r>
              <a:rPr sz="1500" spc="-27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economics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50" dirty="0">
                <a:latin typeface="Arial"/>
                <a:cs typeface="Arial"/>
              </a:rPr>
              <a:t>6 </a:t>
            </a:r>
            <a:r>
              <a:rPr sz="1500" spc="-110" dirty="0">
                <a:latin typeface="Arial"/>
                <a:cs typeface="Arial"/>
              </a:rPr>
              <a:t>= </a:t>
            </a:r>
            <a:r>
              <a:rPr sz="1500" spc="-25" dirty="0">
                <a:latin typeface="Arial"/>
                <a:cs typeface="Arial"/>
              </a:rPr>
              <a:t>industrial</a:t>
            </a:r>
            <a:r>
              <a:rPr sz="1500" spc="-32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economics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95" dirty="0">
                <a:latin typeface="Arial"/>
                <a:cs typeface="Arial"/>
              </a:rPr>
              <a:t>7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energy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A616EF-51C5-4D74-9952-D9DC015A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10" y="3689861"/>
            <a:ext cx="5327851" cy="27155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F04A2A-C7F2-489E-8024-AA992DFDC14E}"/>
              </a:ext>
            </a:extLst>
          </p:cNvPr>
          <p:cNvSpPr txBox="1"/>
          <p:nvPr/>
        </p:nvSpPr>
        <p:spPr>
          <a:xfrm>
            <a:off x="7620000" y="308820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(</a:t>
            </a:r>
            <a:r>
              <a:rPr lang="pl-PL" dirty="0"/>
              <a:t>textmineR </a:t>
            </a:r>
            <a:r>
              <a:rPr lang="en-US" dirty="0"/>
              <a:t> package)</a:t>
            </a:r>
            <a:endParaRPr lang="pl-P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84D455-5B17-487B-90C2-45B6F8B8D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91" y="1652335"/>
            <a:ext cx="6096000" cy="4380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036DB8-EA3E-4173-A347-5172B53B9A5F}"/>
              </a:ext>
            </a:extLst>
          </p:cNvPr>
          <p:cNvSpPr txBox="1"/>
          <p:nvPr/>
        </p:nvSpPr>
        <p:spPr>
          <a:xfrm>
            <a:off x="7162800" y="11942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Coerenza</a:t>
            </a:r>
            <a:r>
              <a:rPr lang="en-US" dirty="0"/>
              <a:t> (</a:t>
            </a:r>
            <a:r>
              <a:rPr lang="pl-PL" dirty="0"/>
              <a:t>t</a:t>
            </a:r>
            <a:r>
              <a:rPr lang="en-US" dirty="0" err="1"/>
              <a:t>extmineR</a:t>
            </a:r>
            <a:r>
              <a:rPr lang="en-US" dirty="0"/>
              <a:t> package)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902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876" y="0"/>
            <a:ext cx="2437130" cy="6858000"/>
            <a:chOff x="150876" y="0"/>
            <a:chExt cx="2437130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66086" y="1036065"/>
            <a:ext cx="18510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5"/>
              </a:spcBef>
            </a:pPr>
            <a:r>
              <a:rPr sz="3200" spc="-165" dirty="0"/>
              <a:t>Gamma  </a:t>
            </a:r>
            <a:r>
              <a:rPr sz="3200" spc="-25" dirty="0"/>
              <a:t>probability</a:t>
            </a:r>
            <a:endParaRPr sz="3200" dirty="0"/>
          </a:p>
        </p:txBody>
      </p:sp>
      <p:grpSp>
        <p:nvGrpSpPr>
          <p:cNvPr id="12" name="object 12"/>
          <p:cNvGrpSpPr/>
          <p:nvPr/>
        </p:nvGrpSpPr>
        <p:grpSpPr>
          <a:xfrm>
            <a:off x="4651375" y="3390900"/>
            <a:ext cx="7341234" cy="3363595"/>
            <a:chOff x="4651375" y="3390900"/>
            <a:chExt cx="7341234" cy="3363595"/>
          </a:xfrm>
        </p:grpSpPr>
        <p:sp>
          <p:nvSpPr>
            <p:cNvPr id="13" name="object 13"/>
            <p:cNvSpPr/>
            <p:nvPr/>
          </p:nvSpPr>
          <p:spPr>
            <a:xfrm>
              <a:off x="4687823" y="3427476"/>
              <a:ext cx="7266432" cy="3288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1375" y="3390900"/>
              <a:ext cx="7341234" cy="33635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876927" y="103631"/>
            <a:ext cx="6686550" cy="3148965"/>
            <a:chOff x="4876927" y="103631"/>
            <a:chExt cx="6686550" cy="3148965"/>
          </a:xfrm>
        </p:grpSpPr>
        <p:sp>
          <p:nvSpPr>
            <p:cNvPr id="16" name="object 16"/>
            <p:cNvSpPr/>
            <p:nvPr/>
          </p:nvSpPr>
          <p:spPr>
            <a:xfrm>
              <a:off x="4913376" y="140207"/>
              <a:ext cx="6611112" cy="30739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6927" y="103631"/>
              <a:ext cx="6686042" cy="31488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81956" y="2552699"/>
              <a:ext cx="6477000" cy="304800"/>
            </a:xfrm>
            <a:custGeom>
              <a:avLst/>
              <a:gdLst/>
              <a:ahLst/>
              <a:cxnLst/>
              <a:rect l="l" t="t" r="r" b="b"/>
              <a:pathLst>
                <a:path w="6477000" h="304800">
                  <a:moveTo>
                    <a:pt x="0" y="304800"/>
                  </a:moveTo>
                  <a:lnTo>
                    <a:pt x="6477000" y="304800"/>
                  </a:lnTo>
                  <a:lnTo>
                    <a:pt x="6477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8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1">
            <a:extLst>
              <a:ext uri="{FF2B5EF4-FFF2-40B4-BE49-F238E27FC236}">
                <a16:creationId xmlns:a16="http://schemas.microsoft.com/office/drawing/2014/main" id="{71666928-2F2D-46CB-BA1C-0F370F2FAE82}"/>
              </a:ext>
            </a:extLst>
          </p:cNvPr>
          <p:cNvSpPr txBox="1"/>
          <p:nvPr/>
        </p:nvSpPr>
        <p:spPr>
          <a:xfrm>
            <a:off x="1563116" y="2993516"/>
            <a:ext cx="264160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65" dirty="0">
                <a:latin typeface="Arial"/>
                <a:cs typeface="Arial"/>
              </a:rPr>
              <a:t>1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statistic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70" dirty="0">
                <a:latin typeface="Arial"/>
                <a:cs typeface="Arial"/>
              </a:rPr>
              <a:t>2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254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health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55" dirty="0">
                <a:latin typeface="Arial"/>
                <a:cs typeface="Arial"/>
              </a:rPr>
              <a:t>3 </a:t>
            </a:r>
            <a:r>
              <a:rPr sz="1500" spc="-110" dirty="0">
                <a:latin typeface="Arial"/>
                <a:cs typeface="Arial"/>
              </a:rPr>
              <a:t>= </a:t>
            </a:r>
            <a:r>
              <a:rPr sz="1500" spc="-15" dirty="0">
                <a:latin typeface="Arial"/>
                <a:cs typeface="Arial"/>
              </a:rPr>
              <a:t>political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economy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ts val="171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60" dirty="0">
                <a:latin typeface="Arial"/>
                <a:cs typeface="Arial"/>
              </a:rPr>
              <a:t>4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260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mathematical</a:t>
            </a:r>
            <a:endParaRPr sz="1500" dirty="0">
              <a:latin typeface="Arial"/>
              <a:cs typeface="Arial"/>
            </a:endParaRPr>
          </a:p>
          <a:p>
            <a:pPr marL="299085">
              <a:lnSpc>
                <a:spcPts val="1710"/>
              </a:lnSpc>
            </a:pPr>
            <a:r>
              <a:rPr sz="1500" spc="-60" dirty="0">
                <a:latin typeface="Arial"/>
                <a:cs typeface="Arial"/>
              </a:rPr>
              <a:t>economics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14" dirty="0">
                <a:latin typeface="Arial"/>
                <a:cs typeface="Arial"/>
              </a:rPr>
              <a:t>5 </a:t>
            </a:r>
            <a:r>
              <a:rPr sz="1500" spc="-110" dirty="0">
                <a:latin typeface="Arial"/>
                <a:cs typeface="Arial"/>
              </a:rPr>
              <a:t>= </a:t>
            </a:r>
            <a:r>
              <a:rPr sz="1500" spc="-35" dirty="0">
                <a:latin typeface="Arial"/>
                <a:cs typeface="Arial"/>
              </a:rPr>
              <a:t>labour</a:t>
            </a:r>
            <a:r>
              <a:rPr sz="1500" spc="-27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economics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50" dirty="0">
                <a:latin typeface="Arial"/>
                <a:cs typeface="Arial"/>
              </a:rPr>
              <a:t>6 </a:t>
            </a:r>
            <a:r>
              <a:rPr sz="1500" spc="-110" dirty="0">
                <a:latin typeface="Arial"/>
                <a:cs typeface="Arial"/>
              </a:rPr>
              <a:t>= </a:t>
            </a:r>
            <a:r>
              <a:rPr sz="1500" spc="-25" dirty="0">
                <a:latin typeface="Arial"/>
                <a:cs typeface="Arial"/>
              </a:rPr>
              <a:t>industrial</a:t>
            </a:r>
            <a:r>
              <a:rPr sz="1500" spc="-32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economics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95" dirty="0">
                <a:latin typeface="Arial"/>
                <a:cs typeface="Arial"/>
              </a:rPr>
              <a:t>7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energy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0876" y="0"/>
            <a:ext cx="2437130" cy="6858000"/>
            <a:chOff x="150876" y="0"/>
            <a:chExt cx="2437130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10200" y="3135694"/>
            <a:ext cx="26416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333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Arial"/>
                <a:cs typeface="Arial"/>
              </a:rPr>
              <a:t>topic </a:t>
            </a:r>
            <a:r>
              <a:rPr sz="1500" spc="-165" dirty="0">
                <a:latin typeface="Arial"/>
                <a:cs typeface="Arial"/>
              </a:rPr>
              <a:t>1 </a:t>
            </a:r>
            <a:r>
              <a:rPr sz="1500" spc="-110" dirty="0">
                <a:latin typeface="Arial"/>
                <a:cs typeface="Arial"/>
              </a:rPr>
              <a:t>=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statistic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F4AAFFB-3AA3-42D6-8402-550D93E5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90" y="2036895"/>
            <a:ext cx="4634002" cy="26966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EE639D7-0B05-498B-8DBB-6C94F7BB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20" y="2483871"/>
            <a:ext cx="4512986" cy="2972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9237A1-C6BD-4635-8A24-A47AC2BB3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90" y="3791390"/>
            <a:ext cx="4709646" cy="2503950"/>
          </a:xfrm>
          <a:prstGeom prst="rect">
            <a:avLst/>
          </a:prstGeom>
        </p:spPr>
      </p:pic>
      <p:sp>
        <p:nvSpPr>
          <p:cNvPr id="17" name="object 10">
            <a:extLst>
              <a:ext uri="{FF2B5EF4-FFF2-40B4-BE49-F238E27FC236}">
                <a16:creationId xmlns:a16="http://schemas.microsoft.com/office/drawing/2014/main" id="{BE4B440C-C0B1-4A1F-80D8-B0BDF99A7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0" y="562660"/>
            <a:ext cx="470964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5"/>
              </a:spcBef>
            </a:pPr>
            <a:r>
              <a:rPr lang="en-US" sz="3200" spc="-165" dirty="0"/>
              <a:t>Human topic evaluation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343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6201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0876" y="0"/>
            <a:ext cx="7236459" cy="6858000"/>
            <a:chOff x="150876" y="0"/>
            <a:chExt cx="7236459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0"/>
              <a:ext cx="1122045" cy="5329555"/>
            </a:xfrm>
            <a:custGeom>
              <a:avLst/>
              <a:gdLst/>
              <a:ahLst/>
              <a:cxnLst/>
              <a:rect l="l" t="t" r="r" b="b"/>
              <a:pathLst>
                <a:path w="1122045" h="5329555">
                  <a:moveTo>
                    <a:pt x="1121664" y="0"/>
                  </a:moveTo>
                  <a:lnTo>
                    <a:pt x="867791" y="0"/>
                  </a:lnTo>
                  <a:lnTo>
                    <a:pt x="0" y="5286502"/>
                  </a:lnTo>
                  <a:lnTo>
                    <a:pt x="247497" y="5329428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7528" y="2453639"/>
              <a:ext cx="5791200" cy="3549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1078" y="2417064"/>
              <a:ext cx="5866130" cy="3624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30025" y="537465"/>
            <a:ext cx="2962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Kohonen</a:t>
            </a:r>
            <a:r>
              <a:rPr spc="-355" dirty="0"/>
              <a:t> </a:t>
            </a:r>
            <a:r>
              <a:rPr spc="-140" dirty="0"/>
              <a:t>Map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693279" y="2453639"/>
            <a:ext cx="4210685" cy="3551554"/>
            <a:chOff x="7693279" y="2453639"/>
            <a:chExt cx="4210685" cy="3551554"/>
          </a:xfrm>
        </p:grpSpPr>
        <p:sp>
          <p:nvSpPr>
            <p:cNvPr id="14" name="object 14"/>
            <p:cNvSpPr/>
            <p:nvPr/>
          </p:nvSpPr>
          <p:spPr>
            <a:xfrm>
              <a:off x="7729728" y="2490215"/>
              <a:ext cx="4136135" cy="3476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93279" y="2453639"/>
              <a:ext cx="4210685" cy="3551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18776" y="3454907"/>
              <a:ext cx="353695" cy="346075"/>
            </a:xfrm>
            <a:custGeom>
              <a:avLst/>
              <a:gdLst/>
              <a:ahLst/>
              <a:cxnLst/>
              <a:rect l="l" t="t" r="r" b="b"/>
              <a:pathLst>
                <a:path w="353695" h="346075">
                  <a:moveTo>
                    <a:pt x="176783" y="0"/>
                  </a:moveTo>
                  <a:lnTo>
                    <a:pt x="129778" y="6180"/>
                  </a:lnTo>
                  <a:lnTo>
                    <a:pt x="87545" y="23621"/>
                  </a:lnTo>
                  <a:lnTo>
                    <a:pt x="51768" y="50672"/>
                  </a:lnTo>
                  <a:lnTo>
                    <a:pt x="24129" y="85682"/>
                  </a:lnTo>
                  <a:lnTo>
                    <a:pt x="6312" y="126999"/>
                  </a:lnTo>
                  <a:lnTo>
                    <a:pt x="0" y="172973"/>
                  </a:lnTo>
                  <a:lnTo>
                    <a:pt x="6312" y="218947"/>
                  </a:lnTo>
                  <a:lnTo>
                    <a:pt x="24129" y="260265"/>
                  </a:lnTo>
                  <a:lnTo>
                    <a:pt x="51768" y="295274"/>
                  </a:lnTo>
                  <a:lnTo>
                    <a:pt x="87545" y="322325"/>
                  </a:lnTo>
                  <a:lnTo>
                    <a:pt x="129778" y="339767"/>
                  </a:lnTo>
                  <a:lnTo>
                    <a:pt x="176783" y="345947"/>
                  </a:lnTo>
                  <a:lnTo>
                    <a:pt x="223789" y="339767"/>
                  </a:lnTo>
                  <a:lnTo>
                    <a:pt x="266022" y="322325"/>
                  </a:lnTo>
                  <a:lnTo>
                    <a:pt x="301799" y="295274"/>
                  </a:lnTo>
                  <a:lnTo>
                    <a:pt x="329438" y="260265"/>
                  </a:lnTo>
                  <a:lnTo>
                    <a:pt x="347255" y="218947"/>
                  </a:lnTo>
                  <a:lnTo>
                    <a:pt x="353568" y="172973"/>
                  </a:lnTo>
                  <a:lnTo>
                    <a:pt x="347255" y="127000"/>
                  </a:lnTo>
                  <a:lnTo>
                    <a:pt x="329438" y="85682"/>
                  </a:lnTo>
                  <a:lnTo>
                    <a:pt x="301799" y="50673"/>
                  </a:lnTo>
                  <a:lnTo>
                    <a:pt x="266022" y="23622"/>
                  </a:lnTo>
                  <a:lnTo>
                    <a:pt x="223789" y="6180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18776" y="3454907"/>
              <a:ext cx="353695" cy="346075"/>
            </a:xfrm>
            <a:custGeom>
              <a:avLst/>
              <a:gdLst/>
              <a:ahLst/>
              <a:cxnLst/>
              <a:rect l="l" t="t" r="r" b="b"/>
              <a:pathLst>
                <a:path w="353695" h="346075">
                  <a:moveTo>
                    <a:pt x="0" y="172973"/>
                  </a:moveTo>
                  <a:lnTo>
                    <a:pt x="6312" y="126999"/>
                  </a:lnTo>
                  <a:lnTo>
                    <a:pt x="24129" y="85682"/>
                  </a:lnTo>
                  <a:lnTo>
                    <a:pt x="51768" y="50672"/>
                  </a:lnTo>
                  <a:lnTo>
                    <a:pt x="87545" y="23621"/>
                  </a:lnTo>
                  <a:lnTo>
                    <a:pt x="129778" y="6180"/>
                  </a:lnTo>
                  <a:lnTo>
                    <a:pt x="176783" y="0"/>
                  </a:lnTo>
                  <a:lnTo>
                    <a:pt x="223789" y="6180"/>
                  </a:lnTo>
                  <a:lnTo>
                    <a:pt x="266022" y="23622"/>
                  </a:lnTo>
                  <a:lnTo>
                    <a:pt x="301799" y="50673"/>
                  </a:lnTo>
                  <a:lnTo>
                    <a:pt x="329438" y="85682"/>
                  </a:lnTo>
                  <a:lnTo>
                    <a:pt x="347255" y="127000"/>
                  </a:lnTo>
                  <a:lnTo>
                    <a:pt x="353568" y="172973"/>
                  </a:lnTo>
                  <a:lnTo>
                    <a:pt x="347255" y="218947"/>
                  </a:lnTo>
                  <a:lnTo>
                    <a:pt x="329438" y="260265"/>
                  </a:lnTo>
                  <a:lnTo>
                    <a:pt x="301799" y="295274"/>
                  </a:lnTo>
                  <a:lnTo>
                    <a:pt x="266022" y="322325"/>
                  </a:lnTo>
                  <a:lnTo>
                    <a:pt x="223789" y="339767"/>
                  </a:lnTo>
                  <a:lnTo>
                    <a:pt x="176783" y="345947"/>
                  </a:lnTo>
                  <a:lnTo>
                    <a:pt x="129778" y="339767"/>
                  </a:lnTo>
                  <a:lnTo>
                    <a:pt x="87545" y="322325"/>
                  </a:lnTo>
                  <a:lnTo>
                    <a:pt x="51768" y="295274"/>
                  </a:lnTo>
                  <a:lnTo>
                    <a:pt x="24129" y="260265"/>
                  </a:lnTo>
                  <a:lnTo>
                    <a:pt x="6312" y="218947"/>
                  </a:lnTo>
                  <a:lnTo>
                    <a:pt x="0" y="172973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95560" y="4951475"/>
              <a:ext cx="353695" cy="344805"/>
            </a:xfrm>
            <a:custGeom>
              <a:avLst/>
              <a:gdLst/>
              <a:ahLst/>
              <a:cxnLst/>
              <a:rect l="l" t="t" r="r" b="b"/>
              <a:pathLst>
                <a:path w="353695" h="344804">
                  <a:moveTo>
                    <a:pt x="176784" y="0"/>
                  </a:moveTo>
                  <a:lnTo>
                    <a:pt x="129778" y="6150"/>
                  </a:lnTo>
                  <a:lnTo>
                    <a:pt x="87545" y="23509"/>
                  </a:lnTo>
                  <a:lnTo>
                    <a:pt x="51768" y="50434"/>
                  </a:lnTo>
                  <a:lnTo>
                    <a:pt x="24129" y="85287"/>
                  </a:lnTo>
                  <a:lnTo>
                    <a:pt x="6312" y="126426"/>
                  </a:lnTo>
                  <a:lnTo>
                    <a:pt x="0" y="172212"/>
                  </a:lnTo>
                  <a:lnTo>
                    <a:pt x="6312" y="217997"/>
                  </a:lnTo>
                  <a:lnTo>
                    <a:pt x="24129" y="259136"/>
                  </a:lnTo>
                  <a:lnTo>
                    <a:pt x="51768" y="293989"/>
                  </a:lnTo>
                  <a:lnTo>
                    <a:pt x="87545" y="320914"/>
                  </a:lnTo>
                  <a:lnTo>
                    <a:pt x="129778" y="338273"/>
                  </a:lnTo>
                  <a:lnTo>
                    <a:pt x="176784" y="344424"/>
                  </a:lnTo>
                  <a:lnTo>
                    <a:pt x="223789" y="338273"/>
                  </a:lnTo>
                  <a:lnTo>
                    <a:pt x="266022" y="320914"/>
                  </a:lnTo>
                  <a:lnTo>
                    <a:pt x="301799" y="293989"/>
                  </a:lnTo>
                  <a:lnTo>
                    <a:pt x="329438" y="259136"/>
                  </a:lnTo>
                  <a:lnTo>
                    <a:pt x="347255" y="217997"/>
                  </a:lnTo>
                  <a:lnTo>
                    <a:pt x="353568" y="172212"/>
                  </a:lnTo>
                  <a:lnTo>
                    <a:pt x="347255" y="126426"/>
                  </a:lnTo>
                  <a:lnTo>
                    <a:pt x="329438" y="85287"/>
                  </a:lnTo>
                  <a:lnTo>
                    <a:pt x="301799" y="50434"/>
                  </a:lnTo>
                  <a:lnTo>
                    <a:pt x="266022" y="23509"/>
                  </a:lnTo>
                  <a:lnTo>
                    <a:pt x="223789" y="6150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95560" y="4951475"/>
              <a:ext cx="353695" cy="344805"/>
            </a:xfrm>
            <a:custGeom>
              <a:avLst/>
              <a:gdLst/>
              <a:ahLst/>
              <a:cxnLst/>
              <a:rect l="l" t="t" r="r" b="b"/>
              <a:pathLst>
                <a:path w="353695" h="344804">
                  <a:moveTo>
                    <a:pt x="0" y="172212"/>
                  </a:moveTo>
                  <a:lnTo>
                    <a:pt x="6312" y="126426"/>
                  </a:lnTo>
                  <a:lnTo>
                    <a:pt x="24129" y="85287"/>
                  </a:lnTo>
                  <a:lnTo>
                    <a:pt x="51768" y="50434"/>
                  </a:lnTo>
                  <a:lnTo>
                    <a:pt x="87545" y="23509"/>
                  </a:lnTo>
                  <a:lnTo>
                    <a:pt x="129778" y="6150"/>
                  </a:lnTo>
                  <a:lnTo>
                    <a:pt x="176784" y="0"/>
                  </a:lnTo>
                  <a:lnTo>
                    <a:pt x="223789" y="6150"/>
                  </a:lnTo>
                  <a:lnTo>
                    <a:pt x="266022" y="23509"/>
                  </a:lnTo>
                  <a:lnTo>
                    <a:pt x="301799" y="50434"/>
                  </a:lnTo>
                  <a:lnTo>
                    <a:pt x="329438" y="85287"/>
                  </a:lnTo>
                  <a:lnTo>
                    <a:pt x="347255" y="126426"/>
                  </a:lnTo>
                  <a:lnTo>
                    <a:pt x="353568" y="172212"/>
                  </a:lnTo>
                  <a:lnTo>
                    <a:pt x="347255" y="217997"/>
                  </a:lnTo>
                  <a:lnTo>
                    <a:pt x="329438" y="259136"/>
                  </a:lnTo>
                  <a:lnTo>
                    <a:pt x="301799" y="293989"/>
                  </a:lnTo>
                  <a:lnTo>
                    <a:pt x="266022" y="320914"/>
                  </a:lnTo>
                  <a:lnTo>
                    <a:pt x="223789" y="338273"/>
                  </a:lnTo>
                  <a:lnTo>
                    <a:pt x="176784" y="344424"/>
                  </a:lnTo>
                  <a:lnTo>
                    <a:pt x="129778" y="338273"/>
                  </a:lnTo>
                  <a:lnTo>
                    <a:pt x="87545" y="320914"/>
                  </a:lnTo>
                  <a:lnTo>
                    <a:pt x="51768" y="293989"/>
                  </a:lnTo>
                  <a:lnTo>
                    <a:pt x="24129" y="259136"/>
                  </a:lnTo>
                  <a:lnTo>
                    <a:pt x="6312" y="217997"/>
                  </a:lnTo>
                  <a:lnTo>
                    <a:pt x="0" y="172212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00872" y="3779519"/>
              <a:ext cx="353695" cy="344805"/>
            </a:xfrm>
            <a:custGeom>
              <a:avLst/>
              <a:gdLst/>
              <a:ahLst/>
              <a:cxnLst/>
              <a:rect l="l" t="t" r="r" b="b"/>
              <a:pathLst>
                <a:path w="353695" h="344804">
                  <a:moveTo>
                    <a:pt x="176783" y="0"/>
                  </a:moveTo>
                  <a:lnTo>
                    <a:pt x="129778" y="6150"/>
                  </a:lnTo>
                  <a:lnTo>
                    <a:pt x="87545" y="23509"/>
                  </a:lnTo>
                  <a:lnTo>
                    <a:pt x="51768" y="50434"/>
                  </a:lnTo>
                  <a:lnTo>
                    <a:pt x="24129" y="85287"/>
                  </a:lnTo>
                  <a:lnTo>
                    <a:pt x="6312" y="126426"/>
                  </a:lnTo>
                  <a:lnTo>
                    <a:pt x="0" y="172211"/>
                  </a:lnTo>
                  <a:lnTo>
                    <a:pt x="6312" y="217997"/>
                  </a:lnTo>
                  <a:lnTo>
                    <a:pt x="24129" y="259136"/>
                  </a:lnTo>
                  <a:lnTo>
                    <a:pt x="51768" y="293989"/>
                  </a:lnTo>
                  <a:lnTo>
                    <a:pt x="87545" y="320914"/>
                  </a:lnTo>
                  <a:lnTo>
                    <a:pt x="129778" y="338273"/>
                  </a:lnTo>
                  <a:lnTo>
                    <a:pt x="176783" y="344423"/>
                  </a:lnTo>
                  <a:lnTo>
                    <a:pt x="223789" y="338273"/>
                  </a:lnTo>
                  <a:lnTo>
                    <a:pt x="266022" y="320914"/>
                  </a:lnTo>
                  <a:lnTo>
                    <a:pt x="301799" y="293989"/>
                  </a:lnTo>
                  <a:lnTo>
                    <a:pt x="329438" y="259136"/>
                  </a:lnTo>
                  <a:lnTo>
                    <a:pt x="347255" y="217997"/>
                  </a:lnTo>
                  <a:lnTo>
                    <a:pt x="353568" y="172211"/>
                  </a:lnTo>
                  <a:lnTo>
                    <a:pt x="347255" y="126426"/>
                  </a:lnTo>
                  <a:lnTo>
                    <a:pt x="329438" y="85287"/>
                  </a:lnTo>
                  <a:lnTo>
                    <a:pt x="301799" y="50434"/>
                  </a:lnTo>
                  <a:lnTo>
                    <a:pt x="266022" y="23509"/>
                  </a:lnTo>
                  <a:lnTo>
                    <a:pt x="223789" y="6150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00872" y="3779519"/>
              <a:ext cx="353695" cy="344805"/>
            </a:xfrm>
            <a:custGeom>
              <a:avLst/>
              <a:gdLst/>
              <a:ahLst/>
              <a:cxnLst/>
              <a:rect l="l" t="t" r="r" b="b"/>
              <a:pathLst>
                <a:path w="353695" h="344804">
                  <a:moveTo>
                    <a:pt x="0" y="172211"/>
                  </a:moveTo>
                  <a:lnTo>
                    <a:pt x="6312" y="126426"/>
                  </a:lnTo>
                  <a:lnTo>
                    <a:pt x="24129" y="85287"/>
                  </a:lnTo>
                  <a:lnTo>
                    <a:pt x="51768" y="50434"/>
                  </a:lnTo>
                  <a:lnTo>
                    <a:pt x="87545" y="23509"/>
                  </a:lnTo>
                  <a:lnTo>
                    <a:pt x="129778" y="6150"/>
                  </a:lnTo>
                  <a:lnTo>
                    <a:pt x="176783" y="0"/>
                  </a:lnTo>
                  <a:lnTo>
                    <a:pt x="223789" y="6150"/>
                  </a:lnTo>
                  <a:lnTo>
                    <a:pt x="266022" y="23509"/>
                  </a:lnTo>
                  <a:lnTo>
                    <a:pt x="301799" y="50434"/>
                  </a:lnTo>
                  <a:lnTo>
                    <a:pt x="329438" y="85287"/>
                  </a:lnTo>
                  <a:lnTo>
                    <a:pt x="347255" y="126426"/>
                  </a:lnTo>
                  <a:lnTo>
                    <a:pt x="353568" y="172211"/>
                  </a:lnTo>
                  <a:lnTo>
                    <a:pt x="347255" y="217997"/>
                  </a:lnTo>
                  <a:lnTo>
                    <a:pt x="329438" y="259136"/>
                  </a:lnTo>
                  <a:lnTo>
                    <a:pt x="301799" y="293989"/>
                  </a:lnTo>
                  <a:lnTo>
                    <a:pt x="266022" y="320914"/>
                  </a:lnTo>
                  <a:lnTo>
                    <a:pt x="223789" y="338273"/>
                  </a:lnTo>
                  <a:lnTo>
                    <a:pt x="176783" y="344423"/>
                  </a:lnTo>
                  <a:lnTo>
                    <a:pt x="129778" y="338273"/>
                  </a:lnTo>
                  <a:lnTo>
                    <a:pt x="87545" y="320914"/>
                  </a:lnTo>
                  <a:lnTo>
                    <a:pt x="51768" y="293989"/>
                  </a:lnTo>
                  <a:lnTo>
                    <a:pt x="24129" y="259136"/>
                  </a:lnTo>
                  <a:lnTo>
                    <a:pt x="6312" y="217997"/>
                  </a:lnTo>
                  <a:lnTo>
                    <a:pt x="0" y="172211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16084" y="4328160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177546" y="0"/>
                  </a:moveTo>
                  <a:lnTo>
                    <a:pt x="130351" y="6150"/>
                  </a:lnTo>
                  <a:lnTo>
                    <a:pt x="87940" y="23509"/>
                  </a:lnTo>
                  <a:lnTo>
                    <a:pt x="52006" y="50434"/>
                  </a:lnTo>
                  <a:lnTo>
                    <a:pt x="24242" y="85287"/>
                  </a:lnTo>
                  <a:lnTo>
                    <a:pt x="6342" y="126426"/>
                  </a:lnTo>
                  <a:lnTo>
                    <a:pt x="0" y="172212"/>
                  </a:lnTo>
                  <a:lnTo>
                    <a:pt x="6342" y="217997"/>
                  </a:lnTo>
                  <a:lnTo>
                    <a:pt x="24242" y="259136"/>
                  </a:lnTo>
                  <a:lnTo>
                    <a:pt x="52006" y="293989"/>
                  </a:lnTo>
                  <a:lnTo>
                    <a:pt x="87940" y="320914"/>
                  </a:lnTo>
                  <a:lnTo>
                    <a:pt x="130351" y="338273"/>
                  </a:lnTo>
                  <a:lnTo>
                    <a:pt x="177546" y="344423"/>
                  </a:lnTo>
                  <a:lnTo>
                    <a:pt x="224740" y="338273"/>
                  </a:lnTo>
                  <a:lnTo>
                    <a:pt x="267151" y="320914"/>
                  </a:lnTo>
                  <a:lnTo>
                    <a:pt x="303085" y="293989"/>
                  </a:lnTo>
                  <a:lnTo>
                    <a:pt x="330849" y="259136"/>
                  </a:lnTo>
                  <a:lnTo>
                    <a:pt x="348749" y="217997"/>
                  </a:lnTo>
                  <a:lnTo>
                    <a:pt x="355092" y="172212"/>
                  </a:lnTo>
                  <a:lnTo>
                    <a:pt x="348749" y="126426"/>
                  </a:lnTo>
                  <a:lnTo>
                    <a:pt x="330849" y="85287"/>
                  </a:lnTo>
                  <a:lnTo>
                    <a:pt x="303085" y="50434"/>
                  </a:lnTo>
                  <a:lnTo>
                    <a:pt x="267151" y="23509"/>
                  </a:lnTo>
                  <a:lnTo>
                    <a:pt x="224740" y="6150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16084" y="4328160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172212"/>
                  </a:moveTo>
                  <a:lnTo>
                    <a:pt x="6342" y="126426"/>
                  </a:lnTo>
                  <a:lnTo>
                    <a:pt x="24242" y="85287"/>
                  </a:lnTo>
                  <a:lnTo>
                    <a:pt x="52006" y="50434"/>
                  </a:lnTo>
                  <a:lnTo>
                    <a:pt x="87940" y="23509"/>
                  </a:lnTo>
                  <a:lnTo>
                    <a:pt x="130351" y="6150"/>
                  </a:lnTo>
                  <a:lnTo>
                    <a:pt x="177546" y="0"/>
                  </a:lnTo>
                  <a:lnTo>
                    <a:pt x="224740" y="6150"/>
                  </a:lnTo>
                  <a:lnTo>
                    <a:pt x="267151" y="23509"/>
                  </a:lnTo>
                  <a:lnTo>
                    <a:pt x="303085" y="50434"/>
                  </a:lnTo>
                  <a:lnTo>
                    <a:pt x="330849" y="85287"/>
                  </a:lnTo>
                  <a:lnTo>
                    <a:pt x="348749" y="126426"/>
                  </a:lnTo>
                  <a:lnTo>
                    <a:pt x="355092" y="172212"/>
                  </a:lnTo>
                  <a:lnTo>
                    <a:pt x="348749" y="217997"/>
                  </a:lnTo>
                  <a:lnTo>
                    <a:pt x="330849" y="259136"/>
                  </a:lnTo>
                  <a:lnTo>
                    <a:pt x="303085" y="293989"/>
                  </a:lnTo>
                  <a:lnTo>
                    <a:pt x="267151" y="320914"/>
                  </a:lnTo>
                  <a:lnTo>
                    <a:pt x="224740" y="338273"/>
                  </a:lnTo>
                  <a:lnTo>
                    <a:pt x="177546" y="344423"/>
                  </a:lnTo>
                  <a:lnTo>
                    <a:pt x="130351" y="338273"/>
                  </a:lnTo>
                  <a:lnTo>
                    <a:pt x="87940" y="320914"/>
                  </a:lnTo>
                  <a:lnTo>
                    <a:pt x="52006" y="293989"/>
                  </a:lnTo>
                  <a:lnTo>
                    <a:pt x="24242" y="259136"/>
                  </a:lnTo>
                  <a:lnTo>
                    <a:pt x="6342" y="217997"/>
                  </a:lnTo>
                  <a:lnTo>
                    <a:pt x="0" y="172212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290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UKIJ Junun</vt:lpstr>
      <vt:lpstr>Office Theme</vt:lpstr>
      <vt:lpstr>Text Mining and Search project                Sofia Davoli e Alessandro Asperti     813479  813224</vt:lpstr>
      <vt:lpstr>Obiettivo</vt:lpstr>
      <vt:lpstr>Strumenti analitici e  grafici</vt:lpstr>
      <vt:lpstr>Preprocessing e LDA</vt:lpstr>
      <vt:lpstr>PowerPoint Presentation</vt:lpstr>
      <vt:lpstr>Topic e coerenza</vt:lpstr>
      <vt:lpstr>Gamma  probability</vt:lpstr>
      <vt:lpstr>Human topic evaluation</vt:lpstr>
      <vt:lpstr>Kohonen Map</vt:lpstr>
      <vt:lpstr>PowerPoint Presentation</vt:lpstr>
      <vt:lpstr>Rappresentazione su Tableau</vt:lpstr>
      <vt:lpstr>CONFRONTO TRA AUTORI</vt:lpstr>
      <vt:lpstr>CONFRONTO TRA AUTORI</vt:lpstr>
      <vt:lpstr>CONFRONTO TRA GLI    AUTORI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and Search project                Sofia Davoli e Alessandro Asperti</dc:title>
  <cp:lastModifiedBy>sofia davoli</cp:lastModifiedBy>
  <cp:revision>15</cp:revision>
  <dcterms:created xsi:type="dcterms:W3CDTF">2021-02-02T08:52:33Z</dcterms:created>
  <dcterms:modified xsi:type="dcterms:W3CDTF">2021-02-13T16:54:02Z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2021-02-02T00:00:00Z</vt:filetime>
  </property>
</Properties>
</file>