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Caveat"/>
      <p:regular r:id="rId18"/>
      <p:bold r:id="rId19"/>
    </p:embeddedFont>
    <p:embeddedFont>
      <p:font typeface="Comforta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4FB06C-B449-4353-A034-63E6B4914DBE}">
  <a:tblStyle styleId="{AD4FB06C-B449-4353-A034-63E6B4914D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Comforta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Caveat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ave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a8aaebd3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a8aaebd3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a8aaebd3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a8aaebd3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a8aaebd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a8aaebd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a8aaebd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a8aaebd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a8aaebd3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a8aaebd3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a8aaebd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a8aaebd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a8aaebd3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a8aaebd3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a8aaebd3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a8aaebd3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a8aaebd3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a8aaebd3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a8aaebd3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a8aaebd3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26470" r="0" t="6270"/>
          <a:stretch/>
        </p:blipFill>
        <p:spPr>
          <a:xfrm>
            <a:off x="0" y="-240025"/>
            <a:ext cx="9144000" cy="5640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921025" y="590500"/>
            <a:ext cx="4883400" cy="10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4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Ventas Retail</a:t>
            </a:r>
            <a:endParaRPr sz="74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437675" y="1263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Enero 2023 - Enero 2024</a:t>
            </a:r>
            <a:endParaRPr sz="24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41880" l="67003" r="0" t="626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34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2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Análisis y hallazgos: otras variables</a:t>
            </a:r>
            <a:endParaRPr sz="352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414575" y="2886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Las correlaciones son demasiado pequeñas por lo que podríamos decir que las variables </a:t>
            </a:r>
            <a:r>
              <a:rPr lang="es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género</a:t>
            </a:r>
            <a:r>
              <a:rPr lang="es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, edad y monto total son independientes y no están relacionadas entre sí.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239" y="914875"/>
            <a:ext cx="4049587" cy="28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41880" l="67003" r="0" t="626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2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Conclusión y recomendaciones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Sería interesante contar con la ubicación 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geográfica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de donde se realizaron estas comprar para poder encontrar alguna correlación. </a:t>
            </a:r>
            <a:endParaRPr sz="11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1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Además, sería de valor generar campañas de marketing orientadas a los distintos 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géneros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y así visualizar 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cómo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se comportan las ventas ya sea en su monto total como en la frecuencia.</a:t>
            </a:r>
            <a:endParaRPr sz="1425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Dado que la mayor 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cantidad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de ventas se concentra en productos de bajo valor, sería positivo impulsar el marketing hacia productos de alto valor.</a:t>
            </a:r>
            <a:endParaRPr sz="1425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Sería de valor ampliar el rango etario al que se está llegando, ya que la edad promedio de ventas es a personas de 41 años, con la 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mínima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de 18 y la máxima de 64. Se podría aspirar a ampliar el público objetivo o centrarse en el 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público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de 41 años, considerando el poder adquisitivo que 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caracteriza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a las personas de esa edad.</a:t>
            </a:r>
            <a:endParaRPr sz="1725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41880" l="67003" r="0" t="626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124"/>
              <a:buFont typeface="Arial"/>
              <a:buNone/>
            </a:pPr>
            <a:r>
              <a:rPr lang="es" sz="352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Introducción y objetivos del proyecto</a:t>
            </a:r>
            <a:endParaRPr sz="352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2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En este proyecto desarrollaremos un análisis integral al conjunto de datos de las ventas del retail que abarcan 1000 transacciones entre el 1 de enero del 2023 al 01 de enero del 2024.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La idea es obtener insights que nos permitan tomar decisiones sobre las ventas del retail. Por ejemplo, intensificar el marketing hacia ciertos grupos de clientes u orientar la producción o adquisición de productos hacia una categoría en particular.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En esta presentación se explica los datos con los que contamos, la manipulación que se les aplicó y las vistas que pudimos obtener. Todo este proceso nos permite ofrecer recomendaciones al negocio que se verán detalladas al final.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41880" l="67003" r="0" t="626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Descripción del conjunto de datos original</a:t>
            </a:r>
            <a:endParaRPr sz="352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1450250" y="105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{AD4FB06C-B449-4353-A034-63E6B4914DBE}</a:tableStyleId>
              </a:tblPr>
              <a:tblGrid>
                <a:gridCol w="1969975"/>
                <a:gridCol w="3107475"/>
                <a:gridCol w="1392975"/>
              </a:tblGrid>
              <a:tr h="47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Transaction ID </a:t>
                      </a:r>
                      <a:endParaRPr b="1" sz="11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Corresponde al ID de la transacción (compra)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Int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4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Date                 </a:t>
                      </a:r>
                      <a:endParaRPr b="1" sz="11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Fecha de la transacción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datetime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4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Customer ID</a:t>
                      </a:r>
                      <a:endParaRPr b="1" sz="11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 del cliente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object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7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Gender </a:t>
                      </a:r>
                      <a:endParaRPr b="1" sz="11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Género del cliente. 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(Male / Female)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object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2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Age                  </a:t>
                      </a:r>
                      <a:endParaRPr b="1" sz="11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Edad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int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62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Product Category </a:t>
                      </a:r>
                      <a:endParaRPr b="1" sz="11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Categoría del producto}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(Clothing, Electronics o Beauty)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object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7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Quantity  </a:t>
                      </a:r>
                      <a:endParaRPr b="1" sz="11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Cantidad del producto en transacción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int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7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Price per Unit  </a:t>
                      </a:r>
                      <a:endParaRPr b="1" sz="11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Precio por unidad del producto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int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7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Total Amount  </a:t>
                      </a:r>
                      <a:endParaRPr b="1" sz="11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Monto total de la transacción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int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" name="Google Shape;71;p15"/>
          <p:cNvSpPr txBox="1"/>
          <p:nvPr/>
        </p:nvSpPr>
        <p:spPr>
          <a:xfrm>
            <a:off x="9483325" y="344240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41880" l="67003" r="0" t="626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Estadísticas descriptivas del conjunto de datos</a:t>
            </a:r>
            <a:endParaRPr sz="352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1336775" y="160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{AD4FB06C-B449-4353-A034-63E6B4914DBE}</a:tableStyleId>
              </a:tblPr>
              <a:tblGrid>
                <a:gridCol w="1621000"/>
                <a:gridCol w="1500750"/>
                <a:gridCol w="1854200"/>
                <a:gridCol w="1494500"/>
              </a:tblGrid>
              <a:tr h="53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Campo</a:t>
                      </a:r>
                      <a:endParaRPr b="1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Media</a:t>
                      </a:r>
                      <a:endParaRPr b="1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Min</a:t>
                      </a:r>
                      <a:endParaRPr b="1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Max</a:t>
                      </a:r>
                      <a:endParaRPr b="1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73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Age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41.392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18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64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53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Quantity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2.514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73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Price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per Unit     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179.89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25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500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53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Total Amount  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456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25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2000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" name="Google Shape;79;p16"/>
          <p:cNvSpPr txBox="1"/>
          <p:nvPr/>
        </p:nvSpPr>
        <p:spPr>
          <a:xfrm>
            <a:off x="9483325" y="344240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41880" l="67003" r="0" t="626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18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250"/>
              <a:buFont typeface="Arial"/>
              <a:buNone/>
            </a:pPr>
            <a:r>
              <a:rPr lang="es" sz="352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Análisis y hallazgos</a:t>
            </a:r>
            <a:endParaRPr sz="352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12" y="914875"/>
            <a:ext cx="7859375" cy="38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41880" l="67003" r="0" t="626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8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250"/>
              <a:buFont typeface="Arial"/>
              <a:buNone/>
            </a:pPr>
            <a:r>
              <a:rPr lang="es" sz="352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Análisis y hallazgos</a:t>
            </a:r>
            <a:endParaRPr sz="352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888" y="1192975"/>
            <a:ext cx="7220224" cy="3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41880" l="67003" r="0" t="626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18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250"/>
              <a:buFont typeface="Arial"/>
              <a:buNone/>
            </a:pPr>
            <a:r>
              <a:rPr lang="es" sz="352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Análisis y hallazgos</a:t>
            </a:r>
            <a:endParaRPr sz="352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Se observan picos en los montos de ventas de la categoría Electrónics, probablemente como respuesta a campañas de Marketing o a ofertas temporales.</a:t>
            </a:r>
            <a:endParaRPr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Se aprecia una baja en los montos de compra para el mes de enero de 2024.</a:t>
            </a:r>
            <a:endParaRPr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41880" l="67003" r="0" t="626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18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2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Análisis y hallazgos</a:t>
            </a:r>
            <a:endParaRPr sz="352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124" y="1015825"/>
            <a:ext cx="6620850" cy="39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41880" l="67003" r="0" t="626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18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2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Análisis y hallazgos</a:t>
            </a:r>
            <a:endParaRPr sz="352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La mayoría de las ventas se concentran por debajo de los 500 USD.  </a:t>
            </a:r>
            <a:endParaRPr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Existen muchos valores atípicos  por sobre ese rango, incluso llegando a los 2000 USD.  </a:t>
            </a:r>
            <a:endParaRPr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El negocio de retail genera muchas ventas pequeñas, y pocas ventas de alto valor.  </a:t>
            </a:r>
            <a:endParaRPr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