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Caveat"/>
      <p:regular r:id="rId21"/>
      <p:bold r:id="rId22"/>
    </p:embeddedFont>
    <p:embeddedFont>
      <p:font typeface="Comfortaa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F4CB5FB-EE33-40FB-86A5-EAEC7A3A3181}">
  <a:tblStyle styleId="{0F4CB5FB-EE33-40FB-86A5-EAEC7A3A31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Caveat-bold.fntdata"/><Relationship Id="rId10" Type="http://schemas.openxmlformats.org/officeDocument/2006/relationships/slide" Target="slides/slide4.xml"/><Relationship Id="rId21" Type="http://schemas.openxmlformats.org/officeDocument/2006/relationships/font" Target="fonts/Caveat-regular.fntdata"/><Relationship Id="rId13" Type="http://schemas.openxmlformats.org/officeDocument/2006/relationships/slide" Target="slides/slide7.xml"/><Relationship Id="rId24" Type="http://schemas.openxmlformats.org/officeDocument/2006/relationships/font" Target="fonts/Comfortaa-bold.fntdata"/><Relationship Id="rId12" Type="http://schemas.openxmlformats.org/officeDocument/2006/relationships/slide" Target="slides/slide6.xml"/><Relationship Id="rId23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a8aaebd3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a8aaebd3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4a399da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4a399da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4a399da6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4a399da6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a399da6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4a399da6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a8aaebd3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a8aaebd3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a8aaebd3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a8aaebd3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a8aaebd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a8aaebd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a8aaebd32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a8aaebd32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a8aaebd3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a8aaebd3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a8aaebd3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a8aaebd3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a8aaebd3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a8aaebd3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a8aaebd3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a8aaebd3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a8aaebd3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a8aaebd3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6470" r="0" t="6270"/>
          <a:stretch/>
        </p:blipFill>
        <p:spPr>
          <a:xfrm>
            <a:off x="0" y="-240025"/>
            <a:ext cx="9144000" cy="56407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921025" y="590500"/>
            <a:ext cx="4883400" cy="105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740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Ventas Retail</a:t>
            </a:r>
            <a:endParaRPr sz="740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2437675" y="1263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Enero 2023 - Enero 2024</a:t>
            </a:r>
            <a:endParaRPr sz="2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-1781900" y="4690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Proyecto 1- Parte final (Core)</a:t>
            </a:r>
            <a:endParaRPr sz="24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2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3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hallazgos: otras variables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414575" y="2886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Las correlaciones son demasiado pequeñas por lo que podríamos decir que las variables </a:t>
            </a: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género</a:t>
            </a: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, edad y monto total son independientes y no están relacionadas entre sí.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1239" y="914875"/>
            <a:ext cx="4049587" cy="28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3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Modelos Predictivos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414575" y="1017850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Se seleccionaron las siguientes variables o features a partir del dataset:</a:t>
            </a:r>
            <a:endParaRPr>
              <a:solidFill>
                <a:srgbClr val="EFEFE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s">
                <a:solidFill>
                  <a:srgbClr val="EFEFEF"/>
                </a:solidFill>
              </a:rPr>
              <a:t>Agre</a:t>
            </a:r>
            <a:endParaRPr>
              <a:solidFill>
                <a:srgbClr val="EFEFE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s">
                <a:solidFill>
                  <a:srgbClr val="EFEFEF"/>
                </a:solidFill>
              </a:rPr>
              <a:t>Quantity</a:t>
            </a:r>
            <a:endParaRPr>
              <a:solidFill>
                <a:srgbClr val="EFEFE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s">
                <a:solidFill>
                  <a:srgbClr val="EFEFEF"/>
                </a:solidFill>
              </a:rPr>
              <a:t>Price per unit</a:t>
            </a:r>
            <a:endParaRPr>
              <a:solidFill>
                <a:srgbClr val="EFEFE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s">
                <a:solidFill>
                  <a:srgbClr val="EFEFEF"/>
                </a:solidFill>
              </a:rPr>
              <a:t>Gender</a:t>
            </a:r>
            <a:endParaRPr>
              <a:solidFill>
                <a:srgbClr val="EFEFE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s">
                <a:solidFill>
                  <a:srgbClr val="EFEFEF"/>
                </a:solidFill>
              </a:rPr>
              <a:t>Product Category</a:t>
            </a:r>
            <a:endParaRPr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Nuestro target o dato a predecir es:</a:t>
            </a:r>
            <a:endParaRPr>
              <a:solidFill>
                <a:srgbClr val="EFEFE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s">
                <a:solidFill>
                  <a:srgbClr val="EFEFEF"/>
                </a:solidFill>
              </a:rPr>
              <a:t>Price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4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4"/>
          <p:cNvSpPr txBox="1"/>
          <p:nvPr>
            <p:ph type="title"/>
          </p:nvPr>
        </p:nvSpPr>
        <p:spPr>
          <a:xfrm>
            <a:off x="311700" y="3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Modelos Predictivos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14575" y="1017850"/>
            <a:ext cx="8520600" cy="42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Se dividieron las datos en prueba y entrenamiento. También según el tipo de variable se le aplicó un preproceso.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A las variables </a:t>
            </a:r>
            <a:r>
              <a:rPr lang="es">
                <a:solidFill>
                  <a:srgbClr val="EFEFEF"/>
                </a:solidFill>
              </a:rPr>
              <a:t>numéricas</a:t>
            </a:r>
            <a:r>
              <a:rPr lang="es">
                <a:solidFill>
                  <a:srgbClr val="EFEFEF"/>
                </a:solidFill>
              </a:rPr>
              <a:t> se las escaló utilizando StandardScaler y a las variables nominales se les </a:t>
            </a:r>
            <a:r>
              <a:rPr lang="es">
                <a:solidFill>
                  <a:srgbClr val="EFEFEF"/>
                </a:solidFill>
              </a:rPr>
              <a:t>codificó</a:t>
            </a:r>
            <a:r>
              <a:rPr lang="es">
                <a:solidFill>
                  <a:srgbClr val="EFEFEF"/>
                </a:solidFill>
              </a:rPr>
              <a:t> y escaló utilizando OneHotEncoder.</a:t>
            </a:r>
            <a:endParaRPr>
              <a:solidFill>
                <a:srgbClr val="EFEFEF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Posteriormente se entrenaron 3 modelos:</a:t>
            </a:r>
            <a:endParaRPr>
              <a:solidFill>
                <a:srgbClr val="EFEFE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s">
                <a:solidFill>
                  <a:srgbClr val="EFEFEF"/>
                </a:solidFill>
              </a:rPr>
              <a:t>DecisionTreeRegressor</a:t>
            </a:r>
            <a:endParaRPr>
              <a:solidFill>
                <a:srgbClr val="EFEFE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s">
                <a:solidFill>
                  <a:srgbClr val="EFEFEF"/>
                </a:solidFill>
              </a:rPr>
              <a:t>KNeighborsRegressor</a:t>
            </a:r>
            <a:endParaRPr>
              <a:solidFill>
                <a:srgbClr val="EFEFEF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800"/>
              <a:buChar char="-"/>
            </a:pPr>
            <a:r>
              <a:rPr lang="es">
                <a:solidFill>
                  <a:srgbClr val="EFEFEF"/>
                </a:solidFill>
              </a:rPr>
              <a:t>RandomForestRegressor</a:t>
            </a:r>
            <a:endParaRPr sz="10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5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5"/>
          <p:cNvSpPr txBox="1"/>
          <p:nvPr>
            <p:ph type="title"/>
          </p:nvPr>
        </p:nvSpPr>
        <p:spPr>
          <a:xfrm>
            <a:off x="311700" y="34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Modelos Predictivos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4" name="Google Shape;144;p25"/>
          <p:cNvSpPr txBox="1"/>
          <p:nvPr>
            <p:ph idx="1" type="body"/>
          </p:nvPr>
        </p:nvSpPr>
        <p:spPr>
          <a:xfrm>
            <a:off x="397425" y="3640925"/>
            <a:ext cx="8520600" cy="23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Resultados demasiado perfectos (MSE = 0, R² = 1) suelen indicar sobreajuste o un problema de validación (por ejemplo, test igual al train).</a:t>
            </a:r>
            <a:br>
              <a:rPr lang="es">
                <a:solidFill>
                  <a:srgbClr val="EFEFEF"/>
                </a:solidFill>
              </a:rPr>
            </a:br>
            <a:endParaRPr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</a:rPr>
              <a:t>El KNeighborsRegressor tiene un rendimiento realista (un poco de error, pero R² muy bueno).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</a:endParaRPr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489038" y="205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{0F4CB5FB-EE33-40FB-86A5-EAEC7A3A3181}</a:tableStyleId>
              </a:tblPr>
              <a:tblGrid>
                <a:gridCol w="2779125"/>
                <a:gridCol w="2779125"/>
                <a:gridCol w="27791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EFEFEF"/>
                          </a:solidFill>
                        </a:rPr>
                        <a:t>DecisionTreeRegressor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EFEFEF"/>
                          </a:solidFill>
                        </a:rPr>
                        <a:t>KNeighborsRegressor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1800">
                          <a:solidFill>
                            <a:srgbClr val="EFEFEF"/>
                          </a:solidFill>
                        </a:rPr>
                        <a:t>RandomForestRegressor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5725"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800">
                          <a:solidFill>
                            <a:srgbClr val="EFEFEF"/>
                          </a:solidFill>
                        </a:rPr>
                        <a:t>MSE: 0.00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800">
                          <a:solidFill>
                            <a:srgbClr val="EFEFEF"/>
                          </a:solidFill>
                        </a:rPr>
                        <a:t>MSE: 6229.04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800">
                          <a:solidFill>
                            <a:srgbClr val="EFEFEF"/>
                          </a:solidFill>
                        </a:rPr>
                        <a:t>MSE: 0.00 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800">
                          <a:solidFill>
                            <a:srgbClr val="EFEFEF"/>
                          </a:solidFill>
                        </a:rPr>
                        <a:t>R2: 1.00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800">
                          <a:solidFill>
                            <a:srgbClr val="EFEFEF"/>
                          </a:solidFill>
                        </a:rPr>
                        <a:t>R2: 0.98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" sz="1800">
                          <a:solidFill>
                            <a:srgbClr val="EFEFEF"/>
                          </a:solidFill>
                        </a:rPr>
                        <a:t>R2: 1.00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6" name="Google Shape;146;p25"/>
          <p:cNvSpPr txBox="1"/>
          <p:nvPr>
            <p:ph idx="1" type="body"/>
          </p:nvPr>
        </p:nvSpPr>
        <p:spPr>
          <a:xfrm>
            <a:off x="549825" y="1238725"/>
            <a:ext cx="8520600" cy="7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EFEFEF"/>
                </a:solidFill>
              </a:rPr>
              <a:t>Con los datos de prueba se realizó una predicción para evaluar los modelos y este fue el resultado obtenido:</a:t>
            </a:r>
            <a:endParaRPr>
              <a:solidFill>
                <a:srgbClr val="EFEFE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Conclusión y recomendaciones</a:t>
            </a:r>
            <a:endParaRPr/>
          </a:p>
        </p:txBody>
      </p:sp>
      <p:sp>
        <p:nvSpPr>
          <p:cNvPr id="153" name="Google Shape;153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Sería interesante contar con la ubicación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geográfica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de donde se realizaron estas comprar para poder encontrar alguna correlación. </a:t>
            </a:r>
            <a:endParaRPr sz="11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100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Además, sería de valor generar campañas de marketing orientadas a los distintos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géneros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y así visualizar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cómo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se comportan las ventas ya sea en su monto total como en la frecuencia.</a:t>
            </a:r>
            <a:endParaRPr sz="14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Dado que la mayor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cantidad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de ventas se concentra en productos de bajo valor, sería positivo impulsar el marketing hacia productos de alto valor.</a:t>
            </a:r>
            <a:endParaRPr sz="14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Sería de valor ampliar el rango etario al que se está llegando, ya que la edad promedio de ventas es a personas de 41 años, con la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mínima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de 18 y la máxima de 64. Se podría aspirar a ampliar el público objetivo o centrarse en el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público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de 41 años, considerando el poder adquisitivo que 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caracteriza</a:t>
            </a:r>
            <a:r>
              <a:rPr lang="es" sz="1425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 a las personas de esa edad.</a:t>
            </a:r>
            <a:endParaRPr sz="1725"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8124"/>
              <a:buFont typeface="Arial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Introducción y objetivos del proyecto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 este proyecto desarrollaremos un análisis integral al conjunto de datos de las ventas del retail que abarcan 1000 transacciones entre el 1 de enero del 2023 al 01 de enero del 2024.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La idea es obtener insights que nos permitan tomar decisiones sobre las ventas del retail. Por ejemplo, intensificar el marketing hacia ciertos grupos de clientes u orientar la producción o adquisición de productos hacia una categoría en particular.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 esta presentación se explica los datos con los que contamos, la manipulación que se les aplicó y las vistas que pudimos obtener. Todo este proceso nos permite ofrecer recomendaciones al negocio que se verán detalladas al final.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6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Además se explica el proceso para obtener un modelo que permitirá predecir el total de la compra según ciertas variables. Se selecciona el mejor modelo.</a:t>
            </a:r>
            <a:endParaRPr sz="16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Descripción del conjunto de datos original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1450250" y="1059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{0F4CB5FB-EE33-40FB-86A5-EAEC7A3A3181}</a:tableStyleId>
              </a:tblPr>
              <a:tblGrid>
                <a:gridCol w="1969975"/>
                <a:gridCol w="3107475"/>
                <a:gridCol w="1392975"/>
              </a:tblGrid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Transaction ID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Corresponde al ID de la transacción (compra)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               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Fecha de la transacción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datetime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Customer ID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Id del cliente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object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Gender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Género del cliente. 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(Male / Female)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object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321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Age                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Edad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62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Product Category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Categoría del producto}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(Clothing, Electronics o Beauty)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object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Quantity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Cantidad del producto en transacción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Price per Unit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Precio por unidad del producto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5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10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Total Amount  </a:t>
                      </a:r>
                      <a:endParaRPr b="1" sz="110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Monto total de la transacción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10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int</a:t>
                      </a:r>
                      <a:endParaRPr sz="110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9483325" y="34424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Estadísticas descriptivas del conjunto de datos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1336775" y="160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{0F4CB5FB-EE33-40FB-86A5-EAEC7A3A3181}</a:tableStyleId>
              </a:tblPr>
              <a:tblGrid>
                <a:gridCol w="1621000"/>
                <a:gridCol w="1500750"/>
                <a:gridCol w="1854200"/>
                <a:gridCol w="1494500"/>
              </a:tblGrid>
              <a:tr h="53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Campo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Media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Min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Max</a:t>
                      </a:r>
                      <a:endParaRPr b="1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Age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41.392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18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66675" marB="66675" marR="66675" marL="6667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64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Quantity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2.514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473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Price</a:t>
                      </a: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 per Unit     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179.89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500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  <a:tr h="533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Total Amount  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456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25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2000</a:t>
                      </a:r>
                      <a:endParaRPr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0" name="Google Shape;80;p16"/>
          <p:cNvSpPr txBox="1"/>
          <p:nvPr/>
        </p:nvSpPr>
        <p:spPr>
          <a:xfrm>
            <a:off x="9483325" y="3442400"/>
            <a:ext cx="771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12" y="914875"/>
            <a:ext cx="7859375" cy="387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888" y="1192975"/>
            <a:ext cx="7220224" cy="359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250"/>
              <a:buFont typeface="Arial"/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Se observan picos en los montos de ventas de la categoría Electrónics, probablemente como respuesta a campañas de Marketing o a ofertas temporales.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Se aprecia una baja en los montos de compra para el mes de enero de 2024.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08" name="Google Shape;1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0124" y="1015825"/>
            <a:ext cx="6620850" cy="393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41880" l="67003" r="0" t="626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189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20">
                <a:solidFill>
                  <a:schemeClr val="lt1"/>
                </a:solidFill>
                <a:latin typeface="Caveat"/>
                <a:ea typeface="Caveat"/>
                <a:cs typeface="Caveat"/>
                <a:sym typeface="Caveat"/>
              </a:rPr>
              <a:t>Análisis y hallazgos</a:t>
            </a:r>
            <a:endParaRPr sz="3520">
              <a:solidFill>
                <a:schemeClr val="lt1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La mayoría de las ventas se concentran por debajo de los 500 USD.  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Existen muchos valores atípicos  por sobre ese rango, incluso llegando a los 2000 USD.  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FEFEF"/>
                </a:solidFill>
                <a:latin typeface="Comfortaa"/>
                <a:ea typeface="Comfortaa"/>
                <a:cs typeface="Comfortaa"/>
                <a:sym typeface="Comfortaa"/>
              </a:rPr>
              <a:t>El negocio de retail genera muchas ventas pequeñas, y pocas ventas de alto valor.  </a:t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EFEFE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