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5"/>
  </p:notesMasterIdLst>
  <p:sldIdLst>
    <p:sldId id="256" r:id="rId2"/>
    <p:sldId id="264" r:id="rId3"/>
    <p:sldId id="258" r:id="rId4"/>
    <p:sldId id="259" r:id="rId5"/>
    <p:sldId id="263" r:id="rId6"/>
    <p:sldId id="265" r:id="rId7"/>
    <p:sldId id="268" r:id="rId8"/>
    <p:sldId id="260" r:id="rId9"/>
    <p:sldId id="275" r:id="rId10"/>
    <p:sldId id="277" r:id="rId11"/>
    <p:sldId id="274"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p:restoredTop sz="81761"/>
  </p:normalViewPr>
  <p:slideViewPr>
    <p:cSldViewPr snapToGrid="0" snapToObjects="1">
      <p:cViewPr varScale="1">
        <p:scale>
          <a:sx n="88" d="100"/>
          <a:sy n="88" d="100"/>
        </p:scale>
        <p:origin x="1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0T14:40:22.575"/>
    </inkml:context>
    <inkml:brush xml:id="br0">
      <inkml:brushProperty name="width" value="0.2" units="cm"/>
      <inkml:brushProperty name="height" value="0.2" units="cm"/>
      <inkml:brushProperty name="color" value="#FFFFFF"/>
    </inkml:brush>
  </inkml:definitions>
  <inkml:trace contextRef="#ctx0" brushRef="#br0">92 2705 24575,'0'-14'0,"0"1"0,0 9 0,0 0 0,0-2 0,0-1 0,3-5 0,-1 0 0,3-3 0,0 2 0,-2 1 0,-1 3 0,0 2 0,-2 0 0,2 3 0,-2-2 0,0 1 0,0-3 0,0 1 0,0-3 0,0 1 0,0 0 0,0 2 0,0 0 0,0 3 0,0-2 0,0 1 0,0-4 0,0 2 0,0-2 0,0 0 0,-2-1 0,2 3 0,-2 1 0,2 2 0,0-3 0,0 3 0,0-3 0,0 1 0,0-1 0,0 0 0,0 1 0,0 2 0,0-2 0,0 1 0,0-1 0,0-1 0,0 3 0,0-3 0,0 1 0,0 1 0,0-1 0,0 0 0,0 1 0,0-1 0,5 18 0,-3-9 0,4 13 0,-6-12 0,0 1 0,1 1 0,0 1 0,3-1 0,-4 1 0,2-3 0,0 0 0,-2 2 0,2-21 0,-2 10 0,0-15 0,0 13 0,0 3 0,0-2 0,0 1 0,2-1 0,-1 0 0,0 1 0,-1-1 0,0-1 0,0 3 0,0-3 0,0 1 0,0 2 0,0-3 0,0-1 0,0 3 0,0-6 0,0 4 0,0-2 0,0 2 0,0 0 0,0 3 0,0-2 0,0 1 0,0-4 0,0 5 0,0-5 0,0 4 0,0-2 0,0 1 0,0-1 0,0 0 0,0 1 0,0 2 0,0-2 0,0 1 0,0-1 0,0-1 0,2 0 0,-1-2 0,1 2 0,0 0 0,-2 3 0,2-2 0,-2 1 0,0 19 0,0 1 0,0 15 0,0-10 0,0-6 0,0-7 0,0 0 0,-2-23 0,-1 4 0,0-18 0,1 11 0,-1-2 0,3 6 0,-3-6 0,3 2 0,0-2 0,0 2 0,0 4 0,0 3 0,0 3 0,0 0 0,-2-1 0,2 1 0,-3 0 0,2 2 0,0 0 0,-1 3 0,0-3 0,2-2 0,-5-4 0,5-2 0,-5 0 0,5 3 0,-3 0 0,3 3 0,0-1 0,-2 1 0,2 0 0,-2-3 0,2 2 0,-2-2 0,1 0 0,-1 2 0,0 1 0,2 0 0,-4 4 0,3-1 0,-1 1 0,5 22 0,-3-10 0,3 17 0,-1-15 0,-2-2 0,2 0 0,-2-1 0,0-1 0,0 1 0,2 3 0,-1-4 0,1 3 0,-2-4 0,0 1 0,0 1 0,2-2 0,2 1 0,3-4 0,-1-5 0,3-6 0,-3-6 0,2-3 0,-6 1 0,1 6 0,-1-3 0,-2 8 0,3-7 0,-3 6 0,0-6 0,0 1 0,2 1 0,-2-3 0,2 5 0,-2-1 0,0-1 0,2 2 0,-1-2 0,1 5 0,-2-2 0,0 4 0,0-1 0,0 0 0,0 1 0,0-4 0,0 2 0,0-2 0,0-3 0,0 2 0,0-4 0,0 4 0,0 0 0,0 4 0,0-1 0,0-2 0,0-4 0,0 1 0,-2-3 0,1 8 0,-1-5 0,2 3 0,0-4 0,0-2 0,0 0 0,2 0 0,-1 3 0,1 0 0,-2 5 0,0 0 0,0 1 0,0-1 0,0-5 0,2-1 0,-1 1 0,1 0 0,-2 3 0,0-1 0,0 1 0,0-3 0,0 2 0,0-4 0,0 1 0,-2 1 0,1 0 0,-1 5 0,2-2 0,0 2 0,0 0 0,0-2 0,0 5 0,0-3 0,0 1 0,0-1 0,0 0 0,0-4 0,0 3 0,0-4 0,0 5 0,0-2 0,0 5 0,0-3 0,0 1 0,0 1 0,0-3 0,0 3 0,0-4 0,0-1 0,0-2 0,0-3 0,0 3 0,0 0 0,0 5 0,0-2 0,0 2 0,0-3 0,-2 3 0,2-1 0,-2 1 0,2-1 0,0 0 0,-2 1 0,1-3 0,-1 1 0,2 0 0,0-1 0,0 1 0,0 0 0,0 2 0,0-2 0,0 2 0,0 0 0,-2-2 0,1-1 0,-1 1 0,2-3 0,0 0 0,0-1 0,-2 1 0,2 0 0,-2 3 0,2-1 0,0 1 0,-2 2 0,1 0 0,-1 1 0,2-1 0,-1 0 0,0-2 0,-1 4 0,2-1 0,0 1 0,-2-1 0,2 1 0,-2-1 0,2 0 0,-2-1 0,1 0 0,-3 1 0,2-1 0,-1 3 0,-1-5 0,4 4 0,-4-2 0,3 3 0,-3-2 0,4 1 0,-2-2 0,2 1 0,-3-7 0,3 0 0,-5-5 0,4 3 0,-1 5 0,2-1 0,-2 4 0,-1-3 0,1-2 0,-2 0 0,1-3 0,-2 0 0,2 5 0,-1-2 0,3 5 0,-3-2 0,1-3 0,-2-3 0,2-1 0,-1-2 0,3 3 0,-3 5 0,4-1 0,-2 4 0,-1-5 0,0-4 0,-2 1 0,0-3 0,0 5 0,3 2 0,-1 3 0,2 2 0,0 2 0,-3-1 0,4-1 0,-4-1 0,1-3 0,1 3 0,0 1 0,0 2 0,1-1 0,10 9 0,-4-3 0,9 7 0,-10-4 0,0 2 0,-1-1 0,1 0 0,-4 0 0,4-2 0,-2 5 0,3-1 0,-3 0 0,2 1 0,-1-1 0,-1 0 0,2 0 0,-3-3 0,2 0 0,-2 2 0,3-1 0,-4 1 0,2-2 0,0 3 0,-2-3 0,2 2 0,0-2 0,0 3 0,1-3 0,-1 2 0,-1-1 0,0 1 0,3-2 0,-4 2 0,4-1 0,-4 1 0,4-2 0,-3 2 0,2-1 0,0 1 0,-1 1 0,0-1 0,0 1 0,-2-3 0,4 0 0,-2 5 0,1-4 0,1 3 0,-4-4 0,2 3 0,0-2 0,-2 1 0,2-2 0,0 0 0,-1 2 0,2-1 0,-2 1 0,1-2 0,-2 3 0,2-3 0,-2 2 0,4 0 0,-4-1 0,2 1 0,0-2 0,-1 2 0,0-1 0,1 1 0,-1-2 0,3 3 0,-2-2 0,1 3 0,0-3 0,0 2 0,-1-3 0,0 0 0,0 2 0,-2-1 0,4 1 0,-4 0 0,4-1 0,-3 2 0,1-3 0,-1 0 0,0 2 0,3 1 0,-2 0 0,1-1 0,0-2 0,-2 0 0,1 3 0,0-1 0,-2 1 0,4 0 0,-1-1 0,-1-1 0,2 1 0,-3-2 0,0 1 0,1 1 0,1 1 0,1-1 0,-1 1 0,1-1 0,-2-1 0,0 1 0,0-1 0,0 1 0,-1-1 0,3 1 0,-4-1 0,2-1 0,0 2 0,-2-1 0,2 1 0,0 0 0,-1-2 0,1 2 0,-1 1 0,0-3 0,1 2 0,-2 1 0,0-2 0,0 3 0,0-1 0,0 0 0,0 2 0,0-4 0,0 1 0,0 2 0,0-2 0,0 2 0,0-4 0,0 0 0,0 3 0,0-2 0,0 1 0,0 0 0,0-1 0,0 1 0,0 0 0,0-1 0,0 2 0,-2-3 0,1 2 0,0-1 0,1 1 0,-2-2 0,1 2 0,-3-1 0,2 3 0,-3 2 0,2 2 0,1 3 0,0-3 0,2 0 0,-2-5 0,2 0 0,-3-1 0,3-1 0,-2 1 0,2 0 0,2 1 0,-2 2 0,2-2 0,-2 2 0,2-4 0,-1 1 0,1-2 0,-2 2 0,0 1 0,0 0 0,0 2 0,0-5 0,0 3 0,0-1 0,0-1 0,0 1 0,0 0 0,0-2 0,0 2 0,0 1 0,0-3 0,0 2 0,2 0 0,-2-1 0,2 1 0,-2 0 0,0-1 0,0 1 0,0 0 0,0-1 0,0 1 0,0 0 0,-2-1 0,0 1 0,-3-2 0,3 0 0,-2 0 0,2 1 0,-3-1 0,3 0 0,-2 0 0,4 2 0,-2-1 0,2 1 0,0 0 0,0-1 0,0 1 0,0 0 0,0-1 0,0 1 0,0 0 0,0-1 0,0 1 0,0 0 0,0-2 0,0 3 0,2-1 0,-2-2 0,2 2 0,0-1 0,-2 1 0,2-2 0,-2 2 0,2 1 0,-1-3 0,2 2 0,-2-1 0,3-1 0,-4 2 0,2-2 0,0 3 0,-2-3 0,2 2 0,0-1 0,-1 1 0,0 0 0,-1-2 0,0 3 0,0-1 0,0-2 0,0 2 0,0 0 0,0-1 0,-1 1 0,-2-2 0,1 1 0,-2 1 0,3-2 0,0 2 0,1 1 0,0-3 0,0 2 0,0 0 0,0-1 0,0 1 0,0 0 0,0-1 0,0 1 0,0 0 0,0-1 0,0 1 0,0 0 0,0-1 0,0 1 0,0 0 0,2 1 0,-2-1 0,2 1 0,-2-3 0,2 0 0,-1 5 0,0-4 0,-1 3 0,0-4 0,0 1 0,2 1 0,-1-2 0,1 2 0,-2 1 0,0-3 0,0 2 0,0 0 0,0 1 0,0 0 0,0-1 0,0-1 0,-2 3 0,1-3 0,-1 3 0,2-3 0,-2-1 0,2 2 0,-2-1 0,2 1 0,-2-2 0,1 2 0,-1 1 0,2 0 0,-2 0 0,2-1 0,-2-1 0,2 2 0,0-1 0,0-2 0,0 2 0,0 1 0,0-3 0,0 2 0,0 0 0,0-1 0,0 3 0,0-3 0,0 2 0,0-1 0,0-2 0,0 2 0,0 1 0,0-1 0,0 1 0,0 0 0,0-3 0,0 4 0,0-3 0,0 8 0,-2-5 0,1 4 0,-1-3 0,2 0 0,0-2 0,0 0 0,0-3 0,-1 2 0,0 1 0,-1 0 0,2-1 0,-2 1 0,2-3 0,-3 3 0,3-1 0,-1-1 0,0 1 0,-1 0 0,0-2 0,2 2 0,-4-1 0,3 1 0,-2-2 0,2 3 0,-1-3 0,0 2 0,0-2 0,0 3 0,-2-3 0,3 0 0,-3 2 0,4-1 0,-4 2 0,3-3 0,-1 0 0,1 2 0,0-1 0,-3 1 0,4-2 0,-2 2 0,2-1 0,-2 1 0,2 0 0,-4 1 0,3 0 0,-3-1 0,4-2 0,-4 1 0,3 1 0,-1-2 0,0 2 0,2-1 0,-4-1 0,4 2 0,-4-1 0,3 1 0,-2-2 0,2 2 0,-1-1 0,0 1 0,2-2 0,-4 0 0,4 2 0,-2-1 0,11-12 0,-7 4 0,8-11 0,-8 12 0,-2-2 0,6-2 0,-5 0 0,4-2 0,-4 4 0,1 0 0,0-2 0,-2 1 0,4-1 0,-4 1 0,4-1 0,1-4 0,0 0 0,2 1 0,-2 0 0,-3 4 0,0-1 0,0 1 0,0 1 0,2 0 0,-1-3 0,1 4 0,0-7 0,1 4 0,0-2 0,-1 1 0,-2 3 0,0-1 0,2 1 0,-2 0 0,3 0 0,-1-1 0,0 1 0,-2 0 0,-2 17 0,-2-9 0,-1 15 0,1-15 0,0 0 0,0 2 0,0-1 0,-2-1 0,1 2 0,1-3 0,-2 3 0,2-2 0,0 0 0,-2 0 0,1 1 0,-1-1 0,0 0 0,1 0 0,0 0 0,0 3 0,-1-3 0,2 2 0,-2-1 0,1-1 0,-1 2 0,2-2 0,-2 3 0,2-3 0,-3 0 0,3 0 0,-2 5 0,3-4 0,-3 3 0,4-4 0,-2 3 0,0-2 0,2 1 0,-2-2 0,0 0 0,1 2 0,-1-1 0,2 1 0,0 0 0,-1-1 0,0 1 0,-1 0 0,2 1 0,0 0 0,0-1 0,0-2 0,0 3 0,0-3 0,-2 2 0,2 0 0,-2-1 0,0 1 0,1-2 0,-2 2 0,2-1 0,-1 1 0,0-2 0,0 3 0,0-3 0,-2 0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0T14:40:35.616"/>
    </inkml:context>
    <inkml:brush xml:id="br0">
      <inkml:brushProperty name="width" value="0.2" units="cm"/>
      <inkml:brushProperty name="height" value="0.2" units="cm"/>
      <inkml:brushProperty name="color" value="#FFFFFF"/>
    </inkml:brush>
  </inkml:definitions>
  <inkml:trace contextRef="#ctx0" brushRef="#br0">39 472 24575,'8'-16'0,"-1"2"0,-3 7 0,1 2 0,-3 1 0,2 0 0,-2-1 0,3-3 0,-1 1 0,1-5 0,-3-1 0,1-2 0,-1 3 0,-2 2 0,2 2 0,-2 3 0,0-2 0,0-2 0,3-4 0,-3-6 0,5 1 0,-5 0 0,3 8 0,-3-2 0,0 8 0,0-3 0,0 1 0,0 1 0,0-1 0,2-1 0,-2 0 0,4-4 0,-3-5 0,1 3 0,-2-4 0,0 7 0,0-2 0,0 5 0,0 0 0,0 1 0,2-1 0,-1-2 0,3-3 0,-1 2 0,-1-2 0,0 5 0,-2-2 0,2 6 0,-1-3 0,1 2 0,-2 27 0,3 8 0,-3 30 0,4-1 0,-2-13 0,-1-13 0,1-13 0,-2-6 0,0-3 0,-2 2 0,1-1 0,-3-1 0,1 3 0,1-6 0,-1 1 0,2-4 0,0-1 0,-1 1 0,2 1 0,-2 4 0,1 1 0,-3 1 0,1 1 0,1-4 0,-1 2 0,2-5 0,0 2 0,-1-5 0,0 5 0,2-4 0,-5 3 0,5-3 0,-2 2 0,0-1 0,1 1 0,-3 2 0,2 0 0,-3 3 0,2-5 0,-1 4 0,4-6 0,-3 2 0,2-3 0,0 2 0,-3-1 0,4 2 0,-2-3 0,0 0 0,1 2 0,0-1 0,1 1 0,0 0 0,0-1 0,0 3 0,0-3 0,0 3 0,0-1 0,0 0 0,0 0 0,0-3 0,0 4 0,0-2 0,0 4 0,0-3 0,0 0 0,0 2 0,0-4 0,0 1 0,-3 2 0,3-2 0,-2 2 0,2-4 0,0 0 0,0 2 0,0-1 0,0 1 0,0 0 0,0-1 0,0 1 0,-2 0 0,2-1 0,-2 1 0,0-2 0,1 2 0,-8-33 0,5 7 0,-6-26 0,6 17 0,0 10 0,3 4 0,-1 6 0,2 2 0,0 0 0,-2 3 0,2-2 0,-2 24 0,2-10 0,0 19 0,0-15 0,0-3 0,0 1 0,2-1 0,-2 0 0,3-2 0,-3-1 0,0 1 0,0-2 0,0 3 0,0-1 0,0 5 0,0-2 0,0 4 0,0-4 0,0 2 0,0-3 0,0 1 0,0-1 0,0 0 0,0 0 0,0 0 0,0-2 0,0 0 0,0-3 0,0 2 0,0-1 0,0 1 0,0 0 0,0 1 0,0 2 0,0 0 0,0-2 0,0 0 0,0-1 0,0 1 0,0 2 0,0 3 0,0-2 0,0 2 0,-3-3 0,3-2 0,-2-1 0,2-1 0,0 1 0,-2 1 0,1 2 0,-3-2 0,4 0 0,-2-3 0,2 2 0,0-1 0,0 1 0,0 0 0,0-1 0,0 1 0,2 0 0,0-2 0,0 3 0,2-3 0,-3 0 0,4 2 0,-4-1 0,5 1 0,-6-2 0,2 0 0,0 2 0,-2 1 0,4 2 0,-3 0 0,1-2 0,0 2 0,-1-4 0,1 1 0,-2 1 0,0-2 0,2 3 0,-2-3 0,2 4 0,-2-5 0,0 3 0,2-3 0,-1 2 0,0 1 0,1 2 0,-1-2 0,1-1 0,-2-1 0,0 1 0,2-2 0,-2 5 0,2-4 0,0 3 0,-1-1 0,1 0 0,0 0 0,-2-1 0,2-1 0,-2 1 0,2-1 0,-2 1 0,2-2 0,-10-21 0,3-6 0,-7-16 0,6 12 0,3 9 0,1 9 0,0 4 0,2-2 0,-2 3 0,-2 17 0,1-11 0,-1 21 0,0-16 0,1 8 0,1-3 0,-1 1 0,1-4 0,2-2 0,-2-3 0,0 4 0,1-3 0,-1 6 0,2-6 0,0 1 0,0 1 0,0-3 0,0 3 0,0-1 0,0-1 0,2 4 0,-1 0 0,3 1 0,-3 2 0,3-3 0,-4 0 0,4 1 0,-1-1 0,-1 0 0,2-2 0,-3 2 0,3-4 0,-4 3 0,2-3 0,0 2 0,0-1 0,1-1 0,-1 1 0,0 1 0,-2-3 0,4 3 0,-3-1 0,3 1 0,-4 3 0,4-1 0,-1 0 0,-1-2 0,2 2 0,-3-2 0,1 2 0,0-2 0,-2 2 0,2-5 0,0 3 0,-1-3 0,0 2 0,-1 1 0,0 0 0,0 1 0,0-3 0,0 2 0,0-1 0,0-2 0,0 3 0,0-1 0,0-2 0,-11-22 0,2-1 0,-9-20 0,6 10 0,4 10 0,1 4 0,4 8 0,-1 2 0,2 2 0,1 19 0,2-7 0,4 16 0,0-13 0,0 2 0,-3-4 0,3 5 0,-2-3 0,-1 3 0,3 0 0,-5 0 0,5 0 0,-5-3 0,5 3 0,-5-6 0,2 3 0,-2-2 0,2-3 0,-1 1 0,3-1 0,-4 5 0,4-2 0,-3 2 0,3-3 0,-4 0 0,5 0 0,-5 1 0,4 1 0,-1 2 0,2 5 0,0-3 0,0 3 0,0-6 0,-2 0 0,1-5 0,-4 0 0,2-1 0,0-1 0,-2 4 0,5 0 0,-5-1 0,4 1 0,-3-5 0,3 14 0,-3 1 0,4 7 0,-5-2 0,5-9 0,-2 6 0,-1-3 0,3 4 0,-4-4 0,1 0 0,0-6 0,-1 0 0,1-5 0,-2 0 0,0-3 0,0 2 0,0-1 0,0 1 0,2 2 0,0 2 0,1 4 0,1 1 0,-3-2 0,1-4 0,0-2 0,-1-3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EED3C-8EE7-634C-A12E-86F8D7F4E491}" type="datetimeFigureOut">
              <a:rPr lang="en-US" smtClean="0"/>
              <a:t>4/12/21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CF36E-A175-E04C-BE91-29750AA40B09}" type="slidenum">
              <a:rPr lang="en-US" smtClean="0"/>
              <a:t>‹#›</a:t>
            </a:fld>
            <a:endParaRPr lang="en-US"/>
          </a:p>
        </p:txBody>
      </p:sp>
    </p:spTree>
    <p:extLst>
      <p:ext uri="{BB962C8B-B14F-4D97-AF65-F5344CB8AC3E}">
        <p14:creationId xmlns:p14="http://schemas.microsoft.com/office/powerpoint/2010/main" val="111100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Sofia Pasquini and I have been working with </a:t>
            </a:r>
            <a:r>
              <a:rPr lang="en-US" dirty="0" err="1"/>
              <a:t>Dr.Gallagher</a:t>
            </a:r>
            <a:r>
              <a:rPr lang="en-US" dirty="0"/>
              <a:t> and Ph.D. candidate Kaylie Green here at Western to determine the cause of variability in windy quasars. Without going into too much detail, I will briefly highlight the motivation behind this project and then go into more detail about some of the background theory so that you can have a better understanding about what my work on this project means.</a:t>
            </a:r>
          </a:p>
        </p:txBody>
      </p:sp>
      <p:sp>
        <p:nvSpPr>
          <p:cNvPr id="4" name="Slide Number Placeholder 3"/>
          <p:cNvSpPr>
            <a:spLocks noGrp="1"/>
          </p:cNvSpPr>
          <p:nvPr>
            <p:ph type="sldNum" sz="quarter" idx="5"/>
          </p:nvPr>
        </p:nvSpPr>
        <p:spPr/>
        <p:txBody>
          <a:bodyPr/>
          <a:lstStyle/>
          <a:p>
            <a:fld id="{4D1CF36E-A175-E04C-BE91-29750AA40B09}" type="slidenum">
              <a:rPr lang="en-US" smtClean="0"/>
              <a:t>1</a:t>
            </a:fld>
            <a:endParaRPr lang="en-US"/>
          </a:p>
        </p:txBody>
      </p:sp>
    </p:spTree>
    <p:extLst>
      <p:ext uri="{BB962C8B-B14F-4D97-AF65-F5344CB8AC3E}">
        <p14:creationId xmlns:p14="http://schemas.microsoft.com/office/powerpoint/2010/main" val="66377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CF36E-A175-E04C-BE91-29750AA40B09}" type="slidenum">
              <a:rPr lang="en-US" smtClean="0"/>
              <a:t>11</a:t>
            </a:fld>
            <a:endParaRPr lang="en-US"/>
          </a:p>
        </p:txBody>
      </p:sp>
    </p:spTree>
    <p:extLst>
      <p:ext uri="{BB962C8B-B14F-4D97-AF65-F5344CB8AC3E}">
        <p14:creationId xmlns:p14="http://schemas.microsoft.com/office/powerpoint/2010/main" val="296793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CF36E-A175-E04C-BE91-29750AA40B09}" type="slidenum">
              <a:rPr lang="en-US" smtClean="0"/>
              <a:t>13</a:t>
            </a:fld>
            <a:endParaRPr lang="en-US"/>
          </a:p>
        </p:txBody>
      </p:sp>
    </p:spTree>
    <p:extLst>
      <p:ext uri="{BB962C8B-B14F-4D97-AF65-F5344CB8AC3E}">
        <p14:creationId xmlns:p14="http://schemas.microsoft.com/office/powerpoint/2010/main" val="423751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here I have an artists renditions of the winds that are launched from quasars. These winds or outflows are extremely powerful, and are believed to be one of the mechanisms by which quasars interact with and effect their host galaxies, specifically impacting star formation rates. </a:t>
            </a:r>
          </a:p>
          <a:p>
            <a:r>
              <a:rPr lang="en-US" dirty="0"/>
              <a:t>I will go further into this in a moment, but quasars are extremely difficult to study, so in the context of relevant literature, the structures and kinematics of these outflows are severely understudied and generally poorly understood.</a:t>
            </a:r>
          </a:p>
          <a:p>
            <a:r>
              <a:rPr lang="en-US" dirty="0"/>
              <a:t>For this project, I have fit  2 epochs of spectroscopic observations of a quasar which is confirmed varying in the time domain. I have done this in order to constrain physical parameters which model the gases in the regions close to the central black hole. By constraining these physical parameters, we can come to better understand this mysterious and exciting relationship between the evolution of the host galaxy and its central black hole.</a:t>
            </a:r>
          </a:p>
        </p:txBody>
      </p:sp>
      <p:sp>
        <p:nvSpPr>
          <p:cNvPr id="4" name="Slide Number Placeholder 3"/>
          <p:cNvSpPr>
            <a:spLocks noGrp="1"/>
          </p:cNvSpPr>
          <p:nvPr>
            <p:ph type="sldNum" sz="quarter" idx="5"/>
          </p:nvPr>
        </p:nvSpPr>
        <p:spPr/>
        <p:txBody>
          <a:bodyPr/>
          <a:lstStyle/>
          <a:p>
            <a:fld id="{4D1CF36E-A175-E04C-BE91-29750AA40B09}" type="slidenum">
              <a:rPr lang="en-US" smtClean="0"/>
              <a:t>2</a:t>
            </a:fld>
            <a:endParaRPr lang="en-US"/>
          </a:p>
        </p:txBody>
      </p:sp>
    </p:spTree>
    <p:extLst>
      <p:ext uri="{BB962C8B-B14F-4D97-AF65-F5344CB8AC3E}">
        <p14:creationId xmlns:p14="http://schemas.microsoft.com/office/powerpoint/2010/main" val="403223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take a step back. </a:t>
            </a:r>
          </a:p>
          <a:p>
            <a:r>
              <a:rPr lang="en-US" dirty="0"/>
              <a:t>At the center of virtually every massive galaxy exists a supermassive black hole which has a mass of around 10^6-10^9.5 Solar Masses! One would expect that given the huge masses of these objects that they would likely have an effect on the galaxy in which they live, and that turns out to be the case; there is a strong positive correlation between the mass of the central black hole and the size of the host galaxy (larger the central black hole, the larger the galaxy). Right away we are seeing that the physical parameters describing the central black hole are coupled with those that describe the host galaxy.</a:t>
            </a:r>
          </a:p>
        </p:txBody>
      </p:sp>
      <p:sp>
        <p:nvSpPr>
          <p:cNvPr id="4" name="Slide Number Placeholder 3"/>
          <p:cNvSpPr>
            <a:spLocks noGrp="1"/>
          </p:cNvSpPr>
          <p:nvPr>
            <p:ph type="sldNum" sz="quarter" idx="5"/>
          </p:nvPr>
        </p:nvSpPr>
        <p:spPr/>
        <p:txBody>
          <a:bodyPr/>
          <a:lstStyle/>
          <a:p>
            <a:fld id="{4D1CF36E-A175-E04C-BE91-29750AA40B09}" type="slidenum">
              <a:rPr lang="en-US" smtClean="0"/>
              <a:t>3</a:t>
            </a:fld>
            <a:endParaRPr lang="en-US"/>
          </a:p>
        </p:txBody>
      </p:sp>
    </p:spTree>
    <p:extLst>
      <p:ext uri="{BB962C8B-B14F-4D97-AF65-F5344CB8AC3E}">
        <p14:creationId xmlns:p14="http://schemas.microsoft.com/office/powerpoint/2010/main" val="310369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quasar is a very luminous object that is powered by a central black hole. There is an artists rendition of a quasar in the top left, and on the right we see a cartoon cross-section of the structural components of a quasar. The central black hole is surrounded by a disk of swirling gas infalling towards the black hole, as well as what are believed to be systems of clouds known as the  Broad Line Regions. I am particularly interested in the BLR. </a:t>
            </a:r>
          </a:p>
          <a:p>
            <a:endParaRPr lang="en-US" dirty="0"/>
          </a:p>
          <a:p>
            <a:r>
              <a:rPr lang="en-US" dirty="0"/>
              <a:t>Quasars in general exist in the early Universe, so very far away from us, which makes it very difficult to study them in detail. We cannot spatially resolve these objects, so we turn to spectroscopy ( analyzing the light from these objects) in order to study them.</a:t>
            </a:r>
          </a:p>
        </p:txBody>
      </p:sp>
      <p:sp>
        <p:nvSpPr>
          <p:cNvPr id="4" name="Slide Number Placeholder 3"/>
          <p:cNvSpPr>
            <a:spLocks noGrp="1"/>
          </p:cNvSpPr>
          <p:nvPr>
            <p:ph type="sldNum" sz="quarter" idx="5"/>
          </p:nvPr>
        </p:nvSpPr>
        <p:spPr/>
        <p:txBody>
          <a:bodyPr/>
          <a:lstStyle/>
          <a:p>
            <a:fld id="{4D1CF36E-A175-E04C-BE91-29750AA40B09}" type="slidenum">
              <a:rPr lang="en-US" smtClean="0"/>
              <a:t>4</a:t>
            </a:fld>
            <a:endParaRPr lang="en-US"/>
          </a:p>
        </p:txBody>
      </p:sp>
    </p:spTree>
    <p:extLst>
      <p:ext uri="{BB962C8B-B14F-4D97-AF65-F5344CB8AC3E}">
        <p14:creationId xmlns:p14="http://schemas.microsoft.com/office/powerpoint/2010/main" val="122727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of you who are unfamiliar with spectroscopy, it is based on the premise that light passing through a given medium will change in some characteristic way based on the physical conditions of the medium. Here I have an example of what a typical spectrum from a quasar might look like. It is a plot of the energy of the light received as a function of wavelength. We see the light from the accretion disk as this kind of power law pattern, which is referred to as the continuum, and then based on the physical conditions of the gases/other material through which the light travels, we might see emission or absorption features such as the ones I have highlighted above. This is a snapshot in time of some of the physical conditions observed for that quasar in the instant where the light we received began its journey to us.</a:t>
            </a:r>
          </a:p>
          <a:p>
            <a:endParaRPr lang="en-US" dirty="0"/>
          </a:p>
        </p:txBody>
      </p:sp>
      <p:sp>
        <p:nvSpPr>
          <p:cNvPr id="4" name="Slide Number Placeholder 3"/>
          <p:cNvSpPr>
            <a:spLocks noGrp="1"/>
          </p:cNvSpPr>
          <p:nvPr>
            <p:ph type="sldNum" sz="quarter" idx="5"/>
          </p:nvPr>
        </p:nvSpPr>
        <p:spPr/>
        <p:txBody>
          <a:bodyPr/>
          <a:lstStyle/>
          <a:p>
            <a:fld id="{4D1CF36E-A175-E04C-BE91-29750AA40B09}" type="slidenum">
              <a:rPr lang="en-US" smtClean="0"/>
              <a:t>5</a:t>
            </a:fld>
            <a:endParaRPr lang="en-US"/>
          </a:p>
        </p:txBody>
      </p:sp>
    </p:spTree>
    <p:extLst>
      <p:ext uri="{BB962C8B-B14F-4D97-AF65-F5344CB8AC3E}">
        <p14:creationId xmlns:p14="http://schemas.microsoft.com/office/powerpoint/2010/main" val="199676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going on vacation, and coming home and showing our friends all the photos we took. We likely want to show them the entire album, not just one photo, because we want them to see the entire experience we had! In the same way that individual snapshots from our vacations make up entire, longer-term experiences we want to remember, multiple spectra from quasars or other objects that are changing in time are like snapshots which altogether tell a bigger story about the processes at large in the quasars/objects we observe. Here I have included the two spectra for the quasar I am studying. The first night this object was observed was on April 22, 2006 and the spectrum looked like the one in red, and then when it was observed again about 7 years later on February 15, 2013, it looked like the one in orange. Clearly something interesting is going on here, we can see that the light from this object has significantly changed in time.</a:t>
            </a:r>
          </a:p>
        </p:txBody>
      </p:sp>
      <p:sp>
        <p:nvSpPr>
          <p:cNvPr id="4" name="Slide Number Placeholder 3"/>
          <p:cNvSpPr>
            <a:spLocks noGrp="1"/>
          </p:cNvSpPr>
          <p:nvPr>
            <p:ph type="sldNum" sz="quarter" idx="5"/>
          </p:nvPr>
        </p:nvSpPr>
        <p:spPr/>
        <p:txBody>
          <a:bodyPr/>
          <a:lstStyle/>
          <a:p>
            <a:fld id="{4D1CF36E-A175-E04C-BE91-29750AA40B09}" type="slidenum">
              <a:rPr lang="en-US" smtClean="0"/>
              <a:t>6</a:t>
            </a:fld>
            <a:endParaRPr lang="en-US"/>
          </a:p>
        </p:txBody>
      </p:sp>
    </p:spTree>
    <p:extLst>
      <p:ext uri="{BB962C8B-B14F-4D97-AF65-F5344CB8AC3E}">
        <p14:creationId xmlns:p14="http://schemas.microsoft.com/office/powerpoint/2010/main" val="87872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purple here I have highlighted some prominent </a:t>
            </a:r>
            <a:r>
              <a:rPr lang="en-US" dirty="0" err="1"/>
              <a:t>featues</a:t>
            </a:r>
            <a:r>
              <a:rPr lang="en-US" dirty="0"/>
              <a:t> in the spectrum that are very broad and deep absorption lines. These lines are due to the winds launched from the inner regions of </a:t>
            </a:r>
            <a:r>
              <a:rPr lang="en-US" dirty="0" err="1"/>
              <a:t>quasras</a:t>
            </a:r>
            <a:r>
              <a:rPr lang="en-US" dirty="0"/>
              <a:t> that I mentioned earlier, as gas in the accretion disk around the central black hole is spiraling inwards, it is actually so hot and emitting such intense radiation that it actually pushes surrounding matter away, launching it at CRAZY FAST speeds of tens of thousands of kilometers per second away from the host galaxy’s center. It is by this mechanism that these </a:t>
            </a:r>
            <a:r>
              <a:rPr lang="en-US" dirty="0" err="1"/>
              <a:t>quasrs</a:t>
            </a:r>
            <a:r>
              <a:rPr lang="en-US" dirty="0"/>
              <a:t> are believed to effect their host galaxies. So by </a:t>
            </a:r>
            <a:r>
              <a:rPr lang="en-US" dirty="0" err="1"/>
              <a:t>analysing</a:t>
            </a:r>
            <a:r>
              <a:rPr lang="en-US" dirty="0"/>
              <a:t> these broad absorption lines, we can directly probe these powerful outflows.</a:t>
            </a:r>
          </a:p>
        </p:txBody>
      </p:sp>
      <p:sp>
        <p:nvSpPr>
          <p:cNvPr id="4" name="Slide Number Placeholder 3"/>
          <p:cNvSpPr>
            <a:spLocks noGrp="1"/>
          </p:cNvSpPr>
          <p:nvPr>
            <p:ph type="sldNum" sz="quarter" idx="5"/>
          </p:nvPr>
        </p:nvSpPr>
        <p:spPr/>
        <p:txBody>
          <a:bodyPr/>
          <a:lstStyle/>
          <a:p>
            <a:fld id="{4D1CF36E-A175-E04C-BE91-29750AA40B09}" type="slidenum">
              <a:rPr lang="en-US" smtClean="0"/>
              <a:t>7</a:t>
            </a:fld>
            <a:endParaRPr lang="en-US"/>
          </a:p>
        </p:txBody>
      </p:sp>
    </p:spTree>
    <p:extLst>
      <p:ext uri="{BB962C8B-B14F-4D97-AF65-F5344CB8AC3E}">
        <p14:creationId xmlns:p14="http://schemas.microsoft.com/office/powerpoint/2010/main" val="323239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now want to introduce to you </a:t>
            </a:r>
            <a:r>
              <a:rPr lang="en-US" dirty="0" err="1"/>
              <a:t>simBAL</a:t>
            </a:r>
            <a:r>
              <a:rPr lang="en-US" dirty="0"/>
              <a:t>, which is a new spectral analysis software that I am using to fit my spectra. Here I have included a flow-chart of the way </a:t>
            </a:r>
            <a:r>
              <a:rPr lang="en-US" dirty="0" err="1"/>
              <a:t>simBAL</a:t>
            </a:r>
            <a:r>
              <a:rPr lang="en-US" dirty="0"/>
              <a:t> works. Essentially, you begin with you best guess at what you believe the model to look like, and </a:t>
            </a:r>
            <a:r>
              <a:rPr lang="en-US" dirty="0" err="1"/>
              <a:t>simBAL</a:t>
            </a:r>
            <a:r>
              <a:rPr lang="en-US" dirty="0"/>
              <a:t> then generates a synthetic spectrum, and compares it with the real spectrum using a Markov Chain Monte Carlo algorithm. It goes back and forth like this until it agrees on the best model for your data, from which you can derive physical quantities describing your outflow. All of this computing certainly could not be done on my </a:t>
            </a:r>
            <a:r>
              <a:rPr lang="en-US" dirty="0" err="1"/>
              <a:t>Macbook</a:t>
            </a:r>
            <a:r>
              <a:rPr lang="en-US" dirty="0"/>
              <a:t>, and so I have been using SHARCNET, which is essentially a large – the largest in Canada in fact, array of high performance computing systems.</a:t>
            </a:r>
          </a:p>
        </p:txBody>
      </p:sp>
      <p:sp>
        <p:nvSpPr>
          <p:cNvPr id="4" name="Slide Number Placeholder 3"/>
          <p:cNvSpPr>
            <a:spLocks noGrp="1"/>
          </p:cNvSpPr>
          <p:nvPr>
            <p:ph type="sldNum" sz="quarter" idx="5"/>
          </p:nvPr>
        </p:nvSpPr>
        <p:spPr/>
        <p:txBody>
          <a:bodyPr/>
          <a:lstStyle/>
          <a:p>
            <a:fld id="{4D1CF36E-A175-E04C-BE91-29750AA40B09}" type="slidenum">
              <a:rPr lang="en-US" smtClean="0"/>
              <a:t>8</a:t>
            </a:fld>
            <a:endParaRPr lang="en-US"/>
          </a:p>
        </p:txBody>
      </p:sp>
    </p:spTree>
    <p:extLst>
      <p:ext uri="{BB962C8B-B14F-4D97-AF65-F5344CB8AC3E}">
        <p14:creationId xmlns:p14="http://schemas.microsoft.com/office/powerpoint/2010/main" val="427058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CF36E-A175-E04C-BE91-29750AA40B09}" type="slidenum">
              <a:rPr lang="en-US" smtClean="0"/>
              <a:t>9</a:t>
            </a:fld>
            <a:endParaRPr lang="en-US"/>
          </a:p>
        </p:txBody>
      </p:sp>
    </p:spTree>
    <p:extLst>
      <p:ext uri="{BB962C8B-B14F-4D97-AF65-F5344CB8AC3E}">
        <p14:creationId xmlns:p14="http://schemas.microsoft.com/office/powerpoint/2010/main" val="2345931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A4CBC15-D0F9-464B-A140-DC29A9EB12A2}" type="datetime1">
              <a:rPr lang="en-CA" smtClean="0"/>
              <a:t>2021-04-12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316281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7D989-8ECA-014F-809A-86AE210A198E}" type="datetime1">
              <a:rPr lang="en-CA" smtClean="0"/>
              <a:t>2021-04-12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42401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5EE74D-636A-D949-9CCE-D03783AE4047}"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170567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E21CCA-C4CE-F440-AA2A-2FC119A36F41}"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101443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A07C3-9FF7-7040-9426-A0438AB1B197}"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4093114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C3AD72-C5A2-494E-B920-CB104663496E}" type="datetime1">
              <a:rPr lang="en-CA" smtClean="0"/>
              <a:t>2021-04-12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380701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8043C4-BA63-DC44-964A-DFF5A0FE4163}" type="datetime1">
              <a:rPr lang="en-CA" smtClean="0"/>
              <a:t>2021-04-12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271495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E87A977-1E36-0940-BFD2-A9705AEAEFE7}"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22720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DA8A1AF-6AE9-5249-9EAE-4E6A822EF359}"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81412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8A7AF-3C68-7B4A-BB54-35AF4268274A}"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289677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8DF8C-A438-2747-A37D-709CCB078F65}" type="datetime1">
              <a:rPr lang="en-CA" smtClean="0"/>
              <a:t>2021-04-12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97723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B4C5E-4E04-6C49-9683-A930127CA9D4}" type="datetime1">
              <a:rPr lang="en-CA" smtClean="0"/>
              <a:t>2021-04-12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422065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68C1-6932-824D-9621-689060EE97D5}" type="datetime1">
              <a:rPr lang="en-CA" smtClean="0"/>
              <a:t>2021-04-12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345706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C0942-9F60-F142-9FEA-D445D2B88307}" type="datetime1">
              <a:rPr lang="en-CA" smtClean="0"/>
              <a:t>2021-04-12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57042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811B5-10D4-0544-B56E-A84F63E39897}" type="datetime1">
              <a:rPr lang="en-CA" smtClean="0"/>
              <a:t>2021-04-12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35255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53DD59-F7ED-8C45-BEBF-47613964486D}" type="datetime1">
              <a:rPr lang="en-CA" smtClean="0"/>
              <a:t>2021-04-12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156559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3C911-0370-9046-8720-B84634CA7324}" type="datetime1">
              <a:rPr lang="en-CA" smtClean="0"/>
              <a:t>2021-04-12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17FD0C-33DE-C646-99A0-4F010CDB8AC3}" type="slidenum">
              <a:rPr lang="en-US" smtClean="0"/>
              <a:t>‹#›</a:t>
            </a:fld>
            <a:endParaRPr lang="en-US"/>
          </a:p>
        </p:txBody>
      </p:sp>
    </p:spTree>
    <p:extLst>
      <p:ext uri="{BB962C8B-B14F-4D97-AF65-F5344CB8AC3E}">
        <p14:creationId xmlns:p14="http://schemas.microsoft.com/office/powerpoint/2010/main" val="129300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A6A767-0C71-F341-9B14-9316AFA683D1}" type="datetime1">
              <a:rPr lang="en-CA" smtClean="0"/>
              <a:t>2021-04-12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17FD0C-33DE-C646-99A0-4F010CDB8AC3}" type="slidenum">
              <a:rPr lang="en-US" smtClean="0"/>
              <a:t>‹#›</a:t>
            </a:fld>
            <a:endParaRPr lang="en-US"/>
          </a:p>
        </p:txBody>
      </p:sp>
    </p:spTree>
    <p:extLst>
      <p:ext uri="{BB962C8B-B14F-4D97-AF65-F5344CB8AC3E}">
        <p14:creationId xmlns:p14="http://schemas.microsoft.com/office/powerpoint/2010/main" val="279535525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389-C61B-CE47-B435-133E2C3F834E}"/>
              </a:ext>
            </a:extLst>
          </p:cNvPr>
          <p:cNvSpPr>
            <a:spLocks noGrp="1"/>
          </p:cNvSpPr>
          <p:nvPr>
            <p:ph type="ctrTitle"/>
          </p:nvPr>
        </p:nvSpPr>
        <p:spPr>
          <a:xfrm>
            <a:off x="1683171" y="1499760"/>
            <a:ext cx="8825658" cy="2588871"/>
          </a:xfrm>
        </p:spPr>
        <p:txBody>
          <a:bodyPr/>
          <a:lstStyle/>
          <a:p>
            <a:pPr algn="ctr"/>
            <a:r>
              <a:rPr lang="en-US" sz="6000" dirty="0"/>
              <a:t>The Cause of Variability in Windy Quasars </a:t>
            </a:r>
            <a:br>
              <a:rPr lang="en-US" dirty="0"/>
            </a:br>
            <a:endParaRPr lang="en-US" dirty="0"/>
          </a:p>
        </p:txBody>
      </p:sp>
      <p:sp>
        <p:nvSpPr>
          <p:cNvPr id="3" name="Subtitle 2">
            <a:extLst>
              <a:ext uri="{FF2B5EF4-FFF2-40B4-BE49-F238E27FC236}">
                <a16:creationId xmlns:a16="http://schemas.microsoft.com/office/drawing/2014/main" id="{C67A1BAC-F2E7-8C42-B1F2-622D053589F2}"/>
              </a:ext>
            </a:extLst>
          </p:cNvPr>
          <p:cNvSpPr>
            <a:spLocks noGrp="1"/>
          </p:cNvSpPr>
          <p:nvPr>
            <p:ph type="subTitle" idx="1"/>
          </p:nvPr>
        </p:nvSpPr>
        <p:spPr>
          <a:xfrm>
            <a:off x="1464870" y="3272672"/>
            <a:ext cx="8825658" cy="861420"/>
          </a:xfrm>
        </p:spPr>
        <p:txBody>
          <a:bodyPr/>
          <a:lstStyle/>
          <a:p>
            <a:pPr algn="ctr"/>
            <a:r>
              <a:rPr lang="en-US" dirty="0">
                <a:latin typeface="+mj-lt"/>
              </a:rPr>
              <a:t>Sofia Pasquini</a:t>
            </a:r>
          </a:p>
          <a:p>
            <a:pPr algn="ctr"/>
            <a:r>
              <a:rPr lang="en-US" dirty="0" err="1">
                <a:latin typeface="+mj-lt"/>
              </a:rPr>
              <a:t>SupervisorS</a:t>
            </a:r>
            <a:r>
              <a:rPr lang="en-US" dirty="0">
                <a:latin typeface="+mj-lt"/>
              </a:rPr>
              <a:t>: Dr. Sarah Gallagher, Kaylie Green</a:t>
            </a:r>
          </a:p>
        </p:txBody>
      </p:sp>
      <p:pic>
        <p:nvPicPr>
          <p:cNvPr id="6" name="Picture 5">
            <a:extLst>
              <a:ext uri="{FF2B5EF4-FFF2-40B4-BE49-F238E27FC236}">
                <a16:creationId xmlns:a16="http://schemas.microsoft.com/office/drawing/2014/main" id="{89EF4F9F-2B56-5742-B272-449DC6913330}"/>
              </a:ext>
            </a:extLst>
          </p:cNvPr>
          <p:cNvPicPr>
            <a:picLocks noChangeAspect="1"/>
          </p:cNvPicPr>
          <p:nvPr/>
        </p:nvPicPr>
        <p:blipFill>
          <a:blip r:embed="rId3"/>
          <a:srcRect/>
          <a:stretch/>
        </p:blipFill>
        <p:spPr>
          <a:xfrm>
            <a:off x="1933006" y="4229702"/>
            <a:ext cx="2877220" cy="1620000"/>
          </a:xfrm>
          <a:prstGeom prst="rect">
            <a:avLst/>
          </a:prstGeom>
        </p:spPr>
      </p:pic>
      <p:sp>
        <p:nvSpPr>
          <p:cNvPr id="9" name="TextBox 8">
            <a:extLst>
              <a:ext uri="{FF2B5EF4-FFF2-40B4-BE49-F238E27FC236}">
                <a16:creationId xmlns:a16="http://schemas.microsoft.com/office/drawing/2014/main" id="{DEA87881-E616-9644-BB49-3DF77B70A4CE}"/>
              </a:ext>
            </a:extLst>
          </p:cNvPr>
          <p:cNvSpPr txBox="1"/>
          <p:nvPr/>
        </p:nvSpPr>
        <p:spPr>
          <a:xfrm>
            <a:off x="9032030" y="4134092"/>
            <a:ext cx="2148260" cy="2292935"/>
          </a:xfrm>
          <a:prstGeom prst="rect">
            <a:avLst/>
          </a:prstGeom>
          <a:noFill/>
        </p:spPr>
        <p:txBody>
          <a:bodyPr wrap="square" rtlCol="0">
            <a:spAutoFit/>
          </a:bodyPr>
          <a:lstStyle/>
          <a:p>
            <a:r>
              <a:rPr lang="en-CA" sz="1100" dirty="0">
                <a:solidFill>
                  <a:schemeClr val="bg1"/>
                </a:solidFill>
              </a:rPr>
              <a:t>NASA/CXC, &amp; </a:t>
            </a:r>
            <a:r>
              <a:rPr lang="en-CA" sz="1100" dirty="0" err="1">
                <a:solidFill>
                  <a:schemeClr val="bg1"/>
                </a:solidFill>
              </a:rPr>
              <a:t>Tr’ehnl</a:t>
            </a:r>
            <a:r>
              <a:rPr lang="en-CA" sz="1100" dirty="0">
                <a:solidFill>
                  <a:schemeClr val="bg1"/>
                </a:solidFill>
              </a:rPr>
              <a:t>, N. (2016, March 21). [Artist’s impression of winds from supermassive black hole.]. Record-Breaking Ultraviolet Winds Discovered near Black Hole. https://</a:t>
            </a:r>
            <a:r>
              <a:rPr lang="en-CA" sz="1100" dirty="0" err="1">
                <a:solidFill>
                  <a:schemeClr val="bg1"/>
                </a:solidFill>
              </a:rPr>
              <a:t>news.psu.edu</a:t>
            </a:r>
            <a:r>
              <a:rPr lang="en-CA" sz="1100" dirty="0">
                <a:solidFill>
                  <a:schemeClr val="bg1"/>
                </a:solidFill>
              </a:rPr>
              <a:t>/story/398531/2016/03/21/research/record-breaking-ultraviolet-winds-discovered-near-black-hole</a:t>
            </a:r>
          </a:p>
          <a:p>
            <a:endParaRPr lang="en-US" sz="1100" dirty="0">
              <a:solidFill>
                <a:schemeClr val="bg1"/>
              </a:solidFill>
            </a:endParaRPr>
          </a:p>
        </p:txBody>
      </p:sp>
      <p:pic>
        <p:nvPicPr>
          <p:cNvPr id="10" name="Content Placeholder 4" descr="A picture containing blur&#10;&#10;Description automatically generated">
            <a:extLst>
              <a:ext uri="{FF2B5EF4-FFF2-40B4-BE49-F238E27FC236}">
                <a16:creationId xmlns:a16="http://schemas.microsoft.com/office/drawing/2014/main" id="{F716641D-0EC5-3A43-9934-B0066ACA08F0}"/>
              </a:ext>
            </a:extLst>
          </p:cNvPr>
          <p:cNvPicPr>
            <a:picLocks noChangeAspect="1"/>
          </p:cNvPicPr>
          <p:nvPr/>
        </p:nvPicPr>
        <p:blipFill>
          <a:blip r:embed="rId4"/>
          <a:stretch>
            <a:fillRect/>
          </a:stretch>
        </p:blipFill>
        <p:spPr>
          <a:xfrm>
            <a:off x="6096000" y="4149776"/>
            <a:ext cx="2724386" cy="1757228"/>
          </a:xfrm>
          <a:prstGeom prst="rect">
            <a:avLst/>
          </a:prstGeom>
        </p:spPr>
      </p:pic>
      <p:sp>
        <p:nvSpPr>
          <p:cNvPr id="5" name="Slide Number Placeholder 4">
            <a:extLst>
              <a:ext uri="{FF2B5EF4-FFF2-40B4-BE49-F238E27FC236}">
                <a16:creationId xmlns:a16="http://schemas.microsoft.com/office/drawing/2014/main" id="{90E57777-55DC-6C46-8AA5-9A9A376C4DC7}"/>
              </a:ext>
            </a:extLst>
          </p:cNvPr>
          <p:cNvSpPr>
            <a:spLocks noGrp="1"/>
          </p:cNvSpPr>
          <p:nvPr>
            <p:ph type="sldNum" sz="quarter" idx="12"/>
          </p:nvPr>
        </p:nvSpPr>
        <p:spPr/>
        <p:txBody>
          <a:bodyPr/>
          <a:lstStyle/>
          <a:p>
            <a:fld id="{4B17FD0C-33DE-C646-99A0-4F010CDB8AC3}" type="slidenum">
              <a:rPr lang="en-US" smtClean="0"/>
              <a:t>1</a:t>
            </a:fld>
            <a:endParaRPr lang="en-US"/>
          </a:p>
        </p:txBody>
      </p:sp>
    </p:spTree>
    <p:extLst>
      <p:ext uri="{BB962C8B-B14F-4D97-AF65-F5344CB8AC3E}">
        <p14:creationId xmlns:p14="http://schemas.microsoft.com/office/powerpoint/2010/main" val="295155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8363B47-079F-5247-BA82-ACD7F6625D22}"/>
              </a:ext>
            </a:extLst>
          </p:cNvPr>
          <p:cNvSpPr>
            <a:spLocks noGrp="1"/>
          </p:cNvSpPr>
          <p:nvPr>
            <p:ph type="sldNum" sz="quarter" idx="12"/>
          </p:nvPr>
        </p:nvSpPr>
        <p:spPr>
          <a:xfrm>
            <a:off x="11224603" y="6290432"/>
            <a:ext cx="838199" cy="406205"/>
          </a:xfrm>
        </p:spPr>
        <p:txBody>
          <a:bodyPr>
            <a:normAutofit/>
          </a:bodyPr>
          <a:lstStyle/>
          <a:p>
            <a:pPr algn="r">
              <a:spcAft>
                <a:spcPts val="600"/>
              </a:spcAft>
            </a:pPr>
            <a:fld id="{4B17FD0C-33DE-C646-99A0-4F010CDB8AC3}" type="slidenum">
              <a:rPr lang="en-US" sz="1600">
                <a:solidFill>
                  <a:schemeClr val="accent1"/>
                </a:solidFill>
              </a:rPr>
              <a:pPr algn="r">
                <a:spcAft>
                  <a:spcPts val="600"/>
                </a:spcAft>
              </a:pPr>
              <a:t>10</a:t>
            </a:fld>
            <a:endParaRPr lang="en-US" sz="1600">
              <a:solidFill>
                <a:schemeClr val="accent1"/>
              </a:solidFill>
            </a:endParaRPr>
          </a:p>
        </p:txBody>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14" name="Picture 13" descr="A screenshot of a computer&#10;&#10;Description automatically generated with medium confidence">
            <a:extLst>
              <a:ext uri="{FF2B5EF4-FFF2-40B4-BE49-F238E27FC236}">
                <a16:creationId xmlns:a16="http://schemas.microsoft.com/office/drawing/2014/main" id="{720F07F2-7D4E-6A41-B756-8FD9C0608EB9}"/>
              </a:ext>
            </a:extLst>
          </p:cNvPr>
          <p:cNvPicPr>
            <a:picLocks noChangeAspect="1"/>
          </p:cNvPicPr>
          <p:nvPr/>
        </p:nvPicPr>
        <p:blipFill>
          <a:blip r:embed="rId2"/>
          <a:stretch>
            <a:fillRect/>
          </a:stretch>
        </p:blipFill>
        <p:spPr>
          <a:xfrm>
            <a:off x="3135086" y="149443"/>
            <a:ext cx="8939069" cy="6663291"/>
          </a:xfrm>
          <a:prstGeom prst="rect">
            <a:avLst/>
          </a:prstGeom>
        </p:spPr>
      </p:pic>
      <p:sp>
        <p:nvSpPr>
          <p:cNvPr id="18" name="TextBox 17">
            <a:extLst>
              <a:ext uri="{FF2B5EF4-FFF2-40B4-BE49-F238E27FC236}">
                <a16:creationId xmlns:a16="http://schemas.microsoft.com/office/drawing/2014/main" id="{F46B357E-28ED-2146-A4DE-BCC7E0445A5E}"/>
              </a:ext>
            </a:extLst>
          </p:cNvPr>
          <p:cNvSpPr txBox="1"/>
          <p:nvPr/>
        </p:nvSpPr>
        <p:spPr>
          <a:xfrm>
            <a:off x="260937" y="635559"/>
            <a:ext cx="2386996" cy="646331"/>
          </a:xfrm>
          <a:prstGeom prst="rect">
            <a:avLst/>
          </a:prstGeom>
          <a:noFill/>
        </p:spPr>
        <p:txBody>
          <a:bodyPr wrap="square" rtlCol="0">
            <a:spAutoFit/>
          </a:bodyPr>
          <a:lstStyle/>
          <a:p>
            <a:r>
              <a:rPr lang="en-US" dirty="0"/>
              <a:t>Ionization Parameter</a:t>
            </a:r>
          </a:p>
        </p:txBody>
      </p:sp>
      <p:sp>
        <p:nvSpPr>
          <p:cNvPr id="19" name="TextBox 18">
            <a:extLst>
              <a:ext uri="{FF2B5EF4-FFF2-40B4-BE49-F238E27FC236}">
                <a16:creationId xmlns:a16="http://schemas.microsoft.com/office/drawing/2014/main" id="{47737B1A-82BA-2A4F-9FD4-78FC72EA38FF}"/>
              </a:ext>
            </a:extLst>
          </p:cNvPr>
          <p:cNvSpPr txBox="1"/>
          <p:nvPr/>
        </p:nvSpPr>
        <p:spPr>
          <a:xfrm>
            <a:off x="260937" y="2281235"/>
            <a:ext cx="2351314" cy="369332"/>
          </a:xfrm>
          <a:prstGeom prst="rect">
            <a:avLst/>
          </a:prstGeom>
          <a:noFill/>
        </p:spPr>
        <p:txBody>
          <a:bodyPr wrap="square" rtlCol="0">
            <a:spAutoFit/>
          </a:bodyPr>
          <a:lstStyle/>
          <a:p>
            <a:r>
              <a:rPr lang="en-US" dirty="0"/>
              <a:t>Density </a:t>
            </a:r>
          </a:p>
        </p:txBody>
      </p:sp>
      <p:sp>
        <p:nvSpPr>
          <p:cNvPr id="20" name="TextBox 19">
            <a:extLst>
              <a:ext uri="{FF2B5EF4-FFF2-40B4-BE49-F238E27FC236}">
                <a16:creationId xmlns:a16="http://schemas.microsoft.com/office/drawing/2014/main" id="{2E179F28-5E64-C448-85A6-BC9600A19E39}"/>
              </a:ext>
            </a:extLst>
          </p:cNvPr>
          <p:cNvSpPr txBox="1"/>
          <p:nvPr/>
        </p:nvSpPr>
        <p:spPr>
          <a:xfrm>
            <a:off x="260937" y="3905589"/>
            <a:ext cx="2351314" cy="369332"/>
          </a:xfrm>
          <a:prstGeom prst="rect">
            <a:avLst/>
          </a:prstGeom>
          <a:noFill/>
        </p:spPr>
        <p:txBody>
          <a:bodyPr wrap="square" rtlCol="0">
            <a:spAutoFit/>
          </a:bodyPr>
          <a:lstStyle/>
          <a:p>
            <a:r>
              <a:rPr lang="en-US" dirty="0"/>
              <a:t>Column Density</a:t>
            </a:r>
          </a:p>
        </p:txBody>
      </p:sp>
      <p:sp>
        <p:nvSpPr>
          <p:cNvPr id="21" name="TextBox 20">
            <a:extLst>
              <a:ext uri="{FF2B5EF4-FFF2-40B4-BE49-F238E27FC236}">
                <a16:creationId xmlns:a16="http://schemas.microsoft.com/office/drawing/2014/main" id="{231674CD-8F33-6F4B-98C2-071F7D4AED1D}"/>
              </a:ext>
            </a:extLst>
          </p:cNvPr>
          <p:cNvSpPr txBox="1"/>
          <p:nvPr/>
        </p:nvSpPr>
        <p:spPr>
          <a:xfrm>
            <a:off x="260937" y="5529943"/>
            <a:ext cx="2480212" cy="369332"/>
          </a:xfrm>
          <a:prstGeom prst="rect">
            <a:avLst/>
          </a:prstGeom>
          <a:noFill/>
        </p:spPr>
        <p:txBody>
          <a:bodyPr wrap="square" rtlCol="0">
            <a:spAutoFit/>
          </a:bodyPr>
          <a:lstStyle/>
          <a:p>
            <a:r>
              <a:rPr lang="en-US" dirty="0"/>
              <a:t>Covering Fraction</a:t>
            </a:r>
          </a:p>
        </p:txBody>
      </p:sp>
      <p:sp>
        <p:nvSpPr>
          <p:cNvPr id="22" name="Right Arrow 21">
            <a:extLst>
              <a:ext uri="{FF2B5EF4-FFF2-40B4-BE49-F238E27FC236}">
                <a16:creationId xmlns:a16="http://schemas.microsoft.com/office/drawing/2014/main" id="{8985CD16-D88C-0247-8896-FA55371FB75C}"/>
              </a:ext>
            </a:extLst>
          </p:cNvPr>
          <p:cNvSpPr/>
          <p:nvPr/>
        </p:nvSpPr>
        <p:spPr>
          <a:xfrm>
            <a:off x="1741714" y="769257"/>
            <a:ext cx="1393372" cy="189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585163EF-AA60-454E-A844-B8486CE3080E}"/>
              </a:ext>
            </a:extLst>
          </p:cNvPr>
          <p:cNvSpPr/>
          <p:nvPr/>
        </p:nvSpPr>
        <p:spPr>
          <a:xfrm>
            <a:off x="1741714" y="2371168"/>
            <a:ext cx="1393372" cy="189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984A1332-EBDD-0544-A353-14C0D74E3707}"/>
              </a:ext>
            </a:extLst>
          </p:cNvPr>
          <p:cNvSpPr/>
          <p:nvPr/>
        </p:nvSpPr>
        <p:spPr>
          <a:xfrm>
            <a:off x="2489484" y="3982652"/>
            <a:ext cx="502304" cy="189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273BAED4-690E-0743-B364-52457B99625B}"/>
              </a:ext>
            </a:extLst>
          </p:cNvPr>
          <p:cNvSpPr/>
          <p:nvPr/>
        </p:nvSpPr>
        <p:spPr>
          <a:xfrm>
            <a:off x="2489484" y="5607006"/>
            <a:ext cx="645602" cy="220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63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E7FA64F-723F-554A-8BE9-08D40F1205AB}"/>
                  </a:ext>
                </a:extLst>
              </p:cNvPr>
              <p:cNvSpPr>
                <a:spLocks noGrp="1"/>
              </p:cNvSpPr>
              <p:nvPr>
                <p:ph type="title"/>
              </p:nvPr>
            </p:nvSpPr>
            <p:spPr/>
            <p:txBody>
              <a:bodyPr/>
              <a:lstStyle/>
              <a:p>
                <a:pPr algn="r"/>
                <a:r>
                  <a:rPr lang="en-US" dirty="0"/>
                  <a:t>Radius Calculation </a:t>
                </a:r>
                <a14:m>
                  <m:oMath xmlns:m="http://schemas.openxmlformats.org/officeDocument/2006/math">
                    <m:r>
                      <a:rPr lang="en-CA" b="0" i="0" smtClean="0">
                        <a:latin typeface="Cambria Math" panose="02040503050406030204" pitchFamily="18" charset="0"/>
                      </a:rPr>
                      <m:t>               </m:t>
                    </m:r>
                    <m:r>
                      <a:rPr lang="en-CA" i="1">
                        <a:latin typeface="Cambria Math" panose="02040503050406030204" pitchFamily="18" charset="0"/>
                      </a:rPr>
                      <m:t>𝑈</m:t>
                    </m:r>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𝑄</m:t>
                        </m:r>
                      </m:num>
                      <m:den>
                        <m:r>
                          <a:rPr lang="en-CA" i="1">
                            <a:latin typeface="Cambria Math" panose="02040503050406030204" pitchFamily="18" charset="0"/>
                          </a:rPr>
                          <m:t>4</m:t>
                        </m:r>
                        <m:r>
                          <a:rPr lang="en-CA" i="1">
                            <a:latin typeface="Cambria Math" panose="02040503050406030204" pitchFamily="18" charset="0"/>
                            <a:ea typeface="Cambria Math" panose="02040503050406030204" pitchFamily="18" charset="0"/>
                          </a:rPr>
                          <m:t>𝜋</m:t>
                        </m:r>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𝑅</m:t>
                            </m:r>
                          </m:e>
                          <m:sup>
                            <m:r>
                              <a:rPr lang="en-CA" i="1">
                                <a:latin typeface="Cambria Math" panose="02040503050406030204" pitchFamily="18" charset="0"/>
                                <a:ea typeface="Cambria Math" panose="02040503050406030204" pitchFamily="18" charset="0"/>
                              </a:rPr>
                              <m:t>2</m:t>
                            </m:r>
                          </m:sup>
                        </m:sSup>
                        <m:r>
                          <a:rPr lang="en-CA" i="1">
                            <a:latin typeface="Cambria Math" panose="02040503050406030204" pitchFamily="18" charset="0"/>
                            <a:ea typeface="Cambria Math" panose="02040503050406030204" pitchFamily="18" charset="0"/>
                          </a:rPr>
                          <m:t>𝑛𝑐</m:t>
                        </m:r>
                      </m:den>
                    </m:f>
                  </m:oMath>
                </a14:m>
                <a:br>
                  <a:rPr lang="en-US" dirty="0"/>
                </a:br>
                <a:endParaRPr lang="en-US" dirty="0"/>
              </a:p>
            </p:txBody>
          </p:sp>
        </mc:Choice>
        <mc:Fallback>
          <p:sp>
            <p:nvSpPr>
              <p:cNvPr id="2" name="Title 1">
                <a:extLst>
                  <a:ext uri="{FF2B5EF4-FFF2-40B4-BE49-F238E27FC236}">
                    <a16:creationId xmlns:a16="http://schemas.microsoft.com/office/drawing/2014/main" id="{FE7FA64F-723F-554A-8BE9-08D40F1205AB}"/>
                  </a:ext>
                </a:extLst>
              </p:cNvPr>
              <p:cNvSpPr>
                <a:spLocks noGrp="1" noRot="1" noChangeAspect="1" noMove="1" noResize="1" noEditPoints="1" noAdjustHandles="1" noChangeArrowheads="1" noChangeShapeType="1" noTextEdit="1"/>
              </p:cNvSpPr>
              <p:nvPr>
                <p:ph type="title"/>
              </p:nvPr>
            </p:nvSpPr>
            <p:spPr>
              <a:blipFill>
                <a:blip r:embed="rId3"/>
                <a:stretch>
                  <a:fillRect t="-491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F5243F9D-D836-EB43-8ED2-E2CAC2BF8A59}"/>
                  </a:ext>
                </a:extLst>
              </p:cNvPr>
              <p:cNvGraphicFramePr>
                <a:graphicFrameLocks noGrp="1"/>
              </p:cNvGraphicFramePr>
              <p:nvPr>
                <p:ph idx="1"/>
                <p:extLst>
                  <p:ext uri="{D42A27DB-BD31-4B8C-83A1-F6EECF244321}">
                    <p14:modId xmlns:p14="http://schemas.microsoft.com/office/powerpoint/2010/main" val="492909643"/>
                  </p:ext>
                </p:extLst>
              </p:nvPr>
            </p:nvGraphicFramePr>
            <p:xfrm>
              <a:off x="1154954" y="2618015"/>
              <a:ext cx="10035785" cy="2199640"/>
            </p:xfrm>
            <a:graphic>
              <a:graphicData uri="http://schemas.openxmlformats.org/drawingml/2006/table">
                <a:tbl>
                  <a:tblPr firstRow="1" bandRow="1">
                    <a:tableStyleId>{5C22544A-7EE6-4342-B048-85BDC9FD1C3A}</a:tableStyleId>
                  </a:tblPr>
                  <a:tblGrid>
                    <a:gridCol w="2007157">
                      <a:extLst>
                        <a:ext uri="{9D8B030D-6E8A-4147-A177-3AD203B41FA5}">
                          <a16:colId xmlns:a16="http://schemas.microsoft.com/office/drawing/2014/main" val="3472887942"/>
                        </a:ext>
                      </a:extLst>
                    </a:gridCol>
                    <a:gridCol w="2007157">
                      <a:extLst>
                        <a:ext uri="{9D8B030D-6E8A-4147-A177-3AD203B41FA5}">
                          <a16:colId xmlns:a16="http://schemas.microsoft.com/office/drawing/2014/main" val="4011770714"/>
                        </a:ext>
                      </a:extLst>
                    </a:gridCol>
                    <a:gridCol w="2007157">
                      <a:extLst>
                        <a:ext uri="{9D8B030D-6E8A-4147-A177-3AD203B41FA5}">
                          <a16:colId xmlns:a16="http://schemas.microsoft.com/office/drawing/2014/main" val="1302783508"/>
                        </a:ext>
                      </a:extLst>
                    </a:gridCol>
                    <a:gridCol w="2007157">
                      <a:extLst>
                        <a:ext uri="{9D8B030D-6E8A-4147-A177-3AD203B41FA5}">
                          <a16:colId xmlns:a16="http://schemas.microsoft.com/office/drawing/2014/main" val="49825888"/>
                        </a:ext>
                      </a:extLst>
                    </a:gridCol>
                    <a:gridCol w="2007157">
                      <a:extLst>
                        <a:ext uri="{9D8B030D-6E8A-4147-A177-3AD203B41FA5}">
                          <a16:colId xmlns:a16="http://schemas.microsoft.com/office/drawing/2014/main" val="858358367"/>
                        </a:ext>
                      </a:extLst>
                    </a:gridCol>
                  </a:tblGrid>
                  <a:tr h="370840">
                    <a:tc>
                      <a:txBody>
                        <a:bodyPr/>
                        <a:lstStyle/>
                        <a:p>
                          <a:endParaRPr lang="en-US" dirty="0"/>
                        </a:p>
                      </a:txBody>
                      <a:tcPr/>
                    </a:tc>
                    <a:tc>
                      <a:txBody>
                        <a:bodyPr/>
                        <a:lstStyle/>
                        <a:p>
                          <a:pPr algn="ctr"/>
                          <a:r>
                            <a:rPr lang="en-US" dirty="0"/>
                            <a:t>Ionizing Flux</a:t>
                          </a:r>
                        </a:p>
                        <a:p>
                          <a:pPr algn="ctr"/>
                          <a:r>
                            <a:rPr lang="en-US" dirty="0"/>
                            <a:t>(Q)</a:t>
                          </a:r>
                        </a:p>
                        <a:p>
                          <a:pPr algn="ctr"/>
                          <a:r>
                            <a:rPr lang="en-US" dirty="0"/>
                            <a:t>[ionizing photons/s]</a:t>
                          </a:r>
                        </a:p>
                      </a:txBody>
                      <a:tcPr/>
                    </a:tc>
                    <a:tc>
                      <a:txBody>
                        <a:bodyPr/>
                        <a:lstStyle/>
                        <a:p>
                          <a:pPr algn="ctr"/>
                          <a:r>
                            <a:rPr lang="en-US" dirty="0"/>
                            <a:t>Ionization parameter (U)</a:t>
                          </a:r>
                        </a:p>
                        <a:p>
                          <a:pPr algn="ctr"/>
                          <a:r>
                            <a:rPr lang="en-US" dirty="0"/>
                            <a:t> </a:t>
                          </a:r>
                        </a:p>
                      </a:txBody>
                      <a:tcPr/>
                    </a:tc>
                    <a:tc>
                      <a:txBody>
                        <a:bodyPr/>
                        <a:lstStyle/>
                        <a:p>
                          <a:pPr algn="ctr"/>
                          <a:r>
                            <a:rPr lang="en-US" dirty="0"/>
                            <a:t>Density</a:t>
                          </a:r>
                        </a:p>
                        <a:p>
                          <a:pPr algn="ctr"/>
                          <a:r>
                            <a:rPr lang="en-US" dirty="0"/>
                            <a:t>(n)</a:t>
                          </a:r>
                        </a:p>
                        <a:p>
                          <a:pPr algn="ctr"/>
                          <a:r>
                            <a:rPr lang="en-US" dirty="0"/>
                            <a:t>[cm</a:t>
                          </a:r>
                          <a:r>
                            <a:rPr lang="en-US" baseline="30000" dirty="0"/>
                            <a:t>-3</a:t>
                          </a:r>
                          <a:r>
                            <a:rPr lang="en-US" dirty="0"/>
                            <a:t>]</a:t>
                          </a:r>
                        </a:p>
                      </a:txBody>
                      <a:tcPr/>
                    </a:tc>
                    <a:tc>
                      <a:txBody>
                        <a:bodyPr/>
                        <a:lstStyle/>
                        <a:p>
                          <a:pPr algn="ctr"/>
                          <a:r>
                            <a:rPr lang="en-US" dirty="0"/>
                            <a:t>Radial Distance</a:t>
                          </a:r>
                        </a:p>
                        <a:p>
                          <a:pPr algn="ctr"/>
                          <a:r>
                            <a:rPr lang="en-US" dirty="0"/>
                            <a:t>(R)</a:t>
                          </a:r>
                        </a:p>
                        <a:p>
                          <a:pPr algn="ctr"/>
                          <a:r>
                            <a:rPr lang="en-US" dirty="0"/>
                            <a:t>[pc]</a:t>
                          </a:r>
                        </a:p>
                      </a:txBody>
                      <a:tcPr>
                        <a:solidFill>
                          <a:schemeClr val="accent4">
                            <a:lumMod val="60000"/>
                            <a:lumOff val="40000"/>
                          </a:schemeClr>
                        </a:solidFill>
                      </a:tcPr>
                    </a:tc>
                    <a:extLst>
                      <a:ext uri="{0D108BD9-81ED-4DB2-BD59-A6C34878D82A}">
                        <a16:rowId xmlns:a16="http://schemas.microsoft.com/office/drawing/2014/main" val="673744869"/>
                      </a:ext>
                    </a:extLst>
                  </a:tr>
                  <a:tr h="370840">
                    <a:tc>
                      <a:txBody>
                        <a:bodyPr/>
                        <a:lstStyle/>
                        <a:p>
                          <a:r>
                            <a:rPr lang="en-US" dirty="0"/>
                            <a:t>Epoch A</a:t>
                          </a:r>
                        </a:p>
                      </a:txBody>
                      <a:tcPr/>
                    </a:tc>
                    <a:tc>
                      <a:txBody>
                        <a:bodyPr/>
                        <a:lstStyle/>
                        <a:p>
                          <a:r>
                            <a:rPr lang="en-US" dirty="0"/>
                            <a:t>3.015 x10</a:t>
                          </a:r>
                          <a:r>
                            <a:rPr lang="en-US" baseline="30000" dirty="0"/>
                            <a:t>59</a:t>
                          </a:r>
                        </a:p>
                      </a:txBody>
                      <a:tcPr/>
                    </a:tc>
                    <a:tc>
                      <a:txBody>
                        <a:bodyPr/>
                        <a:lstStyle/>
                        <a:p>
                          <a:r>
                            <a:rPr lang="en-US" dirty="0"/>
                            <a:t>20.0</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t> 0.014</a:t>
                          </a:r>
                        </a:p>
                      </a:txBody>
                      <a:tcPr/>
                    </a:tc>
                    <a:tc>
                      <a:txBody>
                        <a:bodyPr/>
                        <a:lstStyle/>
                        <a:p>
                          <a:r>
                            <a:rPr lang="en-US" dirty="0"/>
                            <a:t>1.01x10</a:t>
                          </a:r>
                          <a:r>
                            <a:rPr lang="en-US" baseline="30000" dirty="0"/>
                            <a:t>8</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0.028</a:t>
                          </a:r>
                        </a:p>
                      </a:txBody>
                      <a:tcPr/>
                    </a:tc>
                    <a:tc>
                      <a:txBody>
                        <a:bodyPr/>
                        <a:lstStyle/>
                        <a:p>
                          <a:r>
                            <a:rPr lang="en-US" dirty="0"/>
                            <a:t>6.46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2.30 x 10</a:t>
                          </a:r>
                          <a:r>
                            <a:rPr lang="en-US" baseline="30000" dirty="0"/>
                            <a:t>-3</a:t>
                          </a:r>
                          <a:endParaRPr lang="en-US" dirty="0"/>
                        </a:p>
                      </a:txBody>
                      <a:tcPr>
                        <a:solidFill>
                          <a:schemeClr val="accent4">
                            <a:lumMod val="40000"/>
                            <a:lumOff val="60000"/>
                          </a:schemeClr>
                        </a:solidFill>
                      </a:tcPr>
                    </a:tc>
                    <a:extLst>
                      <a:ext uri="{0D108BD9-81ED-4DB2-BD59-A6C34878D82A}">
                        <a16:rowId xmlns:a16="http://schemas.microsoft.com/office/drawing/2014/main" val="1432392681"/>
                      </a:ext>
                    </a:extLst>
                  </a:tr>
                  <a:tr h="370840">
                    <a:tc>
                      <a:txBody>
                        <a:bodyPr/>
                        <a:lstStyle/>
                        <a:p>
                          <a:r>
                            <a:rPr lang="en-US" dirty="0"/>
                            <a:t>Epoch 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3.015 x10</a:t>
                          </a:r>
                          <a:r>
                            <a:rPr lang="en-US" baseline="30000" dirty="0"/>
                            <a:t>59</a:t>
                          </a:r>
                        </a:p>
                      </a:txBody>
                      <a:tcPr/>
                    </a:tc>
                    <a:tc>
                      <a:txBody>
                        <a:bodyPr/>
                        <a:lstStyle/>
                        <a:p>
                          <a:r>
                            <a:rPr lang="en-US" dirty="0"/>
                            <a:t>12.6</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 </m:t>
                              </m:r>
                            </m:oMath>
                          </a14:m>
                          <a:r>
                            <a:rPr lang="en-US" dirty="0"/>
                            <a:t>9.6</a:t>
                          </a:r>
                          <a:r>
                            <a:rPr lang="en-US" baseline="0" dirty="0"/>
                            <a:t> x 10</a:t>
                          </a:r>
                          <a:r>
                            <a:rPr lang="en-US" baseline="30000" dirty="0"/>
                            <a:t>-4</a:t>
                          </a:r>
                        </a:p>
                      </a:txBody>
                      <a:tcPr/>
                    </a:tc>
                    <a:tc>
                      <a:txBody>
                        <a:bodyPr/>
                        <a:lstStyle/>
                        <a:p>
                          <a:pPr algn="ctr"/>
                          <a:r>
                            <a:rPr lang="en-US" dirty="0"/>
                            <a:t>1.65</a:t>
                          </a:r>
                          <a:r>
                            <a:rPr lang="en-US" baseline="0" dirty="0"/>
                            <a:t> x10</a:t>
                          </a:r>
                          <a:r>
                            <a:rPr lang="en-US" baseline="30000" dirty="0"/>
                            <a:t>6</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1.6</a:t>
                          </a:r>
                          <a:r>
                            <a:rPr lang="en-US" baseline="0" dirty="0"/>
                            <a:t> x10</a:t>
                          </a:r>
                          <a:r>
                            <a:rPr lang="en-US" baseline="30000" dirty="0"/>
                            <a:t>3</a:t>
                          </a:r>
                        </a:p>
                      </a:txBody>
                      <a:tcPr/>
                    </a:tc>
                    <a:tc>
                      <a:txBody>
                        <a:bodyPr/>
                        <a:lstStyle/>
                        <a:p>
                          <a:r>
                            <a:rPr lang="en-US" dirty="0"/>
                            <a:t>63.6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2.50 x 10</a:t>
                          </a:r>
                          <a:r>
                            <a:rPr lang="en-US" baseline="30000" dirty="0"/>
                            <a:t>-3</a:t>
                          </a:r>
                          <a:endParaRPr lang="en-US" dirty="0"/>
                        </a:p>
                      </a:txBody>
                      <a:tcPr>
                        <a:solidFill>
                          <a:schemeClr val="accent4">
                            <a:lumMod val="20000"/>
                            <a:lumOff val="80000"/>
                          </a:schemeClr>
                        </a:solidFill>
                      </a:tcPr>
                    </a:tc>
                    <a:extLst>
                      <a:ext uri="{0D108BD9-81ED-4DB2-BD59-A6C34878D82A}">
                        <a16:rowId xmlns:a16="http://schemas.microsoft.com/office/drawing/2014/main" val="3041462784"/>
                      </a:ext>
                    </a:extLst>
                  </a:tr>
                </a:tbl>
              </a:graphicData>
            </a:graphic>
          </p:graphicFrame>
        </mc:Choice>
        <mc:Fallback>
          <p:graphicFrame>
            <p:nvGraphicFramePr>
              <p:cNvPr id="6" name="Table 6">
                <a:extLst>
                  <a:ext uri="{FF2B5EF4-FFF2-40B4-BE49-F238E27FC236}">
                    <a16:creationId xmlns:a16="http://schemas.microsoft.com/office/drawing/2014/main" id="{F5243F9D-D836-EB43-8ED2-E2CAC2BF8A59}"/>
                  </a:ext>
                </a:extLst>
              </p:cNvPr>
              <p:cNvGraphicFramePr>
                <a:graphicFrameLocks noGrp="1"/>
              </p:cNvGraphicFramePr>
              <p:nvPr>
                <p:ph idx="1"/>
                <p:extLst>
                  <p:ext uri="{D42A27DB-BD31-4B8C-83A1-F6EECF244321}">
                    <p14:modId xmlns:p14="http://schemas.microsoft.com/office/powerpoint/2010/main" val="492909643"/>
                  </p:ext>
                </p:extLst>
              </p:nvPr>
            </p:nvGraphicFramePr>
            <p:xfrm>
              <a:off x="1154954" y="2618015"/>
              <a:ext cx="10035785" cy="2199640"/>
            </p:xfrm>
            <a:graphic>
              <a:graphicData uri="http://schemas.openxmlformats.org/drawingml/2006/table">
                <a:tbl>
                  <a:tblPr firstRow="1" bandRow="1">
                    <a:tableStyleId>{5C22544A-7EE6-4342-B048-85BDC9FD1C3A}</a:tableStyleId>
                  </a:tblPr>
                  <a:tblGrid>
                    <a:gridCol w="2007157">
                      <a:extLst>
                        <a:ext uri="{9D8B030D-6E8A-4147-A177-3AD203B41FA5}">
                          <a16:colId xmlns:a16="http://schemas.microsoft.com/office/drawing/2014/main" val="3472887942"/>
                        </a:ext>
                      </a:extLst>
                    </a:gridCol>
                    <a:gridCol w="2007157">
                      <a:extLst>
                        <a:ext uri="{9D8B030D-6E8A-4147-A177-3AD203B41FA5}">
                          <a16:colId xmlns:a16="http://schemas.microsoft.com/office/drawing/2014/main" val="4011770714"/>
                        </a:ext>
                      </a:extLst>
                    </a:gridCol>
                    <a:gridCol w="2007157">
                      <a:extLst>
                        <a:ext uri="{9D8B030D-6E8A-4147-A177-3AD203B41FA5}">
                          <a16:colId xmlns:a16="http://schemas.microsoft.com/office/drawing/2014/main" val="1302783508"/>
                        </a:ext>
                      </a:extLst>
                    </a:gridCol>
                    <a:gridCol w="2007157">
                      <a:extLst>
                        <a:ext uri="{9D8B030D-6E8A-4147-A177-3AD203B41FA5}">
                          <a16:colId xmlns:a16="http://schemas.microsoft.com/office/drawing/2014/main" val="49825888"/>
                        </a:ext>
                      </a:extLst>
                    </a:gridCol>
                    <a:gridCol w="2007157">
                      <a:extLst>
                        <a:ext uri="{9D8B030D-6E8A-4147-A177-3AD203B41FA5}">
                          <a16:colId xmlns:a16="http://schemas.microsoft.com/office/drawing/2014/main" val="858358367"/>
                        </a:ext>
                      </a:extLst>
                    </a:gridCol>
                  </a:tblGrid>
                  <a:tr h="1188720">
                    <a:tc>
                      <a:txBody>
                        <a:bodyPr/>
                        <a:lstStyle/>
                        <a:p>
                          <a:endParaRPr lang="en-US" dirty="0"/>
                        </a:p>
                      </a:txBody>
                      <a:tcPr/>
                    </a:tc>
                    <a:tc>
                      <a:txBody>
                        <a:bodyPr/>
                        <a:lstStyle/>
                        <a:p>
                          <a:pPr algn="ctr"/>
                          <a:r>
                            <a:rPr lang="en-US" dirty="0"/>
                            <a:t>Ionizing Flux</a:t>
                          </a:r>
                        </a:p>
                        <a:p>
                          <a:pPr algn="ctr"/>
                          <a:r>
                            <a:rPr lang="en-US" dirty="0"/>
                            <a:t>(Q)</a:t>
                          </a:r>
                        </a:p>
                        <a:p>
                          <a:pPr algn="ctr"/>
                          <a:r>
                            <a:rPr lang="en-US" dirty="0"/>
                            <a:t>[ionizing photons/s]</a:t>
                          </a:r>
                        </a:p>
                      </a:txBody>
                      <a:tcPr/>
                    </a:tc>
                    <a:tc>
                      <a:txBody>
                        <a:bodyPr/>
                        <a:lstStyle/>
                        <a:p>
                          <a:pPr algn="ctr"/>
                          <a:r>
                            <a:rPr lang="en-US" dirty="0"/>
                            <a:t>Ionization parameter (U)</a:t>
                          </a:r>
                        </a:p>
                        <a:p>
                          <a:pPr algn="ctr"/>
                          <a:r>
                            <a:rPr lang="en-US" dirty="0"/>
                            <a:t> </a:t>
                          </a:r>
                        </a:p>
                      </a:txBody>
                      <a:tcPr/>
                    </a:tc>
                    <a:tc>
                      <a:txBody>
                        <a:bodyPr/>
                        <a:lstStyle/>
                        <a:p>
                          <a:pPr algn="ctr"/>
                          <a:r>
                            <a:rPr lang="en-US" dirty="0"/>
                            <a:t>Density</a:t>
                          </a:r>
                        </a:p>
                        <a:p>
                          <a:pPr algn="ctr"/>
                          <a:r>
                            <a:rPr lang="en-US" dirty="0"/>
                            <a:t>(n)</a:t>
                          </a:r>
                        </a:p>
                        <a:p>
                          <a:pPr algn="ctr"/>
                          <a:r>
                            <a:rPr lang="en-US" dirty="0"/>
                            <a:t>[cm</a:t>
                          </a:r>
                          <a:r>
                            <a:rPr lang="en-US" baseline="30000" dirty="0"/>
                            <a:t>-3</a:t>
                          </a:r>
                          <a:r>
                            <a:rPr lang="en-US" dirty="0"/>
                            <a:t>]</a:t>
                          </a:r>
                        </a:p>
                      </a:txBody>
                      <a:tcPr/>
                    </a:tc>
                    <a:tc>
                      <a:txBody>
                        <a:bodyPr/>
                        <a:lstStyle/>
                        <a:p>
                          <a:pPr algn="ctr"/>
                          <a:r>
                            <a:rPr lang="en-US" dirty="0"/>
                            <a:t>Radial Distance</a:t>
                          </a:r>
                        </a:p>
                        <a:p>
                          <a:pPr algn="ctr"/>
                          <a:r>
                            <a:rPr lang="en-US" dirty="0"/>
                            <a:t>(R)</a:t>
                          </a:r>
                        </a:p>
                        <a:p>
                          <a:pPr algn="ctr"/>
                          <a:r>
                            <a:rPr lang="en-US" dirty="0"/>
                            <a:t>[pc]</a:t>
                          </a:r>
                        </a:p>
                      </a:txBody>
                      <a:tcPr>
                        <a:solidFill>
                          <a:schemeClr val="accent4">
                            <a:lumMod val="60000"/>
                            <a:lumOff val="40000"/>
                          </a:schemeClr>
                        </a:solidFill>
                      </a:tcPr>
                    </a:tc>
                    <a:extLst>
                      <a:ext uri="{0D108BD9-81ED-4DB2-BD59-A6C34878D82A}">
                        <a16:rowId xmlns:a16="http://schemas.microsoft.com/office/drawing/2014/main" val="673744869"/>
                      </a:ext>
                    </a:extLst>
                  </a:tr>
                  <a:tr h="370840">
                    <a:tc>
                      <a:txBody>
                        <a:bodyPr/>
                        <a:lstStyle/>
                        <a:p>
                          <a:r>
                            <a:rPr lang="en-US" dirty="0"/>
                            <a:t>Epoch A</a:t>
                          </a:r>
                        </a:p>
                      </a:txBody>
                      <a:tcPr/>
                    </a:tc>
                    <a:tc>
                      <a:txBody>
                        <a:bodyPr/>
                        <a:lstStyle/>
                        <a:p>
                          <a:r>
                            <a:rPr lang="en-US" dirty="0"/>
                            <a:t>3.015 x10</a:t>
                          </a:r>
                          <a:r>
                            <a:rPr lang="en-US" baseline="30000" dirty="0"/>
                            <a:t>59</a:t>
                          </a:r>
                        </a:p>
                      </a:txBody>
                      <a:tcPr/>
                    </a:tc>
                    <a:tc>
                      <a:txBody>
                        <a:bodyPr/>
                        <a:lstStyle/>
                        <a:p>
                          <a:endParaRPr lang="en-US"/>
                        </a:p>
                      </a:txBody>
                      <a:tcPr>
                        <a:blipFill>
                          <a:blip r:embed="rId4"/>
                          <a:stretch>
                            <a:fillRect l="-200633" t="-331034" r="-201899" b="-200000"/>
                          </a:stretch>
                        </a:blipFill>
                      </a:tcPr>
                    </a:tc>
                    <a:tc>
                      <a:txBody>
                        <a:bodyPr/>
                        <a:lstStyle/>
                        <a:p>
                          <a:endParaRPr lang="en-US"/>
                        </a:p>
                      </a:txBody>
                      <a:tcPr>
                        <a:blipFill>
                          <a:blip r:embed="rId4"/>
                          <a:stretch>
                            <a:fillRect l="-298742" t="-331034" r="-100629" b="-200000"/>
                          </a:stretch>
                        </a:blipFill>
                      </a:tcPr>
                    </a:tc>
                    <a:tc>
                      <a:txBody>
                        <a:bodyPr/>
                        <a:lstStyle/>
                        <a:p>
                          <a:endParaRPr lang="en-US"/>
                        </a:p>
                      </a:txBody>
                      <a:tcPr>
                        <a:blipFill>
                          <a:blip r:embed="rId4"/>
                          <a:stretch>
                            <a:fillRect l="-401266" t="-331034" r="-1266" b="-200000"/>
                          </a:stretch>
                        </a:blipFill>
                      </a:tcPr>
                    </a:tc>
                    <a:extLst>
                      <a:ext uri="{0D108BD9-81ED-4DB2-BD59-A6C34878D82A}">
                        <a16:rowId xmlns:a16="http://schemas.microsoft.com/office/drawing/2014/main" val="1432392681"/>
                      </a:ext>
                    </a:extLst>
                  </a:tr>
                  <a:tr h="640080">
                    <a:tc>
                      <a:txBody>
                        <a:bodyPr/>
                        <a:lstStyle/>
                        <a:p>
                          <a:r>
                            <a:rPr lang="en-US" dirty="0"/>
                            <a:t>Epoch 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3.015 x10</a:t>
                          </a:r>
                          <a:r>
                            <a:rPr lang="en-US" baseline="30000" dirty="0"/>
                            <a:t>59</a:t>
                          </a:r>
                        </a:p>
                      </a:txBody>
                      <a:tcPr/>
                    </a:tc>
                    <a:tc>
                      <a:txBody>
                        <a:bodyPr/>
                        <a:lstStyle/>
                        <a:p>
                          <a:endParaRPr lang="en-US"/>
                        </a:p>
                      </a:txBody>
                      <a:tcPr>
                        <a:blipFill>
                          <a:blip r:embed="rId4"/>
                          <a:stretch>
                            <a:fillRect l="-200633" t="-245098" r="-201899" b="-13725"/>
                          </a:stretch>
                        </a:blipFill>
                      </a:tcPr>
                    </a:tc>
                    <a:tc>
                      <a:txBody>
                        <a:bodyPr/>
                        <a:lstStyle/>
                        <a:p>
                          <a:endParaRPr lang="en-US"/>
                        </a:p>
                      </a:txBody>
                      <a:tcPr>
                        <a:blipFill>
                          <a:blip r:embed="rId4"/>
                          <a:stretch>
                            <a:fillRect l="-298742" t="-245098" r="-100629" b="-13725"/>
                          </a:stretch>
                        </a:blipFill>
                      </a:tcPr>
                    </a:tc>
                    <a:tc>
                      <a:txBody>
                        <a:bodyPr/>
                        <a:lstStyle/>
                        <a:p>
                          <a:endParaRPr lang="en-US"/>
                        </a:p>
                      </a:txBody>
                      <a:tcPr>
                        <a:blipFill>
                          <a:blip r:embed="rId4"/>
                          <a:stretch>
                            <a:fillRect l="-401266" t="-245098" r="-1266" b="-13725"/>
                          </a:stretch>
                        </a:blipFill>
                      </a:tcPr>
                    </a:tc>
                    <a:extLst>
                      <a:ext uri="{0D108BD9-81ED-4DB2-BD59-A6C34878D82A}">
                        <a16:rowId xmlns:a16="http://schemas.microsoft.com/office/drawing/2014/main" val="3041462784"/>
                      </a:ext>
                    </a:extLst>
                  </a:tr>
                </a:tbl>
              </a:graphicData>
            </a:graphic>
          </p:graphicFrame>
        </mc:Fallback>
      </mc:AlternateContent>
      <p:sp>
        <p:nvSpPr>
          <p:cNvPr id="4" name="Slide Number Placeholder 3">
            <a:extLst>
              <a:ext uri="{FF2B5EF4-FFF2-40B4-BE49-F238E27FC236}">
                <a16:creationId xmlns:a16="http://schemas.microsoft.com/office/drawing/2014/main" id="{252D2A79-68E7-F947-97C8-291BA305BEE9}"/>
              </a:ext>
            </a:extLst>
          </p:cNvPr>
          <p:cNvSpPr>
            <a:spLocks noGrp="1"/>
          </p:cNvSpPr>
          <p:nvPr>
            <p:ph type="sldNum" sz="quarter" idx="12"/>
          </p:nvPr>
        </p:nvSpPr>
        <p:spPr/>
        <p:txBody>
          <a:bodyPr/>
          <a:lstStyle/>
          <a:p>
            <a:fld id="{4B17FD0C-33DE-C646-99A0-4F010CDB8AC3}" type="slidenum">
              <a:rPr lang="en-US" smtClean="0"/>
              <a:t>11</a:t>
            </a:fld>
            <a:endParaRPr lang="en-US"/>
          </a:p>
        </p:txBody>
      </p:sp>
      <p:sp>
        <p:nvSpPr>
          <p:cNvPr id="11" name="Bent Arrow 10">
            <a:extLst>
              <a:ext uri="{FF2B5EF4-FFF2-40B4-BE49-F238E27FC236}">
                <a16:creationId xmlns:a16="http://schemas.microsoft.com/office/drawing/2014/main" id="{E1D7C2F6-E578-C546-9EE4-B9C6D1B8D1A1}"/>
              </a:ext>
            </a:extLst>
          </p:cNvPr>
          <p:cNvSpPr/>
          <p:nvPr/>
        </p:nvSpPr>
        <p:spPr>
          <a:xfrm rot="5400000" flipH="1">
            <a:off x="9159258" y="4691050"/>
            <a:ext cx="928915" cy="14576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852CF503-0F33-FE41-ACEE-A3177FB4368C}"/>
              </a:ext>
            </a:extLst>
          </p:cNvPr>
          <p:cNvSpPr txBox="1"/>
          <p:nvPr/>
        </p:nvSpPr>
        <p:spPr>
          <a:xfrm>
            <a:off x="1839460" y="5167086"/>
            <a:ext cx="6941683" cy="830997"/>
          </a:xfrm>
          <a:prstGeom prst="rect">
            <a:avLst/>
          </a:prstGeom>
          <a:noFill/>
        </p:spPr>
        <p:txBody>
          <a:bodyPr wrap="square" rtlCol="0">
            <a:spAutoFit/>
          </a:bodyPr>
          <a:lstStyle/>
          <a:p>
            <a:r>
              <a:rPr lang="en-US" sz="2400" dirty="0">
                <a:solidFill>
                  <a:schemeClr val="tx1">
                    <a:lumMod val="85000"/>
                    <a:lumOff val="15000"/>
                  </a:schemeClr>
                </a:solidFill>
              </a:rPr>
              <a:t>A change of about 57 parsecs in just under 2 years (1.86 years in quasar rest-frame)!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0DCD5AB-1816-5249-94A2-A7E22CA6A211}"/>
                  </a:ext>
                </a:extLst>
              </p:cNvPr>
              <p:cNvSpPr txBox="1"/>
              <p:nvPr/>
            </p:nvSpPr>
            <p:spPr>
              <a:xfrm>
                <a:off x="1349829" y="6125029"/>
                <a:ext cx="9202057" cy="369332"/>
              </a:xfrm>
              <a:prstGeom prst="rect">
                <a:avLst/>
              </a:prstGeom>
              <a:noFill/>
            </p:spPr>
            <p:txBody>
              <a:bodyPr wrap="square" rtlCol="0">
                <a:spAutoFit/>
              </a:bodyPr>
              <a:lstStyle/>
              <a:p>
                <a:r>
                  <a:rPr lang="en-US" dirty="0">
                    <a:solidFill>
                      <a:schemeClr val="accent4">
                        <a:lumMod val="75000"/>
                      </a:schemeClr>
                    </a:solidFill>
                  </a:rPr>
                  <a:t>Quick Conversion: 57 parsecs </a:t>
                </a:r>
                <a14:m>
                  <m:oMath xmlns:m="http://schemas.openxmlformats.org/officeDocument/2006/math">
                    <m:r>
                      <a:rPr lang="en-US" i="1" smtClean="0">
                        <a:solidFill>
                          <a:schemeClr val="accent4">
                            <a:lumMod val="75000"/>
                          </a:schemeClr>
                        </a:solidFill>
                        <a:latin typeface="Cambria Math" panose="02040503050406030204" pitchFamily="18" charset="0"/>
                        <a:ea typeface="Cambria Math" panose="02040503050406030204" pitchFamily="18" charset="0"/>
                      </a:rPr>
                      <m:t>≅</m:t>
                    </m:r>
                  </m:oMath>
                </a14:m>
                <a:r>
                  <a:rPr lang="en-US" dirty="0">
                    <a:solidFill>
                      <a:schemeClr val="accent4">
                        <a:lumMod val="75000"/>
                      </a:schemeClr>
                    </a:solidFill>
                    <a:ea typeface="Cambria Math" panose="02040503050406030204" pitchFamily="18" charset="0"/>
                  </a:rPr>
                  <a:t> 1.8 x 10</a:t>
                </a:r>
                <a:r>
                  <a:rPr lang="en-US" baseline="30000" dirty="0">
                    <a:solidFill>
                      <a:schemeClr val="accent4">
                        <a:lumMod val="75000"/>
                      </a:schemeClr>
                    </a:solidFill>
                    <a:ea typeface="Cambria Math" panose="02040503050406030204" pitchFamily="18" charset="0"/>
                  </a:rPr>
                  <a:t>15</a:t>
                </a:r>
                <a:r>
                  <a:rPr lang="en-US" dirty="0">
                    <a:solidFill>
                      <a:schemeClr val="accent4">
                        <a:lumMod val="75000"/>
                      </a:schemeClr>
                    </a:solidFill>
                    <a:ea typeface="Cambria Math" panose="02040503050406030204" pitchFamily="18" charset="0"/>
                  </a:rPr>
                  <a:t> km!</a:t>
                </a:r>
                <a:endParaRPr lang="en-CA" dirty="0">
                  <a:solidFill>
                    <a:schemeClr val="accent4">
                      <a:lumMod val="75000"/>
                    </a:schemeClr>
                  </a:solidFill>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E0DCD5AB-1816-5249-94A2-A7E22CA6A211}"/>
                  </a:ext>
                </a:extLst>
              </p:cNvPr>
              <p:cNvSpPr txBox="1">
                <a:spLocks noRot="1" noChangeAspect="1" noMove="1" noResize="1" noEditPoints="1" noAdjustHandles="1" noChangeArrowheads="1" noChangeShapeType="1" noTextEdit="1"/>
              </p:cNvSpPr>
              <p:nvPr/>
            </p:nvSpPr>
            <p:spPr>
              <a:xfrm>
                <a:off x="1349829" y="6125029"/>
                <a:ext cx="9202057" cy="369332"/>
              </a:xfrm>
              <a:prstGeom prst="rect">
                <a:avLst/>
              </a:prstGeom>
              <a:blipFill>
                <a:blip r:embed="rId5"/>
                <a:stretch>
                  <a:fillRect l="-552"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69076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EA2A-5E28-B741-AD8F-AA9A01580126}"/>
              </a:ext>
            </a:extLst>
          </p:cNvPr>
          <p:cNvSpPr>
            <a:spLocks noGrp="1"/>
          </p:cNvSpPr>
          <p:nvPr>
            <p:ph type="title"/>
          </p:nvPr>
        </p:nvSpPr>
        <p:spPr/>
        <p:txBody>
          <a:bodyPr/>
          <a:lstStyle/>
          <a:p>
            <a:pPr algn="ctr"/>
            <a:r>
              <a:rPr lang="en-US" dirty="0"/>
              <a:t>Summary of Findings</a:t>
            </a:r>
          </a:p>
        </p:txBody>
      </p:sp>
      <p:sp>
        <p:nvSpPr>
          <p:cNvPr id="4" name="Slide Number Placeholder 3">
            <a:extLst>
              <a:ext uri="{FF2B5EF4-FFF2-40B4-BE49-F238E27FC236}">
                <a16:creationId xmlns:a16="http://schemas.microsoft.com/office/drawing/2014/main" id="{630B32CC-AF9C-504D-84B0-1A55442682DC}"/>
              </a:ext>
            </a:extLst>
          </p:cNvPr>
          <p:cNvSpPr>
            <a:spLocks noGrp="1"/>
          </p:cNvSpPr>
          <p:nvPr>
            <p:ph type="sldNum" sz="quarter" idx="12"/>
          </p:nvPr>
        </p:nvSpPr>
        <p:spPr/>
        <p:txBody>
          <a:bodyPr/>
          <a:lstStyle/>
          <a:p>
            <a:fld id="{4B17FD0C-33DE-C646-99A0-4F010CDB8AC3}" type="slidenum">
              <a:rPr lang="en-US" smtClean="0"/>
              <a:t>12</a:t>
            </a:fld>
            <a:endParaRPr lang="en-US"/>
          </a:p>
        </p:txBody>
      </p:sp>
      <p:sp>
        <p:nvSpPr>
          <p:cNvPr id="8" name="Content Placeholder 7">
            <a:extLst>
              <a:ext uri="{FF2B5EF4-FFF2-40B4-BE49-F238E27FC236}">
                <a16:creationId xmlns:a16="http://schemas.microsoft.com/office/drawing/2014/main" id="{2F5BC37B-A6BC-1342-981F-CD257AF4022D}"/>
              </a:ext>
            </a:extLst>
          </p:cNvPr>
          <p:cNvSpPr>
            <a:spLocks noGrp="1"/>
          </p:cNvSpPr>
          <p:nvPr>
            <p:ph idx="1"/>
          </p:nvPr>
        </p:nvSpPr>
        <p:spPr/>
        <p:txBody>
          <a:bodyPr>
            <a:noAutofit/>
          </a:bodyPr>
          <a:lstStyle/>
          <a:p>
            <a:pPr algn="ctr"/>
            <a:r>
              <a:rPr lang="en-US" sz="2400" dirty="0"/>
              <a:t>Successfully fit spectra for two epochs of observations of variable quasar </a:t>
            </a:r>
            <a:r>
              <a:rPr lang="en-CA" sz="2400" dirty="0"/>
              <a:t>SDSS J122933.32+262131.2 .</a:t>
            </a:r>
          </a:p>
          <a:p>
            <a:pPr algn="ctr"/>
            <a:r>
              <a:rPr lang="en-US" sz="2400" dirty="0"/>
              <a:t> Extracted best-fit parameters from </a:t>
            </a:r>
            <a:r>
              <a:rPr lang="en-US" sz="2400" dirty="0" err="1"/>
              <a:t>SimBAL</a:t>
            </a:r>
            <a:r>
              <a:rPr lang="en-US" sz="2400" dirty="0"/>
              <a:t> output; ionization parameter, density, column density, covering fraction index, velocity offset, etc.</a:t>
            </a:r>
          </a:p>
          <a:p>
            <a:pPr algn="ctr"/>
            <a:r>
              <a:rPr lang="en-US" sz="2400" dirty="0"/>
              <a:t>Used extracted best-fit parameters to constrain the physical location of the outflow with respect to the central SMBH; a dynamical model.</a:t>
            </a:r>
          </a:p>
        </p:txBody>
      </p:sp>
    </p:spTree>
    <p:extLst>
      <p:ext uri="{BB962C8B-B14F-4D97-AF65-F5344CB8AC3E}">
        <p14:creationId xmlns:p14="http://schemas.microsoft.com/office/powerpoint/2010/main" val="183674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BDC7-5931-164E-A664-BCAC135E5D62}"/>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6869FFFA-AE8F-F445-82FB-F00D403E1FBF}"/>
              </a:ext>
            </a:extLst>
          </p:cNvPr>
          <p:cNvSpPr>
            <a:spLocks noGrp="1"/>
          </p:cNvSpPr>
          <p:nvPr>
            <p:ph idx="1"/>
          </p:nvPr>
        </p:nvSpPr>
        <p:spPr/>
        <p:txBody>
          <a:bodyPr>
            <a:normAutofit fontScale="77500" lnSpcReduction="20000"/>
          </a:bodyPr>
          <a:lstStyle/>
          <a:p>
            <a:r>
              <a:rPr lang="en-US" sz="3200" dirty="0"/>
              <a:t>Verify the ”best-fit” model</a:t>
            </a:r>
          </a:p>
          <a:p>
            <a:r>
              <a:rPr lang="en-US" sz="3200" dirty="0"/>
              <a:t>Further qualitative outflow property calculations</a:t>
            </a:r>
          </a:p>
          <a:p>
            <a:pPr lvl="1"/>
            <a:r>
              <a:rPr lang="en-US" sz="3200" dirty="0"/>
              <a:t>Mass-loss rate</a:t>
            </a:r>
          </a:p>
          <a:p>
            <a:pPr lvl="1"/>
            <a:r>
              <a:rPr lang="en-US" sz="3200" dirty="0"/>
              <a:t>Momentum</a:t>
            </a:r>
          </a:p>
          <a:p>
            <a:pPr lvl="1"/>
            <a:r>
              <a:rPr lang="en-US" sz="3200" dirty="0"/>
              <a:t>Energy</a:t>
            </a:r>
          </a:p>
          <a:p>
            <a:r>
              <a:rPr lang="en-US" sz="3200" dirty="0"/>
              <a:t>Complete the large-scale dynamical model</a:t>
            </a:r>
          </a:p>
          <a:p>
            <a:pPr lvl="1"/>
            <a:endParaRPr lang="en-US" dirty="0"/>
          </a:p>
          <a:p>
            <a:pPr lvl="1" algn="ctr"/>
            <a:r>
              <a:rPr lang="en-US" sz="3200" dirty="0"/>
              <a:t>Thank you for your attention!</a:t>
            </a:r>
          </a:p>
        </p:txBody>
      </p:sp>
      <p:sp>
        <p:nvSpPr>
          <p:cNvPr id="4" name="Slide Number Placeholder 3">
            <a:extLst>
              <a:ext uri="{FF2B5EF4-FFF2-40B4-BE49-F238E27FC236}">
                <a16:creationId xmlns:a16="http://schemas.microsoft.com/office/drawing/2014/main" id="{4B97730A-30A6-E145-8902-3DD0C5274145}"/>
              </a:ext>
            </a:extLst>
          </p:cNvPr>
          <p:cNvSpPr>
            <a:spLocks noGrp="1"/>
          </p:cNvSpPr>
          <p:nvPr>
            <p:ph type="sldNum" sz="quarter" idx="12"/>
          </p:nvPr>
        </p:nvSpPr>
        <p:spPr/>
        <p:txBody>
          <a:bodyPr/>
          <a:lstStyle/>
          <a:p>
            <a:fld id="{4B17FD0C-33DE-C646-99A0-4F010CDB8AC3}" type="slidenum">
              <a:rPr lang="en-US" smtClean="0"/>
              <a:t>13</a:t>
            </a:fld>
            <a:endParaRPr lang="en-US"/>
          </a:p>
        </p:txBody>
      </p:sp>
    </p:spTree>
    <p:extLst>
      <p:ext uri="{BB962C8B-B14F-4D97-AF65-F5344CB8AC3E}">
        <p14:creationId xmlns:p14="http://schemas.microsoft.com/office/powerpoint/2010/main" val="164423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B538335-8BC9-D44E-AA1B-408B63AE4C5D}"/>
              </a:ext>
            </a:extLst>
          </p:cNvPr>
          <p:cNvSpPr>
            <a:spLocks noGrp="1"/>
          </p:cNvSpPr>
          <p:nvPr>
            <p:ph type="title"/>
          </p:nvPr>
        </p:nvSpPr>
        <p:spPr>
          <a:xfrm>
            <a:off x="639098" y="629265"/>
            <a:ext cx="5132438" cy="1622322"/>
          </a:xfrm>
        </p:spPr>
        <p:txBody>
          <a:bodyPr>
            <a:normAutofit/>
          </a:bodyPr>
          <a:lstStyle/>
          <a:p>
            <a:r>
              <a:rPr lang="en-US" dirty="0">
                <a:solidFill>
                  <a:srgbClr val="EBEBEB"/>
                </a:solidFill>
              </a:rPr>
              <a:t>Motivations for My Project</a:t>
            </a:r>
          </a:p>
        </p:txBody>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E016C58-EF26-4AC3-908A-3B8684E5D7D1}"/>
              </a:ext>
            </a:extLst>
          </p:cNvPr>
          <p:cNvSpPr>
            <a:spLocks noGrp="1"/>
          </p:cNvSpPr>
          <p:nvPr>
            <p:ph idx="1"/>
          </p:nvPr>
        </p:nvSpPr>
        <p:spPr>
          <a:xfrm>
            <a:off x="639098" y="2456801"/>
            <a:ext cx="5132439" cy="3533805"/>
          </a:xfrm>
        </p:spPr>
        <p:txBody>
          <a:bodyPr anchor="ctr">
            <a:normAutofit/>
          </a:bodyPr>
          <a:lstStyle/>
          <a:p>
            <a:r>
              <a:rPr lang="en-US" dirty="0">
                <a:solidFill>
                  <a:srgbClr val="FFFFFF"/>
                </a:solidFill>
              </a:rPr>
              <a:t>Quasar winds/outflows influence the interstellar medium and star formation rates in host galaxies (Farrah et al. 2012).</a:t>
            </a:r>
          </a:p>
          <a:p>
            <a:r>
              <a:rPr lang="en-US" dirty="0">
                <a:solidFill>
                  <a:srgbClr val="FFFFFF"/>
                </a:solidFill>
              </a:rPr>
              <a:t>Structure and kinematics of central quasar regions remain poorly understood.</a:t>
            </a: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5" name="Content Placeholder 4" descr="A picture containing blur&#10;&#10;Description automatically generated">
            <a:extLst>
              <a:ext uri="{FF2B5EF4-FFF2-40B4-BE49-F238E27FC236}">
                <a16:creationId xmlns:a16="http://schemas.microsoft.com/office/drawing/2014/main" id="{847707E9-3047-5A40-82E6-8EE8145E339C}"/>
              </a:ext>
            </a:extLst>
          </p:cNvPr>
          <p:cNvPicPr>
            <a:picLocks noChangeAspect="1"/>
          </p:cNvPicPr>
          <p:nvPr/>
        </p:nvPicPr>
        <p:blipFill>
          <a:blip r:embed="rId3"/>
          <a:stretch>
            <a:fillRect/>
          </a:stretch>
        </p:blipFill>
        <p:spPr>
          <a:xfrm>
            <a:off x="6700827" y="1269141"/>
            <a:ext cx="5178523" cy="3340147"/>
          </a:xfrm>
          <a:prstGeom prst="rect">
            <a:avLst/>
          </a:prstGeom>
        </p:spPr>
      </p:pic>
      <p:sp>
        <p:nvSpPr>
          <p:cNvPr id="6" name="TextBox 5">
            <a:extLst>
              <a:ext uri="{FF2B5EF4-FFF2-40B4-BE49-F238E27FC236}">
                <a16:creationId xmlns:a16="http://schemas.microsoft.com/office/drawing/2014/main" id="{D6BF4B64-1405-3D4A-9089-B470A749FE7C}"/>
              </a:ext>
            </a:extLst>
          </p:cNvPr>
          <p:cNvSpPr txBox="1"/>
          <p:nvPr/>
        </p:nvSpPr>
        <p:spPr>
          <a:xfrm>
            <a:off x="6700827" y="4757738"/>
            <a:ext cx="5178523" cy="1107996"/>
          </a:xfrm>
          <a:prstGeom prst="rect">
            <a:avLst/>
          </a:prstGeom>
          <a:noFill/>
        </p:spPr>
        <p:txBody>
          <a:bodyPr wrap="square" rtlCol="0">
            <a:spAutoFit/>
          </a:bodyPr>
          <a:lstStyle/>
          <a:p>
            <a:r>
              <a:rPr lang="en-CA" sz="1100" dirty="0">
                <a:solidFill>
                  <a:schemeClr val="bg1"/>
                </a:solidFill>
              </a:rPr>
              <a:t>NASA/CXC, &amp; </a:t>
            </a:r>
            <a:r>
              <a:rPr lang="en-CA" sz="1100" dirty="0" err="1">
                <a:solidFill>
                  <a:schemeClr val="bg1"/>
                </a:solidFill>
              </a:rPr>
              <a:t>Tr’ehnl</a:t>
            </a:r>
            <a:r>
              <a:rPr lang="en-CA" sz="1100" dirty="0">
                <a:solidFill>
                  <a:schemeClr val="bg1"/>
                </a:solidFill>
              </a:rPr>
              <a:t>, N. (2016, March 21). [Artist’s impression of winds from supermassive black hole.]. Record-Breaking Ultraviolet Winds Discovered near Black Hole. https://</a:t>
            </a:r>
            <a:r>
              <a:rPr lang="en-CA" sz="1100" dirty="0" err="1">
                <a:solidFill>
                  <a:schemeClr val="bg1"/>
                </a:solidFill>
              </a:rPr>
              <a:t>news.psu.edu</a:t>
            </a:r>
            <a:r>
              <a:rPr lang="en-CA" sz="1100" dirty="0">
                <a:solidFill>
                  <a:schemeClr val="bg1"/>
                </a:solidFill>
              </a:rPr>
              <a:t>/story/398531/2016/03/21/research/record-breaking-ultraviolet-winds-discovered-near-black-hole</a:t>
            </a:r>
          </a:p>
          <a:p>
            <a:endParaRPr lang="en-US" sz="1100" dirty="0">
              <a:solidFill>
                <a:schemeClr val="bg1"/>
              </a:solidFill>
            </a:endParaRPr>
          </a:p>
        </p:txBody>
      </p:sp>
      <p:sp>
        <p:nvSpPr>
          <p:cNvPr id="11" name="Rounded Rectangle 10">
            <a:extLst>
              <a:ext uri="{FF2B5EF4-FFF2-40B4-BE49-F238E27FC236}">
                <a16:creationId xmlns:a16="http://schemas.microsoft.com/office/drawing/2014/main" id="{66F978EB-AE9B-FC43-9D85-B8DE0BB625FB}"/>
              </a:ext>
            </a:extLst>
          </p:cNvPr>
          <p:cNvSpPr/>
          <p:nvPr/>
        </p:nvSpPr>
        <p:spPr>
          <a:xfrm>
            <a:off x="522707" y="4839623"/>
            <a:ext cx="1358060" cy="1321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1D579BF9-30F9-BB40-86B7-9EF944503076}"/>
              </a:ext>
            </a:extLst>
          </p:cNvPr>
          <p:cNvSpPr/>
          <p:nvPr/>
        </p:nvSpPr>
        <p:spPr>
          <a:xfrm>
            <a:off x="2675724" y="4839623"/>
            <a:ext cx="1358060" cy="1321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38BDEA1-EF2A-8B41-9798-95DD8DBBDB66}"/>
              </a:ext>
            </a:extLst>
          </p:cNvPr>
          <p:cNvSpPr/>
          <p:nvPr/>
        </p:nvSpPr>
        <p:spPr>
          <a:xfrm>
            <a:off x="4802884" y="4852342"/>
            <a:ext cx="1358060" cy="1321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riped Right Arrow 16">
            <a:extLst>
              <a:ext uri="{FF2B5EF4-FFF2-40B4-BE49-F238E27FC236}">
                <a16:creationId xmlns:a16="http://schemas.microsoft.com/office/drawing/2014/main" id="{BB8B0DDE-4B08-FD4F-AC64-5D2791E9FA29}"/>
              </a:ext>
            </a:extLst>
          </p:cNvPr>
          <p:cNvSpPr/>
          <p:nvPr/>
        </p:nvSpPr>
        <p:spPr>
          <a:xfrm>
            <a:off x="1984496" y="5166984"/>
            <a:ext cx="613356" cy="70501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5C5DB0A3-29F6-A845-AC48-E8D012870A66}"/>
              </a:ext>
            </a:extLst>
          </p:cNvPr>
          <p:cNvSpPr/>
          <p:nvPr/>
        </p:nvSpPr>
        <p:spPr>
          <a:xfrm>
            <a:off x="4142104" y="5160722"/>
            <a:ext cx="613356" cy="70501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E9BFA89-2844-9A43-A727-7449057D5C1D}"/>
              </a:ext>
            </a:extLst>
          </p:cNvPr>
          <p:cNvSpPr txBox="1"/>
          <p:nvPr/>
        </p:nvSpPr>
        <p:spPr>
          <a:xfrm>
            <a:off x="531219" y="5043866"/>
            <a:ext cx="1427421" cy="938719"/>
          </a:xfrm>
          <a:prstGeom prst="rect">
            <a:avLst/>
          </a:prstGeom>
          <a:noFill/>
        </p:spPr>
        <p:txBody>
          <a:bodyPr wrap="square" rtlCol="0">
            <a:spAutoFit/>
          </a:bodyPr>
          <a:lstStyle/>
          <a:p>
            <a:pPr algn="ctr"/>
            <a:r>
              <a:rPr lang="en-US" sz="1100" dirty="0"/>
              <a:t>Fitting 2 epochs of spectroscopic data from a confirmed variable quasar.</a:t>
            </a:r>
          </a:p>
        </p:txBody>
      </p:sp>
      <p:sp>
        <p:nvSpPr>
          <p:cNvPr id="22" name="TextBox 21">
            <a:extLst>
              <a:ext uri="{FF2B5EF4-FFF2-40B4-BE49-F238E27FC236}">
                <a16:creationId xmlns:a16="http://schemas.microsoft.com/office/drawing/2014/main" id="{0F905776-5CD5-6746-BA26-A989575A6E1E}"/>
              </a:ext>
            </a:extLst>
          </p:cNvPr>
          <p:cNvSpPr txBox="1"/>
          <p:nvPr/>
        </p:nvSpPr>
        <p:spPr>
          <a:xfrm>
            <a:off x="2774566" y="4946509"/>
            <a:ext cx="1171678" cy="1107996"/>
          </a:xfrm>
          <a:prstGeom prst="rect">
            <a:avLst/>
          </a:prstGeom>
          <a:noFill/>
        </p:spPr>
        <p:txBody>
          <a:bodyPr wrap="square" rtlCol="0">
            <a:spAutoFit/>
          </a:bodyPr>
          <a:lstStyle/>
          <a:p>
            <a:pPr algn="ctr"/>
            <a:r>
              <a:rPr lang="en-US" sz="1100" dirty="0"/>
              <a:t>Constrain physical parameters of the gaseous region close to black hole.</a:t>
            </a:r>
          </a:p>
        </p:txBody>
      </p:sp>
      <p:sp>
        <p:nvSpPr>
          <p:cNvPr id="23" name="TextBox 22">
            <a:extLst>
              <a:ext uri="{FF2B5EF4-FFF2-40B4-BE49-F238E27FC236}">
                <a16:creationId xmlns:a16="http://schemas.microsoft.com/office/drawing/2014/main" id="{F6F0E2AA-7463-7447-A52D-0753F87CD8FC}"/>
              </a:ext>
            </a:extLst>
          </p:cNvPr>
          <p:cNvSpPr txBox="1"/>
          <p:nvPr/>
        </p:nvSpPr>
        <p:spPr>
          <a:xfrm>
            <a:off x="4805183" y="5051887"/>
            <a:ext cx="1404678" cy="938719"/>
          </a:xfrm>
          <a:prstGeom prst="rect">
            <a:avLst/>
          </a:prstGeom>
          <a:noFill/>
        </p:spPr>
        <p:txBody>
          <a:bodyPr wrap="square" rtlCol="0">
            <a:spAutoFit/>
          </a:bodyPr>
          <a:lstStyle/>
          <a:p>
            <a:pPr algn="ctr"/>
            <a:r>
              <a:rPr lang="en-US" sz="1100" dirty="0"/>
              <a:t>Relationship between black hole and evolution of host galaxy.</a:t>
            </a:r>
          </a:p>
        </p:txBody>
      </p:sp>
      <p:sp>
        <p:nvSpPr>
          <p:cNvPr id="3" name="Slide Number Placeholder 2">
            <a:extLst>
              <a:ext uri="{FF2B5EF4-FFF2-40B4-BE49-F238E27FC236}">
                <a16:creationId xmlns:a16="http://schemas.microsoft.com/office/drawing/2014/main" id="{0B9ED157-4763-3E45-9C1C-ED321C2C0DEB}"/>
              </a:ext>
            </a:extLst>
          </p:cNvPr>
          <p:cNvSpPr>
            <a:spLocks noGrp="1"/>
          </p:cNvSpPr>
          <p:nvPr>
            <p:ph type="sldNum" sz="quarter" idx="12"/>
          </p:nvPr>
        </p:nvSpPr>
        <p:spPr/>
        <p:txBody>
          <a:bodyPr/>
          <a:lstStyle/>
          <a:p>
            <a:fld id="{4B17FD0C-33DE-C646-99A0-4F010CDB8AC3}"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33789664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6" name="Rectangle 1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7" name="Content Placeholder 16" descr="A galaxy in space&#10;&#10;Description automatically generated with medium confidence">
            <a:extLst>
              <a:ext uri="{FF2B5EF4-FFF2-40B4-BE49-F238E27FC236}">
                <a16:creationId xmlns:a16="http://schemas.microsoft.com/office/drawing/2014/main" id="{B0FC6CCD-F824-E348-A1E4-EA2E717B916E}"/>
              </a:ext>
            </a:extLst>
          </p:cNvPr>
          <p:cNvPicPr>
            <a:picLocks noGrp="1" noChangeAspect="1"/>
          </p:cNvPicPr>
          <p:nvPr>
            <p:ph idx="1"/>
          </p:nvPr>
        </p:nvPicPr>
        <p:blipFill>
          <a:blip r:embed="rId4"/>
          <a:stretch>
            <a:fillRect/>
          </a:stretch>
        </p:blipFill>
        <p:spPr>
          <a:xfrm>
            <a:off x="1785937" y="710342"/>
            <a:ext cx="8651875" cy="2491740"/>
          </a:xfrm>
        </p:spPr>
      </p:pic>
      <p:cxnSp>
        <p:nvCxnSpPr>
          <p:cNvPr id="23" name="Straight Arrow Connector 22">
            <a:extLst>
              <a:ext uri="{FF2B5EF4-FFF2-40B4-BE49-F238E27FC236}">
                <a16:creationId xmlns:a16="http://schemas.microsoft.com/office/drawing/2014/main" id="{C5A82EB5-2B84-6F46-8F7E-5BE357129CF4}"/>
              </a:ext>
            </a:extLst>
          </p:cNvPr>
          <p:cNvCxnSpPr>
            <a:cxnSpLocks/>
          </p:cNvCxnSpPr>
          <p:nvPr/>
        </p:nvCxnSpPr>
        <p:spPr>
          <a:xfrm flipV="1">
            <a:off x="4137516" y="1862911"/>
            <a:ext cx="995423" cy="7176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575E1FB1-50B9-0A42-B57D-CE5C6AB95394}"/>
              </a:ext>
            </a:extLst>
          </p:cNvPr>
          <p:cNvSpPr txBox="1"/>
          <p:nvPr/>
        </p:nvSpPr>
        <p:spPr>
          <a:xfrm>
            <a:off x="2156528" y="2465210"/>
            <a:ext cx="2176039" cy="369332"/>
          </a:xfrm>
          <a:prstGeom prst="rect">
            <a:avLst/>
          </a:prstGeom>
          <a:noFill/>
        </p:spPr>
        <p:txBody>
          <a:bodyPr wrap="square" rtlCol="0">
            <a:spAutoFit/>
          </a:bodyPr>
          <a:lstStyle/>
          <a:p>
            <a:r>
              <a:rPr lang="en-US" dirty="0"/>
              <a:t>The host galaxy</a:t>
            </a:r>
          </a:p>
        </p:txBody>
      </p:sp>
      <p:cxnSp>
        <p:nvCxnSpPr>
          <p:cNvPr id="37" name="Straight Arrow Connector 36">
            <a:extLst>
              <a:ext uri="{FF2B5EF4-FFF2-40B4-BE49-F238E27FC236}">
                <a16:creationId xmlns:a16="http://schemas.microsoft.com/office/drawing/2014/main" id="{FFC2244E-52BE-0541-BB7C-9A3C03777091}"/>
              </a:ext>
            </a:extLst>
          </p:cNvPr>
          <p:cNvCxnSpPr>
            <a:cxnSpLocks/>
          </p:cNvCxnSpPr>
          <p:nvPr/>
        </p:nvCxnSpPr>
        <p:spPr>
          <a:xfrm flipH="1" flipV="1">
            <a:off x="6378514" y="2163163"/>
            <a:ext cx="2105729" cy="369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FF2C2451-2879-C14A-84AC-3862FEA68040}"/>
              </a:ext>
            </a:extLst>
          </p:cNvPr>
          <p:cNvSpPr txBox="1"/>
          <p:nvPr/>
        </p:nvSpPr>
        <p:spPr>
          <a:xfrm>
            <a:off x="8428088" y="1990136"/>
            <a:ext cx="2065880" cy="1200329"/>
          </a:xfrm>
          <a:prstGeom prst="rect">
            <a:avLst/>
          </a:prstGeom>
          <a:noFill/>
        </p:spPr>
        <p:txBody>
          <a:bodyPr wrap="square" rtlCol="0">
            <a:spAutoFit/>
          </a:bodyPr>
          <a:lstStyle/>
          <a:p>
            <a:pPr algn="ctr"/>
            <a:r>
              <a:rPr lang="en-US" dirty="0"/>
              <a:t>Star-like light from accretion around black hole</a:t>
            </a:r>
          </a:p>
        </p:txBody>
      </p:sp>
      <p:cxnSp>
        <p:nvCxnSpPr>
          <p:cNvPr id="43" name="Straight Arrow Connector 42">
            <a:extLst>
              <a:ext uri="{FF2B5EF4-FFF2-40B4-BE49-F238E27FC236}">
                <a16:creationId xmlns:a16="http://schemas.microsoft.com/office/drawing/2014/main" id="{8320C4D2-E993-4840-BF26-4073C7DB9EC8}"/>
              </a:ext>
            </a:extLst>
          </p:cNvPr>
          <p:cNvCxnSpPr/>
          <p:nvPr/>
        </p:nvCxnSpPr>
        <p:spPr>
          <a:xfrm flipH="1">
            <a:off x="6284697" y="1143000"/>
            <a:ext cx="1186406" cy="821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EA51A07B-3AFB-8C4C-9F8A-8606B624FC8A}"/>
              </a:ext>
            </a:extLst>
          </p:cNvPr>
          <p:cNvSpPr txBox="1"/>
          <p:nvPr/>
        </p:nvSpPr>
        <p:spPr>
          <a:xfrm>
            <a:off x="7629393" y="847246"/>
            <a:ext cx="2899458" cy="646331"/>
          </a:xfrm>
          <a:prstGeom prst="rect">
            <a:avLst/>
          </a:prstGeom>
          <a:noFill/>
        </p:spPr>
        <p:txBody>
          <a:bodyPr wrap="square" rtlCol="0">
            <a:spAutoFit/>
          </a:bodyPr>
          <a:lstStyle/>
          <a:p>
            <a:r>
              <a:rPr lang="en-US" dirty="0"/>
              <a:t>Central supermassive black hole </a:t>
            </a:r>
          </a:p>
        </p:txBody>
      </p:sp>
      <p:sp>
        <p:nvSpPr>
          <p:cNvPr id="45" name="TextBox 44">
            <a:extLst>
              <a:ext uri="{FF2B5EF4-FFF2-40B4-BE49-F238E27FC236}">
                <a16:creationId xmlns:a16="http://schemas.microsoft.com/office/drawing/2014/main" id="{36427662-6FF0-6849-A005-A513D47A9904}"/>
              </a:ext>
            </a:extLst>
          </p:cNvPr>
          <p:cNvSpPr txBox="1"/>
          <p:nvPr/>
        </p:nvSpPr>
        <p:spPr>
          <a:xfrm>
            <a:off x="1822580" y="3318478"/>
            <a:ext cx="8651875" cy="430887"/>
          </a:xfrm>
          <a:prstGeom prst="rect">
            <a:avLst/>
          </a:prstGeom>
          <a:noFill/>
        </p:spPr>
        <p:txBody>
          <a:bodyPr wrap="square" rtlCol="0">
            <a:spAutoFit/>
          </a:bodyPr>
          <a:lstStyle/>
          <a:p>
            <a:r>
              <a:rPr lang="en-CA" sz="1100" dirty="0">
                <a:solidFill>
                  <a:schemeClr val="tx2"/>
                </a:solidFill>
              </a:rPr>
              <a:t>Bell, E. F. (2017, July 19). </a:t>
            </a:r>
            <a:r>
              <a:rPr lang="en-CA" sz="1100" i="1" dirty="0">
                <a:solidFill>
                  <a:schemeClr val="tx2"/>
                </a:solidFill>
              </a:rPr>
              <a:t>The M31 Galaxy</a:t>
            </a:r>
            <a:r>
              <a:rPr lang="en-CA" sz="1100" dirty="0">
                <a:solidFill>
                  <a:schemeClr val="tx2"/>
                </a:solidFill>
              </a:rPr>
              <a:t> [Illustration]. Mapping the Efficiency of AGN Feedback in Galaxies. https://</a:t>
            </a:r>
            <a:r>
              <a:rPr lang="en-CA" sz="1100" dirty="0" err="1">
                <a:solidFill>
                  <a:schemeClr val="tx2"/>
                </a:solidFill>
              </a:rPr>
              <a:t>sites.lsa.umich.edu</a:t>
            </a:r>
            <a:r>
              <a:rPr lang="en-CA" sz="1100" dirty="0">
                <a:solidFill>
                  <a:schemeClr val="tx2"/>
                </a:solidFill>
              </a:rPr>
              <a:t>/</a:t>
            </a:r>
            <a:r>
              <a:rPr lang="en-CA" sz="1100" dirty="0" err="1">
                <a:solidFill>
                  <a:schemeClr val="tx2"/>
                </a:solidFill>
              </a:rPr>
              <a:t>ericbell</a:t>
            </a:r>
            <a:r>
              <a:rPr lang="en-CA" sz="1100" dirty="0">
                <a:solidFill>
                  <a:schemeClr val="tx2"/>
                </a:solidFill>
              </a:rPr>
              <a:t>/2017/07/19/mapping-the-efficiency-of-</a:t>
            </a:r>
            <a:r>
              <a:rPr lang="en-CA" sz="1100" dirty="0" err="1">
                <a:solidFill>
                  <a:schemeClr val="tx2"/>
                </a:solidFill>
              </a:rPr>
              <a:t>agn</a:t>
            </a:r>
            <a:r>
              <a:rPr lang="en-CA" sz="1100" dirty="0">
                <a:solidFill>
                  <a:schemeClr val="tx2"/>
                </a:solidFill>
              </a:rPr>
              <a:t>-feedback-in-galaxies/</a:t>
            </a:r>
          </a:p>
        </p:txBody>
      </p:sp>
      <p:sp>
        <p:nvSpPr>
          <p:cNvPr id="46" name="TextBox 45">
            <a:extLst>
              <a:ext uri="{FF2B5EF4-FFF2-40B4-BE49-F238E27FC236}">
                <a16:creationId xmlns:a16="http://schemas.microsoft.com/office/drawing/2014/main" id="{24179924-8716-0641-ADEA-C5C2B1E05F02}"/>
              </a:ext>
            </a:extLst>
          </p:cNvPr>
          <p:cNvSpPr txBox="1"/>
          <p:nvPr/>
        </p:nvSpPr>
        <p:spPr>
          <a:xfrm>
            <a:off x="1875099" y="4078621"/>
            <a:ext cx="85468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Black holes of 10</a:t>
            </a:r>
            <a:r>
              <a:rPr lang="en-US" baseline="30000" dirty="0">
                <a:solidFill>
                  <a:schemeClr val="tx2"/>
                </a:solidFill>
              </a:rPr>
              <a:t>6</a:t>
            </a:r>
            <a:r>
              <a:rPr lang="en-US" dirty="0">
                <a:solidFill>
                  <a:schemeClr val="tx2"/>
                </a:solidFill>
              </a:rPr>
              <a:t>-10</a:t>
            </a:r>
            <a:r>
              <a:rPr lang="en-US" baseline="30000" dirty="0">
                <a:solidFill>
                  <a:schemeClr val="tx2"/>
                </a:solidFill>
              </a:rPr>
              <a:t>9.5 </a:t>
            </a:r>
            <a:r>
              <a:rPr lang="en-US" dirty="0">
                <a:solidFill>
                  <a:schemeClr val="tx2"/>
                </a:solidFill>
              </a:rPr>
              <a:t> Solar Masses at the center of every massive galaxy (</a:t>
            </a:r>
            <a:r>
              <a:rPr lang="en-US" dirty="0" err="1">
                <a:solidFill>
                  <a:schemeClr val="tx2"/>
                </a:solidFill>
              </a:rPr>
              <a:t>Kormendy</a:t>
            </a:r>
            <a:r>
              <a:rPr lang="en-US" dirty="0">
                <a:solidFill>
                  <a:schemeClr val="tx2"/>
                </a:solidFill>
              </a:rPr>
              <a:t> &amp; </a:t>
            </a:r>
            <a:r>
              <a:rPr lang="en-US" dirty="0" err="1">
                <a:solidFill>
                  <a:schemeClr val="tx2"/>
                </a:solidFill>
              </a:rPr>
              <a:t>Richstone</a:t>
            </a:r>
            <a:r>
              <a:rPr lang="en-US" dirty="0">
                <a:solidFill>
                  <a:schemeClr val="tx2"/>
                </a:solidFill>
              </a:rPr>
              <a:t> 1995).</a:t>
            </a:r>
          </a:p>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 Strong relationship between the mass of the central black hole and the size of the host galaxy(G</a:t>
            </a:r>
            <a:r>
              <a:rPr lang="en-CA" dirty="0" err="1"/>
              <a:t>ueltekin</a:t>
            </a:r>
            <a:r>
              <a:rPr lang="en-CA" dirty="0"/>
              <a:t> et al. 2009)</a:t>
            </a:r>
          </a:p>
          <a:p>
            <a:r>
              <a:rPr lang="en-CA" dirty="0"/>
              <a:t> </a:t>
            </a:r>
          </a:p>
          <a:p>
            <a:pPr marL="285750" indent="-285750">
              <a:buFont typeface="Arial" panose="020B0604020202020204" pitchFamily="34" charset="0"/>
              <a:buChar char="•"/>
            </a:pPr>
            <a:endParaRPr lang="en-US" dirty="0">
              <a:solidFill>
                <a:schemeClr val="tx2"/>
              </a:solidFill>
            </a:endParaRPr>
          </a:p>
        </p:txBody>
      </p:sp>
      <p:sp>
        <p:nvSpPr>
          <p:cNvPr id="2" name="Slide Number Placeholder 1">
            <a:extLst>
              <a:ext uri="{FF2B5EF4-FFF2-40B4-BE49-F238E27FC236}">
                <a16:creationId xmlns:a16="http://schemas.microsoft.com/office/drawing/2014/main" id="{871ECF97-0DDD-8C47-B786-FE190421EA6A}"/>
              </a:ext>
            </a:extLst>
          </p:cNvPr>
          <p:cNvSpPr>
            <a:spLocks noGrp="1"/>
          </p:cNvSpPr>
          <p:nvPr>
            <p:ph type="sldNum" sz="quarter" idx="12"/>
          </p:nvPr>
        </p:nvSpPr>
        <p:spPr/>
        <p:txBody>
          <a:bodyPr/>
          <a:lstStyle/>
          <a:p>
            <a:fld id="{4B17FD0C-33DE-C646-99A0-4F010CDB8AC3}"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5712636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3" name="Freeform: Shape 2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C955673-0BF4-7646-BDA6-651C64FC1091}"/>
              </a:ext>
            </a:extLst>
          </p:cNvPr>
          <p:cNvSpPr>
            <a:spLocks noGrp="1"/>
          </p:cNvSpPr>
          <p:nvPr>
            <p:ph type="title"/>
          </p:nvPr>
        </p:nvSpPr>
        <p:spPr>
          <a:xfrm>
            <a:off x="669036" y="2447399"/>
            <a:ext cx="5132438" cy="2021338"/>
          </a:xfrm>
        </p:spPr>
        <p:txBody>
          <a:bodyPr>
            <a:normAutofit/>
          </a:bodyPr>
          <a:lstStyle/>
          <a:p>
            <a:pPr>
              <a:lnSpc>
                <a:spcPct val="90000"/>
              </a:lnSpc>
            </a:pPr>
            <a:r>
              <a:rPr lang="en-US" sz="2000" b="1" dirty="0">
                <a:solidFill>
                  <a:srgbClr val="EBEBEB"/>
                </a:solidFill>
              </a:rPr>
              <a:t>Quasar:</a:t>
            </a:r>
            <a:r>
              <a:rPr lang="en-US" sz="2000" dirty="0">
                <a:solidFill>
                  <a:srgbClr val="EBEBEB"/>
                </a:solidFill>
              </a:rPr>
              <a:t> extremely luminous object powered by a central supermassive black hole and located at the center of its host galaxy</a:t>
            </a:r>
            <a:endParaRPr lang="en-US" sz="2000" b="1" dirty="0">
              <a:solidFill>
                <a:srgbClr val="EBEBEB"/>
              </a:solidFill>
            </a:endParaRPr>
          </a:p>
        </p:txBody>
      </p:sp>
      <p:sp>
        <p:nvSpPr>
          <p:cNvPr id="27" name="Rectangle 2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1260BB48-5418-9646-804A-5A0796862C67}"/>
              </a:ext>
            </a:extLst>
          </p:cNvPr>
          <p:cNvPicPr>
            <a:picLocks noChangeAspect="1"/>
          </p:cNvPicPr>
          <p:nvPr/>
        </p:nvPicPr>
        <p:blipFill>
          <a:blip r:embed="rId3"/>
          <a:srcRect/>
          <a:stretch/>
        </p:blipFill>
        <p:spPr>
          <a:xfrm>
            <a:off x="746875" y="624822"/>
            <a:ext cx="2939709" cy="1886883"/>
          </a:xfrm>
          <a:prstGeom prst="rect">
            <a:avLst/>
          </a:prstGeom>
        </p:spPr>
      </p:pic>
      <p:sp>
        <p:nvSpPr>
          <p:cNvPr id="6" name="TextBox 5">
            <a:extLst>
              <a:ext uri="{FF2B5EF4-FFF2-40B4-BE49-F238E27FC236}">
                <a16:creationId xmlns:a16="http://schemas.microsoft.com/office/drawing/2014/main" id="{C747AD3F-DDC1-0C44-96F2-FC51F312BEBF}"/>
              </a:ext>
            </a:extLst>
          </p:cNvPr>
          <p:cNvSpPr txBox="1"/>
          <p:nvPr/>
        </p:nvSpPr>
        <p:spPr>
          <a:xfrm>
            <a:off x="3686584" y="1096487"/>
            <a:ext cx="1892391" cy="1615827"/>
          </a:xfrm>
          <a:prstGeom prst="rect">
            <a:avLst/>
          </a:prstGeom>
          <a:noFill/>
        </p:spPr>
        <p:txBody>
          <a:bodyPr wrap="square" rtlCol="0">
            <a:spAutoFit/>
          </a:bodyPr>
          <a:lstStyle/>
          <a:p>
            <a:r>
              <a:rPr lang="en-CA" sz="900" dirty="0"/>
              <a:t>NASA/CXC, &amp; </a:t>
            </a:r>
            <a:r>
              <a:rPr lang="en-CA" sz="900" dirty="0" err="1"/>
              <a:t>Tr’ehnl</a:t>
            </a:r>
            <a:r>
              <a:rPr lang="en-CA" sz="900" dirty="0"/>
              <a:t>, N. (2016, March 21). [Artist’s impression of winds from supermassive black hole.]. Record-Breaking Ultraviolet Winds Discovered near Black Hole. https://</a:t>
            </a:r>
            <a:r>
              <a:rPr lang="en-CA" sz="900" dirty="0" err="1"/>
              <a:t>news.psu.edu</a:t>
            </a:r>
            <a:r>
              <a:rPr lang="en-CA" sz="900" dirty="0"/>
              <a:t>/story/398531/2016/03/21/research/record-breaking-ultraviolet-winds-discovered-near-black-hole</a:t>
            </a:r>
          </a:p>
          <a:p>
            <a:endParaRPr lang="en-US" sz="900" dirty="0"/>
          </a:p>
        </p:txBody>
      </p:sp>
      <p:sp>
        <p:nvSpPr>
          <p:cNvPr id="7" name="Rounded Rectangle 6">
            <a:extLst>
              <a:ext uri="{FF2B5EF4-FFF2-40B4-BE49-F238E27FC236}">
                <a16:creationId xmlns:a16="http://schemas.microsoft.com/office/drawing/2014/main" id="{11F23D94-E207-DA43-A950-C0AF45983E32}"/>
              </a:ext>
            </a:extLst>
          </p:cNvPr>
          <p:cNvSpPr/>
          <p:nvPr/>
        </p:nvSpPr>
        <p:spPr>
          <a:xfrm>
            <a:off x="639099" y="4710896"/>
            <a:ext cx="2023078" cy="15809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9D845F3-3D25-D44C-B00C-82156CEA8155}"/>
              </a:ext>
            </a:extLst>
          </p:cNvPr>
          <p:cNvSpPr txBox="1"/>
          <p:nvPr/>
        </p:nvSpPr>
        <p:spPr>
          <a:xfrm>
            <a:off x="723831" y="4901183"/>
            <a:ext cx="1853614" cy="1200329"/>
          </a:xfrm>
          <a:prstGeom prst="rect">
            <a:avLst/>
          </a:prstGeom>
          <a:noFill/>
        </p:spPr>
        <p:txBody>
          <a:bodyPr wrap="square" rtlCol="0">
            <a:spAutoFit/>
          </a:bodyPr>
          <a:lstStyle/>
          <a:p>
            <a:pPr algn="ctr"/>
            <a:r>
              <a:rPr lang="en-US" dirty="0"/>
              <a:t>Central regions cannot be spatially resolved</a:t>
            </a:r>
          </a:p>
        </p:txBody>
      </p:sp>
      <p:sp>
        <p:nvSpPr>
          <p:cNvPr id="9" name="Rounded Rectangle 8">
            <a:extLst>
              <a:ext uri="{FF2B5EF4-FFF2-40B4-BE49-F238E27FC236}">
                <a16:creationId xmlns:a16="http://schemas.microsoft.com/office/drawing/2014/main" id="{ED8013B7-9616-8F4B-995D-ED768B9A4D26}"/>
              </a:ext>
            </a:extLst>
          </p:cNvPr>
          <p:cNvSpPr/>
          <p:nvPr/>
        </p:nvSpPr>
        <p:spPr>
          <a:xfrm>
            <a:off x="3997790" y="5165681"/>
            <a:ext cx="2109150" cy="671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84A11A0-C283-9547-A35A-C9DB02EEBC92}"/>
              </a:ext>
            </a:extLst>
          </p:cNvPr>
          <p:cNvSpPr txBox="1"/>
          <p:nvPr/>
        </p:nvSpPr>
        <p:spPr>
          <a:xfrm>
            <a:off x="4113741" y="5316681"/>
            <a:ext cx="1892391" cy="369332"/>
          </a:xfrm>
          <a:prstGeom prst="rect">
            <a:avLst/>
          </a:prstGeom>
          <a:noFill/>
        </p:spPr>
        <p:txBody>
          <a:bodyPr wrap="square" rtlCol="0">
            <a:spAutoFit/>
          </a:bodyPr>
          <a:lstStyle/>
          <a:p>
            <a:pPr algn="ctr"/>
            <a:r>
              <a:rPr lang="en-US" dirty="0"/>
              <a:t>Spectroscopy!</a:t>
            </a:r>
          </a:p>
        </p:txBody>
      </p:sp>
      <p:sp>
        <p:nvSpPr>
          <p:cNvPr id="12" name="Right Arrow 11">
            <a:extLst>
              <a:ext uri="{FF2B5EF4-FFF2-40B4-BE49-F238E27FC236}">
                <a16:creationId xmlns:a16="http://schemas.microsoft.com/office/drawing/2014/main" id="{CA4428FC-CD9D-0441-8440-384973C3B1E6}"/>
              </a:ext>
            </a:extLst>
          </p:cNvPr>
          <p:cNvSpPr/>
          <p:nvPr/>
        </p:nvSpPr>
        <p:spPr>
          <a:xfrm>
            <a:off x="2778128" y="5241181"/>
            <a:ext cx="1122744" cy="520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agram&#10;&#10;Description automatically generated">
            <a:extLst>
              <a:ext uri="{FF2B5EF4-FFF2-40B4-BE49-F238E27FC236}">
                <a16:creationId xmlns:a16="http://schemas.microsoft.com/office/drawing/2014/main" id="{B9C062F8-D14B-E747-ABF2-320627A2803C}"/>
              </a:ext>
            </a:extLst>
          </p:cNvPr>
          <p:cNvPicPr>
            <a:picLocks noChangeAspect="1"/>
          </p:cNvPicPr>
          <p:nvPr/>
        </p:nvPicPr>
        <p:blipFill rotWithShape="1">
          <a:blip r:embed="rId4"/>
          <a:srcRect l="24890" t="30294" r="18715"/>
          <a:stretch/>
        </p:blipFill>
        <p:spPr>
          <a:xfrm>
            <a:off x="7314204" y="1822265"/>
            <a:ext cx="4023786" cy="3051198"/>
          </a:xfrm>
          <a:prstGeom prst="rect">
            <a:avLst/>
          </a:prstGeom>
        </p:spPr>
      </p:pic>
      <p:sp>
        <p:nvSpPr>
          <p:cNvPr id="17" name="TextBox 16">
            <a:extLst>
              <a:ext uri="{FF2B5EF4-FFF2-40B4-BE49-F238E27FC236}">
                <a16:creationId xmlns:a16="http://schemas.microsoft.com/office/drawing/2014/main" id="{7BCC8649-91B9-E54A-9805-F3DDC267CB95}"/>
              </a:ext>
            </a:extLst>
          </p:cNvPr>
          <p:cNvSpPr txBox="1"/>
          <p:nvPr/>
        </p:nvSpPr>
        <p:spPr>
          <a:xfrm>
            <a:off x="7023097" y="5241181"/>
            <a:ext cx="4185438" cy="630942"/>
          </a:xfrm>
          <a:prstGeom prst="rect">
            <a:avLst/>
          </a:prstGeom>
          <a:noFill/>
        </p:spPr>
        <p:txBody>
          <a:bodyPr wrap="square" rtlCol="0">
            <a:spAutoFit/>
          </a:bodyPr>
          <a:lstStyle/>
          <a:p>
            <a:r>
              <a:rPr lang="en-CA" sz="800" dirty="0">
                <a:solidFill>
                  <a:schemeClr val="bg1"/>
                </a:solidFill>
              </a:rPr>
              <a:t>Adapted from : Ricci. (n.d.). [Typical structure (not to scale) of an AGN]. Active Galactic Nuclei. http://</a:t>
            </a:r>
            <a:r>
              <a:rPr lang="en-CA" sz="800" dirty="0" err="1">
                <a:solidFill>
                  <a:schemeClr val="bg1"/>
                </a:solidFill>
              </a:rPr>
              <a:t>www.isdc.unige.ch</a:t>
            </a:r>
            <a:r>
              <a:rPr lang="en-CA" sz="800" dirty="0">
                <a:solidFill>
                  <a:schemeClr val="bg1"/>
                </a:solidFill>
              </a:rPr>
              <a:t>/~</a:t>
            </a:r>
            <a:r>
              <a:rPr lang="en-CA" sz="800" dirty="0" err="1">
                <a:solidFill>
                  <a:schemeClr val="bg1"/>
                </a:solidFill>
              </a:rPr>
              <a:t>ricci</a:t>
            </a:r>
            <a:r>
              <a:rPr lang="en-CA" sz="800" dirty="0">
                <a:solidFill>
                  <a:schemeClr val="bg1"/>
                </a:solidFill>
              </a:rPr>
              <a:t>/Website/</a:t>
            </a:r>
            <a:r>
              <a:rPr lang="en-CA" sz="800" dirty="0" err="1">
                <a:solidFill>
                  <a:schemeClr val="bg1"/>
                </a:solidFill>
              </a:rPr>
              <a:t>Active_Galactic_Nuclei.html</a:t>
            </a:r>
            <a:endParaRPr lang="en-CA" sz="800" dirty="0">
              <a:solidFill>
                <a:schemeClr val="bg1"/>
              </a:solidFill>
            </a:endParaRPr>
          </a:p>
          <a:p>
            <a:endParaRPr lang="en-US" sz="1100" dirty="0">
              <a:solidFill>
                <a:schemeClr val="bg1"/>
              </a:solidFill>
            </a:endParaRPr>
          </a:p>
        </p:txBody>
      </p:sp>
      <p:sp>
        <p:nvSpPr>
          <p:cNvPr id="37" name="Rectangle 36">
            <a:extLst>
              <a:ext uri="{FF2B5EF4-FFF2-40B4-BE49-F238E27FC236}">
                <a16:creationId xmlns:a16="http://schemas.microsoft.com/office/drawing/2014/main" id="{362129CA-4E4F-6640-BEB4-D10301207392}"/>
              </a:ext>
            </a:extLst>
          </p:cNvPr>
          <p:cNvSpPr/>
          <p:nvPr/>
        </p:nvSpPr>
        <p:spPr>
          <a:xfrm>
            <a:off x="7023097" y="1759907"/>
            <a:ext cx="335944" cy="13528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3BB1F7-5209-434B-A1E8-0D78B54C1834}"/>
              </a:ext>
            </a:extLst>
          </p:cNvPr>
          <p:cNvSpPr/>
          <p:nvPr/>
        </p:nvSpPr>
        <p:spPr>
          <a:xfrm>
            <a:off x="7279495" y="4027118"/>
            <a:ext cx="323804" cy="281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94C0AD92-DE88-9449-B8DB-A47AACFE1A5E}"/>
                  </a:ext>
                </a:extLst>
              </p14:cNvPr>
              <p14:cNvContentPartPr/>
              <p14:nvPr/>
            </p14:nvContentPartPr>
            <p14:xfrm>
              <a:off x="7295479" y="1922311"/>
              <a:ext cx="98640" cy="974160"/>
            </p14:xfrm>
          </p:contentPart>
        </mc:Choice>
        <mc:Fallback xmlns="">
          <p:pic>
            <p:nvPicPr>
              <p:cNvPr id="39" name="Ink 38">
                <a:extLst>
                  <a:ext uri="{FF2B5EF4-FFF2-40B4-BE49-F238E27FC236}">
                    <a16:creationId xmlns:a16="http://schemas.microsoft.com/office/drawing/2014/main" id="{94C0AD92-DE88-9449-B8DB-A47AACFE1A5E}"/>
                  </a:ext>
                </a:extLst>
              </p:cNvPr>
              <p:cNvPicPr/>
              <p:nvPr/>
            </p:nvPicPr>
            <p:blipFill>
              <a:blip r:embed="rId6"/>
              <a:stretch>
                <a:fillRect/>
              </a:stretch>
            </p:blipFill>
            <p:spPr>
              <a:xfrm>
                <a:off x="7259479" y="1886311"/>
                <a:ext cx="170280" cy="1045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0" name="Ink 39">
                <a:extLst>
                  <a:ext uri="{FF2B5EF4-FFF2-40B4-BE49-F238E27FC236}">
                    <a16:creationId xmlns:a16="http://schemas.microsoft.com/office/drawing/2014/main" id="{7B5C2F3A-C299-E944-A1AB-555237ADC94E}"/>
                  </a:ext>
                </a:extLst>
              </p14:cNvPr>
              <p14:cNvContentPartPr/>
              <p14:nvPr/>
            </p14:nvContentPartPr>
            <p14:xfrm>
              <a:off x="11318119" y="1962991"/>
              <a:ext cx="60120" cy="888120"/>
            </p14:xfrm>
          </p:contentPart>
        </mc:Choice>
        <mc:Fallback xmlns="">
          <p:pic>
            <p:nvPicPr>
              <p:cNvPr id="40" name="Ink 39">
                <a:extLst>
                  <a:ext uri="{FF2B5EF4-FFF2-40B4-BE49-F238E27FC236}">
                    <a16:creationId xmlns:a16="http://schemas.microsoft.com/office/drawing/2014/main" id="{7B5C2F3A-C299-E944-A1AB-555237ADC94E}"/>
                  </a:ext>
                </a:extLst>
              </p:cNvPr>
              <p:cNvPicPr/>
              <p:nvPr/>
            </p:nvPicPr>
            <p:blipFill>
              <a:blip r:embed="rId8"/>
              <a:stretch>
                <a:fillRect/>
              </a:stretch>
            </p:blipFill>
            <p:spPr>
              <a:xfrm>
                <a:off x="11282119" y="1927351"/>
                <a:ext cx="131760" cy="959760"/>
              </a:xfrm>
              <a:prstGeom prst="rect">
                <a:avLst/>
              </a:prstGeom>
            </p:spPr>
          </p:pic>
        </mc:Fallback>
      </mc:AlternateContent>
      <p:sp>
        <p:nvSpPr>
          <p:cNvPr id="41" name="Slide Number Placeholder 40">
            <a:extLst>
              <a:ext uri="{FF2B5EF4-FFF2-40B4-BE49-F238E27FC236}">
                <a16:creationId xmlns:a16="http://schemas.microsoft.com/office/drawing/2014/main" id="{D1817132-A5B0-CB47-A2CD-832CD5677F2B}"/>
              </a:ext>
            </a:extLst>
          </p:cNvPr>
          <p:cNvSpPr>
            <a:spLocks noGrp="1"/>
          </p:cNvSpPr>
          <p:nvPr>
            <p:ph type="sldNum" sz="quarter" idx="12"/>
          </p:nvPr>
        </p:nvSpPr>
        <p:spPr/>
        <p:txBody>
          <a:bodyPr/>
          <a:lstStyle/>
          <a:p>
            <a:fld id="{4B17FD0C-33DE-C646-99A0-4F010CDB8AC3}"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35350471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D9FA-7676-D549-9E4B-F7C419D73FEE}"/>
              </a:ext>
            </a:extLst>
          </p:cNvPr>
          <p:cNvSpPr>
            <a:spLocks noGrp="1"/>
          </p:cNvSpPr>
          <p:nvPr>
            <p:ph type="title"/>
          </p:nvPr>
        </p:nvSpPr>
        <p:spPr>
          <a:xfrm>
            <a:off x="1715293" y="959995"/>
            <a:ext cx="8761413" cy="706964"/>
          </a:xfrm>
        </p:spPr>
        <p:txBody>
          <a:bodyPr>
            <a:normAutofit/>
          </a:bodyPr>
          <a:lstStyle/>
          <a:p>
            <a:pPr algn="ctr"/>
            <a:r>
              <a:rPr lang="en-US" dirty="0">
                <a:solidFill>
                  <a:srgbClr val="EBEBEB"/>
                </a:solidFill>
              </a:rPr>
              <a:t>Typical Quasar Spectrum</a:t>
            </a:r>
          </a:p>
        </p:txBody>
      </p:sp>
      <p:pic>
        <p:nvPicPr>
          <p:cNvPr id="16" name="Content Placeholder 15" descr="Text&#10;&#10;Description automatically generated with medium confidence">
            <a:extLst>
              <a:ext uri="{FF2B5EF4-FFF2-40B4-BE49-F238E27FC236}">
                <a16:creationId xmlns:a16="http://schemas.microsoft.com/office/drawing/2014/main" id="{30904F15-48CD-1147-AC35-906373C613C4}"/>
              </a:ext>
            </a:extLst>
          </p:cNvPr>
          <p:cNvPicPr>
            <a:picLocks noChangeAspect="1"/>
          </p:cNvPicPr>
          <p:nvPr/>
        </p:nvPicPr>
        <p:blipFill rotWithShape="1">
          <a:blip r:embed="rId3"/>
          <a:srcRect t="3171" r="2692"/>
          <a:stretch/>
        </p:blipFill>
        <p:spPr>
          <a:xfrm>
            <a:off x="622764" y="2250147"/>
            <a:ext cx="6183150" cy="4061040"/>
          </a:xfrm>
          <a:prstGeom prst="roundRect">
            <a:avLst>
              <a:gd name="adj" fmla="val 1858"/>
            </a:avLst>
          </a:prstGeom>
          <a:ln>
            <a:noFill/>
          </a:ln>
          <a:effectLst/>
        </p:spPr>
      </p:pic>
      <p:sp>
        <p:nvSpPr>
          <p:cNvPr id="18" name="TextBox 17">
            <a:extLst>
              <a:ext uri="{FF2B5EF4-FFF2-40B4-BE49-F238E27FC236}">
                <a16:creationId xmlns:a16="http://schemas.microsoft.com/office/drawing/2014/main" id="{3294A47E-1C31-964C-B621-7A025ABD2E8C}"/>
              </a:ext>
            </a:extLst>
          </p:cNvPr>
          <p:cNvSpPr txBox="1"/>
          <p:nvPr/>
        </p:nvSpPr>
        <p:spPr>
          <a:xfrm>
            <a:off x="1499422" y="6403783"/>
            <a:ext cx="4788647" cy="276999"/>
          </a:xfrm>
          <a:prstGeom prst="rect">
            <a:avLst/>
          </a:prstGeom>
          <a:noFill/>
        </p:spPr>
        <p:txBody>
          <a:bodyPr wrap="square" rtlCol="0">
            <a:spAutoFit/>
          </a:bodyPr>
          <a:lstStyle/>
          <a:p>
            <a:pPr algn="ctr"/>
            <a:r>
              <a:rPr lang="en-US" sz="1200" dirty="0"/>
              <a:t>Francis et al. 1991. A composite quasar spectrum.</a:t>
            </a:r>
          </a:p>
        </p:txBody>
      </p:sp>
      <p:sp>
        <p:nvSpPr>
          <p:cNvPr id="38" name="Rounded Rectangle 37">
            <a:extLst>
              <a:ext uri="{FF2B5EF4-FFF2-40B4-BE49-F238E27FC236}">
                <a16:creationId xmlns:a16="http://schemas.microsoft.com/office/drawing/2014/main" id="{1C858085-23FB-094B-AF71-FD224DA1D60F}"/>
              </a:ext>
            </a:extLst>
          </p:cNvPr>
          <p:cNvSpPr/>
          <p:nvPr/>
        </p:nvSpPr>
        <p:spPr>
          <a:xfrm>
            <a:off x="1840375" y="2957111"/>
            <a:ext cx="428263" cy="387973"/>
          </a:xfrm>
          <a:prstGeom prst="roundRect">
            <a:avLst/>
          </a:prstGeom>
          <a:solidFill>
            <a:srgbClr val="0096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779B2B7A-5F88-E14E-B846-9FE3F555FF29}"/>
              </a:ext>
            </a:extLst>
          </p:cNvPr>
          <p:cNvSpPr/>
          <p:nvPr/>
        </p:nvSpPr>
        <p:spPr>
          <a:xfrm>
            <a:off x="3194613" y="3634451"/>
            <a:ext cx="532436" cy="405114"/>
          </a:xfrm>
          <a:prstGeom prst="roundRect">
            <a:avLst/>
          </a:prstGeom>
          <a:solidFill>
            <a:srgbClr val="0096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42A1A32-1E19-8543-B56B-2169771E1257}"/>
              </a:ext>
            </a:extLst>
          </p:cNvPr>
          <p:cNvSpPr/>
          <p:nvPr/>
        </p:nvSpPr>
        <p:spPr>
          <a:xfrm>
            <a:off x="5422880" y="4001409"/>
            <a:ext cx="517895" cy="405114"/>
          </a:xfrm>
          <a:prstGeom prst="roundRect">
            <a:avLst/>
          </a:prstGeom>
          <a:solidFill>
            <a:srgbClr val="0096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D1B6CDB-ABE8-1D44-A74C-973D68A887C2}"/>
              </a:ext>
            </a:extLst>
          </p:cNvPr>
          <p:cNvSpPr txBox="1"/>
          <p:nvPr/>
        </p:nvSpPr>
        <p:spPr>
          <a:xfrm>
            <a:off x="4762534" y="2584045"/>
            <a:ext cx="1851949" cy="646331"/>
          </a:xfrm>
          <a:prstGeom prst="rect">
            <a:avLst/>
          </a:prstGeom>
          <a:noFill/>
        </p:spPr>
        <p:txBody>
          <a:bodyPr wrap="square" rtlCol="0">
            <a:spAutoFit/>
          </a:bodyPr>
          <a:lstStyle/>
          <a:p>
            <a:pPr algn="ctr"/>
            <a:r>
              <a:rPr lang="en-US" dirty="0">
                <a:solidFill>
                  <a:srgbClr val="0096FF"/>
                </a:solidFill>
              </a:rPr>
              <a:t>Broad emission lines</a:t>
            </a:r>
          </a:p>
        </p:txBody>
      </p:sp>
      <p:cxnSp>
        <p:nvCxnSpPr>
          <p:cNvPr id="43" name="Straight Arrow Connector 42">
            <a:extLst>
              <a:ext uri="{FF2B5EF4-FFF2-40B4-BE49-F238E27FC236}">
                <a16:creationId xmlns:a16="http://schemas.microsoft.com/office/drawing/2014/main" id="{D4BED8A6-CE30-694E-8D38-74B792FC5085}"/>
              </a:ext>
            </a:extLst>
          </p:cNvPr>
          <p:cNvCxnSpPr>
            <a:cxnSpLocks/>
          </p:cNvCxnSpPr>
          <p:nvPr/>
        </p:nvCxnSpPr>
        <p:spPr>
          <a:xfrm flipH="1">
            <a:off x="2384385" y="2845305"/>
            <a:ext cx="2186718" cy="305792"/>
          </a:xfrm>
          <a:prstGeom prst="straightConnector1">
            <a:avLst/>
          </a:prstGeom>
          <a:ln>
            <a:solidFill>
              <a:srgbClr val="0096FF"/>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BE6BF6E-7C12-7647-8D7D-83122D2141F4}"/>
              </a:ext>
            </a:extLst>
          </p:cNvPr>
          <p:cNvCxnSpPr/>
          <p:nvPr/>
        </p:nvCxnSpPr>
        <p:spPr>
          <a:xfrm flipH="1">
            <a:off x="3893745" y="3064936"/>
            <a:ext cx="868789" cy="569515"/>
          </a:xfrm>
          <a:prstGeom prst="straightConnector1">
            <a:avLst/>
          </a:prstGeom>
          <a:ln>
            <a:solidFill>
              <a:srgbClr val="0096F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5CBE058-E8E1-8344-BCA4-E46B7FAD4329}"/>
              </a:ext>
            </a:extLst>
          </p:cNvPr>
          <p:cNvCxnSpPr/>
          <p:nvPr/>
        </p:nvCxnSpPr>
        <p:spPr>
          <a:xfrm>
            <a:off x="5676141" y="3322972"/>
            <a:ext cx="0" cy="514036"/>
          </a:xfrm>
          <a:prstGeom prst="straightConnector1">
            <a:avLst/>
          </a:prstGeom>
          <a:ln>
            <a:solidFill>
              <a:srgbClr val="0096FF"/>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C0F8C2D-BD29-F94B-90F7-8E7F5E3424A5}"/>
              </a:ext>
            </a:extLst>
          </p:cNvPr>
          <p:cNvSpPr txBox="1"/>
          <p:nvPr/>
        </p:nvSpPr>
        <p:spPr>
          <a:xfrm>
            <a:off x="7086456" y="2845305"/>
            <a:ext cx="469932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Light from the accretion disk passes through gas/other material which changes it.</a:t>
            </a:r>
          </a:p>
          <a:p>
            <a:endParaRPr lang="en-US" dirty="0"/>
          </a:p>
          <a:p>
            <a:pPr marL="285750" indent="-285750">
              <a:buFont typeface="Arial" panose="020B0604020202020204" pitchFamily="34" charset="0"/>
              <a:buChar char="•"/>
            </a:pPr>
            <a:r>
              <a:rPr lang="en-US" dirty="0"/>
              <a:t>Gives us clues about the physical conditions of the material the light travelled through.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snapshot in time.”</a:t>
            </a:r>
          </a:p>
        </p:txBody>
      </p:sp>
      <p:cxnSp>
        <p:nvCxnSpPr>
          <p:cNvPr id="55" name="Straight Connector 54">
            <a:extLst>
              <a:ext uri="{FF2B5EF4-FFF2-40B4-BE49-F238E27FC236}">
                <a16:creationId xmlns:a16="http://schemas.microsoft.com/office/drawing/2014/main" id="{B3F0B992-F0A7-BD41-B2EC-70B1CF634DB6}"/>
              </a:ext>
            </a:extLst>
          </p:cNvPr>
          <p:cNvCxnSpPr>
            <a:cxnSpLocks/>
          </p:cNvCxnSpPr>
          <p:nvPr/>
        </p:nvCxnSpPr>
        <p:spPr>
          <a:xfrm>
            <a:off x="1499422" y="4357585"/>
            <a:ext cx="5115061" cy="90464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A0778CCE-7679-9F43-89E1-0A42D4413183}"/>
              </a:ext>
            </a:extLst>
          </p:cNvPr>
          <p:cNvSpPr/>
          <p:nvPr/>
        </p:nvSpPr>
        <p:spPr>
          <a:xfrm>
            <a:off x="1499422" y="4858950"/>
            <a:ext cx="728256" cy="40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2644FC7-EDF1-844A-B62A-008D7C7A4089}"/>
              </a:ext>
            </a:extLst>
          </p:cNvPr>
          <p:cNvSpPr txBox="1"/>
          <p:nvPr/>
        </p:nvSpPr>
        <p:spPr>
          <a:xfrm>
            <a:off x="1666332" y="4762699"/>
            <a:ext cx="1782501" cy="646331"/>
          </a:xfrm>
          <a:prstGeom prst="rect">
            <a:avLst/>
          </a:prstGeom>
          <a:noFill/>
        </p:spPr>
        <p:txBody>
          <a:bodyPr wrap="square" rtlCol="0">
            <a:spAutoFit/>
          </a:bodyPr>
          <a:lstStyle/>
          <a:p>
            <a:r>
              <a:rPr lang="en-US" dirty="0">
                <a:solidFill>
                  <a:srgbClr val="00B050"/>
                </a:solidFill>
              </a:rPr>
              <a:t>Light from accretion disk</a:t>
            </a:r>
          </a:p>
        </p:txBody>
      </p:sp>
      <p:cxnSp>
        <p:nvCxnSpPr>
          <p:cNvPr id="69" name="Curved Connector 68">
            <a:extLst>
              <a:ext uri="{FF2B5EF4-FFF2-40B4-BE49-F238E27FC236}">
                <a16:creationId xmlns:a16="http://schemas.microsoft.com/office/drawing/2014/main" id="{3001B4FE-4BC6-F045-9E08-DE898A8ABECD}"/>
              </a:ext>
            </a:extLst>
          </p:cNvPr>
          <p:cNvCxnSpPr>
            <a:cxnSpLocks/>
          </p:cNvCxnSpPr>
          <p:nvPr/>
        </p:nvCxnSpPr>
        <p:spPr>
          <a:xfrm flipV="1">
            <a:off x="3448833" y="4942390"/>
            <a:ext cx="444912" cy="233320"/>
          </a:xfrm>
          <a:prstGeom prst="curvedConnector3">
            <a:avLst>
              <a:gd name="adj1" fmla="val 9943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A9143C-7642-7F46-B354-5919C90898BB}"/>
              </a:ext>
            </a:extLst>
          </p:cNvPr>
          <p:cNvSpPr>
            <a:spLocks noGrp="1"/>
          </p:cNvSpPr>
          <p:nvPr>
            <p:ph type="sldNum" sz="quarter" idx="12"/>
          </p:nvPr>
        </p:nvSpPr>
        <p:spPr/>
        <p:txBody>
          <a:bodyPr/>
          <a:lstStyle/>
          <a:p>
            <a:fld id="{4B17FD0C-33DE-C646-99A0-4F010CDB8AC3}" type="slidenum">
              <a:rPr lang="en-US" smtClean="0"/>
              <a:t>5</a:t>
            </a:fld>
            <a:endParaRPr lang="en-US"/>
          </a:p>
        </p:txBody>
      </p:sp>
    </p:spTree>
    <p:extLst>
      <p:ext uri="{BB962C8B-B14F-4D97-AF65-F5344CB8AC3E}">
        <p14:creationId xmlns:p14="http://schemas.microsoft.com/office/powerpoint/2010/main" val="295446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C4E014E-DE3F-2F45-A0B6-A157C3B6627B}"/>
              </a:ext>
            </a:extLst>
          </p:cNvPr>
          <p:cNvPicPr>
            <a:picLocks noChangeAspect="1"/>
          </p:cNvPicPr>
          <p:nvPr/>
        </p:nvPicPr>
        <p:blipFill>
          <a:blip r:embed="rId4"/>
          <a:srcRect l="2492" r="2492"/>
          <a:stretch/>
        </p:blipFill>
        <p:spPr>
          <a:xfrm>
            <a:off x="1707736" y="1073958"/>
            <a:ext cx="8534928" cy="5212542"/>
          </a:xfrm>
          <a:prstGeom prst="roundRect">
            <a:avLst>
              <a:gd name="adj" fmla="val 1858"/>
            </a:avLst>
          </a:prstGeom>
          <a:effectLst>
            <a:outerShdw blurRad="50800" dist="50800" dir="5400000" algn="tl" rotWithShape="0">
              <a:srgbClr val="000000">
                <a:alpha val="43000"/>
              </a:srgbClr>
            </a:outerShdw>
          </a:effectLst>
        </p:spPr>
      </p:pic>
      <p:sp>
        <p:nvSpPr>
          <p:cNvPr id="15" name="Title 14">
            <a:extLst>
              <a:ext uri="{FF2B5EF4-FFF2-40B4-BE49-F238E27FC236}">
                <a16:creationId xmlns:a16="http://schemas.microsoft.com/office/drawing/2014/main" id="{546D1C5B-4954-A141-9016-4A59348C1FBC}"/>
              </a:ext>
            </a:extLst>
          </p:cNvPr>
          <p:cNvSpPr>
            <a:spLocks noGrp="1"/>
          </p:cNvSpPr>
          <p:nvPr>
            <p:ph type="title"/>
          </p:nvPr>
        </p:nvSpPr>
        <p:spPr>
          <a:xfrm>
            <a:off x="1715294" y="366994"/>
            <a:ext cx="8761413" cy="706964"/>
          </a:xfrm>
        </p:spPr>
        <p:txBody>
          <a:bodyPr/>
          <a:lstStyle/>
          <a:p>
            <a:pPr algn="ctr"/>
            <a:r>
              <a:rPr lang="en-US" dirty="0">
                <a:solidFill>
                  <a:schemeClr val="tx1"/>
                </a:solidFill>
              </a:rPr>
              <a:t>Quasar Variability </a:t>
            </a:r>
          </a:p>
        </p:txBody>
      </p:sp>
      <p:sp>
        <p:nvSpPr>
          <p:cNvPr id="2" name="Slide Number Placeholder 1">
            <a:extLst>
              <a:ext uri="{FF2B5EF4-FFF2-40B4-BE49-F238E27FC236}">
                <a16:creationId xmlns:a16="http://schemas.microsoft.com/office/drawing/2014/main" id="{A730B3EC-F8AE-344A-9B4D-046B8A530BD3}"/>
              </a:ext>
            </a:extLst>
          </p:cNvPr>
          <p:cNvSpPr>
            <a:spLocks noGrp="1"/>
          </p:cNvSpPr>
          <p:nvPr>
            <p:ph type="sldNum" sz="quarter" idx="12"/>
          </p:nvPr>
        </p:nvSpPr>
        <p:spPr/>
        <p:txBody>
          <a:bodyPr/>
          <a:lstStyle/>
          <a:p>
            <a:fld id="{4B17FD0C-33DE-C646-99A0-4F010CDB8AC3}" type="slidenum">
              <a:rPr lang="en-US" smtClean="0">
                <a:solidFill>
                  <a:schemeClr val="tx1"/>
                </a:solidFill>
              </a:rPr>
              <a:t>6</a:t>
            </a:fld>
            <a:endParaRPr lang="en-US" dirty="0">
              <a:solidFill>
                <a:schemeClr val="tx1"/>
              </a:solidFill>
            </a:endParaRPr>
          </a:p>
        </p:txBody>
      </p:sp>
      <p:sp>
        <p:nvSpPr>
          <p:cNvPr id="3" name="Rectangle 2">
            <a:extLst>
              <a:ext uri="{FF2B5EF4-FFF2-40B4-BE49-F238E27FC236}">
                <a16:creationId xmlns:a16="http://schemas.microsoft.com/office/drawing/2014/main" id="{0E0F6853-B928-E542-87C1-3BDC8F3DD0ED}"/>
              </a:ext>
            </a:extLst>
          </p:cNvPr>
          <p:cNvSpPr/>
          <p:nvPr/>
        </p:nvSpPr>
        <p:spPr>
          <a:xfrm>
            <a:off x="5471286" y="5902036"/>
            <a:ext cx="1269580" cy="1662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A8098B3-B1B0-EA49-8F87-350254C5681D}"/>
              </a:ext>
            </a:extLst>
          </p:cNvPr>
          <p:cNvPicPr>
            <a:picLocks noChangeAspect="1"/>
          </p:cNvPicPr>
          <p:nvPr/>
        </p:nvPicPr>
        <p:blipFill>
          <a:blip r:embed="rId5"/>
          <a:stretch>
            <a:fillRect/>
          </a:stretch>
        </p:blipFill>
        <p:spPr>
          <a:xfrm>
            <a:off x="4417291" y="5902036"/>
            <a:ext cx="2692400" cy="317500"/>
          </a:xfrm>
          <a:prstGeom prst="rect">
            <a:avLst/>
          </a:prstGeom>
        </p:spPr>
      </p:pic>
      <p:sp>
        <p:nvSpPr>
          <p:cNvPr id="8" name="Rectangle 7">
            <a:extLst>
              <a:ext uri="{FF2B5EF4-FFF2-40B4-BE49-F238E27FC236}">
                <a16:creationId xmlns:a16="http://schemas.microsoft.com/office/drawing/2014/main" id="{CED77363-ED29-CD49-8285-F4BEE30B8DB7}"/>
              </a:ext>
            </a:extLst>
          </p:cNvPr>
          <p:cNvSpPr/>
          <p:nvPr/>
        </p:nvSpPr>
        <p:spPr>
          <a:xfrm>
            <a:off x="2138638" y="3022810"/>
            <a:ext cx="173812" cy="14056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8A88EF5-CDB4-9748-992F-274D02E4EC35}"/>
              </a:ext>
            </a:extLst>
          </p:cNvPr>
          <p:cNvPicPr>
            <a:picLocks noChangeAspect="1"/>
          </p:cNvPicPr>
          <p:nvPr/>
        </p:nvPicPr>
        <p:blipFill>
          <a:blip r:embed="rId6"/>
          <a:stretch>
            <a:fillRect/>
          </a:stretch>
        </p:blipFill>
        <p:spPr>
          <a:xfrm>
            <a:off x="1890988" y="2505479"/>
            <a:ext cx="495300" cy="2349500"/>
          </a:xfrm>
          <a:prstGeom prst="rect">
            <a:avLst/>
          </a:prstGeom>
        </p:spPr>
      </p:pic>
      <p:sp>
        <p:nvSpPr>
          <p:cNvPr id="17" name="TextBox 16">
            <a:extLst>
              <a:ext uri="{FF2B5EF4-FFF2-40B4-BE49-F238E27FC236}">
                <a16:creationId xmlns:a16="http://schemas.microsoft.com/office/drawing/2014/main" id="{D87A35DF-714D-5946-AFAF-D6FD9C901969}"/>
              </a:ext>
            </a:extLst>
          </p:cNvPr>
          <p:cNvSpPr txBox="1"/>
          <p:nvPr/>
        </p:nvSpPr>
        <p:spPr>
          <a:xfrm>
            <a:off x="4031617" y="2201329"/>
            <a:ext cx="627233" cy="307777"/>
          </a:xfrm>
          <a:prstGeom prst="rect">
            <a:avLst/>
          </a:prstGeom>
          <a:noFill/>
        </p:spPr>
        <p:txBody>
          <a:bodyPr wrap="square" rtlCol="0">
            <a:spAutoFit/>
          </a:bodyPr>
          <a:lstStyle/>
          <a:p>
            <a:r>
              <a:rPr lang="en-US" sz="1400" dirty="0">
                <a:solidFill>
                  <a:schemeClr val="bg1"/>
                </a:solidFill>
              </a:rPr>
              <a:t>Ly</a:t>
            </a:r>
            <a:r>
              <a:rPr lang="en-CA" sz="1400" dirty="0">
                <a:solidFill>
                  <a:schemeClr val="bg1"/>
                </a:solidFill>
              </a:rPr>
              <a:t>⍺</a:t>
            </a:r>
            <a:endParaRPr lang="en-US" sz="1400" dirty="0">
              <a:solidFill>
                <a:schemeClr val="bg1"/>
              </a:solidFill>
            </a:endParaRPr>
          </a:p>
        </p:txBody>
      </p:sp>
      <p:sp>
        <p:nvSpPr>
          <p:cNvPr id="19" name="TextBox 18">
            <a:extLst>
              <a:ext uri="{FF2B5EF4-FFF2-40B4-BE49-F238E27FC236}">
                <a16:creationId xmlns:a16="http://schemas.microsoft.com/office/drawing/2014/main" id="{9BABC8A1-94D7-FF48-8284-2746A003C009}"/>
              </a:ext>
            </a:extLst>
          </p:cNvPr>
          <p:cNvSpPr txBox="1"/>
          <p:nvPr/>
        </p:nvSpPr>
        <p:spPr>
          <a:xfrm>
            <a:off x="4579099" y="2026057"/>
            <a:ext cx="491207"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N V</a:t>
            </a:r>
          </a:p>
        </p:txBody>
      </p:sp>
      <p:sp>
        <p:nvSpPr>
          <p:cNvPr id="20" name="TextBox 19">
            <a:extLst>
              <a:ext uri="{FF2B5EF4-FFF2-40B4-BE49-F238E27FC236}">
                <a16:creationId xmlns:a16="http://schemas.microsoft.com/office/drawing/2014/main" id="{D7E39666-C8E3-C048-92F6-6B4D00822FED}"/>
              </a:ext>
            </a:extLst>
          </p:cNvPr>
          <p:cNvSpPr txBox="1"/>
          <p:nvPr/>
        </p:nvSpPr>
        <p:spPr>
          <a:xfrm>
            <a:off x="5672807" y="2505479"/>
            <a:ext cx="495300"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Si IV</a:t>
            </a:r>
          </a:p>
        </p:txBody>
      </p:sp>
      <p:sp>
        <p:nvSpPr>
          <p:cNvPr id="21" name="TextBox 20">
            <a:extLst>
              <a:ext uri="{FF2B5EF4-FFF2-40B4-BE49-F238E27FC236}">
                <a16:creationId xmlns:a16="http://schemas.microsoft.com/office/drawing/2014/main" id="{AC4D4B4C-68C7-1745-A710-8EDDAE33C08C}"/>
              </a:ext>
            </a:extLst>
          </p:cNvPr>
          <p:cNvSpPr txBox="1"/>
          <p:nvPr/>
        </p:nvSpPr>
        <p:spPr>
          <a:xfrm>
            <a:off x="6740866" y="2360199"/>
            <a:ext cx="500630"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C IV</a:t>
            </a:r>
          </a:p>
        </p:txBody>
      </p:sp>
      <p:sp>
        <p:nvSpPr>
          <p:cNvPr id="22" name="TextBox 21">
            <a:extLst>
              <a:ext uri="{FF2B5EF4-FFF2-40B4-BE49-F238E27FC236}">
                <a16:creationId xmlns:a16="http://schemas.microsoft.com/office/drawing/2014/main" id="{58E2014A-6BDB-C843-B140-24BFFD4C9FF7}"/>
              </a:ext>
            </a:extLst>
          </p:cNvPr>
          <p:cNvSpPr txBox="1"/>
          <p:nvPr/>
        </p:nvSpPr>
        <p:spPr>
          <a:xfrm>
            <a:off x="8856833" y="2355217"/>
            <a:ext cx="512591"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C III</a:t>
            </a:r>
          </a:p>
        </p:txBody>
      </p:sp>
      <p:sp>
        <p:nvSpPr>
          <p:cNvPr id="24" name="Bent Arrow 23">
            <a:extLst>
              <a:ext uri="{FF2B5EF4-FFF2-40B4-BE49-F238E27FC236}">
                <a16:creationId xmlns:a16="http://schemas.microsoft.com/office/drawing/2014/main" id="{8B3193E9-63C6-2345-B478-1A4AD63B702F}"/>
              </a:ext>
            </a:extLst>
          </p:cNvPr>
          <p:cNvSpPr/>
          <p:nvPr/>
        </p:nvSpPr>
        <p:spPr>
          <a:xfrm rot="16200000">
            <a:off x="7270737" y="4045103"/>
            <a:ext cx="317501" cy="876613"/>
          </a:xfrm>
          <a:prstGeom prst="ben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TextBox 24">
            <a:extLst>
              <a:ext uri="{FF2B5EF4-FFF2-40B4-BE49-F238E27FC236}">
                <a16:creationId xmlns:a16="http://schemas.microsoft.com/office/drawing/2014/main" id="{0A5E87AD-A4BA-964C-AE2E-AF27195C9B69}"/>
              </a:ext>
            </a:extLst>
          </p:cNvPr>
          <p:cNvSpPr txBox="1"/>
          <p:nvPr/>
        </p:nvSpPr>
        <p:spPr>
          <a:xfrm>
            <a:off x="7805673" y="4373912"/>
            <a:ext cx="1563751" cy="369332"/>
          </a:xfrm>
          <a:prstGeom prst="rect">
            <a:avLst/>
          </a:prstGeom>
          <a:noFill/>
        </p:spPr>
        <p:txBody>
          <a:bodyPr wrap="square" rtlCol="0">
            <a:spAutoFit/>
          </a:bodyPr>
          <a:lstStyle/>
          <a:p>
            <a:r>
              <a:rPr lang="en-US" dirty="0">
                <a:solidFill>
                  <a:srgbClr val="C00000"/>
                </a:solidFill>
              </a:rPr>
              <a:t> April 2006</a:t>
            </a:r>
          </a:p>
        </p:txBody>
      </p:sp>
      <p:sp>
        <p:nvSpPr>
          <p:cNvPr id="29" name="Bent Arrow 28">
            <a:extLst>
              <a:ext uri="{FF2B5EF4-FFF2-40B4-BE49-F238E27FC236}">
                <a16:creationId xmlns:a16="http://schemas.microsoft.com/office/drawing/2014/main" id="{EB32893F-8C06-4B4F-83AC-FA69535A8B18}"/>
              </a:ext>
            </a:extLst>
          </p:cNvPr>
          <p:cNvSpPr/>
          <p:nvPr/>
        </p:nvSpPr>
        <p:spPr>
          <a:xfrm rot="16200000" flipH="1">
            <a:off x="7009389" y="2291765"/>
            <a:ext cx="1018162" cy="379397"/>
          </a:xfrm>
          <a:prstGeom prst="ben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C1F089C8-751F-CB47-8D60-66AFD0089A23}"/>
              </a:ext>
            </a:extLst>
          </p:cNvPr>
          <p:cNvSpPr txBox="1"/>
          <p:nvPr/>
        </p:nvSpPr>
        <p:spPr>
          <a:xfrm>
            <a:off x="7708169" y="1817069"/>
            <a:ext cx="1661255" cy="646331"/>
          </a:xfrm>
          <a:prstGeom prst="rect">
            <a:avLst/>
          </a:prstGeom>
          <a:noFill/>
        </p:spPr>
        <p:txBody>
          <a:bodyPr wrap="square" rtlCol="0">
            <a:spAutoFit/>
          </a:bodyPr>
          <a:lstStyle/>
          <a:p>
            <a:r>
              <a:rPr lang="en-US" dirty="0">
                <a:solidFill>
                  <a:schemeClr val="accent4"/>
                </a:solidFill>
              </a:rPr>
              <a:t>February 2013</a:t>
            </a:r>
          </a:p>
        </p:txBody>
      </p:sp>
    </p:spTree>
    <p:extLst>
      <p:ext uri="{BB962C8B-B14F-4D97-AF65-F5344CB8AC3E}">
        <p14:creationId xmlns:p14="http://schemas.microsoft.com/office/powerpoint/2010/main" val="15501180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C4E014E-DE3F-2F45-A0B6-A157C3B6627B}"/>
              </a:ext>
            </a:extLst>
          </p:cNvPr>
          <p:cNvPicPr>
            <a:picLocks noChangeAspect="1"/>
          </p:cNvPicPr>
          <p:nvPr/>
        </p:nvPicPr>
        <p:blipFill>
          <a:blip r:embed="rId4"/>
          <a:srcRect l="2492" r="2492"/>
          <a:stretch/>
        </p:blipFill>
        <p:spPr>
          <a:xfrm>
            <a:off x="1706733" y="1073958"/>
            <a:ext cx="8534928" cy="5212542"/>
          </a:xfrm>
          <a:prstGeom prst="roundRect">
            <a:avLst>
              <a:gd name="adj" fmla="val 1858"/>
            </a:avLst>
          </a:prstGeom>
          <a:effectLst>
            <a:outerShdw blurRad="50800" dist="50800" dir="5400000" algn="tl" rotWithShape="0">
              <a:srgbClr val="000000">
                <a:alpha val="43000"/>
              </a:srgbClr>
            </a:outerShdw>
          </a:effectLst>
        </p:spPr>
      </p:pic>
      <p:sp>
        <p:nvSpPr>
          <p:cNvPr id="15" name="Title 14">
            <a:extLst>
              <a:ext uri="{FF2B5EF4-FFF2-40B4-BE49-F238E27FC236}">
                <a16:creationId xmlns:a16="http://schemas.microsoft.com/office/drawing/2014/main" id="{546D1C5B-4954-A141-9016-4A59348C1FBC}"/>
              </a:ext>
            </a:extLst>
          </p:cNvPr>
          <p:cNvSpPr>
            <a:spLocks noGrp="1"/>
          </p:cNvSpPr>
          <p:nvPr>
            <p:ph type="title"/>
          </p:nvPr>
        </p:nvSpPr>
        <p:spPr>
          <a:xfrm>
            <a:off x="1715294" y="366994"/>
            <a:ext cx="8761413" cy="706964"/>
          </a:xfrm>
        </p:spPr>
        <p:txBody>
          <a:bodyPr/>
          <a:lstStyle/>
          <a:p>
            <a:pPr algn="ctr"/>
            <a:r>
              <a:rPr lang="en-US" dirty="0">
                <a:solidFill>
                  <a:schemeClr val="tx1"/>
                </a:solidFill>
              </a:rPr>
              <a:t>Broad Absorption Lines…Winds! </a:t>
            </a:r>
          </a:p>
        </p:txBody>
      </p:sp>
      <p:sp>
        <p:nvSpPr>
          <p:cNvPr id="2" name="Slide Number Placeholder 1">
            <a:extLst>
              <a:ext uri="{FF2B5EF4-FFF2-40B4-BE49-F238E27FC236}">
                <a16:creationId xmlns:a16="http://schemas.microsoft.com/office/drawing/2014/main" id="{A730B3EC-F8AE-344A-9B4D-046B8A530BD3}"/>
              </a:ext>
            </a:extLst>
          </p:cNvPr>
          <p:cNvSpPr>
            <a:spLocks noGrp="1"/>
          </p:cNvSpPr>
          <p:nvPr>
            <p:ph type="sldNum" sz="quarter" idx="12"/>
          </p:nvPr>
        </p:nvSpPr>
        <p:spPr/>
        <p:txBody>
          <a:bodyPr/>
          <a:lstStyle/>
          <a:p>
            <a:fld id="{4B17FD0C-33DE-C646-99A0-4F010CDB8AC3}" type="slidenum">
              <a:rPr lang="en-US" smtClean="0">
                <a:solidFill>
                  <a:schemeClr val="tx1"/>
                </a:solidFill>
              </a:rPr>
              <a:t>7</a:t>
            </a:fld>
            <a:endParaRPr lang="en-US" dirty="0">
              <a:solidFill>
                <a:schemeClr val="tx1"/>
              </a:solidFill>
            </a:endParaRPr>
          </a:p>
        </p:txBody>
      </p:sp>
      <p:sp>
        <p:nvSpPr>
          <p:cNvPr id="3" name="Rectangle 2">
            <a:extLst>
              <a:ext uri="{FF2B5EF4-FFF2-40B4-BE49-F238E27FC236}">
                <a16:creationId xmlns:a16="http://schemas.microsoft.com/office/drawing/2014/main" id="{0E0F6853-B928-E542-87C1-3BDC8F3DD0ED}"/>
              </a:ext>
            </a:extLst>
          </p:cNvPr>
          <p:cNvSpPr/>
          <p:nvPr/>
        </p:nvSpPr>
        <p:spPr>
          <a:xfrm>
            <a:off x="5471286" y="5902036"/>
            <a:ext cx="1269580" cy="1662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A8098B3-B1B0-EA49-8F87-350254C5681D}"/>
              </a:ext>
            </a:extLst>
          </p:cNvPr>
          <p:cNvPicPr>
            <a:picLocks noChangeAspect="1"/>
          </p:cNvPicPr>
          <p:nvPr/>
        </p:nvPicPr>
        <p:blipFill>
          <a:blip r:embed="rId5"/>
          <a:stretch>
            <a:fillRect/>
          </a:stretch>
        </p:blipFill>
        <p:spPr>
          <a:xfrm>
            <a:off x="4417291" y="5902036"/>
            <a:ext cx="2692400" cy="317500"/>
          </a:xfrm>
          <a:prstGeom prst="rect">
            <a:avLst/>
          </a:prstGeom>
        </p:spPr>
      </p:pic>
      <p:sp>
        <p:nvSpPr>
          <p:cNvPr id="8" name="Rectangle 7">
            <a:extLst>
              <a:ext uri="{FF2B5EF4-FFF2-40B4-BE49-F238E27FC236}">
                <a16:creationId xmlns:a16="http://schemas.microsoft.com/office/drawing/2014/main" id="{CED77363-ED29-CD49-8285-F4BEE30B8DB7}"/>
              </a:ext>
            </a:extLst>
          </p:cNvPr>
          <p:cNvSpPr/>
          <p:nvPr/>
        </p:nvSpPr>
        <p:spPr>
          <a:xfrm>
            <a:off x="2138638" y="3022810"/>
            <a:ext cx="173812" cy="14056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8A88EF5-CDB4-9748-992F-274D02E4EC35}"/>
              </a:ext>
            </a:extLst>
          </p:cNvPr>
          <p:cNvPicPr>
            <a:picLocks noChangeAspect="1"/>
          </p:cNvPicPr>
          <p:nvPr/>
        </p:nvPicPr>
        <p:blipFill>
          <a:blip r:embed="rId6"/>
          <a:stretch>
            <a:fillRect/>
          </a:stretch>
        </p:blipFill>
        <p:spPr>
          <a:xfrm>
            <a:off x="1890988" y="2505479"/>
            <a:ext cx="495300" cy="2349500"/>
          </a:xfrm>
          <a:prstGeom prst="rect">
            <a:avLst/>
          </a:prstGeom>
        </p:spPr>
      </p:pic>
      <p:sp>
        <p:nvSpPr>
          <p:cNvPr id="17" name="TextBox 16">
            <a:extLst>
              <a:ext uri="{FF2B5EF4-FFF2-40B4-BE49-F238E27FC236}">
                <a16:creationId xmlns:a16="http://schemas.microsoft.com/office/drawing/2014/main" id="{D87A35DF-714D-5946-AFAF-D6FD9C901969}"/>
              </a:ext>
            </a:extLst>
          </p:cNvPr>
          <p:cNvSpPr txBox="1"/>
          <p:nvPr/>
        </p:nvSpPr>
        <p:spPr>
          <a:xfrm>
            <a:off x="4031617" y="2201329"/>
            <a:ext cx="627233" cy="307777"/>
          </a:xfrm>
          <a:prstGeom prst="rect">
            <a:avLst/>
          </a:prstGeom>
          <a:noFill/>
        </p:spPr>
        <p:txBody>
          <a:bodyPr wrap="square" rtlCol="0">
            <a:spAutoFit/>
          </a:bodyPr>
          <a:lstStyle/>
          <a:p>
            <a:r>
              <a:rPr lang="en-US" sz="1400" dirty="0">
                <a:solidFill>
                  <a:schemeClr val="bg1"/>
                </a:solidFill>
              </a:rPr>
              <a:t>Ly</a:t>
            </a:r>
            <a:r>
              <a:rPr lang="en-CA" sz="1400" dirty="0">
                <a:solidFill>
                  <a:schemeClr val="bg1"/>
                </a:solidFill>
              </a:rPr>
              <a:t>⍺</a:t>
            </a:r>
            <a:endParaRPr lang="en-US" sz="1400" dirty="0">
              <a:solidFill>
                <a:schemeClr val="bg1"/>
              </a:solidFill>
            </a:endParaRPr>
          </a:p>
        </p:txBody>
      </p:sp>
      <p:sp>
        <p:nvSpPr>
          <p:cNvPr id="19" name="TextBox 18">
            <a:extLst>
              <a:ext uri="{FF2B5EF4-FFF2-40B4-BE49-F238E27FC236}">
                <a16:creationId xmlns:a16="http://schemas.microsoft.com/office/drawing/2014/main" id="{9BABC8A1-94D7-FF48-8284-2746A003C009}"/>
              </a:ext>
            </a:extLst>
          </p:cNvPr>
          <p:cNvSpPr txBox="1"/>
          <p:nvPr/>
        </p:nvSpPr>
        <p:spPr>
          <a:xfrm>
            <a:off x="4579099" y="2026057"/>
            <a:ext cx="491207"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N V</a:t>
            </a:r>
          </a:p>
        </p:txBody>
      </p:sp>
      <p:sp>
        <p:nvSpPr>
          <p:cNvPr id="20" name="TextBox 19">
            <a:extLst>
              <a:ext uri="{FF2B5EF4-FFF2-40B4-BE49-F238E27FC236}">
                <a16:creationId xmlns:a16="http://schemas.microsoft.com/office/drawing/2014/main" id="{D7E39666-C8E3-C048-92F6-6B4D00822FED}"/>
              </a:ext>
            </a:extLst>
          </p:cNvPr>
          <p:cNvSpPr txBox="1"/>
          <p:nvPr/>
        </p:nvSpPr>
        <p:spPr>
          <a:xfrm>
            <a:off x="5672807" y="2505479"/>
            <a:ext cx="495300"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Si IV</a:t>
            </a:r>
          </a:p>
        </p:txBody>
      </p:sp>
      <p:sp>
        <p:nvSpPr>
          <p:cNvPr id="21" name="TextBox 20">
            <a:extLst>
              <a:ext uri="{FF2B5EF4-FFF2-40B4-BE49-F238E27FC236}">
                <a16:creationId xmlns:a16="http://schemas.microsoft.com/office/drawing/2014/main" id="{AC4D4B4C-68C7-1745-A710-8EDDAE33C08C}"/>
              </a:ext>
            </a:extLst>
          </p:cNvPr>
          <p:cNvSpPr txBox="1"/>
          <p:nvPr/>
        </p:nvSpPr>
        <p:spPr>
          <a:xfrm>
            <a:off x="6740866" y="2360199"/>
            <a:ext cx="500630"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C IV</a:t>
            </a:r>
          </a:p>
        </p:txBody>
      </p:sp>
      <p:sp>
        <p:nvSpPr>
          <p:cNvPr id="22" name="TextBox 21">
            <a:extLst>
              <a:ext uri="{FF2B5EF4-FFF2-40B4-BE49-F238E27FC236}">
                <a16:creationId xmlns:a16="http://schemas.microsoft.com/office/drawing/2014/main" id="{58E2014A-6BDB-C843-B140-24BFFD4C9FF7}"/>
              </a:ext>
            </a:extLst>
          </p:cNvPr>
          <p:cNvSpPr txBox="1"/>
          <p:nvPr/>
        </p:nvSpPr>
        <p:spPr>
          <a:xfrm>
            <a:off x="8856833" y="2355217"/>
            <a:ext cx="512591" cy="307777"/>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C III</a:t>
            </a:r>
          </a:p>
        </p:txBody>
      </p:sp>
      <p:sp>
        <p:nvSpPr>
          <p:cNvPr id="4" name="Left Brace 3">
            <a:extLst>
              <a:ext uri="{FF2B5EF4-FFF2-40B4-BE49-F238E27FC236}">
                <a16:creationId xmlns:a16="http://schemas.microsoft.com/office/drawing/2014/main" id="{25A43454-CCA8-0747-BC56-861F98ED609E}"/>
              </a:ext>
            </a:extLst>
          </p:cNvPr>
          <p:cNvSpPr/>
          <p:nvPr/>
        </p:nvSpPr>
        <p:spPr>
          <a:xfrm rot="16200000">
            <a:off x="5223223" y="4417224"/>
            <a:ext cx="249839" cy="449870"/>
          </a:xfrm>
          <a:prstGeom prst="leftBrace">
            <a:avLst/>
          </a:prstGeom>
          <a:ln>
            <a:solidFill>
              <a:schemeClr val="accent5">
                <a:lumMod val="7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C8927E16-F2DA-F142-91E5-7EE9ECE9DEF4}"/>
              </a:ext>
            </a:extLst>
          </p:cNvPr>
          <p:cNvSpPr/>
          <p:nvPr/>
        </p:nvSpPr>
        <p:spPr>
          <a:xfrm rot="16200000">
            <a:off x="6268325" y="4295681"/>
            <a:ext cx="249839" cy="695244"/>
          </a:xfrm>
          <a:prstGeom prst="leftBrace">
            <a:avLst/>
          </a:prstGeom>
          <a:ln>
            <a:solidFill>
              <a:schemeClr val="accent5">
                <a:lumMod val="7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FED83B1D-23EE-F644-8DB1-97C747F0E5AD}"/>
              </a:ext>
            </a:extLst>
          </p:cNvPr>
          <p:cNvPicPr>
            <a:picLocks noChangeAspect="1"/>
          </p:cNvPicPr>
          <p:nvPr/>
        </p:nvPicPr>
        <p:blipFill>
          <a:blip r:embed="rId7"/>
          <a:srcRect/>
          <a:stretch/>
        </p:blipFill>
        <p:spPr>
          <a:xfrm>
            <a:off x="7947984" y="4330175"/>
            <a:ext cx="2729121" cy="1751715"/>
          </a:xfrm>
          <a:prstGeom prst="rect">
            <a:avLst/>
          </a:prstGeom>
        </p:spPr>
      </p:pic>
      <p:sp>
        <p:nvSpPr>
          <p:cNvPr id="7" name="TextBox 6">
            <a:extLst>
              <a:ext uri="{FF2B5EF4-FFF2-40B4-BE49-F238E27FC236}">
                <a16:creationId xmlns:a16="http://schemas.microsoft.com/office/drawing/2014/main" id="{174B6190-5AF3-0D48-9B11-DC611B1E669F}"/>
              </a:ext>
            </a:extLst>
          </p:cNvPr>
          <p:cNvSpPr txBox="1"/>
          <p:nvPr/>
        </p:nvSpPr>
        <p:spPr>
          <a:xfrm>
            <a:off x="4519648" y="4863975"/>
            <a:ext cx="2824777" cy="369332"/>
          </a:xfrm>
          <a:prstGeom prst="rect">
            <a:avLst/>
          </a:prstGeom>
          <a:noFill/>
        </p:spPr>
        <p:txBody>
          <a:bodyPr wrap="square" rtlCol="0">
            <a:spAutoFit/>
          </a:bodyPr>
          <a:lstStyle/>
          <a:p>
            <a:r>
              <a:rPr lang="en-US" dirty="0">
                <a:solidFill>
                  <a:schemeClr val="accent5">
                    <a:lumMod val="75000"/>
                  </a:schemeClr>
                </a:solidFill>
              </a:rPr>
              <a:t>Broad Absorption Lines</a:t>
            </a:r>
          </a:p>
        </p:txBody>
      </p:sp>
      <p:sp>
        <p:nvSpPr>
          <p:cNvPr id="9" name="Bent Arrow 8">
            <a:extLst>
              <a:ext uri="{FF2B5EF4-FFF2-40B4-BE49-F238E27FC236}">
                <a16:creationId xmlns:a16="http://schemas.microsoft.com/office/drawing/2014/main" id="{9D94D1DD-1689-DF42-8F11-E396DB71FE1B}"/>
              </a:ext>
            </a:extLst>
          </p:cNvPr>
          <p:cNvSpPr/>
          <p:nvPr/>
        </p:nvSpPr>
        <p:spPr>
          <a:xfrm rot="10800000" flipH="1">
            <a:off x="6587814" y="5222121"/>
            <a:ext cx="1307364" cy="230367"/>
          </a:xfrm>
          <a:prstGeom prst="ben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16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1000" fill="hold"/>
                                        <p:tgtEl>
                                          <p:spTgt spid="24"/>
                                        </p:tgtEl>
                                        <p:attrNameLst>
                                          <p:attrName>ppt_w</p:attrName>
                                        </p:attrNameLst>
                                      </p:cBhvr>
                                      <p:tavLst>
                                        <p:tav tm="0">
                                          <p:val>
                                            <p:fltVal val="0"/>
                                          </p:val>
                                        </p:tav>
                                        <p:tav tm="100000">
                                          <p:val>
                                            <p:strVal val="#ppt_w"/>
                                          </p:val>
                                        </p:tav>
                                      </p:tavLst>
                                    </p:anim>
                                    <p:anim calcmode="lin" valueType="num">
                                      <p:cBhvr>
                                        <p:cTn id="16" dur="1000" fill="hold"/>
                                        <p:tgtEl>
                                          <p:spTgt spid="24"/>
                                        </p:tgtEl>
                                        <p:attrNameLst>
                                          <p:attrName>ppt_h</p:attrName>
                                        </p:attrNameLst>
                                      </p:cBhvr>
                                      <p:tavLst>
                                        <p:tav tm="0">
                                          <p:val>
                                            <p:fltVal val="0"/>
                                          </p:val>
                                        </p:tav>
                                        <p:tav tm="100000">
                                          <p:val>
                                            <p:strVal val="#ppt_h"/>
                                          </p:val>
                                        </p:tav>
                                      </p:tavLst>
                                    </p:anim>
                                    <p:anim calcmode="lin" valueType="num">
                                      <p:cBhvr>
                                        <p:cTn id="17" dur="1000" fill="hold"/>
                                        <p:tgtEl>
                                          <p:spTgt spid="24"/>
                                        </p:tgtEl>
                                        <p:attrNameLst>
                                          <p:attrName>style.rotation</p:attrName>
                                        </p:attrNameLst>
                                      </p:cBhvr>
                                      <p:tavLst>
                                        <p:tav tm="0">
                                          <p:val>
                                            <p:fltVal val="90"/>
                                          </p:val>
                                        </p:tav>
                                        <p:tav tm="100000">
                                          <p:val>
                                            <p:fltVal val="0"/>
                                          </p:val>
                                        </p:tav>
                                      </p:tavLst>
                                    </p:anim>
                                    <p:animEffect transition="in" filter="fade">
                                      <p:cBhvr>
                                        <p:cTn id="1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12DA-0436-8F46-84E3-713D081FE465}"/>
              </a:ext>
            </a:extLst>
          </p:cNvPr>
          <p:cNvSpPr>
            <a:spLocks noGrp="1"/>
          </p:cNvSpPr>
          <p:nvPr>
            <p:ph type="title"/>
          </p:nvPr>
        </p:nvSpPr>
        <p:spPr>
          <a:xfrm>
            <a:off x="1154954" y="838200"/>
            <a:ext cx="9516904" cy="947729"/>
          </a:xfrm>
        </p:spPr>
        <p:txBody>
          <a:bodyPr/>
          <a:lstStyle/>
          <a:p>
            <a:r>
              <a:rPr lang="en-US" dirty="0" err="1"/>
              <a:t>simBAL</a:t>
            </a:r>
            <a:r>
              <a:rPr lang="en-US" dirty="0"/>
              <a:t>- Analyzing Broad Absorption Lines</a:t>
            </a:r>
          </a:p>
        </p:txBody>
      </p:sp>
      <p:pic>
        <p:nvPicPr>
          <p:cNvPr id="5" name="Content Placeholder 4" descr="Diagram&#10;&#10;Description automatically generated">
            <a:extLst>
              <a:ext uri="{FF2B5EF4-FFF2-40B4-BE49-F238E27FC236}">
                <a16:creationId xmlns:a16="http://schemas.microsoft.com/office/drawing/2014/main" id="{8334A8D9-0A06-154D-9C0A-E35B4DD86A37}"/>
              </a:ext>
            </a:extLst>
          </p:cNvPr>
          <p:cNvPicPr>
            <a:picLocks noGrp="1" noChangeAspect="1"/>
          </p:cNvPicPr>
          <p:nvPr>
            <p:ph idx="1"/>
          </p:nvPr>
        </p:nvPicPr>
        <p:blipFill>
          <a:blip r:embed="rId3"/>
          <a:stretch>
            <a:fillRect/>
          </a:stretch>
        </p:blipFill>
        <p:spPr>
          <a:xfrm>
            <a:off x="1388269" y="2203448"/>
            <a:ext cx="9415462" cy="4213839"/>
          </a:xfrm>
        </p:spPr>
      </p:pic>
      <p:sp>
        <p:nvSpPr>
          <p:cNvPr id="6" name="TextBox 5">
            <a:extLst>
              <a:ext uri="{FF2B5EF4-FFF2-40B4-BE49-F238E27FC236}">
                <a16:creationId xmlns:a16="http://schemas.microsoft.com/office/drawing/2014/main" id="{317CE5BA-9A18-9448-97A7-7AC32CF3D454}"/>
              </a:ext>
            </a:extLst>
          </p:cNvPr>
          <p:cNvSpPr txBox="1"/>
          <p:nvPr/>
        </p:nvSpPr>
        <p:spPr>
          <a:xfrm>
            <a:off x="1388269" y="6417287"/>
            <a:ext cx="9415462" cy="369332"/>
          </a:xfrm>
          <a:prstGeom prst="rect">
            <a:avLst/>
          </a:prstGeom>
          <a:noFill/>
        </p:spPr>
        <p:txBody>
          <a:bodyPr wrap="square" rtlCol="0">
            <a:spAutoFit/>
          </a:bodyPr>
          <a:lstStyle/>
          <a:p>
            <a:pPr algn="ctr"/>
            <a:r>
              <a:rPr lang="en-US" dirty="0" err="1"/>
              <a:t>Leighly</a:t>
            </a:r>
            <a:r>
              <a:rPr lang="en-US" dirty="0"/>
              <a:t> et al. 2018. </a:t>
            </a:r>
            <a:r>
              <a:rPr lang="en-US" dirty="0" err="1"/>
              <a:t>SimBAL</a:t>
            </a:r>
            <a:r>
              <a:rPr lang="en-US" dirty="0"/>
              <a:t> analysis flow-chart.</a:t>
            </a:r>
          </a:p>
        </p:txBody>
      </p:sp>
      <p:sp>
        <p:nvSpPr>
          <p:cNvPr id="3" name="Slide Number Placeholder 2">
            <a:extLst>
              <a:ext uri="{FF2B5EF4-FFF2-40B4-BE49-F238E27FC236}">
                <a16:creationId xmlns:a16="http://schemas.microsoft.com/office/drawing/2014/main" id="{35A54C89-FAA8-7446-87B5-8C13F652306F}"/>
              </a:ext>
            </a:extLst>
          </p:cNvPr>
          <p:cNvSpPr>
            <a:spLocks noGrp="1"/>
          </p:cNvSpPr>
          <p:nvPr>
            <p:ph type="sldNum" sz="quarter" idx="12"/>
          </p:nvPr>
        </p:nvSpPr>
        <p:spPr>
          <a:xfrm>
            <a:off x="10384631" y="245597"/>
            <a:ext cx="838199" cy="767687"/>
          </a:xfrm>
        </p:spPr>
        <p:txBody>
          <a:bodyPr/>
          <a:lstStyle/>
          <a:p>
            <a:fld id="{4B17FD0C-33DE-C646-99A0-4F010CDB8AC3}" type="slidenum">
              <a:rPr lang="en-US" smtClean="0"/>
              <a:t>8</a:t>
            </a:fld>
            <a:endParaRPr lang="en-US"/>
          </a:p>
        </p:txBody>
      </p:sp>
    </p:spTree>
    <p:extLst>
      <p:ext uri="{BB962C8B-B14F-4D97-AF65-F5344CB8AC3E}">
        <p14:creationId xmlns:p14="http://schemas.microsoft.com/office/powerpoint/2010/main" val="201415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8363B47-079F-5247-BA82-ACD7F6625D22}"/>
              </a:ext>
            </a:extLst>
          </p:cNvPr>
          <p:cNvSpPr>
            <a:spLocks noGrp="1"/>
          </p:cNvSpPr>
          <p:nvPr>
            <p:ph type="sldNum" sz="quarter" idx="12"/>
          </p:nvPr>
        </p:nvSpPr>
        <p:spPr>
          <a:xfrm>
            <a:off x="11224603" y="6290432"/>
            <a:ext cx="838199" cy="406205"/>
          </a:xfrm>
        </p:spPr>
        <p:txBody>
          <a:bodyPr>
            <a:normAutofit/>
          </a:bodyPr>
          <a:lstStyle/>
          <a:p>
            <a:pPr algn="r">
              <a:spcAft>
                <a:spcPts val="600"/>
              </a:spcAft>
            </a:pPr>
            <a:fld id="{4B17FD0C-33DE-C646-99A0-4F010CDB8AC3}" type="slidenum">
              <a:rPr lang="en-US" sz="1600">
                <a:solidFill>
                  <a:schemeClr val="accent1"/>
                </a:solidFill>
              </a:rPr>
              <a:pPr algn="r">
                <a:spcAft>
                  <a:spcPts val="600"/>
                </a:spcAft>
              </a:pPr>
              <a:t>9</a:t>
            </a:fld>
            <a:endParaRPr lang="en-US" sz="1600">
              <a:solidFill>
                <a:schemeClr val="accent1"/>
              </a:solidFill>
            </a:endParaRPr>
          </a:p>
        </p:txBody>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6" name="Content Placeholder 5" descr="A picture containing text, screenshot&#10;&#10;Description automatically generated">
            <a:extLst>
              <a:ext uri="{FF2B5EF4-FFF2-40B4-BE49-F238E27FC236}">
                <a16:creationId xmlns:a16="http://schemas.microsoft.com/office/drawing/2014/main" id="{AE6123C9-1BC2-F74F-9E85-6615F6181E91}"/>
              </a:ext>
            </a:extLst>
          </p:cNvPr>
          <p:cNvPicPr>
            <a:picLocks noGrp="1" noChangeAspect="1"/>
          </p:cNvPicPr>
          <p:nvPr>
            <p:ph idx="1"/>
          </p:nvPr>
        </p:nvPicPr>
        <p:blipFill>
          <a:blip r:embed="rId3"/>
          <a:stretch>
            <a:fillRect/>
          </a:stretch>
        </p:blipFill>
        <p:spPr>
          <a:xfrm>
            <a:off x="246743" y="1062257"/>
            <a:ext cx="11816059" cy="5795743"/>
          </a:xfrm>
        </p:spPr>
      </p:pic>
      <p:sp>
        <p:nvSpPr>
          <p:cNvPr id="27" name="TextBox 26">
            <a:extLst>
              <a:ext uri="{FF2B5EF4-FFF2-40B4-BE49-F238E27FC236}">
                <a16:creationId xmlns:a16="http://schemas.microsoft.com/office/drawing/2014/main" id="{7DF2CF90-BBFC-B24F-8D19-FB68089BAE04}"/>
              </a:ext>
            </a:extLst>
          </p:cNvPr>
          <p:cNvSpPr txBox="1"/>
          <p:nvPr/>
        </p:nvSpPr>
        <p:spPr>
          <a:xfrm>
            <a:off x="2104571" y="212813"/>
            <a:ext cx="9120032" cy="707886"/>
          </a:xfrm>
          <a:prstGeom prst="rect">
            <a:avLst/>
          </a:prstGeom>
          <a:noFill/>
        </p:spPr>
        <p:txBody>
          <a:bodyPr wrap="square" rtlCol="0">
            <a:spAutoFit/>
          </a:bodyPr>
          <a:lstStyle/>
          <a:p>
            <a:pPr algn="ctr"/>
            <a:r>
              <a:rPr lang="en-US" sz="4000" u="sng" dirty="0"/>
              <a:t>Best-Fitting Spectral Models</a:t>
            </a:r>
          </a:p>
        </p:txBody>
      </p:sp>
      <p:sp>
        <p:nvSpPr>
          <p:cNvPr id="28" name="TextBox 27">
            <a:extLst>
              <a:ext uri="{FF2B5EF4-FFF2-40B4-BE49-F238E27FC236}">
                <a16:creationId xmlns:a16="http://schemas.microsoft.com/office/drawing/2014/main" id="{3B13384E-0E75-B744-82F0-16C0C3490B71}"/>
              </a:ext>
            </a:extLst>
          </p:cNvPr>
          <p:cNvSpPr txBox="1"/>
          <p:nvPr/>
        </p:nvSpPr>
        <p:spPr>
          <a:xfrm>
            <a:off x="1944914" y="1349829"/>
            <a:ext cx="2957286"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Epoch A – 04/22/2006</a:t>
            </a:r>
          </a:p>
        </p:txBody>
      </p:sp>
      <p:sp>
        <p:nvSpPr>
          <p:cNvPr id="29" name="TextBox 28">
            <a:extLst>
              <a:ext uri="{FF2B5EF4-FFF2-40B4-BE49-F238E27FC236}">
                <a16:creationId xmlns:a16="http://schemas.microsoft.com/office/drawing/2014/main" id="{E1E50F85-AC94-9044-AC0D-65F656314968}"/>
              </a:ext>
            </a:extLst>
          </p:cNvPr>
          <p:cNvSpPr txBox="1"/>
          <p:nvPr/>
        </p:nvSpPr>
        <p:spPr>
          <a:xfrm>
            <a:off x="1944913" y="4114801"/>
            <a:ext cx="3133879"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Epoch B – 02/15/2013</a:t>
            </a:r>
          </a:p>
        </p:txBody>
      </p:sp>
    </p:spTree>
    <p:extLst>
      <p:ext uri="{BB962C8B-B14F-4D97-AF65-F5344CB8AC3E}">
        <p14:creationId xmlns:p14="http://schemas.microsoft.com/office/powerpoint/2010/main" val="919752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4950</TotalTime>
  <Words>1899</Words>
  <Application>Microsoft Macintosh PowerPoint</Application>
  <PresentationFormat>Widescreen</PresentationFormat>
  <Paragraphs>134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Century Gothic</vt:lpstr>
      <vt:lpstr>Verdana</vt:lpstr>
      <vt:lpstr>Wingdings 3</vt:lpstr>
      <vt:lpstr>Ion Boardroom</vt:lpstr>
      <vt:lpstr>The Cause of Variability in Windy Quasars  </vt:lpstr>
      <vt:lpstr>Motivations for My Project</vt:lpstr>
      <vt:lpstr>PowerPoint Presentation</vt:lpstr>
      <vt:lpstr>Quasar: extremely luminous object powered by a central supermassive black hole and located at the center of its host galaxy</vt:lpstr>
      <vt:lpstr>Typical Quasar Spectrum</vt:lpstr>
      <vt:lpstr>Quasar Variability </vt:lpstr>
      <vt:lpstr>Broad Absorption Lines…Winds! </vt:lpstr>
      <vt:lpstr>simBAL- Analyzing Broad Absorption Lines</vt:lpstr>
      <vt:lpstr>PowerPoint Presentation</vt:lpstr>
      <vt:lpstr>PowerPoint Presentation</vt:lpstr>
      <vt:lpstr>Radius Calculation                U=Q/(4πR^2 nc) </vt:lpstr>
      <vt:lpstr>Summary of Findings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Cause of Variability in FeLoBAL Quasar  </dc:title>
  <dc:creator>Sofia Pasquini</dc:creator>
  <cp:lastModifiedBy>Sofia Pasquini</cp:lastModifiedBy>
  <cp:revision>125</cp:revision>
  <dcterms:created xsi:type="dcterms:W3CDTF">2021-01-08T19:08:42Z</dcterms:created>
  <dcterms:modified xsi:type="dcterms:W3CDTF">2021-04-13T16:28:13Z</dcterms:modified>
</cp:coreProperties>
</file>