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599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599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4"/>
            <a:chOff x="0" y="3903669"/>
            <a:chExt cx="9144000" cy="1239924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099" cy="9878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099" cy="987899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1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7999" cy="310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ElasticSearch Best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Hypothesis</a:t>
            </a:r>
          </a:p>
        </p:txBody>
      </p:sp>
      <p:sp>
        <p:nvSpPr>
          <p:cNvPr id="91" name="Shape 91"/>
          <p:cNvSpPr txBox="1"/>
          <p:nvPr>
            <p:ph idx="1" type="subTitle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Camel VS Baseline</a:t>
            </a:r>
          </a:p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 custom analyzer that uses a pattern  in order to separate the document to tokens has a better performance than the default analyzer of elasticsearch.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analyzer</a:t>
            </a:r>
          </a:p>
        </p:txBody>
      </p:sp>
      <p:sp>
        <p:nvSpPr>
          <p:cNvPr id="98" name="Shape 98"/>
          <p:cNvSpPr/>
          <p:nvPr/>
        </p:nvSpPr>
        <p:spPr>
          <a:xfrm>
            <a:off x="4147063" y="1049104"/>
            <a:ext cx="1449299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4147075" y="1049111"/>
            <a:ext cx="1449299" cy="308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4294967295" type="body"/>
          </p:nvPr>
        </p:nvSpPr>
        <p:spPr>
          <a:xfrm>
            <a:off x="4147075" y="1108350"/>
            <a:ext cx="1449000" cy="189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analyzer</a:t>
            </a:r>
          </a:p>
        </p:txBody>
      </p:sp>
      <p:sp>
        <p:nvSpPr>
          <p:cNvPr id="101" name="Shape 101"/>
          <p:cNvSpPr txBox="1"/>
          <p:nvPr>
            <p:ph idx="4294967295" type="body"/>
          </p:nvPr>
        </p:nvSpPr>
        <p:spPr>
          <a:xfrm>
            <a:off x="4147075" y="1457100"/>
            <a:ext cx="1449000" cy="189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custom</a:t>
            </a:r>
          </a:p>
        </p:txBody>
      </p:sp>
      <p:grpSp>
        <p:nvGrpSpPr>
          <p:cNvPr id="102" name="Shape 102"/>
          <p:cNvGrpSpPr/>
          <p:nvPr/>
        </p:nvGrpSpPr>
        <p:grpSpPr>
          <a:xfrm>
            <a:off x="2918113" y="1746604"/>
            <a:ext cx="4160100" cy="531900"/>
            <a:chOff x="2918113" y="1746604"/>
            <a:chExt cx="4160100" cy="531900"/>
          </a:xfrm>
        </p:grpSpPr>
        <p:cxnSp>
          <p:nvCxnSpPr>
            <p:cNvPr id="103" name="Shape 103"/>
            <p:cNvCxnSpPr>
              <a:stCxn id="98" idx="2"/>
              <a:endCxn id="104" idx="0"/>
            </p:cNvCxnSpPr>
            <p:nvPr/>
          </p:nvCxnSpPr>
          <p:spPr>
            <a:xfrm rot="5400000">
              <a:off x="3628963" y="1035754"/>
              <a:ext cx="531900" cy="19536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Shape 105"/>
            <p:cNvCxnSpPr>
              <a:stCxn id="98" idx="2"/>
              <a:endCxn id="106" idx="0"/>
            </p:cNvCxnSpPr>
            <p:nvPr/>
          </p:nvCxnSpPr>
          <p:spPr>
            <a:xfrm flipH="1" rot="-5400000">
              <a:off x="5709013" y="909304"/>
              <a:ext cx="531900" cy="22065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7" name="Shape 107"/>
          <p:cNvSpPr/>
          <p:nvPr/>
        </p:nvSpPr>
        <p:spPr>
          <a:xfrm>
            <a:off x="2194905" y="2278500"/>
            <a:ext cx="1449299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193500" y="2278499"/>
            <a:ext cx="1449299" cy="308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idx="4294967295" type="body"/>
          </p:nvPr>
        </p:nvSpPr>
        <p:spPr>
          <a:xfrm>
            <a:off x="2193650" y="2337750"/>
            <a:ext cx="1449000" cy="18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tokenizer</a:t>
            </a:r>
          </a:p>
        </p:txBody>
      </p:sp>
      <p:sp>
        <p:nvSpPr>
          <p:cNvPr id="109" name="Shape 109"/>
          <p:cNvSpPr txBox="1"/>
          <p:nvPr>
            <p:ph idx="4294967295" type="body"/>
          </p:nvPr>
        </p:nvSpPr>
        <p:spPr>
          <a:xfrm>
            <a:off x="2269850" y="2416925"/>
            <a:ext cx="1449000" cy="558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	</a:t>
            </a:r>
            <a:r>
              <a:rPr lang="en" sz="1300">
                <a:solidFill>
                  <a:schemeClr val="dk1"/>
                </a:solidFill>
              </a:rPr>
              <a:t>c</a:t>
            </a:r>
            <a:r>
              <a:rPr lang="en" sz="1300">
                <a:solidFill>
                  <a:schemeClr val="dk1"/>
                </a:solidFill>
              </a:rPr>
              <a:t>amel_pattern</a:t>
            </a:r>
          </a:p>
        </p:txBody>
      </p:sp>
      <p:grpSp>
        <p:nvGrpSpPr>
          <p:cNvPr id="110" name="Shape 110"/>
          <p:cNvGrpSpPr/>
          <p:nvPr/>
        </p:nvGrpSpPr>
        <p:grpSpPr>
          <a:xfrm>
            <a:off x="1256055" y="2975700"/>
            <a:ext cx="3327300" cy="531900"/>
            <a:chOff x="1256055" y="2975700"/>
            <a:chExt cx="3327300" cy="531900"/>
          </a:xfrm>
        </p:grpSpPr>
        <p:cxnSp>
          <p:nvCxnSpPr>
            <p:cNvPr id="111" name="Shape 111"/>
            <p:cNvCxnSpPr>
              <a:stCxn id="107" idx="2"/>
              <a:endCxn id="112" idx="0"/>
            </p:cNvCxnSpPr>
            <p:nvPr/>
          </p:nvCxnSpPr>
          <p:spPr>
            <a:xfrm>
              <a:off x="2919555" y="2975700"/>
              <a:ext cx="0" cy="531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Shape 113"/>
            <p:cNvCxnSpPr>
              <a:stCxn id="107" idx="2"/>
              <a:endCxn id="114" idx="0"/>
            </p:cNvCxnSpPr>
            <p:nvPr/>
          </p:nvCxnSpPr>
          <p:spPr>
            <a:xfrm rot="5400000">
              <a:off x="1821855" y="2409900"/>
              <a:ext cx="531900" cy="16635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Shape 115"/>
            <p:cNvCxnSpPr>
              <a:stCxn id="107" idx="2"/>
              <a:endCxn id="116" idx="0"/>
            </p:cNvCxnSpPr>
            <p:nvPr/>
          </p:nvCxnSpPr>
          <p:spPr>
            <a:xfrm flipH="1" rot="-5400000">
              <a:off x="3485505" y="2409750"/>
              <a:ext cx="531900" cy="16638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7" name="Shape 117"/>
          <p:cNvSpPr/>
          <p:nvPr/>
        </p:nvSpPr>
        <p:spPr>
          <a:xfrm>
            <a:off x="531436" y="3508067"/>
            <a:ext cx="1449299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531450" y="3507724"/>
            <a:ext cx="1449299" cy="308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4294967295" type="body"/>
          </p:nvPr>
        </p:nvSpPr>
        <p:spPr>
          <a:xfrm>
            <a:off x="531750" y="3566975"/>
            <a:ext cx="1449000" cy="18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token_at</a:t>
            </a:r>
          </a:p>
        </p:txBody>
      </p:sp>
      <p:sp>
        <p:nvSpPr>
          <p:cNvPr id="119" name="Shape 119"/>
          <p:cNvSpPr txBox="1"/>
          <p:nvPr>
            <p:ph idx="4294967295" type="body"/>
          </p:nvPr>
        </p:nvSpPr>
        <p:spPr>
          <a:xfrm>
            <a:off x="531737" y="3917737"/>
            <a:ext cx="1449000" cy="189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Upper - Lower case letter</a:t>
            </a:r>
          </a:p>
        </p:txBody>
      </p:sp>
      <p:sp>
        <p:nvSpPr>
          <p:cNvPr id="120" name="Shape 120"/>
          <p:cNvSpPr/>
          <p:nvPr/>
        </p:nvSpPr>
        <p:spPr>
          <a:xfrm>
            <a:off x="2194998" y="3508067"/>
            <a:ext cx="1449299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2195012" y="3507724"/>
            <a:ext cx="1449299" cy="308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4294967295" type="body"/>
          </p:nvPr>
        </p:nvSpPr>
        <p:spPr>
          <a:xfrm>
            <a:off x="2195137" y="3566975"/>
            <a:ext cx="1449000" cy="189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token_at</a:t>
            </a:r>
          </a:p>
        </p:txBody>
      </p:sp>
      <p:sp>
        <p:nvSpPr>
          <p:cNvPr id="122" name="Shape 122"/>
          <p:cNvSpPr txBox="1"/>
          <p:nvPr>
            <p:ph idx="4294967295" type="body"/>
          </p:nvPr>
        </p:nvSpPr>
        <p:spPr>
          <a:xfrm>
            <a:off x="2195162" y="3917737"/>
            <a:ext cx="1449000" cy="18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Digit</a:t>
            </a:r>
          </a:p>
        </p:txBody>
      </p:sp>
      <p:sp>
        <p:nvSpPr>
          <p:cNvPr id="123" name="Shape 123"/>
          <p:cNvSpPr/>
          <p:nvPr/>
        </p:nvSpPr>
        <p:spPr>
          <a:xfrm>
            <a:off x="3858522" y="3508067"/>
            <a:ext cx="1449299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3858600" y="3507724"/>
            <a:ext cx="1449299" cy="308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4294967295" type="body"/>
          </p:nvPr>
        </p:nvSpPr>
        <p:spPr>
          <a:xfrm>
            <a:off x="3858612" y="3566975"/>
            <a:ext cx="1449000" cy="189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token_at</a:t>
            </a:r>
          </a:p>
        </p:txBody>
      </p:sp>
      <p:sp>
        <p:nvSpPr>
          <p:cNvPr id="125" name="Shape 125"/>
          <p:cNvSpPr txBox="1"/>
          <p:nvPr>
            <p:ph idx="4294967295" type="body"/>
          </p:nvPr>
        </p:nvSpPr>
        <p:spPr>
          <a:xfrm>
            <a:off x="3858700" y="3917737"/>
            <a:ext cx="1449000" cy="189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Symbol</a:t>
            </a:r>
          </a:p>
        </p:txBody>
      </p:sp>
      <p:sp>
        <p:nvSpPr>
          <p:cNvPr id="126" name="Shape 126"/>
          <p:cNvSpPr/>
          <p:nvPr/>
        </p:nvSpPr>
        <p:spPr>
          <a:xfrm>
            <a:off x="6353690" y="2278500"/>
            <a:ext cx="1449299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6353700" y="2278499"/>
            <a:ext cx="1449299" cy="308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idx="4294967295" type="body"/>
          </p:nvPr>
        </p:nvSpPr>
        <p:spPr>
          <a:xfrm>
            <a:off x="6353925" y="2337750"/>
            <a:ext cx="1449000" cy="189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filters</a:t>
            </a:r>
          </a:p>
        </p:txBody>
      </p:sp>
      <p:sp>
        <p:nvSpPr>
          <p:cNvPr id="128" name="Shape 128"/>
          <p:cNvSpPr txBox="1"/>
          <p:nvPr>
            <p:ph idx="4294967295" type="body"/>
          </p:nvPr>
        </p:nvSpPr>
        <p:spPr>
          <a:xfrm>
            <a:off x="6352412" y="2686587"/>
            <a:ext cx="1449000" cy="189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lowercase</a:t>
            </a:r>
          </a:p>
        </p:txBody>
      </p:sp>
      <p:grpSp>
        <p:nvGrpSpPr>
          <p:cNvPr id="129" name="Shape 129"/>
          <p:cNvGrpSpPr/>
          <p:nvPr/>
        </p:nvGrpSpPr>
        <p:grpSpPr>
          <a:xfrm>
            <a:off x="6246740" y="2975700"/>
            <a:ext cx="1663500" cy="531900"/>
            <a:chOff x="6246740" y="2975700"/>
            <a:chExt cx="1663500" cy="531900"/>
          </a:xfrm>
        </p:grpSpPr>
        <p:cxnSp>
          <p:nvCxnSpPr>
            <p:cNvPr id="130" name="Shape 130"/>
            <p:cNvCxnSpPr>
              <a:stCxn id="126" idx="2"/>
              <a:endCxn id="131" idx="0"/>
            </p:cNvCxnSpPr>
            <p:nvPr/>
          </p:nvCxnSpPr>
          <p:spPr>
            <a:xfrm rot="5400000">
              <a:off x="6396590" y="2825850"/>
              <a:ext cx="531900" cy="8316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Shape 132"/>
            <p:cNvCxnSpPr>
              <a:stCxn id="126" idx="2"/>
              <a:endCxn id="133" idx="0"/>
            </p:cNvCxnSpPr>
            <p:nvPr/>
          </p:nvCxnSpPr>
          <p:spPr>
            <a:xfrm flipH="1" rot="-5400000">
              <a:off x="7228340" y="2825700"/>
              <a:ext cx="531900" cy="831900"/>
            </a:xfrm>
            <a:prstGeom prst="bentConnector3">
              <a:avLst>
                <a:gd fmla="val 50013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4" name="Shape 134"/>
          <p:cNvSpPr/>
          <p:nvPr/>
        </p:nvSpPr>
        <p:spPr>
          <a:xfrm>
            <a:off x="5522206" y="3507818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5522175" y="3507724"/>
            <a:ext cx="1449299" cy="308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4294967295" type="body"/>
          </p:nvPr>
        </p:nvSpPr>
        <p:spPr>
          <a:xfrm>
            <a:off x="5522337" y="3566975"/>
            <a:ext cx="1449000" cy="189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stemmer</a:t>
            </a:r>
          </a:p>
        </p:txBody>
      </p:sp>
      <p:sp>
        <p:nvSpPr>
          <p:cNvPr id="136" name="Shape 136"/>
          <p:cNvSpPr txBox="1"/>
          <p:nvPr>
            <p:ph idx="4294967295" type="body"/>
          </p:nvPr>
        </p:nvSpPr>
        <p:spPr>
          <a:xfrm>
            <a:off x="5522262" y="3917737"/>
            <a:ext cx="1449000" cy="189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Dutch</a:t>
            </a:r>
          </a:p>
        </p:txBody>
      </p:sp>
      <p:sp>
        <p:nvSpPr>
          <p:cNvPr id="137" name="Shape 137"/>
          <p:cNvSpPr/>
          <p:nvPr/>
        </p:nvSpPr>
        <p:spPr>
          <a:xfrm>
            <a:off x="7185790" y="3507818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7185650" y="3507736"/>
            <a:ext cx="1449299" cy="308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4294967295" type="body"/>
          </p:nvPr>
        </p:nvSpPr>
        <p:spPr>
          <a:xfrm>
            <a:off x="7185737" y="3566975"/>
            <a:ext cx="1449000" cy="18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Shingle</a:t>
            </a:r>
          </a:p>
        </p:txBody>
      </p:sp>
      <p:sp>
        <p:nvSpPr>
          <p:cNvPr id="139" name="Shape 139"/>
          <p:cNvSpPr txBox="1"/>
          <p:nvPr>
            <p:ph idx="4294967295" type="body"/>
          </p:nvPr>
        </p:nvSpPr>
        <p:spPr>
          <a:xfrm>
            <a:off x="7185687" y="3917737"/>
            <a:ext cx="1449000" cy="189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Min:2, Max:2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44" name="Shape 144"/>
          <p:cNvSpPr/>
          <p:nvPr/>
        </p:nvSpPr>
        <p:spPr>
          <a:xfrm>
            <a:off x="340933" y="24276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4294967295" type="body"/>
          </p:nvPr>
        </p:nvSpPr>
        <p:spPr>
          <a:xfrm>
            <a:off x="340923" y="2565150"/>
            <a:ext cx="1455600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O-RING</a:t>
            </a:r>
          </a:p>
        </p:txBody>
      </p:sp>
      <p:grpSp>
        <p:nvGrpSpPr>
          <p:cNvPr id="146" name="Shape 146"/>
          <p:cNvGrpSpPr/>
          <p:nvPr/>
        </p:nvGrpSpPr>
        <p:grpSpPr>
          <a:xfrm>
            <a:off x="969269" y="1838815"/>
            <a:ext cx="198900" cy="593656"/>
            <a:chOff x="777446" y="1610215"/>
            <a:chExt cx="198900" cy="593656"/>
          </a:xfrm>
        </p:grpSpPr>
        <p:cxnSp>
          <p:nvCxnSpPr>
            <p:cNvPr id="147" name="Shape 147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8" name="Shape 148"/>
            <p:cNvSpPr/>
            <p:nvPr/>
          </p:nvSpPr>
          <p:spPr>
            <a:xfrm>
              <a:off x="777446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Shape 149"/>
          <p:cNvSpPr txBox="1"/>
          <p:nvPr>
            <p:ph idx="4294967295" type="body"/>
          </p:nvPr>
        </p:nvSpPr>
        <p:spPr>
          <a:xfrm>
            <a:off x="318375" y="385666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</a:t>
            </a:r>
            <a:r>
              <a:rPr lang="en"/>
              <a:t> ring</a:t>
            </a:r>
          </a:p>
        </p:txBody>
      </p:sp>
      <p:sp>
        <p:nvSpPr>
          <p:cNvPr descr="Background pointer shape in timeline graphic" id="150" name="Shape 150"/>
          <p:cNvSpPr/>
          <p:nvPr/>
        </p:nvSpPr>
        <p:spPr>
          <a:xfrm>
            <a:off x="1817053" y="24276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idx="4294967295" type="body"/>
          </p:nvPr>
        </p:nvSpPr>
        <p:spPr>
          <a:xfrm>
            <a:off x="2126326" y="2565150"/>
            <a:ext cx="1566300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OLIEKEERRING</a:t>
            </a:r>
          </a:p>
        </p:txBody>
      </p:sp>
      <p:grpSp>
        <p:nvGrpSpPr>
          <p:cNvPr id="152" name="Shape 152"/>
          <p:cNvGrpSpPr/>
          <p:nvPr/>
        </p:nvGrpSpPr>
        <p:grpSpPr>
          <a:xfrm>
            <a:off x="2684632" y="3167557"/>
            <a:ext cx="198900" cy="593655"/>
            <a:chOff x="2223534" y="2938957"/>
            <a:chExt cx="198900" cy="593655"/>
          </a:xfrm>
        </p:grpSpPr>
        <p:cxnSp>
          <p:nvCxnSpPr>
            <p:cNvPr id="153" name="Shape 153"/>
            <p:cNvCxnSpPr/>
            <p:nvPr/>
          </p:nvCxnSpPr>
          <p:spPr>
            <a:xfrm rot="10800000">
              <a:off x="2322996" y="2938957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4" name="Shape 154"/>
            <p:cNvSpPr/>
            <p:nvPr/>
          </p:nvSpPr>
          <p:spPr>
            <a:xfrm flipH="1" rot="10800000">
              <a:off x="2223534" y="3333713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Shape 155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</a:t>
            </a:r>
            <a:r>
              <a:rPr lang="en"/>
              <a:t>ing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</a:t>
            </a:r>
            <a:r>
              <a:rPr lang="en"/>
              <a:t>ing oliekeerr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oliekeerr</a:t>
            </a:r>
          </a:p>
        </p:txBody>
      </p:sp>
      <p:sp>
        <p:nvSpPr>
          <p:cNvPr descr="Background pointer shape in timeline graphic" id="156" name="Shape 156"/>
          <p:cNvSpPr/>
          <p:nvPr/>
        </p:nvSpPr>
        <p:spPr>
          <a:xfrm>
            <a:off x="3471973" y="24276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>
            <p:ph idx="4294967295" type="body"/>
          </p:nvPr>
        </p:nvSpPr>
        <p:spPr>
          <a:xfrm>
            <a:off x="3767754" y="2565150"/>
            <a:ext cx="1315500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IN VITON,</a:t>
            </a:r>
          </a:p>
        </p:txBody>
      </p:sp>
      <p:grpSp>
        <p:nvGrpSpPr>
          <p:cNvPr id="158" name="Shape 158"/>
          <p:cNvGrpSpPr/>
          <p:nvPr/>
        </p:nvGrpSpPr>
        <p:grpSpPr>
          <a:xfrm>
            <a:off x="4319544" y="1838815"/>
            <a:ext cx="198900" cy="593656"/>
            <a:chOff x="3918083" y="1610215"/>
            <a:chExt cx="198900" cy="593656"/>
          </a:xfrm>
        </p:grpSpPr>
        <p:cxnSp>
          <p:nvCxnSpPr>
            <p:cNvPr id="159" name="Shape 15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0" name="Shape 160"/>
            <p:cNvSpPr/>
            <p:nvPr/>
          </p:nvSpPr>
          <p:spPr>
            <a:xfrm>
              <a:off x="3918083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Shape 161"/>
          <p:cNvSpPr txBox="1"/>
          <p:nvPr>
            <p:ph idx="4294967295" type="body"/>
          </p:nvPr>
        </p:nvSpPr>
        <p:spPr>
          <a:xfrm>
            <a:off x="3297600" y="312154"/>
            <a:ext cx="2242800" cy="142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oliekeerr in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in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in vitron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vitron</a:t>
            </a:r>
          </a:p>
        </p:txBody>
      </p:sp>
      <p:sp>
        <p:nvSpPr>
          <p:cNvPr descr="Background pointer shape in timeline graphic" id="162" name="Shape 162"/>
          <p:cNvSpPr/>
          <p:nvPr/>
        </p:nvSpPr>
        <p:spPr>
          <a:xfrm>
            <a:off x="5126893" y="2427600"/>
            <a:ext cx="2051099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idx="4294967295" type="body"/>
          </p:nvPr>
        </p:nvSpPr>
        <p:spPr>
          <a:xfrm>
            <a:off x="5416699" y="2565150"/>
            <a:ext cx="1315500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DIA.</a:t>
            </a:r>
          </a:p>
        </p:txBody>
      </p:sp>
      <p:grpSp>
        <p:nvGrpSpPr>
          <p:cNvPr id="164" name="Shape 164"/>
          <p:cNvGrpSpPr/>
          <p:nvPr/>
        </p:nvGrpSpPr>
        <p:grpSpPr>
          <a:xfrm>
            <a:off x="5973069" y="3167557"/>
            <a:ext cx="198900" cy="593655"/>
            <a:chOff x="5958946" y="2938957"/>
            <a:chExt cx="198900" cy="593655"/>
          </a:xfrm>
        </p:grpSpPr>
        <p:cxnSp>
          <p:nvCxnSpPr>
            <p:cNvPr id="165" name="Shape 165"/>
            <p:cNvCxnSpPr/>
            <p:nvPr/>
          </p:nvCxnSpPr>
          <p:spPr>
            <a:xfrm rot="10800000">
              <a:off x="6058408" y="2938957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6" name="Shape 166"/>
            <p:cNvSpPr/>
            <p:nvPr/>
          </p:nvSpPr>
          <p:spPr>
            <a:xfrm flipH="1" rot="10800000">
              <a:off x="5958946" y="3333713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Shape 167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vitron dia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</a:t>
            </a:r>
            <a:r>
              <a:rPr lang="en"/>
              <a:t>ia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</a:t>
            </a:r>
            <a:r>
              <a:rPr lang="en"/>
              <a:t>ia 10</a:t>
            </a:r>
          </a:p>
        </p:txBody>
      </p:sp>
      <p:sp>
        <p:nvSpPr>
          <p:cNvPr descr="Background pointer shape in timeline graphic" id="168" name="Shape 168"/>
          <p:cNvSpPr/>
          <p:nvPr/>
        </p:nvSpPr>
        <p:spPr>
          <a:xfrm>
            <a:off x="6781813" y="24276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4294967295" type="body"/>
          </p:nvPr>
        </p:nvSpPr>
        <p:spPr>
          <a:xfrm>
            <a:off x="7111511" y="2565150"/>
            <a:ext cx="1315500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10,00MM</a:t>
            </a:r>
          </a:p>
        </p:txBody>
      </p:sp>
      <p:grpSp>
        <p:nvGrpSpPr>
          <p:cNvPr id="170" name="Shape 170"/>
          <p:cNvGrpSpPr/>
          <p:nvPr/>
        </p:nvGrpSpPr>
        <p:grpSpPr>
          <a:xfrm>
            <a:off x="7669807" y="1838815"/>
            <a:ext cx="198900" cy="593656"/>
            <a:chOff x="3918083" y="1610215"/>
            <a:chExt cx="198900" cy="593656"/>
          </a:xfrm>
        </p:grpSpPr>
        <p:cxnSp>
          <p:nvCxnSpPr>
            <p:cNvPr id="171" name="Shape 17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2" name="Shape 172"/>
            <p:cNvSpPr/>
            <p:nvPr/>
          </p:nvSpPr>
          <p:spPr>
            <a:xfrm>
              <a:off x="3918083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Shape 173"/>
          <p:cNvSpPr txBox="1"/>
          <p:nvPr>
            <p:ph idx="4294967295" type="body"/>
          </p:nvPr>
        </p:nvSpPr>
        <p:spPr>
          <a:xfrm>
            <a:off x="6901200" y="2"/>
            <a:ext cx="2242800" cy="119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10 00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00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00 mm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179" name="Shape 179"/>
          <p:cNvSpPr txBox="1"/>
          <p:nvPr>
            <p:ph idx="1" type="subTitle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Almost 80% increase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5424625" y="9063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FFF2CC"/>
                </a:solidFill>
                <a:latin typeface="Proxima Nova"/>
                <a:ea typeface="Proxima Nova"/>
                <a:cs typeface="Proxima Nova"/>
                <a:sym typeface="Proxima Nova"/>
              </a:rPr>
              <a:t>map    all    0.4067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FFF2CC"/>
                </a:solidFill>
                <a:latin typeface="Proxima Nova"/>
                <a:ea typeface="Proxima Nova"/>
                <a:cs typeface="Proxima Nova"/>
                <a:sym typeface="Proxima Nova"/>
              </a:rPr>
              <a:t>P1    all    0.310000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FFF2CC"/>
                </a:solidFill>
                <a:latin typeface="Proxima Nova"/>
                <a:ea typeface="Proxima Nova"/>
                <a:cs typeface="Proxima Nova"/>
                <a:sym typeface="Proxima Nova"/>
              </a:rPr>
              <a:t>P5    all    0.101600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FFF2CC"/>
                </a:solidFill>
                <a:latin typeface="Proxima Nova"/>
                <a:ea typeface="Proxima Nova"/>
                <a:cs typeface="Proxima Nova"/>
                <a:sym typeface="Proxima Nova"/>
              </a:rPr>
              <a:t>P30    all    11.133333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FFF2CC"/>
                </a:solidFill>
                <a:latin typeface="Proxima Nova"/>
                <a:ea typeface="Proxima Nova"/>
                <a:cs typeface="Proxima Nova"/>
                <a:sym typeface="Proxima Nova"/>
              </a:rPr>
              <a:t>P1000    all    11.133333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FFF2CC"/>
                </a:solidFill>
                <a:latin typeface="Proxima Nova"/>
                <a:ea typeface="Proxima Nova"/>
                <a:cs typeface="Proxima Nova"/>
                <a:sym typeface="Proxima Nova"/>
              </a:rPr>
              <a:t>recip_rank    all    0.406667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FFF2CC"/>
                </a:solidFill>
                <a:latin typeface="Proxima Nova"/>
                <a:ea typeface="Proxima Nova"/>
                <a:cs typeface="Proxima Nova"/>
                <a:sym typeface="Proxima Nova"/>
              </a:rPr>
              <a:t>S1    all    0.310000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FFF2CC"/>
                </a:solidFill>
                <a:latin typeface="Proxima Nova"/>
                <a:ea typeface="Proxima Nova"/>
                <a:cs typeface="Proxima Nova"/>
                <a:sym typeface="Proxima Nova"/>
              </a:rPr>
              <a:t>S5    all    0.508000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FFF2CC"/>
                </a:solidFill>
                <a:latin typeface="Proxima Nova"/>
                <a:ea typeface="Proxima Nova"/>
                <a:cs typeface="Proxima Nova"/>
                <a:sym typeface="Proxima Nova"/>
              </a:rPr>
              <a:t>S30    all    0.668000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FFF2CC"/>
                </a:solidFill>
                <a:latin typeface="Proxima Nova"/>
                <a:ea typeface="Proxima Nova"/>
                <a:cs typeface="Proxima Nova"/>
                <a:sym typeface="Proxima Nova"/>
              </a:rPr>
              <a:t>S1000    all    0.730000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elasticsearch png"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850" y="1649550"/>
            <a:ext cx="5377476" cy="164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