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4DEC6-69DC-4355-96E7-D247461128DA}" v="45" dt="2022-10-13T19:50:25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d4ebed670456790/Documents/Trinity%20Stud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d4ebed670456790/Documents/Trinity%20Stud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d4ebed670456790/Documents/Trinity%20Stud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d4ebed670456790/Documents/Trinity%20Stud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d4ebed670456790/Documents/Trinity%20Stud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Withdrawal</a:t>
            </a:r>
            <a:r>
              <a:rPr lang="en-US" baseline="0" dirty="0"/>
              <a:t> Success Rate vs Years: 3%-10% SWR</a:t>
            </a:r>
          </a:p>
          <a:p>
            <a:pPr>
              <a:defRPr/>
            </a:pPr>
            <a:r>
              <a:rPr lang="en-US" baseline="0" dirty="0"/>
              <a:t>100% Stocks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'[Trinity Study.xlsx]Sheet1'!$B$2</c:f>
              <c:strCache>
                <c:ptCount val="1"/>
                <c:pt idx="0">
                  <c:v>3% SWR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Study.xlsx]Sheet1'!$A$3:$A$8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Study.xlsx]Sheet1'!$B$3:$B$8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FA-47A6-B697-583F0D449D88}"/>
            </c:ext>
          </c:extLst>
        </c:ser>
        <c:ser>
          <c:idx val="1"/>
          <c:order val="1"/>
          <c:tx>
            <c:strRef>
              <c:f>'[Trinity Study.xlsx]Sheet1'!$C$2</c:f>
              <c:strCache>
                <c:ptCount val="1"/>
                <c:pt idx="0">
                  <c:v>4% SWR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Study.xlsx]Sheet1'!$A$3:$A$8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Study.xlsx]Sheet1'!$C$3:$C$8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99</c:v>
                </c:pt>
                <c:pt idx="3">
                  <c:v>94</c:v>
                </c:pt>
                <c:pt idx="4">
                  <c:v>91</c:v>
                </c:pt>
                <c:pt idx="5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FA-47A6-B697-583F0D449D88}"/>
            </c:ext>
          </c:extLst>
        </c:ser>
        <c:ser>
          <c:idx val="2"/>
          <c:order val="2"/>
          <c:tx>
            <c:strRef>
              <c:f>'[Trinity Study.xlsx]Sheet1'!$D$2</c:f>
              <c:strCache>
                <c:ptCount val="1"/>
                <c:pt idx="0">
                  <c:v>5% SWR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Study.xlsx]Sheet1'!$A$3:$A$8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Study.xlsx]Sheet1'!$D$3:$D$8</c:f>
              <c:numCache>
                <c:formatCode>General</c:formatCode>
                <c:ptCount val="6"/>
                <c:pt idx="0">
                  <c:v>100</c:v>
                </c:pt>
                <c:pt idx="1">
                  <c:v>92</c:v>
                </c:pt>
                <c:pt idx="2">
                  <c:v>82</c:v>
                </c:pt>
                <c:pt idx="3">
                  <c:v>78</c:v>
                </c:pt>
                <c:pt idx="4">
                  <c:v>76</c:v>
                </c:pt>
                <c:pt idx="5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FA-47A6-B697-583F0D449D88}"/>
            </c:ext>
          </c:extLst>
        </c:ser>
        <c:ser>
          <c:idx val="3"/>
          <c:order val="3"/>
          <c:tx>
            <c:strRef>
              <c:f>'[Trinity Study.xlsx]Sheet1'!$E$2</c:f>
              <c:strCache>
                <c:ptCount val="1"/>
                <c:pt idx="0">
                  <c:v>6% SWR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Study.xlsx]Sheet1'!$A$3:$A$8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Study.xlsx]Sheet1'!$E$3:$E$8</c:f>
              <c:numCache>
                <c:formatCode>General</c:formatCode>
                <c:ptCount val="6"/>
                <c:pt idx="0">
                  <c:v>90</c:v>
                </c:pt>
                <c:pt idx="1">
                  <c:v>82</c:v>
                </c:pt>
                <c:pt idx="2">
                  <c:v>72</c:v>
                </c:pt>
                <c:pt idx="3">
                  <c:v>67</c:v>
                </c:pt>
                <c:pt idx="4">
                  <c:v>59</c:v>
                </c:pt>
                <c:pt idx="5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3FA-47A6-B697-583F0D449D88}"/>
            </c:ext>
          </c:extLst>
        </c:ser>
        <c:ser>
          <c:idx val="4"/>
          <c:order val="4"/>
          <c:tx>
            <c:strRef>
              <c:f>'[Trinity Study.xlsx]Sheet1'!$F$2</c:f>
              <c:strCache>
                <c:ptCount val="1"/>
                <c:pt idx="0">
                  <c:v>7% SWR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Study.xlsx]Sheet1'!$A$3:$A$8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Study.xlsx]Sheet1'!$F$3:$F$8</c:f>
              <c:numCache>
                <c:formatCode>General</c:formatCode>
                <c:ptCount val="6"/>
                <c:pt idx="0">
                  <c:v>79</c:v>
                </c:pt>
                <c:pt idx="1">
                  <c:v>71</c:v>
                </c:pt>
                <c:pt idx="2">
                  <c:v>63</c:v>
                </c:pt>
                <c:pt idx="3">
                  <c:v>56</c:v>
                </c:pt>
                <c:pt idx="4">
                  <c:v>52</c:v>
                </c:pt>
                <c:pt idx="5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FA-47A6-B697-583F0D449D88}"/>
            </c:ext>
          </c:extLst>
        </c:ser>
        <c:ser>
          <c:idx val="5"/>
          <c:order val="5"/>
          <c:tx>
            <c:strRef>
              <c:f>'[Trinity Study.xlsx]Sheet1'!$G$2</c:f>
              <c:strCache>
                <c:ptCount val="1"/>
                <c:pt idx="0">
                  <c:v>8% SWR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Study.xlsx]Sheet1'!$A$3:$A$8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Study.xlsx]Sheet1'!$G$3:$G$8</c:f>
              <c:numCache>
                <c:formatCode>General</c:formatCode>
                <c:ptCount val="6"/>
                <c:pt idx="0">
                  <c:v>69</c:v>
                </c:pt>
                <c:pt idx="1">
                  <c:v>62</c:v>
                </c:pt>
                <c:pt idx="2">
                  <c:v>54</c:v>
                </c:pt>
                <c:pt idx="3">
                  <c:v>43</c:v>
                </c:pt>
                <c:pt idx="4">
                  <c:v>36</c:v>
                </c:pt>
                <c:pt idx="5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FA-47A6-B697-583F0D449D88}"/>
            </c:ext>
          </c:extLst>
        </c:ser>
        <c:ser>
          <c:idx val="6"/>
          <c:order val="6"/>
          <c:tx>
            <c:strRef>
              <c:f>'[Trinity Study.xlsx]Sheet1'!$H$2</c:f>
              <c:strCache>
                <c:ptCount val="1"/>
                <c:pt idx="0">
                  <c:v>9% SWR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Study.xlsx]Sheet1'!$A$3:$A$8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Study.xlsx]Sheet1'!$H$3:$H$8</c:f>
              <c:numCache>
                <c:formatCode>General</c:formatCode>
                <c:ptCount val="6"/>
                <c:pt idx="0">
                  <c:v>67</c:v>
                </c:pt>
                <c:pt idx="1">
                  <c:v>48</c:v>
                </c:pt>
                <c:pt idx="2">
                  <c:v>40</c:v>
                </c:pt>
                <c:pt idx="3">
                  <c:v>37</c:v>
                </c:pt>
                <c:pt idx="4">
                  <c:v>26</c:v>
                </c:pt>
                <c:pt idx="5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3FA-47A6-B697-583F0D449D88}"/>
            </c:ext>
          </c:extLst>
        </c:ser>
        <c:ser>
          <c:idx val="7"/>
          <c:order val="7"/>
          <c:tx>
            <c:strRef>
              <c:f>'[Trinity Study.xlsx]Sheet1'!$I$2</c:f>
              <c:strCache>
                <c:ptCount val="1"/>
                <c:pt idx="0">
                  <c:v>10% SWR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Study.xlsx]Sheet1'!$A$3:$A$8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Study.xlsx]Sheet1'!$I$3:$I$8</c:f>
              <c:numCache>
                <c:formatCode>General</c:formatCode>
                <c:ptCount val="6"/>
                <c:pt idx="0">
                  <c:v>54</c:v>
                </c:pt>
                <c:pt idx="1">
                  <c:v>40</c:v>
                </c:pt>
                <c:pt idx="2">
                  <c:v>28</c:v>
                </c:pt>
                <c:pt idx="3">
                  <c:v>21</c:v>
                </c:pt>
                <c:pt idx="4">
                  <c:v>14</c:v>
                </c:pt>
                <c:pt idx="5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3FA-47A6-B697-583F0D449D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2548672"/>
        <c:axId val="1252547008"/>
      </c:lineChart>
      <c:catAx>
        <c:axId val="125254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Years</a:t>
                </a:r>
                <a:r>
                  <a:rPr lang="en-US" baseline="0" dirty="0"/>
                  <a:t> 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547008"/>
        <c:crosses val="autoZero"/>
        <c:auto val="1"/>
        <c:lblAlgn val="ctr"/>
        <c:lblOffset val="100"/>
        <c:noMultiLvlLbl val="0"/>
      </c:catAx>
      <c:valAx>
        <c:axId val="125254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Success Rate</a:t>
                </a:r>
                <a:r>
                  <a:rPr lang="en-US" baseline="0" dirty="0"/>
                  <a:t> (%)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54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Withdrawal</a:t>
            </a:r>
            <a:r>
              <a:rPr lang="en-US" baseline="0" dirty="0"/>
              <a:t> Success Rate vs Years: 3%-10% SWR</a:t>
            </a:r>
          </a:p>
          <a:p>
            <a:pPr>
              <a:defRPr/>
            </a:pPr>
            <a:r>
              <a:rPr lang="en-US" baseline="0" dirty="0"/>
              <a:t>75% Stocks - 25% Bonds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'[Trinity Study.xlsx]Sheet1'!$B$2</c:f>
              <c:strCache>
                <c:ptCount val="1"/>
                <c:pt idx="0">
                  <c:v>3% SWR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Study.xlsx]Sheet1'!$A$10:$A$15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Study.xlsx]Sheet1'!$B$10:$B$15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FF-4867-AF32-B6D42EDB75A0}"/>
            </c:ext>
          </c:extLst>
        </c:ser>
        <c:ser>
          <c:idx val="1"/>
          <c:order val="1"/>
          <c:tx>
            <c:strRef>
              <c:f>'[Trinity Study.xlsx]Sheet1'!$C$2</c:f>
              <c:strCache>
                <c:ptCount val="1"/>
                <c:pt idx="0">
                  <c:v>4% SWR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Study.xlsx]Sheet1'!$A$10:$A$15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Study.xlsx]Sheet1'!$C$10:$C$15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98</c:v>
                </c:pt>
                <c:pt idx="4">
                  <c:v>93</c:v>
                </c:pt>
                <c:pt idx="5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FF-4867-AF32-B6D42EDB75A0}"/>
            </c:ext>
          </c:extLst>
        </c:ser>
        <c:ser>
          <c:idx val="2"/>
          <c:order val="2"/>
          <c:tx>
            <c:strRef>
              <c:f>'[Trinity Study.xlsx]Sheet1'!$D$2</c:f>
              <c:strCache>
                <c:ptCount val="1"/>
                <c:pt idx="0">
                  <c:v>5% SWR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Study.xlsx]Sheet1'!$A$10:$A$15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Study.xlsx]Sheet1'!$D$10:$D$15</c:f>
              <c:numCache>
                <c:formatCode>General</c:formatCode>
                <c:ptCount val="6"/>
                <c:pt idx="0">
                  <c:v>100</c:v>
                </c:pt>
                <c:pt idx="1">
                  <c:v>95</c:v>
                </c:pt>
                <c:pt idx="2">
                  <c:v>84</c:v>
                </c:pt>
                <c:pt idx="3">
                  <c:v>78</c:v>
                </c:pt>
                <c:pt idx="4">
                  <c:v>69</c:v>
                </c:pt>
                <c:pt idx="5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FF-4867-AF32-B6D42EDB75A0}"/>
            </c:ext>
          </c:extLst>
        </c:ser>
        <c:ser>
          <c:idx val="3"/>
          <c:order val="3"/>
          <c:tx>
            <c:strRef>
              <c:f>'[Trinity Study.xlsx]Sheet1'!$E$2</c:f>
              <c:strCache>
                <c:ptCount val="1"/>
                <c:pt idx="0">
                  <c:v>6% SWR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Study.xlsx]Sheet1'!$A$10:$A$15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Study.xlsx]Sheet1'!$E$10:$E$15</c:f>
              <c:numCache>
                <c:formatCode>General</c:formatCode>
                <c:ptCount val="6"/>
                <c:pt idx="0">
                  <c:v>97</c:v>
                </c:pt>
                <c:pt idx="1">
                  <c:v>81</c:v>
                </c:pt>
                <c:pt idx="2">
                  <c:v>69</c:v>
                </c:pt>
                <c:pt idx="3">
                  <c:v>59</c:v>
                </c:pt>
                <c:pt idx="4">
                  <c:v>55</c:v>
                </c:pt>
                <c:pt idx="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FF-4867-AF32-B6D42EDB75A0}"/>
            </c:ext>
          </c:extLst>
        </c:ser>
        <c:ser>
          <c:idx val="4"/>
          <c:order val="4"/>
          <c:tx>
            <c:strRef>
              <c:f>'[Trinity Study.xlsx]Sheet1'!$F$2</c:f>
              <c:strCache>
                <c:ptCount val="1"/>
                <c:pt idx="0">
                  <c:v>7% SWR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Study.xlsx]Sheet1'!$A$10:$A$15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Study.xlsx]Sheet1'!$F$10:$F$15</c:f>
              <c:numCache>
                <c:formatCode>General</c:formatCode>
                <c:ptCount val="6"/>
                <c:pt idx="0">
                  <c:v>82</c:v>
                </c:pt>
                <c:pt idx="1">
                  <c:v>68</c:v>
                </c:pt>
                <c:pt idx="2">
                  <c:v>59</c:v>
                </c:pt>
                <c:pt idx="3">
                  <c:v>48</c:v>
                </c:pt>
                <c:pt idx="4">
                  <c:v>38</c:v>
                </c:pt>
                <c:pt idx="5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FF-4867-AF32-B6D42EDB75A0}"/>
            </c:ext>
          </c:extLst>
        </c:ser>
        <c:ser>
          <c:idx val="5"/>
          <c:order val="5"/>
          <c:tx>
            <c:strRef>
              <c:f>'[Trinity Study.xlsx]Sheet1'!$G$2</c:f>
              <c:strCache>
                <c:ptCount val="1"/>
                <c:pt idx="0">
                  <c:v>8% SWR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Study.xlsx]Sheet1'!$A$10:$A$15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Study.xlsx]Sheet1'!$G$10:$G$15</c:f>
              <c:numCache>
                <c:formatCode>General</c:formatCode>
                <c:ptCount val="6"/>
                <c:pt idx="0">
                  <c:v>72</c:v>
                </c:pt>
                <c:pt idx="1">
                  <c:v>53</c:v>
                </c:pt>
                <c:pt idx="2">
                  <c:v>47</c:v>
                </c:pt>
                <c:pt idx="3">
                  <c:v>37</c:v>
                </c:pt>
                <c:pt idx="4">
                  <c:v>26</c:v>
                </c:pt>
                <c:pt idx="5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3FF-4867-AF32-B6D42EDB75A0}"/>
            </c:ext>
          </c:extLst>
        </c:ser>
        <c:ser>
          <c:idx val="6"/>
          <c:order val="6"/>
          <c:tx>
            <c:strRef>
              <c:f>'[Trinity Study.xlsx]Sheet1'!$H$2</c:f>
              <c:strCache>
                <c:ptCount val="1"/>
                <c:pt idx="0">
                  <c:v>9% SWR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Study.xlsx]Sheet1'!$A$10:$A$15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Study.xlsx]Sheet1'!$H$10:$H$15</c:f>
              <c:numCache>
                <c:formatCode>General</c:formatCode>
                <c:ptCount val="6"/>
                <c:pt idx="0">
                  <c:v>60</c:v>
                </c:pt>
                <c:pt idx="1">
                  <c:v>45</c:v>
                </c:pt>
                <c:pt idx="2">
                  <c:v>28</c:v>
                </c:pt>
                <c:pt idx="3">
                  <c:v>13</c:v>
                </c:pt>
                <c:pt idx="4">
                  <c:v>5</c:v>
                </c:pt>
                <c:pt idx="5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3FF-4867-AF32-B6D42EDB75A0}"/>
            </c:ext>
          </c:extLst>
        </c:ser>
        <c:ser>
          <c:idx val="7"/>
          <c:order val="7"/>
          <c:tx>
            <c:strRef>
              <c:f>'[Trinity Study.xlsx]Sheet1'!$I$2</c:f>
              <c:strCache>
                <c:ptCount val="1"/>
                <c:pt idx="0">
                  <c:v>10% SWR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Study.xlsx]Sheet1'!$A$10:$A$15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Study.xlsx]Sheet1'!$I$10:$I$15</c:f>
              <c:numCache>
                <c:formatCode>General</c:formatCode>
                <c:ptCount val="6"/>
                <c:pt idx="0">
                  <c:v>47</c:v>
                </c:pt>
                <c:pt idx="1">
                  <c:v>26</c:v>
                </c:pt>
                <c:pt idx="2">
                  <c:v>12</c:v>
                </c:pt>
                <c:pt idx="3">
                  <c:v>3</c:v>
                </c:pt>
                <c:pt idx="4">
                  <c:v>2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3FF-4867-AF32-B6D42EDB7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2548672"/>
        <c:axId val="1252547008"/>
      </c:lineChart>
      <c:catAx>
        <c:axId val="125254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Years</a:t>
                </a:r>
                <a:r>
                  <a:rPr lang="en-US" baseline="0" dirty="0"/>
                  <a:t> 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547008"/>
        <c:crosses val="autoZero"/>
        <c:auto val="1"/>
        <c:lblAlgn val="ctr"/>
        <c:lblOffset val="100"/>
        <c:noMultiLvlLbl val="0"/>
      </c:catAx>
      <c:valAx>
        <c:axId val="125254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Success Rate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54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Withdrawal</a:t>
            </a:r>
            <a:r>
              <a:rPr lang="en-US" baseline="0" dirty="0"/>
              <a:t> Success Rate vs Years: 3%-10% SWR</a:t>
            </a:r>
          </a:p>
          <a:p>
            <a:pPr>
              <a:defRPr/>
            </a:pPr>
            <a:r>
              <a:rPr lang="en-US" baseline="0" dirty="0"/>
              <a:t>50% Stocks - 50% Bonds</a:t>
            </a:r>
          </a:p>
        </c:rich>
      </c:tx>
      <c:layout>
        <c:manualLayout>
          <c:xMode val="edge"/>
          <c:yMode val="edge"/>
          <c:x val="0.21555926004744902"/>
          <c:y val="1.9630938358853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'[Trinity Study.xlsx]Sheet1'!$B$2</c:f>
              <c:strCache>
                <c:ptCount val="1"/>
                <c:pt idx="0">
                  <c:v>3% SWR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Study.xlsx]Sheet1'!$A$17:$A$22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Study.xlsx]Sheet1'!$B$17:$B$22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CC-4DA7-BE6A-09C2C83B1044}"/>
            </c:ext>
          </c:extLst>
        </c:ser>
        <c:ser>
          <c:idx val="1"/>
          <c:order val="1"/>
          <c:tx>
            <c:strRef>
              <c:f>'[Trinity Study.xlsx]Sheet1'!$C$2</c:f>
              <c:strCache>
                <c:ptCount val="1"/>
                <c:pt idx="0">
                  <c:v>4% SWR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Study.xlsx]Sheet1'!$A$17:$A$22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Study.xlsx]Sheet1'!$C$17:$C$22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97</c:v>
                </c:pt>
                <c:pt idx="5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CC-4DA7-BE6A-09C2C83B1044}"/>
            </c:ext>
          </c:extLst>
        </c:ser>
        <c:ser>
          <c:idx val="2"/>
          <c:order val="2"/>
          <c:tx>
            <c:strRef>
              <c:f>'[Trinity Study.xlsx]Sheet1'!$D$2</c:f>
              <c:strCache>
                <c:ptCount val="1"/>
                <c:pt idx="0">
                  <c:v>5% SWR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Study.xlsx]Sheet1'!$A$17:$A$22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Study.xlsx]Sheet1'!$D$17:$D$22</c:f>
              <c:numCache>
                <c:formatCode>General</c:formatCode>
                <c:ptCount val="6"/>
                <c:pt idx="0">
                  <c:v>100</c:v>
                </c:pt>
                <c:pt idx="1">
                  <c:v>99</c:v>
                </c:pt>
                <c:pt idx="2">
                  <c:v>85</c:v>
                </c:pt>
                <c:pt idx="3">
                  <c:v>70</c:v>
                </c:pt>
                <c:pt idx="4">
                  <c:v>59</c:v>
                </c:pt>
                <c:pt idx="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CC-4DA7-BE6A-09C2C83B1044}"/>
            </c:ext>
          </c:extLst>
        </c:ser>
        <c:ser>
          <c:idx val="3"/>
          <c:order val="3"/>
          <c:tx>
            <c:strRef>
              <c:f>'[Trinity Study.xlsx]Sheet1'!$E$2</c:f>
              <c:strCache>
                <c:ptCount val="1"/>
                <c:pt idx="0">
                  <c:v>6% SWR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Study.xlsx]Sheet1'!$A$17:$A$22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Study.xlsx]Sheet1'!$E$17:$E$22</c:f>
              <c:numCache>
                <c:formatCode>General</c:formatCode>
                <c:ptCount val="6"/>
                <c:pt idx="0">
                  <c:v>100</c:v>
                </c:pt>
                <c:pt idx="1">
                  <c:v>79</c:v>
                </c:pt>
                <c:pt idx="2">
                  <c:v>60</c:v>
                </c:pt>
                <c:pt idx="3">
                  <c:v>46</c:v>
                </c:pt>
                <c:pt idx="4">
                  <c:v>34</c:v>
                </c:pt>
                <c:pt idx="5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CCC-4DA7-BE6A-09C2C83B1044}"/>
            </c:ext>
          </c:extLst>
        </c:ser>
        <c:ser>
          <c:idx val="4"/>
          <c:order val="4"/>
          <c:tx>
            <c:strRef>
              <c:f>'[Trinity Study.xlsx]Sheet1'!$F$2</c:f>
              <c:strCache>
                <c:ptCount val="1"/>
                <c:pt idx="0">
                  <c:v>7% SWR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Study.xlsx]Sheet1'!$A$17:$A$22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Study.xlsx]Sheet1'!$F$17:$F$22</c:f>
              <c:numCache>
                <c:formatCode>General</c:formatCode>
                <c:ptCount val="6"/>
                <c:pt idx="0">
                  <c:v>85</c:v>
                </c:pt>
                <c:pt idx="1">
                  <c:v>62</c:v>
                </c:pt>
                <c:pt idx="2">
                  <c:v>44</c:v>
                </c:pt>
                <c:pt idx="3">
                  <c:v>25</c:v>
                </c:pt>
                <c:pt idx="4">
                  <c:v>9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CCC-4DA7-BE6A-09C2C83B1044}"/>
            </c:ext>
          </c:extLst>
        </c:ser>
        <c:ser>
          <c:idx val="5"/>
          <c:order val="5"/>
          <c:tx>
            <c:strRef>
              <c:f>'[Trinity Study.xlsx]Sheet1'!$G$2</c:f>
              <c:strCache>
                <c:ptCount val="1"/>
                <c:pt idx="0">
                  <c:v>8% SWR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Study.xlsx]Sheet1'!$A$17:$A$22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Study.xlsx]Sheet1'!$G$17:$G$22</c:f>
              <c:numCache>
                <c:formatCode>General</c:formatCode>
                <c:ptCount val="6"/>
                <c:pt idx="0">
                  <c:v>72</c:v>
                </c:pt>
                <c:pt idx="1">
                  <c:v>41</c:v>
                </c:pt>
                <c:pt idx="2">
                  <c:v>22</c:v>
                </c:pt>
                <c:pt idx="3">
                  <c:v>10</c:v>
                </c:pt>
                <c:pt idx="4">
                  <c:v>5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CCC-4DA7-BE6A-09C2C83B1044}"/>
            </c:ext>
          </c:extLst>
        </c:ser>
        <c:ser>
          <c:idx val="6"/>
          <c:order val="6"/>
          <c:tx>
            <c:strRef>
              <c:f>'[Trinity Study.xlsx]Sheet1'!$H$2</c:f>
              <c:strCache>
                <c:ptCount val="1"/>
                <c:pt idx="0">
                  <c:v>9% SWR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Study.xlsx]Sheet1'!$A$17:$A$22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Study.xlsx]Sheet1'!$H$17:$H$22</c:f>
              <c:numCache>
                <c:formatCode>General</c:formatCode>
                <c:ptCount val="6"/>
                <c:pt idx="0">
                  <c:v>50</c:v>
                </c:pt>
                <c:pt idx="1">
                  <c:v>27</c:v>
                </c:pt>
                <c:pt idx="2">
                  <c:v>7</c:v>
                </c:pt>
                <c:pt idx="3">
                  <c:v>2</c:v>
                </c:pt>
                <c:pt idx="4">
                  <c:v>2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CCC-4DA7-BE6A-09C2C83B1044}"/>
            </c:ext>
          </c:extLst>
        </c:ser>
        <c:ser>
          <c:idx val="7"/>
          <c:order val="7"/>
          <c:tx>
            <c:strRef>
              <c:f>'[Trinity Study.xlsx]Sheet1'!$I$2</c:f>
              <c:strCache>
                <c:ptCount val="1"/>
                <c:pt idx="0">
                  <c:v>10% SWR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Study.xlsx]Sheet1'!$A$17:$A$22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Study.xlsx]Sheet1'!$I$17:$I$22</c:f>
              <c:numCache>
                <c:formatCode>General</c:formatCode>
                <c:ptCount val="6"/>
                <c:pt idx="0">
                  <c:v>36</c:v>
                </c:pt>
                <c:pt idx="1">
                  <c:v>5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CCC-4DA7-BE6A-09C2C83B10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2548672"/>
        <c:axId val="1252547008"/>
      </c:lineChart>
      <c:catAx>
        <c:axId val="125254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Years</a:t>
                </a:r>
                <a:r>
                  <a:rPr lang="en-US" baseline="0" dirty="0"/>
                  <a:t> 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547008"/>
        <c:crosses val="autoZero"/>
        <c:auto val="1"/>
        <c:lblAlgn val="ctr"/>
        <c:lblOffset val="100"/>
        <c:noMultiLvlLbl val="0"/>
      </c:catAx>
      <c:valAx>
        <c:axId val="125254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Success Rate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54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Withdrawal</a:t>
            </a:r>
            <a:r>
              <a:rPr lang="en-US" baseline="0" dirty="0"/>
              <a:t> Success Rate vs Years: 3%-10% SWR</a:t>
            </a:r>
          </a:p>
          <a:p>
            <a:pPr>
              <a:defRPr/>
            </a:pPr>
            <a:r>
              <a:rPr lang="en-US" baseline="0" dirty="0"/>
              <a:t>25% Stocks - 75% Bonds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'[Trinity Study.xlsx]Sheet1'!$B$2</c:f>
              <c:strCache>
                <c:ptCount val="1"/>
                <c:pt idx="0">
                  <c:v>3% SWR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Study.xlsx]Sheet1'!$A$24:$A$29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Study.xlsx]Sheet1'!$B$24:$B$29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90-4F91-BDF5-A50294850DF6}"/>
            </c:ext>
          </c:extLst>
        </c:ser>
        <c:ser>
          <c:idx val="1"/>
          <c:order val="1"/>
          <c:tx>
            <c:strRef>
              <c:f>'[Trinity Study.xlsx]Sheet1'!$C$2</c:f>
              <c:strCache>
                <c:ptCount val="1"/>
                <c:pt idx="0">
                  <c:v>4% SWR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Study.xlsx]Sheet1'!$A$24:$A$29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Study.xlsx]Sheet1'!$C$24:$C$29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87</c:v>
                </c:pt>
                <c:pt idx="4">
                  <c:v>71</c:v>
                </c:pt>
                <c:pt idx="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90-4F91-BDF5-A50294850DF6}"/>
            </c:ext>
          </c:extLst>
        </c:ser>
        <c:ser>
          <c:idx val="2"/>
          <c:order val="2"/>
          <c:tx>
            <c:strRef>
              <c:f>'[Trinity Study.xlsx]Sheet1'!$D$2</c:f>
              <c:strCache>
                <c:ptCount val="1"/>
                <c:pt idx="0">
                  <c:v>5% SWR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Study.xlsx]Sheet1'!$A$24:$A$29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Study.xlsx]Sheet1'!$D$24:$D$29</c:f>
              <c:numCache>
                <c:formatCode>General</c:formatCode>
                <c:ptCount val="6"/>
                <c:pt idx="0">
                  <c:v>100</c:v>
                </c:pt>
                <c:pt idx="1">
                  <c:v>95</c:v>
                </c:pt>
                <c:pt idx="2">
                  <c:v>66</c:v>
                </c:pt>
                <c:pt idx="3">
                  <c:v>44</c:v>
                </c:pt>
                <c:pt idx="4">
                  <c:v>22</c:v>
                </c:pt>
                <c:pt idx="5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90-4F91-BDF5-A50294850DF6}"/>
            </c:ext>
          </c:extLst>
        </c:ser>
        <c:ser>
          <c:idx val="3"/>
          <c:order val="3"/>
          <c:tx>
            <c:strRef>
              <c:f>'[Trinity Study.xlsx]Sheet1'!$E$2</c:f>
              <c:strCache>
                <c:ptCount val="1"/>
                <c:pt idx="0">
                  <c:v>6% SWR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Study.xlsx]Sheet1'!$A$24:$A$29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Study.xlsx]Sheet1'!$E$24:$E$29</c:f>
              <c:numCache>
                <c:formatCode>General</c:formatCode>
                <c:ptCount val="6"/>
                <c:pt idx="0">
                  <c:v>99</c:v>
                </c:pt>
                <c:pt idx="1">
                  <c:v>64</c:v>
                </c:pt>
                <c:pt idx="2">
                  <c:v>46</c:v>
                </c:pt>
                <c:pt idx="3">
                  <c:v>21</c:v>
                </c:pt>
                <c:pt idx="4">
                  <c:v>9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90-4F91-BDF5-A50294850DF6}"/>
            </c:ext>
          </c:extLst>
        </c:ser>
        <c:ser>
          <c:idx val="4"/>
          <c:order val="4"/>
          <c:tx>
            <c:strRef>
              <c:f>'[Trinity Study.xlsx]Sheet1'!$F$2</c:f>
              <c:strCache>
                <c:ptCount val="1"/>
                <c:pt idx="0">
                  <c:v>7% SWR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Study.xlsx]Sheet1'!$A$24:$A$29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Study.xlsx]Sheet1'!$F$24:$F$29</c:f>
              <c:numCache>
                <c:formatCode>General</c:formatCode>
                <c:ptCount val="6"/>
                <c:pt idx="0">
                  <c:v>77</c:v>
                </c:pt>
                <c:pt idx="1">
                  <c:v>47</c:v>
                </c:pt>
                <c:pt idx="2">
                  <c:v>22</c:v>
                </c:pt>
                <c:pt idx="3">
                  <c:v>10</c:v>
                </c:pt>
                <c:pt idx="4">
                  <c:v>7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90-4F91-BDF5-A50294850DF6}"/>
            </c:ext>
          </c:extLst>
        </c:ser>
        <c:ser>
          <c:idx val="5"/>
          <c:order val="5"/>
          <c:tx>
            <c:strRef>
              <c:f>'[Trinity Study.xlsx]Sheet1'!$G$2</c:f>
              <c:strCache>
                <c:ptCount val="1"/>
                <c:pt idx="0">
                  <c:v>8% SWR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Study.xlsx]Sheet1'!$A$24:$A$29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Study.xlsx]Sheet1'!$G$24:$G$29</c:f>
              <c:numCache>
                <c:formatCode>General</c:formatCode>
                <c:ptCount val="6"/>
                <c:pt idx="0">
                  <c:v>60</c:v>
                </c:pt>
                <c:pt idx="1">
                  <c:v>22</c:v>
                </c:pt>
                <c:pt idx="2">
                  <c:v>9</c:v>
                </c:pt>
                <c:pt idx="3">
                  <c:v>3</c:v>
                </c:pt>
                <c:pt idx="4">
                  <c:v>2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190-4F91-BDF5-A50294850DF6}"/>
            </c:ext>
          </c:extLst>
        </c:ser>
        <c:ser>
          <c:idx val="6"/>
          <c:order val="6"/>
          <c:tx>
            <c:strRef>
              <c:f>'[Trinity Study.xlsx]Sheet1'!$H$2</c:f>
              <c:strCache>
                <c:ptCount val="1"/>
                <c:pt idx="0">
                  <c:v>9% SWR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Study.xlsx]Sheet1'!$A$24:$A$29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Study.xlsx]Sheet1'!$H$24:$H$29</c:f>
              <c:numCache>
                <c:formatCode>General</c:formatCode>
                <c:ptCount val="6"/>
                <c:pt idx="0">
                  <c:v>38</c:v>
                </c:pt>
                <c:pt idx="1">
                  <c:v>8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190-4F91-BDF5-A50294850DF6}"/>
            </c:ext>
          </c:extLst>
        </c:ser>
        <c:ser>
          <c:idx val="7"/>
          <c:order val="7"/>
          <c:tx>
            <c:strRef>
              <c:f>'[Trinity Study.xlsx]Sheet1'!$I$2</c:f>
              <c:strCache>
                <c:ptCount val="1"/>
                <c:pt idx="0">
                  <c:v>10% SWR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Study.xlsx]Sheet1'!$A$24:$A$29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Study.xlsx]Sheet1'!$I$24:$I$29</c:f>
              <c:numCache>
                <c:formatCode>General</c:formatCode>
                <c:ptCount val="6"/>
                <c:pt idx="0">
                  <c:v>19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190-4F91-BDF5-A50294850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2548672"/>
        <c:axId val="1252547008"/>
      </c:lineChart>
      <c:catAx>
        <c:axId val="125254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Years</a:t>
                </a:r>
                <a:r>
                  <a:rPr lang="en-US" baseline="0" dirty="0"/>
                  <a:t> 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547008"/>
        <c:crosses val="autoZero"/>
        <c:auto val="1"/>
        <c:lblAlgn val="ctr"/>
        <c:lblOffset val="100"/>
        <c:noMultiLvlLbl val="0"/>
      </c:catAx>
      <c:valAx>
        <c:axId val="125254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Success Rate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54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Withdrawal</a:t>
            </a:r>
            <a:r>
              <a:rPr lang="en-US" baseline="0" dirty="0"/>
              <a:t> Success Rate vs Years: 3%-10% SWR</a:t>
            </a:r>
          </a:p>
          <a:p>
            <a:pPr>
              <a:defRPr/>
            </a:pPr>
            <a:r>
              <a:rPr lang="en-US" baseline="0" dirty="0"/>
              <a:t>100% Bonds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'[Trinity Study.xlsx]Sheet1'!$B$2</c:f>
              <c:strCache>
                <c:ptCount val="1"/>
                <c:pt idx="0">
                  <c:v>3% SWR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Study.xlsx]Sheet1'!$A$31:$A$36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Study.xlsx]Sheet1'!$B$31:$B$36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97</c:v>
                </c:pt>
                <c:pt idx="3">
                  <c:v>83</c:v>
                </c:pt>
                <c:pt idx="4">
                  <c:v>72</c:v>
                </c:pt>
                <c:pt idx="5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35-4680-A0BD-7D3EA6FFAB40}"/>
            </c:ext>
          </c:extLst>
        </c:ser>
        <c:ser>
          <c:idx val="1"/>
          <c:order val="1"/>
          <c:tx>
            <c:strRef>
              <c:f>'[Trinity Study.xlsx]Sheet1'!$C$2</c:f>
              <c:strCache>
                <c:ptCount val="1"/>
                <c:pt idx="0">
                  <c:v>4% SWR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Study.xlsx]Sheet1'!$A$31:$A$36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Study.xlsx]Sheet1'!$C$31:$C$36</c:f>
              <c:numCache>
                <c:formatCode>General</c:formatCode>
                <c:ptCount val="6"/>
                <c:pt idx="0">
                  <c:v>100</c:v>
                </c:pt>
                <c:pt idx="1">
                  <c:v>95</c:v>
                </c:pt>
                <c:pt idx="2">
                  <c:v>79</c:v>
                </c:pt>
                <c:pt idx="3">
                  <c:v>44</c:v>
                </c:pt>
                <c:pt idx="4">
                  <c:v>28</c:v>
                </c:pt>
                <c:pt idx="5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35-4680-A0BD-7D3EA6FFAB40}"/>
            </c:ext>
          </c:extLst>
        </c:ser>
        <c:ser>
          <c:idx val="2"/>
          <c:order val="2"/>
          <c:tx>
            <c:strRef>
              <c:f>'[Trinity Study.xlsx]Sheet1'!$D$2</c:f>
              <c:strCache>
                <c:ptCount val="1"/>
                <c:pt idx="0">
                  <c:v>5% SWR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Study.xlsx]Sheet1'!$A$31:$A$36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Study.xlsx]Sheet1'!$D$31:$D$36</c:f>
              <c:numCache>
                <c:formatCode>General</c:formatCode>
                <c:ptCount val="6"/>
                <c:pt idx="0">
                  <c:v>99</c:v>
                </c:pt>
                <c:pt idx="1">
                  <c:v>77</c:v>
                </c:pt>
                <c:pt idx="2">
                  <c:v>38</c:v>
                </c:pt>
                <c:pt idx="3">
                  <c:v>22</c:v>
                </c:pt>
                <c:pt idx="4">
                  <c:v>9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B35-4680-A0BD-7D3EA6FFAB40}"/>
            </c:ext>
          </c:extLst>
        </c:ser>
        <c:ser>
          <c:idx val="3"/>
          <c:order val="3"/>
          <c:tx>
            <c:strRef>
              <c:f>'[Trinity Study.xlsx]Sheet1'!$E$2</c:f>
              <c:strCache>
                <c:ptCount val="1"/>
                <c:pt idx="0">
                  <c:v>6% SWR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Study.xlsx]Sheet1'!$A$31:$A$36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Study.xlsx]Sheet1'!$E$31:$E$36</c:f>
              <c:numCache>
                <c:formatCode>General</c:formatCode>
                <c:ptCount val="6"/>
                <c:pt idx="0">
                  <c:v>90</c:v>
                </c:pt>
                <c:pt idx="1">
                  <c:v>41</c:v>
                </c:pt>
                <c:pt idx="2">
                  <c:v>25</c:v>
                </c:pt>
                <c:pt idx="3">
                  <c:v>10</c:v>
                </c:pt>
                <c:pt idx="4">
                  <c:v>7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B35-4680-A0BD-7D3EA6FFAB40}"/>
            </c:ext>
          </c:extLst>
        </c:ser>
        <c:ser>
          <c:idx val="4"/>
          <c:order val="4"/>
          <c:tx>
            <c:strRef>
              <c:f>'[Trinity Study.xlsx]Sheet1'!$F$2</c:f>
              <c:strCache>
                <c:ptCount val="1"/>
                <c:pt idx="0">
                  <c:v>7% SWR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Study.xlsx]Sheet1'!$A$31:$A$36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Study.xlsx]Sheet1'!$F$31:$F$36</c:f>
              <c:numCache>
                <c:formatCode>General</c:formatCode>
                <c:ptCount val="6"/>
                <c:pt idx="0">
                  <c:v>64</c:v>
                </c:pt>
                <c:pt idx="1">
                  <c:v>26</c:v>
                </c:pt>
                <c:pt idx="2">
                  <c:v>9</c:v>
                </c:pt>
                <c:pt idx="3">
                  <c:v>3</c:v>
                </c:pt>
                <c:pt idx="4">
                  <c:v>2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B35-4680-A0BD-7D3EA6FFAB40}"/>
            </c:ext>
          </c:extLst>
        </c:ser>
        <c:ser>
          <c:idx val="5"/>
          <c:order val="5"/>
          <c:tx>
            <c:strRef>
              <c:f>'[Trinity Study.xlsx]Sheet1'!$G$2</c:f>
              <c:strCache>
                <c:ptCount val="1"/>
                <c:pt idx="0">
                  <c:v>8% SWR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Study.xlsx]Sheet1'!$A$31:$A$36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Study.xlsx]Sheet1'!$G$31:$G$36</c:f>
              <c:numCache>
                <c:formatCode>General</c:formatCode>
                <c:ptCount val="6"/>
                <c:pt idx="0">
                  <c:v>38</c:v>
                </c:pt>
                <c:pt idx="1">
                  <c:v>11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B35-4680-A0BD-7D3EA6FFAB40}"/>
            </c:ext>
          </c:extLst>
        </c:ser>
        <c:ser>
          <c:idx val="6"/>
          <c:order val="6"/>
          <c:tx>
            <c:strRef>
              <c:f>'[Trinity Study.xlsx]Sheet1'!$H$2</c:f>
              <c:strCache>
                <c:ptCount val="1"/>
                <c:pt idx="0">
                  <c:v>9% SWR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Study.xlsx]Sheet1'!$A$31:$A$36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Study.xlsx]Sheet1'!$H$31:$H$36</c:f>
              <c:numCache>
                <c:formatCode>General</c:formatCode>
                <c:ptCount val="6"/>
                <c:pt idx="0">
                  <c:v>23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B35-4680-A0BD-7D3EA6FFAB40}"/>
            </c:ext>
          </c:extLst>
        </c:ser>
        <c:ser>
          <c:idx val="7"/>
          <c:order val="7"/>
          <c:tx>
            <c:strRef>
              <c:f>'[Trinity Study.xlsx]Sheet1'!$I$2</c:f>
              <c:strCache>
                <c:ptCount val="1"/>
                <c:pt idx="0">
                  <c:v>10% SWR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'[Trinity Study.xlsx]Sheet1'!$A$31:$A$36</c:f>
              <c:strCache>
                <c:ptCount val="6"/>
                <c:pt idx="0">
                  <c:v>15 Years</c:v>
                </c:pt>
                <c:pt idx="1">
                  <c:v>20 Years</c:v>
                </c:pt>
                <c:pt idx="2">
                  <c:v>25 Years</c:v>
                </c:pt>
                <c:pt idx="3">
                  <c:v>30 Years</c:v>
                </c:pt>
                <c:pt idx="4">
                  <c:v>35 Years</c:v>
                </c:pt>
                <c:pt idx="5">
                  <c:v>40 Years</c:v>
                </c:pt>
              </c:strCache>
            </c:strRef>
          </c:cat>
          <c:val>
            <c:numRef>
              <c:f>'[Trinity Study.xlsx]Sheet1'!$I$31:$I$36</c:f>
              <c:numCache>
                <c:formatCode>General</c:formatCode>
                <c:ptCount val="6"/>
                <c:pt idx="0">
                  <c:v>13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B35-4680-A0BD-7D3EA6FFA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2548672"/>
        <c:axId val="1252547008"/>
      </c:lineChart>
      <c:catAx>
        <c:axId val="125254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Years</a:t>
                </a:r>
                <a:r>
                  <a:rPr lang="en-US" baseline="0" dirty="0"/>
                  <a:t> 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547008"/>
        <c:crosses val="autoZero"/>
        <c:auto val="1"/>
        <c:lblAlgn val="ctr"/>
        <c:lblOffset val="100"/>
        <c:noMultiLvlLbl val="0"/>
      </c:catAx>
      <c:valAx>
        <c:axId val="125254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Success Rate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54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A8F3-B12E-1FEC-DEBA-ED6D133D6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2A03C-7664-0A8C-D2AA-FAD3886DA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6D4EE-8999-E9A0-348B-EBF12A91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C42A-7E4D-4762-8440-220B8D296618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3726F-C6E6-89F1-A552-52E6E2AA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81376-D9B0-47A5-5A13-B6800B43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4CE-E3E1-49A8-8F4C-092F8BF566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9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8624-FAAA-119E-1629-67D7FA31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28F4C-EF33-DC7B-D790-88D3C5F21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2015-DC88-3D01-77F4-88D23838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C42A-7E4D-4762-8440-220B8D296618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ACE53-DBA2-D20C-A46C-493DFCCA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DD50-EA5D-EFA6-26E0-67877F58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4CE-E3E1-49A8-8F4C-092F8BF566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0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EC9E5-68A5-5FFE-E232-6021A0331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76993-7D71-3E9A-9EC1-B9054F07E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112D9-ADD3-F224-92E5-F144EF85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C42A-7E4D-4762-8440-220B8D296618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75ECC-9B56-3D07-8E5C-A7CA8A6A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D164C-6878-E99F-B894-108823C4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4CE-E3E1-49A8-8F4C-092F8BF566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390E-0A15-D116-3E7E-0171868E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846D-FC49-F13A-13BD-1609D820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50D8-131E-DCE3-BFC6-BC7C725B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C42A-7E4D-4762-8440-220B8D296618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1E26D-F232-3FB0-7BDD-80447225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E0A1B-046F-7146-D0D8-16C6835C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4CE-E3E1-49A8-8F4C-092F8BF566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DB75-1BCF-C1B1-D311-5F30ABBC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F4E83-F22F-30FB-3BFE-FB37209AD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D975-EDC3-A655-7D7C-A13F5C80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C42A-7E4D-4762-8440-220B8D296618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4354A-8EDF-2459-8DA7-4FC10EAD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36A26-0FA3-DC84-B09C-FF421234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4CE-E3E1-49A8-8F4C-092F8BF566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9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625F-41D3-2924-917A-3F2A218D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3D59-5214-B3D3-3064-BA94C19C1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EBA38-707E-FC47-6BFE-2F0E6A2EF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D6381-E4FB-A18A-D5C0-73CEB63C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C42A-7E4D-4762-8440-220B8D296618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7E361-15A9-2733-F0D7-DCBA109A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D1BA6-0657-25F7-DD50-E87FA219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4CE-E3E1-49A8-8F4C-092F8BF566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6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8E5F-0273-DDDF-7917-677803BE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A161F-12F5-3F61-0388-44980577E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B8870-1BAD-59C3-2622-AA6B41C9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9F4D8-8930-0428-65CE-164E9C537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E7E3C-7D77-671D-CC2B-94F5CC27D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DE0E9-F5D4-F1A6-E07A-BAE50110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C42A-7E4D-4762-8440-220B8D296618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D54E5-7691-22E3-B676-29FF93C0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28979-46BF-1572-9BFA-CB9CC1E6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4CE-E3E1-49A8-8F4C-092F8BF566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6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C200-8299-1057-D4C1-0E0D5317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844B9-4E33-3368-0DCE-42D34071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C42A-7E4D-4762-8440-220B8D296618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2D80A-451E-EA02-5CFB-45B02D5D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74BD8-CE19-A8A9-573F-7D8D86B3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4CE-E3E1-49A8-8F4C-092F8BF566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2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E656A-3A48-D0C2-A6A5-9BD5B895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C42A-7E4D-4762-8440-220B8D296618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DB466-0599-6C01-FEA3-9C6D5A0C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849C0-6A75-40FC-EA54-43E35AAA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4CE-E3E1-49A8-8F4C-092F8BF566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9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95D5-5B24-1390-E1E5-61F57480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3C87B-879C-7563-2B40-786910A1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53F6D-EF5A-2BDB-0B1A-9AEF7C2DF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9D095-0BCB-C6D5-3DF6-0FA55CB9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C42A-7E4D-4762-8440-220B8D296618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182FB-CA3E-28A4-3F14-B1019629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77081-67D4-1785-5A98-BD04A4A6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4CE-E3E1-49A8-8F4C-092F8BF566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4A18-E20D-4EEF-2E23-5D20E207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D3666-5D5E-33EA-0630-CE98AEDDE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A5069-BB0C-4845-D6D1-A840810C2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BE18F-17D2-1141-E4A8-AC3825CB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C42A-7E4D-4762-8440-220B8D296618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BA7B1-F913-D423-1BDD-64F535D9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7B280-4EFE-EC2B-A3B1-3B399A7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4CE-E3E1-49A8-8F4C-092F8BF566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7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BA30E-3DD9-A63C-59A6-509C84EF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D62D9-9263-F4A4-4949-1FA726BF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8708-BD67-4E25-B50C-3A7504C94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7C42A-7E4D-4762-8440-220B8D296618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1C4D2-12EA-8A0C-330A-1E6475C15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12B03-59F2-4E3D-876F-6F9D85F03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74CE-E3E1-49A8-8F4C-092F8BF566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9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3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216,569 Stock Market Illustrations &amp; Clip Art - iStock">
            <a:extLst>
              <a:ext uri="{FF2B5EF4-FFF2-40B4-BE49-F238E27FC236}">
                <a16:creationId xmlns:a16="http://schemas.microsoft.com/office/drawing/2014/main" id="{C5D91B7D-323A-9493-5318-822BFD6E7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1824" y="900789"/>
            <a:ext cx="4448175" cy="249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8" name="Group 1041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047" name="Freeform: Shape 1046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48" name="Freeform: Shape 1047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045" name="Freeform: Shape 1044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46" name="Freeform: Shape 1045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14BFDD-D427-FDC1-CA59-F9B1293D7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5257801" cy="2308324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Sustainable Withdrawal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9CB19-B7C8-7C58-8FED-DB3E59EDD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Planning for Success in Retirement</a:t>
            </a:r>
          </a:p>
        </p:txBody>
      </p:sp>
    </p:spTree>
    <p:extLst>
      <p:ext uri="{BB962C8B-B14F-4D97-AF65-F5344CB8AC3E}">
        <p14:creationId xmlns:p14="http://schemas.microsoft.com/office/powerpoint/2010/main" val="387608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512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B184-6B02-BF41-49F4-29295CF0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about my future? </a:t>
            </a:r>
          </a:p>
        </p:txBody>
      </p: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1829-45FE-310F-EF4A-E4EFD879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Results of the study should be merged with own personal risk assessment.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market is volatile and using the results of the study can help make informed decisions for your situation.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122" name="Picture 2" descr="Stocks and Bonds Are Giving Investors Whiplash - The New York Times">
            <a:extLst>
              <a:ext uri="{FF2B5EF4-FFF2-40B4-BE49-F238E27FC236}">
                <a16:creationId xmlns:a16="http://schemas.microsoft.com/office/drawing/2014/main" id="{7F2A2622-75D3-8618-104F-EE4A5674F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4077" y="369913"/>
            <a:ext cx="3210871" cy="27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Rectangle 5132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4" name="Picture 4" descr="Stock Market Art - Etsy">
            <a:extLst>
              <a:ext uri="{FF2B5EF4-FFF2-40B4-BE49-F238E27FC236}">
                <a16:creationId xmlns:a16="http://schemas.microsoft.com/office/drawing/2014/main" id="{AF6A362C-EF8D-8942-94D9-6E627E84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8726" y="3730267"/>
            <a:ext cx="3508510" cy="27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5" name="Rectangle 5134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9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2041-0DA1-A578-3A83-CD52662B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249006" cy="1325563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505B-1C9C-47F5-4892-239BECB88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245428" cy="3181684"/>
          </a:xfrm>
        </p:spPr>
        <p:txBody>
          <a:bodyPr anchor="t">
            <a:normAutofit/>
          </a:bodyPr>
          <a:lstStyle/>
          <a:p>
            <a:r>
              <a:rPr lang="en-US" sz="1700" dirty="0"/>
              <a:t>Portfolio – Retirement account with Equity in Stocks and/or Bonds</a:t>
            </a:r>
          </a:p>
          <a:p>
            <a:endParaRPr lang="en-US" sz="1700" dirty="0"/>
          </a:p>
          <a:p>
            <a:r>
              <a:rPr lang="en-US" sz="1700" dirty="0"/>
              <a:t>Safe Withdrawal Rate (SWR) – Percentage of Portfolio of initial portfolio value withdrawn every year</a:t>
            </a:r>
          </a:p>
          <a:p>
            <a:endParaRPr lang="en-US" sz="1700" dirty="0"/>
          </a:p>
          <a:p>
            <a:r>
              <a:rPr lang="en-US" sz="1700" dirty="0"/>
              <a:t>Example: A portfolio worth </a:t>
            </a:r>
            <a:r>
              <a:rPr lang="en-US" sz="1700" u="sng" dirty="0">
                <a:solidFill>
                  <a:srgbClr val="00B0F0"/>
                </a:solidFill>
              </a:rPr>
              <a:t>$1,000,000 </a:t>
            </a:r>
            <a:r>
              <a:rPr lang="en-US" sz="1700" dirty="0"/>
              <a:t>and a Safe Withdrawal Rate of </a:t>
            </a:r>
            <a:r>
              <a:rPr lang="en-US" sz="1700" u="sng" dirty="0">
                <a:solidFill>
                  <a:srgbClr val="00B0F0"/>
                </a:solidFill>
              </a:rPr>
              <a:t>3%</a:t>
            </a:r>
            <a:r>
              <a:rPr lang="en-US" sz="1700" dirty="0"/>
              <a:t> would have the investor withdraw </a:t>
            </a:r>
            <a:r>
              <a:rPr lang="en-US" sz="1700" u="sng" dirty="0">
                <a:solidFill>
                  <a:srgbClr val="00B0F0"/>
                </a:solidFill>
              </a:rPr>
              <a:t>$30,000 </a:t>
            </a:r>
            <a:r>
              <a:rPr lang="en-US" sz="1700" dirty="0"/>
              <a:t>every year of retirement.</a:t>
            </a: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0" name="Picture 2" descr="stonks - YouTube">
            <a:extLst>
              <a:ext uri="{FF2B5EF4-FFF2-40B4-BE49-F238E27FC236}">
                <a16:creationId xmlns:a16="http://schemas.microsoft.com/office/drawing/2014/main" id="{0ADA3880-8116-5424-7C16-4EBF447A04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6050"/>
          <a:stretch/>
        </p:blipFill>
        <p:spPr bwMode="auto"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2" name="Picture 4" descr="7 Tips to Know When Buying Preferred Stocks">
            <a:extLst>
              <a:ext uri="{FF2B5EF4-FFF2-40B4-BE49-F238E27FC236}">
                <a16:creationId xmlns:a16="http://schemas.microsoft.com/office/drawing/2014/main" id="{E8105DE0-A9A9-D52D-286B-21335D0C3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16" b="2"/>
          <a:stretch/>
        </p:blipFill>
        <p:spPr bwMode="auto"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606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8999-9B92-D5CD-6AA4-43F327E2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249006" cy="1325563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A2B7-8E5B-621E-421C-93DC3D070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245428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Obtained from the Trinity Study </a:t>
            </a:r>
          </a:p>
          <a:p>
            <a:endParaRPr lang="en-US" sz="1800" dirty="0"/>
          </a:p>
          <a:p>
            <a:r>
              <a:rPr lang="en-US" sz="1800" dirty="0"/>
              <a:t>Researched the success rate of various SWRs and Stock/Bond Allocations over time</a:t>
            </a:r>
          </a:p>
          <a:p>
            <a:endParaRPr lang="en-US" sz="1800" dirty="0"/>
          </a:p>
          <a:p>
            <a:r>
              <a:rPr lang="en-US" sz="1800" dirty="0"/>
              <a:t>Success is having any money left over in portfolio. </a:t>
            </a:r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 descr="Safe Withdrawal Rates for Retirement and the Trinity Study">
            <a:extLst>
              <a:ext uri="{FF2B5EF4-FFF2-40B4-BE49-F238E27FC236}">
                <a16:creationId xmlns:a16="http://schemas.microsoft.com/office/drawing/2014/main" id="{851B4D5C-A5B4-DFAA-1477-6E5EAEBE7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9688"/>
          <a:stretch/>
        </p:blipFill>
        <p:spPr bwMode="auto"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8" name="Picture 6" descr="Trinity Study FULLY Explained - PART I (The 4% Safe Withdrawal Rule!) -  YouTube">
            <a:extLst>
              <a:ext uri="{FF2B5EF4-FFF2-40B4-BE49-F238E27FC236}">
                <a16:creationId xmlns:a16="http://schemas.microsoft.com/office/drawing/2014/main" id="{590412BE-50EF-49F5-7884-EEB853B6C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41"/>
          <a:stretch/>
        </p:blipFill>
        <p:spPr bwMode="auto"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10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2B2A6-F061-9135-2F1C-5EF55ED1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100% Stocks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4B280-5565-41C9-00A4-9D48E08885F8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Each color represents a SWR over time 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Lower SWR higher chance of success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34BAB00-D970-53C7-CE85-477B5C14C1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186780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16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2B2A6-F061-9135-2F1C-5EF55ED1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75% Stocks – 25% Bonds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ACA68-21C6-8210-0CA8-3F7AA067DA73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Each color represents a SWR over time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Slightly better success rate in the short term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D8A2250-4C62-4135-9A6D-91DFC1A588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03436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65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2B2A6-F061-9135-2F1C-5EF55ED1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50% Stocks – 50% Bonds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C4979F-579C-5581-CCC7-D665F5D7A128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Each color represents a SWR over time 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Most success for various SWR in the short term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0C46D54-BEB2-4FA1-85B6-8370B29C34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401907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95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2B2A6-F061-9135-2F1C-5EF55ED1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25% Stocks – 75% Bonds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02FDF-6855-CF42-225A-0D06F6FE31E6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Each color represents a SWR over time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Shorter terms more success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35423EF-569A-4664-8C5C-D10CAD8EC9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09348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514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2B2A6-F061-9135-2F1C-5EF55ED1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100% Bonds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7A122-CFB2-F9CA-90A0-41A99FA3C88F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Each color represents a SWR over time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Shorter terms more success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970D83D-83AA-429F-A31F-67CE70025B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25991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485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Rectangle 41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56C16-4C09-2E0C-6A8F-D0E8591C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6108725" cy="2144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Analysis</a:t>
            </a:r>
          </a:p>
        </p:txBody>
      </p:sp>
      <p:pic>
        <p:nvPicPr>
          <p:cNvPr id="4100" name="Picture 4" descr="216,569 Stock Market Illustrations &amp; Clip Art - iStock">
            <a:extLst>
              <a:ext uri="{FF2B5EF4-FFF2-40B4-BE49-F238E27FC236}">
                <a16:creationId xmlns:a16="http://schemas.microsoft.com/office/drawing/2014/main" id="{D61C6528-E12F-9107-DF1F-6C825E8F7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22" b="1"/>
          <a:stretch/>
        </p:blipFill>
        <p:spPr bwMode="auto">
          <a:xfrm>
            <a:off x="7339089" y="450221"/>
            <a:ext cx="4371502" cy="278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4" name="Rectangle 4113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12AB3D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16" name="Rectangle 4115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2"/>
            <a:ext cx="1338257" cy="1417320"/>
          </a:xfrm>
          <a:prstGeom prst="rect">
            <a:avLst/>
          </a:prstGeom>
          <a:solidFill>
            <a:srgbClr val="4D265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18" name="Rectangle 411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66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859F-EEA0-9200-1C11-CA60FD174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3648548"/>
            <a:ext cx="4597423" cy="2481864"/>
          </a:xfrm>
        </p:spPr>
        <p:txBody>
          <a:bodyPr anchor="ctr">
            <a:normAutofit/>
          </a:bodyPr>
          <a:lstStyle/>
          <a:p>
            <a:r>
              <a:rPr lang="en-US" sz="1900" dirty="0"/>
              <a:t>If you plan to retire for a longer time a smaller SWR will provide greater success. </a:t>
            </a:r>
            <a:endParaRPr lang="en-US" sz="1500" dirty="0"/>
          </a:p>
          <a:p>
            <a:endParaRPr lang="en-US" sz="1900" dirty="0"/>
          </a:p>
          <a:p>
            <a:r>
              <a:rPr lang="en-US" sz="1900" dirty="0"/>
              <a:t>Having at least a 50% stock allocation in your portfolio will increase your chances of success. </a:t>
            </a:r>
          </a:p>
          <a:p>
            <a:endParaRPr lang="en-US" sz="1900" dirty="0"/>
          </a:p>
          <a:p>
            <a:endParaRPr lang="en-US" sz="1900" dirty="0"/>
          </a:p>
        </p:txBody>
      </p:sp>
      <p:pic>
        <p:nvPicPr>
          <p:cNvPr id="4098" name="Picture 2" descr="Stock Market Clip Art, HD Png Download , Transparent Png Image - PNGitem">
            <a:extLst>
              <a:ext uri="{FF2B5EF4-FFF2-40B4-BE49-F238E27FC236}">
                <a16:creationId xmlns:a16="http://schemas.microsoft.com/office/drawing/2014/main" id="{8BC14154-CF3C-B096-0BF7-AA1CF8479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2" r="-1" b="10288"/>
          <a:stretch/>
        </p:blipFill>
        <p:spPr bwMode="auto">
          <a:xfrm>
            <a:off x="7342632" y="3395974"/>
            <a:ext cx="4371500" cy="300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61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374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Sustainable Withdrawal Rates</vt:lpstr>
      <vt:lpstr>Background</vt:lpstr>
      <vt:lpstr>Data</vt:lpstr>
      <vt:lpstr>Results 100% Stocks</vt:lpstr>
      <vt:lpstr>Results 75% Stocks – 25% Bonds</vt:lpstr>
      <vt:lpstr>Results 50% Stocks – 50% Bonds</vt:lpstr>
      <vt:lpstr>Results 25% Stocks – 75% Bonds</vt:lpstr>
      <vt:lpstr>Results 100% Bonds</vt:lpstr>
      <vt:lpstr>Analysis</vt:lpstr>
      <vt:lpstr>What about my future?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Withdrawal Rates</dc:title>
  <dc:creator>Ronald Cabuang</dc:creator>
  <cp:lastModifiedBy>Ronald Cabuang</cp:lastModifiedBy>
  <cp:revision>2</cp:revision>
  <dcterms:created xsi:type="dcterms:W3CDTF">2022-10-13T18:11:50Z</dcterms:created>
  <dcterms:modified xsi:type="dcterms:W3CDTF">2022-10-13T20:59:40Z</dcterms:modified>
</cp:coreProperties>
</file>