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32"/>
  </p:notesMasterIdLst>
  <p:handoutMasterIdLst>
    <p:handoutMasterId r:id="rId33"/>
  </p:handoutMasterIdLst>
  <p:sldIdLst>
    <p:sldId id="257" r:id="rId5"/>
    <p:sldId id="284" r:id="rId6"/>
    <p:sldId id="285" r:id="rId7"/>
    <p:sldId id="290" r:id="rId8"/>
    <p:sldId id="268" r:id="rId9"/>
    <p:sldId id="287" r:id="rId10"/>
    <p:sldId id="288" r:id="rId11"/>
    <p:sldId id="289" r:id="rId12"/>
    <p:sldId id="259" r:id="rId13"/>
    <p:sldId id="262" r:id="rId14"/>
    <p:sldId id="263" r:id="rId15"/>
    <p:sldId id="270" r:id="rId16"/>
    <p:sldId id="271" r:id="rId17"/>
    <p:sldId id="272" r:id="rId18"/>
    <p:sldId id="273" r:id="rId19"/>
    <p:sldId id="292" r:id="rId20"/>
    <p:sldId id="291" r:id="rId21"/>
    <p:sldId id="274" r:id="rId22"/>
    <p:sldId id="275" r:id="rId23"/>
    <p:sldId id="276" r:id="rId24"/>
    <p:sldId id="282" r:id="rId25"/>
    <p:sldId id="278" r:id="rId26"/>
    <p:sldId id="286" r:id="rId27"/>
    <p:sldId id="283" r:id="rId28"/>
    <p:sldId id="279" r:id="rId29"/>
    <p:sldId id="280" r:id="rId30"/>
    <p:sldId id="281" r:id="rId31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104" d="100"/>
          <a:sy n="104" d="100"/>
        </p:scale>
        <p:origin x="258" y="96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3AEF0A3-5CB2-49C6-9000-D056BBEFA60D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AU"/>
        </a:p>
      </dgm:t>
    </dgm:pt>
    <dgm:pt modelId="{2CECF517-16A4-4A6B-B7D2-B920789ABBA4}">
      <dgm:prSet phldrT="[Text]"/>
      <dgm:spPr/>
      <dgm:t>
        <a:bodyPr/>
        <a:lstStyle/>
        <a:p>
          <a:r>
            <a:rPr lang="en-AU" dirty="0"/>
            <a:t>1</a:t>
          </a:r>
        </a:p>
      </dgm:t>
    </dgm:pt>
    <dgm:pt modelId="{7ED45248-2497-4A86-A6A4-0363CA21B9E6}" type="parTrans" cxnId="{06415EC5-E3C0-4C4D-8F4C-719F8F21A466}">
      <dgm:prSet/>
      <dgm:spPr/>
      <dgm:t>
        <a:bodyPr/>
        <a:lstStyle/>
        <a:p>
          <a:endParaRPr lang="en-AU"/>
        </a:p>
      </dgm:t>
    </dgm:pt>
    <dgm:pt modelId="{2B80DF6B-2B16-4522-97A5-FC5C9E8CF3AF}" type="sibTrans" cxnId="{06415EC5-E3C0-4C4D-8F4C-719F8F21A466}">
      <dgm:prSet/>
      <dgm:spPr/>
      <dgm:t>
        <a:bodyPr/>
        <a:lstStyle/>
        <a:p>
          <a:endParaRPr lang="en-AU"/>
        </a:p>
      </dgm:t>
    </dgm:pt>
    <dgm:pt modelId="{CE3C39E7-ECAF-4F61-B7C2-BEDFC1F75578}">
      <dgm:prSet phldrT="[Text]"/>
      <dgm:spPr/>
      <dgm:t>
        <a:bodyPr/>
        <a:lstStyle/>
        <a:p>
          <a:r>
            <a:rPr lang="en-AU" dirty="0"/>
            <a:t>Retrieve Data</a:t>
          </a:r>
        </a:p>
      </dgm:t>
    </dgm:pt>
    <dgm:pt modelId="{958C8565-6D30-49A8-8E81-F3C867914DDA}" type="parTrans" cxnId="{1A08DF01-0935-47DD-90B7-60C7423CF1AA}">
      <dgm:prSet/>
      <dgm:spPr/>
      <dgm:t>
        <a:bodyPr/>
        <a:lstStyle/>
        <a:p>
          <a:endParaRPr lang="en-AU"/>
        </a:p>
      </dgm:t>
    </dgm:pt>
    <dgm:pt modelId="{184C5C0F-06C4-4D71-B9D6-429BB9999220}" type="sibTrans" cxnId="{1A08DF01-0935-47DD-90B7-60C7423CF1AA}">
      <dgm:prSet/>
      <dgm:spPr/>
      <dgm:t>
        <a:bodyPr/>
        <a:lstStyle/>
        <a:p>
          <a:endParaRPr lang="en-AU"/>
        </a:p>
      </dgm:t>
    </dgm:pt>
    <dgm:pt modelId="{5BFBD139-1CB4-4363-9269-7E6622BCBC8A}">
      <dgm:prSet phldrT="[Text]"/>
      <dgm:spPr/>
      <dgm:t>
        <a:bodyPr/>
        <a:lstStyle/>
        <a:p>
          <a:r>
            <a:rPr lang="en-AU" dirty="0"/>
            <a:t>2</a:t>
          </a:r>
        </a:p>
      </dgm:t>
    </dgm:pt>
    <dgm:pt modelId="{E5A98278-6C31-4453-A55D-57F65D25F29A}" type="parTrans" cxnId="{89792A35-31CC-4668-AF9C-3630FF0890D6}">
      <dgm:prSet/>
      <dgm:spPr/>
      <dgm:t>
        <a:bodyPr/>
        <a:lstStyle/>
        <a:p>
          <a:endParaRPr lang="en-AU"/>
        </a:p>
      </dgm:t>
    </dgm:pt>
    <dgm:pt modelId="{1729C903-BF67-4CA8-AEA3-0E26C71990CF}" type="sibTrans" cxnId="{89792A35-31CC-4668-AF9C-3630FF0890D6}">
      <dgm:prSet/>
      <dgm:spPr/>
      <dgm:t>
        <a:bodyPr/>
        <a:lstStyle/>
        <a:p>
          <a:endParaRPr lang="en-AU"/>
        </a:p>
      </dgm:t>
    </dgm:pt>
    <dgm:pt modelId="{A011E0F7-F588-4C8D-BCD6-7F6EA2E5E160}">
      <dgm:prSet phldrT="[Text]"/>
      <dgm:spPr/>
      <dgm:t>
        <a:bodyPr/>
        <a:lstStyle/>
        <a:p>
          <a:r>
            <a:rPr lang="en-AU" dirty="0"/>
            <a:t>3</a:t>
          </a:r>
        </a:p>
      </dgm:t>
    </dgm:pt>
    <dgm:pt modelId="{C45E2474-DC0C-4C2D-A545-69B7F9617BDF}" type="parTrans" cxnId="{C1A846BE-A192-4FB5-86CD-F8311577C380}">
      <dgm:prSet/>
      <dgm:spPr/>
      <dgm:t>
        <a:bodyPr/>
        <a:lstStyle/>
        <a:p>
          <a:endParaRPr lang="en-AU"/>
        </a:p>
      </dgm:t>
    </dgm:pt>
    <dgm:pt modelId="{CDAB4146-0D22-428A-A863-39DE97481B66}" type="sibTrans" cxnId="{C1A846BE-A192-4FB5-86CD-F8311577C380}">
      <dgm:prSet/>
      <dgm:spPr/>
      <dgm:t>
        <a:bodyPr/>
        <a:lstStyle/>
        <a:p>
          <a:endParaRPr lang="en-AU"/>
        </a:p>
      </dgm:t>
    </dgm:pt>
    <dgm:pt modelId="{348FA5D1-B30F-411C-BB3D-0D2E21C283AE}">
      <dgm:prSet/>
      <dgm:spPr/>
      <dgm:t>
        <a:bodyPr/>
        <a:lstStyle/>
        <a:p>
          <a:r>
            <a:rPr lang="en-AU" dirty="0"/>
            <a:t>Explore Data</a:t>
          </a:r>
        </a:p>
      </dgm:t>
    </dgm:pt>
    <dgm:pt modelId="{1EBB088E-853B-425E-AA04-B84EBE200B1D}" type="parTrans" cxnId="{90E46483-6B00-4B7E-ABD2-3B50DC70B56A}">
      <dgm:prSet/>
      <dgm:spPr/>
      <dgm:t>
        <a:bodyPr/>
        <a:lstStyle/>
        <a:p>
          <a:endParaRPr lang="en-AU"/>
        </a:p>
      </dgm:t>
    </dgm:pt>
    <dgm:pt modelId="{898E3428-D547-4459-8E1F-4005B6CD7FDB}" type="sibTrans" cxnId="{90E46483-6B00-4B7E-ABD2-3B50DC70B56A}">
      <dgm:prSet/>
      <dgm:spPr/>
      <dgm:t>
        <a:bodyPr/>
        <a:lstStyle/>
        <a:p>
          <a:endParaRPr lang="en-AU"/>
        </a:p>
      </dgm:t>
    </dgm:pt>
    <dgm:pt modelId="{5A4A2A31-33CE-4D85-95B8-30BCFCC84564}">
      <dgm:prSet phldrT="[Text]"/>
      <dgm:spPr/>
      <dgm:t>
        <a:bodyPr/>
        <a:lstStyle/>
        <a:p>
          <a:r>
            <a:rPr lang="en-AU" dirty="0"/>
            <a:t>Prepare Data</a:t>
          </a:r>
        </a:p>
      </dgm:t>
    </dgm:pt>
    <dgm:pt modelId="{386F910C-9E42-42E3-8DB4-BA690CE8E6AF}" type="parTrans" cxnId="{08957502-39B2-4284-B869-0F4AF255833F}">
      <dgm:prSet/>
      <dgm:spPr/>
      <dgm:t>
        <a:bodyPr/>
        <a:lstStyle/>
        <a:p>
          <a:endParaRPr lang="en-AU"/>
        </a:p>
      </dgm:t>
    </dgm:pt>
    <dgm:pt modelId="{5BD0E2C0-C15D-440D-8E6B-696DBA2699FB}" type="sibTrans" cxnId="{08957502-39B2-4284-B869-0F4AF255833F}">
      <dgm:prSet/>
      <dgm:spPr/>
      <dgm:t>
        <a:bodyPr/>
        <a:lstStyle/>
        <a:p>
          <a:endParaRPr lang="en-AU"/>
        </a:p>
      </dgm:t>
    </dgm:pt>
    <dgm:pt modelId="{EE02FF68-3676-4624-80D3-6B173EE9BBF9}">
      <dgm:prSet phldrT="[Text]"/>
      <dgm:spPr/>
      <dgm:t>
        <a:bodyPr/>
        <a:lstStyle/>
        <a:p>
          <a:r>
            <a:rPr lang="en-AU" dirty="0"/>
            <a:t>4</a:t>
          </a:r>
        </a:p>
      </dgm:t>
    </dgm:pt>
    <dgm:pt modelId="{2521CB2E-F768-40FC-80CE-BB7E6F85E803}" type="parTrans" cxnId="{8CD8E768-1F2D-439D-B3DE-748EBD0A032C}">
      <dgm:prSet/>
      <dgm:spPr/>
      <dgm:t>
        <a:bodyPr/>
        <a:lstStyle/>
        <a:p>
          <a:endParaRPr lang="en-AU"/>
        </a:p>
      </dgm:t>
    </dgm:pt>
    <dgm:pt modelId="{98AA5BE0-FCAD-4221-8F07-03024030CE23}" type="sibTrans" cxnId="{8CD8E768-1F2D-439D-B3DE-748EBD0A032C}">
      <dgm:prSet/>
      <dgm:spPr/>
      <dgm:t>
        <a:bodyPr/>
        <a:lstStyle/>
        <a:p>
          <a:endParaRPr lang="en-AU"/>
        </a:p>
      </dgm:t>
    </dgm:pt>
    <dgm:pt modelId="{CDB9C19B-2206-489F-9AF4-06D7B73435FA}">
      <dgm:prSet phldrT="[Text]"/>
      <dgm:spPr/>
      <dgm:t>
        <a:bodyPr/>
        <a:lstStyle/>
        <a:p>
          <a:r>
            <a:rPr lang="en-AU" dirty="0"/>
            <a:t>Develop model</a:t>
          </a:r>
        </a:p>
      </dgm:t>
    </dgm:pt>
    <dgm:pt modelId="{C6110966-2FD9-4059-AAA5-0E40DACCD8A4}" type="parTrans" cxnId="{06098B2C-5EB8-4A32-B7FD-D09BF10F0623}">
      <dgm:prSet/>
      <dgm:spPr/>
      <dgm:t>
        <a:bodyPr/>
        <a:lstStyle/>
        <a:p>
          <a:endParaRPr lang="en-AU"/>
        </a:p>
      </dgm:t>
    </dgm:pt>
    <dgm:pt modelId="{9CD2319A-FBBD-4F09-97F0-04241D46588D}" type="sibTrans" cxnId="{06098B2C-5EB8-4A32-B7FD-D09BF10F0623}">
      <dgm:prSet/>
      <dgm:spPr/>
      <dgm:t>
        <a:bodyPr/>
        <a:lstStyle/>
        <a:p>
          <a:endParaRPr lang="en-AU"/>
        </a:p>
      </dgm:t>
    </dgm:pt>
    <dgm:pt modelId="{C16DFD09-DC49-4373-A2B7-FA28DF1DF3B5}">
      <dgm:prSet phldrT="[Text]"/>
      <dgm:spPr/>
      <dgm:t>
        <a:bodyPr/>
        <a:lstStyle/>
        <a:p>
          <a:r>
            <a:rPr lang="en-AU" dirty="0"/>
            <a:t>5</a:t>
          </a:r>
        </a:p>
      </dgm:t>
    </dgm:pt>
    <dgm:pt modelId="{B31F0BE9-B5EB-42B5-8D28-09EFDC876BC6}" type="parTrans" cxnId="{E1D3D4E9-3833-4B2E-8858-189C5F7A2151}">
      <dgm:prSet/>
      <dgm:spPr/>
      <dgm:t>
        <a:bodyPr/>
        <a:lstStyle/>
        <a:p>
          <a:endParaRPr lang="en-AU"/>
        </a:p>
      </dgm:t>
    </dgm:pt>
    <dgm:pt modelId="{015E8DE0-440C-4CC0-B07A-0D6292878838}" type="sibTrans" cxnId="{E1D3D4E9-3833-4B2E-8858-189C5F7A2151}">
      <dgm:prSet/>
      <dgm:spPr/>
      <dgm:t>
        <a:bodyPr/>
        <a:lstStyle/>
        <a:p>
          <a:endParaRPr lang="en-AU"/>
        </a:p>
      </dgm:t>
    </dgm:pt>
    <dgm:pt modelId="{98C33624-850F-4F3E-951D-01B6717A12FD}">
      <dgm:prSet phldrT="[Text]"/>
      <dgm:spPr/>
      <dgm:t>
        <a:bodyPr/>
        <a:lstStyle/>
        <a:p>
          <a:r>
            <a:rPr lang="en-AU" dirty="0"/>
            <a:t>Assess performance</a:t>
          </a:r>
        </a:p>
      </dgm:t>
    </dgm:pt>
    <dgm:pt modelId="{971F66C8-3C43-4FD9-A81E-304F064692B3}" type="parTrans" cxnId="{05EC44E4-EB08-4921-A636-252049935D8E}">
      <dgm:prSet/>
      <dgm:spPr/>
      <dgm:t>
        <a:bodyPr/>
        <a:lstStyle/>
        <a:p>
          <a:endParaRPr lang="en-AU"/>
        </a:p>
      </dgm:t>
    </dgm:pt>
    <dgm:pt modelId="{ACBFDBAA-0A79-431B-B8BB-320665E8F46D}" type="sibTrans" cxnId="{05EC44E4-EB08-4921-A636-252049935D8E}">
      <dgm:prSet/>
      <dgm:spPr/>
      <dgm:t>
        <a:bodyPr/>
        <a:lstStyle/>
        <a:p>
          <a:endParaRPr lang="en-AU"/>
        </a:p>
      </dgm:t>
    </dgm:pt>
    <dgm:pt modelId="{9DEB1442-88FA-412E-AF8E-7CB0E69F502A}">
      <dgm:prSet phldrT="[Text]"/>
      <dgm:spPr/>
      <dgm:t>
        <a:bodyPr/>
        <a:lstStyle/>
        <a:p>
          <a:r>
            <a:rPr lang="en-AU" dirty="0"/>
            <a:t>6</a:t>
          </a:r>
        </a:p>
      </dgm:t>
    </dgm:pt>
    <dgm:pt modelId="{74C13E0E-DB61-4C27-AF4A-5D003EBA1EB3}" type="parTrans" cxnId="{0EE25DC9-0A81-48AA-9A3C-6A7E94891269}">
      <dgm:prSet/>
      <dgm:spPr/>
      <dgm:t>
        <a:bodyPr/>
        <a:lstStyle/>
        <a:p>
          <a:endParaRPr lang="en-AU"/>
        </a:p>
      </dgm:t>
    </dgm:pt>
    <dgm:pt modelId="{25E3C0CA-BAC0-4603-B919-9379C2301E4F}" type="sibTrans" cxnId="{0EE25DC9-0A81-48AA-9A3C-6A7E94891269}">
      <dgm:prSet/>
      <dgm:spPr/>
      <dgm:t>
        <a:bodyPr/>
        <a:lstStyle/>
        <a:p>
          <a:endParaRPr lang="en-AU"/>
        </a:p>
      </dgm:t>
    </dgm:pt>
    <dgm:pt modelId="{115B452B-C5B4-4656-A790-089EA493FD9B}">
      <dgm:prSet phldrT="[Text]"/>
      <dgm:spPr/>
      <dgm:t>
        <a:bodyPr/>
        <a:lstStyle/>
        <a:p>
          <a:r>
            <a:rPr lang="en-AU" dirty="0"/>
            <a:t>Submit Model</a:t>
          </a:r>
        </a:p>
      </dgm:t>
    </dgm:pt>
    <dgm:pt modelId="{86E039D6-19BF-4B6D-8925-32224574B6E6}" type="parTrans" cxnId="{8CA911E1-2113-4593-9211-A20709331E57}">
      <dgm:prSet/>
      <dgm:spPr/>
      <dgm:t>
        <a:bodyPr/>
        <a:lstStyle/>
        <a:p>
          <a:endParaRPr lang="en-AU"/>
        </a:p>
      </dgm:t>
    </dgm:pt>
    <dgm:pt modelId="{8CD38E03-E404-4769-A1CF-DE7C081184BF}" type="sibTrans" cxnId="{8CA911E1-2113-4593-9211-A20709331E57}">
      <dgm:prSet/>
      <dgm:spPr/>
      <dgm:t>
        <a:bodyPr/>
        <a:lstStyle/>
        <a:p>
          <a:endParaRPr lang="en-AU"/>
        </a:p>
      </dgm:t>
    </dgm:pt>
    <dgm:pt modelId="{F6E71AD5-E7D5-4410-9AC9-1BB6E7DD5B43}" type="pres">
      <dgm:prSet presAssocID="{C3AEF0A3-5CB2-49C6-9000-D056BBEFA60D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AU"/>
        </a:p>
      </dgm:t>
    </dgm:pt>
    <dgm:pt modelId="{7D341E6A-693C-4246-85DC-72CAF7928A21}" type="pres">
      <dgm:prSet presAssocID="{2CECF517-16A4-4A6B-B7D2-B920789ABBA4}" presName="composite" presStyleCnt="0"/>
      <dgm:spPr/>
    </dgm:pt>
    <dgm:pt modelId="{24BF4F90-A06D-4B1A-B0EF-10B8CFD6E7DD}" type="pres">
      <dgm:prSet presAssocID="{2CECF517-16A4-4A6B-B7D2-B920789ABBA4}" presName="parentText" presStyleLbl="alignNode1" presStyleIdx="0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AE732B93-C217-44D0-ADC0-3DFE6F1898F0}" type="pres">
      <dgm:prSet presAssocID="{2CECF517-16A4-4A6B-B7D2-B920789ABBA4}" presName="descendantText" presStyleLbl="alignAcc1" presStyleIdx="0" presStyleCnt="6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78ADC01D-AB1C-40CB-8B5E-D245B8AB5B5E}" type="pres">
      <dgm:prSet presAssocID="{2B80DF6B-2B16-4522-97A5-FC5C9E8CF3AF}" presName="sp" presStyleCnt="0"/>
      <dgm:spPr/>
    </dgm:pt>
    <dgm:pt modelId="{A138B799-96BE-480F-BDD2-25F06D9AB00D}" type="pres">
      <dgm:prSet presAssocID="{5BFBD139-1CB4-4363-9269-7E6622BCBC8A}" presName="composite" presStyleCnt="0"/>
      <dgm:spPr/>
    </dgm:pt>
    <dgm:pt modelId="{52AAD766-EB81-4258-BC93-9990ED45895D}" type="pres">
      <dgm:prSet presAssocID="{5BFBD139-1CB4-4363-9269-7E6622BCBC8A}" presName="parentText" presStyleLbl="alignNode1" presStyleIdx="1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9559C1D2-75D4-4C9C-AB81-9AFA23D91352}" type="pres">
      <dgm:prSet presAssocID="{5BFBD139-1CB4-4363-9269-7E6622BCBC8A}" presName="descendantText" presStyleLbl="alignAcc1" presStyleIdx="1" presStyleCnt="6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B8962A9A-F90F-4110-8583-A23FB70DC2F1}" type="pres">
      <dgm:prSet presAssocID="{1729C903-BF67-4CA8-AEA3-0E26C71990CF}" presName="sp" presStyleCnt="0"/>
      <dgm:spPr/>
    </dgm:pt>
    <dgm:pt modelId="{70554C38-21DA-4AE4-8ED7-BECEF9524931}" type="pres">
      <dgm:prSet presAssocID="{A011E0F7-F588-4C8D-BCD6-7F6EA2E5E160}" presName="composite" presStyleCnt="0"/>
      <dgm:spPr/>
    </dgm:pt>
    <dgm:pt modelId="{31787433-7D80-4525-B43A-631DD55E2578}" type="pres">
      <dgm:prSet presAssocID="{A011E0F7-F588-4C8D-BCD6-7F6EA2E5E160}" presName="parentText" presStyleLbl="alignNode1" presStyleIdx="2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BA4E67CC-F177-4F9B-A372-AB917E5C536B}" type="pres">
      <dgm:prSet presAssocID="{A011E0F7-F588-4C8D-BCD6-7F6EA2E5E160}" presName="descendantText" presStyleLbl="alignAcc1" presStyleIdx="2" presStyleCnt="6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003663A7-27E1-4DB1-927A-D52CCD7405BC}" type="pres">
      <dgm:prSet presAssocID="{CDAB4146-0D22-428A-A863-39DE97481B66}" presName="sp" presStyleCnt="0"/>
      <dgm:spPr/>
    </dgm:pt>
    <dgm:pt modelId="{BB1B1E7A-270C-4467-AC87-0810B343E45A}" type="pres">
      <dgm:prSet presAssocID="{EE02FF68-3676-4624-80D3-6B173EE9BBF9}" presName="composite" presStyleCnt="0"/>
      <dgm:spPr/>
    </dgm:pt>
    <dgm:pt modelId="{23FC2A95-3F55-43D8-8D98-17E198B2D967}" type="pres">
      <dgm:prSet presAssocID="{EE02FF68-3676-4624-80D3-6B173EE9BBF9}" presName="parentText" presStyleLbl="alignNode1" presStyleIdx="3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758B686D-4E4A-4503-A45C-4DD88C77BCEA}" type="pres">
      <dgm:prSet presAssocID="{EE02FF68-3676-4624-80D3-6B173EE9BBF9}" presName="descendantText" presStyleLbl="alignAcc1" presStyleIdx="3" presStyleCnt="6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CCCADA09-B1B5-4FE8-A591-3F37F01F2691}" type="pres">
      <dgm:prSet presAssocID="{98AA5BE0-FCAD-4221-8F07-03024030CE23}" presName="sp" presStyleCnt="0"/>
      <dgm:spPr/>
    </dgm:pt>
    <dgm:pt modelId="{570C415B-3B1D-4411-A57B-5C52584E2179}" type="pres">
      <dgm:prSet presAssocID="{C16DFD09-DC49-4373-A2B7-FA28DF1DF3B5}" presName="composite" presStyleCnt="0"/>
      <dgm:spPr/>
    </dgm:pt>
    <dgm:pt modelId="{86DE861C-2F44-4B08-88B3-F73CA49E686F}" type="pres">
      <dgm:prSet presAssocID="{C16DFD09-DC49-4373-A2B7-FA28DF1DF3B5}" presName="parentText" presStyleLbl="alignNode1" presStyleIdx="4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82529F0F-0490-4B71-B1B1-2A1CCE250566}" type="pres">
      <dgm:prSet presAssocID="{C16DFD09-DC49-4373-A2B7-FA28DF1DF3B5}" presName="descendantText" presStyleLbl="alignAcc1" presStyleIdx="4" presStyleCnt="6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8936DA3B-791C-4A65-9E56-7E76A94A8D17}" type="pres">
      <dgm:prSet presAssocID="{015E8DE0-440C-4CC0-B07A-0D6292878838}" presName="sp" presStyleCnt="0"/>
      <dgm:spPr/>
    </dgm:pt>
    <dgm:pt modelId="{FD423471-88E5-4D1C-85A7-2255F25D7AEA}" type="pres">
      <dgm:prSet presAssocID="{9DEB1442-88FA-412E-AF8E-7CB0E69F502A}" presName="composite" presStyleCnt="0"/>
      <dgm:spPr/>
    </dgm:pt>
    <dgm:pt modelId="{A79FA5CD-F63A-4C28-A6AF-33555776AA10}" type="pres">
      <dgm:prSet presAssocID="{9DEB1442-88FA-412E-AF8E-7CB0E69F502A}" presName="parentText" presStyleLbl="alignNode1" presStyleIdx="5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3BCA5A54-89C5-48D5-9936-31D0A1F44ABE}" type="pres">
      <dgm:prSet presAssocID="{9DEB1442-88FA-412E-AF8E-7CB0E69F502A}" presName="descendantText" presStyleLbl="alignAcc1" presStyleIdx="5" presStyleCnt="6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</dgm:ptLst>
  <dgm:cxnLst>
    <dgm:cxn modelId="{06098B2C-5EB8-4A32-B7FD-D09BF10F0623}" srcId="{EE02FF68-3676-4624-80D3-6B173EE9BBF9}" destId="{CDB9C19B-2206-489F-9AF4-06D7B73435FA}" srcOrd="0" destOrd="0" parTransId="{C6110966-2FD9-4059-AAA5-0E40DACCD8A4}" sibTransId="{9CD2319A-FBBD-4F09-97F0-04241D46588D}"/>
    <dgm:cxn modelId="{BD2800D8-69AB-4D19-810E-12C2D4B10951}" type="presOf" srcId="{5BFBD139-1CB4-4363-9269-7E6622BCBC8A}" destId="{52AAD766-EB81-4258-BC93-9990ED45895D}" srcOrd="0" destOrd="0" presId="urn:microsoft.com/office/officeart/2005/8/layout/chevron2"/>
    <dgm:cxn modelId="{0EE25DC9-0A81-48AA-9A3C-6A7E94891269}" srcId="{C3AEF0A3-5CB2-49C6-9000-D056BBEFA60D}" destId="{9DEB1442-88FA-412E-AF8E-7CB0E69F502A}" srcOrd="5" destOrd="0" parTransId="{74C13E0E-DB61-4C27-AF4A-5D003EBA1EB3}" sibTransId="{25E3C0CA-BAC0-4603-B919-9379C2301E4F}"/>
    <dgm:cxn modelId="{59DBBBD0-C0F7-4716-B9F3-F38964A47423}" type="presOf" srcId="{348FA5D1-B30F-411C-BB3D-0D2E21C283AE}" destId="{9559C1D2-75D4-4C9C-AB81-9AFA23D91352}" srcOrd="0" destOrd="0" presId="urn:microsoft.com/office/officeart/2005/8/layout/chevron2"/>
    <dgm:cxn modelId="{89792A35-31CC-4668-AF9C-3630FF0890D6}" srcId="{C3AEF0A3-5CB2-49C6-9000-D056BBEFA60D}" destId="{5BFBD139-1CB4-4363-9269-7E6622BCBC8A}" srcOrd="1" destOrd="0" parTransId="{E5A98278-6C31-4453-A55D-57F65D25F29A}" sibTransId="{1729C903-BF67-4CA8-AEA3-0E26C71990CF}"/>
    <dgm:cxn modelId="{FC3F7CB8-CF2C-46DF-96A8-3B026E4A1104}" type="presOf" srcId="{C3AEF0A3-5CB2-49C6-9000-D056BBEFA60D}" destId="{F6E71AD5-E7D5-4410-9AC9-1BB6E7DD5B43}" srcOrd="0" destOrd="0" presId="urn:microsoft.com/office/officeart/2005/8/layout/chevron2"/>
    <dgm:cxn modelId="{06415EC5-E3C0-4C4D-8F4C-719F8F21A466}" srcId="{C3AEF0A3-5CB2-49C6-9000-D056BBEFA60D}" destId="{2CECF517-16A4-4A6B-B7D2-B920789ABBA4}" srcOrd="0" destOrd="0" parTransId="{7ED45248-2497-4A86-A6A4-0363CA21B9E6}" sibTransId="{2B80DF6B-2B16-4522-97A5-FC5C9E8CF3AF}"/>
    <dgm:cxn modelId="{E1D3D4E9-3833-4B2E-8858-189C5F7A2151}" srcId="{C3AEF0A3-5CB2-49C6-9000-D056BBEFA60D}" destId="{C16DFD09-DC49-4373-A2B7-FA28DF1DF3B5}" srcOrd="4" destOrd="0" parTransId="{B31F0BE9-B5EB-42B5-8D28-09EFDC876BC6}" sibTransId="{015E8DE0-440C-4CC0-B07A-0D6292878838}"/>
    <dgm:cxn modelId="{90187ACB-8ADA-4068-9E05-04F234CC67E5}" type="presOf" srcId="{EE02FF68-3676-4624-80D3-6B173EE9BBF9}" destId="{23FC2A95-3F55-43D8-8D98-17E198B2D967}" srcOrd="0" destOrd="0" presId="urn:microsoft.com/office/officeart/2005/8/layout/chevron2"/>
    <dgm:cxn modelId="{2C8F9C43-0480-49A7-93B0-65B03DC82507}" type="presOf" srcId="{CDB9C19B-2206-489F-9AF4-06D7B73435FA}" destId="{758B686D-4E4A-4503-A45C-4DD88C77BCEA}" srcOrd="0" destOrd="0" presId="urn:microsoft.com/office/officeart/2005/8/layout/chevron2"/>
    <dgm:cxn modelId="{05EC44E4-EB08-4921-A636-252049935D8E}" srcId="{C16DFD09-DC49-4373-A2B7-FA28DF1DF3B5}" destId="{98C33624-850F-4F3E-951D-01B6717A12FD}" srcOrd="0" destOrd="0" parTransId="{971F66C8-3C43-4FD9-A81E-304F064692B3}" sibTransId="{ACBFDBAA-0A79-431B-B8BB-320665E8F46D}"/>
    <dgm:cxn modelId="{72ABE755-C560-4341-BC49-F739521B1EAA}" type="presOf" srcId="{9DEB1442-88FA-412E-AF8E-7CB0E69F502A}" destId="{A79FA5CD-F63A-4C28-A6AF-33555776AA10}" srcOrd="0" destOrd="0" presId="urn:microsoft.com/office/officeart/2005/8/layout/chevron2"/>
    <dgm:cxn modelId="{B1BD7F03-3E64-44AB-B1E9-A7FE01E076BD}" type="presOf" srcId="{A011E0F7-F588-4C8D-BCD6-7F6EA2E5E160}" destId="{31787433-7D80-4525-B43A-631DD55E2578}" srcOrd="0" destOrd="0" presId="urn:microsoft.com/office/officeart/2005/8/layout/chevron2"/>
    <dgm:cxn modelId="{DAB81238-FC97-4ED2-B413-DB0F5E23FCB6}" type="presOf" srcId="{2CECF517-16A4-4A6B-B7D2-B920789ABBA4}" destId="{24BF4F90-A06D-4B1A-B0EF-10B8CFD6E7DD}" srcOrd="0" destOrd="0" presId="urn:microsoft.com/office/officeart/2005/8/layout/chevron2"/>
    <dgm:cxn modelId="{79D1A853-7482-40D5-BDA9-70EA4220A74C}" type="presOf" srcId="{CE3C39E7-ECAF-4F61-B7C2-BEDFC1F75578}" destId="{AE732B93-C217-44D0-ADC0-3DFE6F1898F0}" srcOrd="0" destOrd="0" presId="urn:microsoft.com/office/officeart/2005/8/layout/chevron2"/>
    <dgm:cxn modelId="{1A08DF01-0935-47DD-90B7-60C7423CF1AA}" srcId="{2CECF517-16A4-4A6B-B7D2-B920789ABBA4}" destId="{CE3C39E7-ECAF-4F61-B7C2-BEDFC1F75578}" srcOrd="0" destOrd="0" parTransId="{958C8565-6D30-49A8-8E81-F3C867914DDA}" sibTransId="{184C5C0F-06C4-4D71-B9D6-429BB9999220}"/>
    <dgm:cxn modelId="{90E46483-6B00-4B7E-ABD2-3B50DC70B56A}" srcId="{5BFBD139-1CB4-4363-9269-7E6622BCBC8A}" destId="{348FA5D1-B30F-411C-BB3D-0D2E21C283AE}" srcOrd="0" destOrd="0" parTransId="{1EBB088E-853B-425E-AA04-B84EBE200B1D}" sibTransId="{898E3428-D547-4459-8E1F-4005B6CD7FDB}"/>
    <dgm:cxn modelId="{74BF84D0-D319-4E71-8D90-69774F42CA2D}" type="presOf" srcId="{C16DFD09-DC49-4373-A2B7-FA28DF1DF3B5}" destId="{86DE861C-2F44-4B08-88B3-F73CA49E686F}" srcOrd="0" destOrd="0" presId="urn:microsoft.com/office/officeart/2005/8/layout/chevron2"/>
    <dgm:cxn modelId="{08957502-39B2-4284-B869-0F4AF255833F}" srcId="{A011E0F7-F588-4C8D-BCD6-7F6EA2E5E160}" destId="{5A4A2A31-33CE-4D85-95B8-30BCFCC84564}" srcOrd="0" destOrd="0" parTransId="{386F910C-9E42-42E3-8DB4-BA690CE8E6AF}" sibTransId="{5BD0E2C0-C15D-440D-8E6B-696DBA2699FB}"/>
    <dgm:cxn modelId="{263F4014-F564-4668-AA87-9B67C534EB2F}" type="presOf" srcId="{98C33624-850F-4F3E-951D-01B6717A12FD}" destId="{82529F0F-0490-4B71-B1B1-2A1CCE250566}" srcOrd="0" destOrd="0" presId="urn:microsoft.com/office/officeart/2005/8/layout/chevron2"/>
    <dgm:cxn modelId="{C1A846BE-A192-4FB5-86CD-F8311577C380}" srcId="{C3AEF0A3-5CB2-49C6-9000-D056BBEFA60D}" destId="{A011E0F7-F588-4C8D-BCD6-7F6EA2E5E160}" srcOrd="2" destOrd="0" parTransId="{C45E2474-DC0C-4C2D-A545-69B7F9617BDF}" sibTransId="{CDAB4146-0D22-428A-A863-39DE97481B66}"/>
    <dgm:cxn modelId="{A5213644-008E-496D-A731-631A02BAF3E7}" type="presOf" srcId="{115B452B-C5B4-4656-A790-089EA493FD9B}" destId="{3BCA5A54-89C5-48D5-9936-31D0A1F44ABE}" srcOrd="0" destOrd="0" presId="urn:microsoft.com/office/officeart/2005/8/layout/chevron2"/>
    <dgm:cxn modelId="{8CD8E768-1F2D-439D-B3DE-748EBD0A032C}" srcId="{C3AEF0A3-5CB2-49C6-9000-D056BBEFA60D}" destId="{EE02FF68-3676-4624-80D3-6B173EE9BBF9}" srcOrd="3" destOrd="0" parTransId="{2521CB2E-F768-40FC-80CE-BB7E6F85E803}" sibTransId="{98AA5BE0-FCAD-4221-8F07-03024030CE23}"/>
    <dgm:cxn modelId="{8CA911E1-2113-4593-9211-A20709331E57}" srcId="{9DEB1442-88FA-412E-AF8E-7CB0E69F502A}" destId="{115B452B-C5B4-4656-A790-089EA493FD9B}" srcOrd="0" destOrd="0" parTransId="{86E039D6-19BF-4B6D-8925-32224574B6E6}" sibTransId="{8CD38E03-E404-4769-A1CF-DE7C081184BF}"/>
    <dgm:cxn modelId="{FF7DB346-76ED-4C9D-B154-2C8FB0750029}" type="presOf" srcId="{5A4A2A31-33CE-4D85-95B8-30BCFCC84564}" destId="{BA4E67CC-F177-4F9B-A372-AB917E5C536B}" srcOrd="0" destOrd="0" presId="urn:microsoft.com/office/officeart/2005/8/layout/chevron2"/>
    <dgm:cxn modelId="{B50F59DD-8A8F-4DF1-B4EA-3D1C90B5E192}" type="presParOf" srcId="{F6E71AD5-E7D5-4410-9AC9-1BB6E7DD5B43}" destId="{7D341E6A-693C-4246-85DC-72CAF7928A21}" srcOrd="0" destOrd="0" presId="urn:microsoft.com/office/officeart/2005/8/layout/chevron2"/>
    <dgm:cxn modelId="{0E0CA047-BC10-4AB2-AA36-E5D64F5EEE26}" type="presParOf" srcId="{7D341E6A-693C-4246-85DC-72CAF7928A21}" destId="{24BF4F90-A06D-4B1A-B0EF-10B8CFD6E7DD}" srcOrd="0" destOrd="0" presId="urn:microsoft.com/office/officeart/2005/8/layout/chevron2"/>
    <dgm:cxn modelId="{F0B3B389-E1BA-47A4-8B4B-F8DD1E61C530}" type="presParOf" srcId="{7D341E6A-693C-4246-85DC-72CAF7928A21}" destId="{AE732B93-C217-44D0-ADC0-3DFE6F1898F0}" srcOrd="1" destOrd="0" presId="urn:microsoft.com/office/officeart/2005/8/layout/chevron2"/>
    <dgm:cxn modelId="{A39C2DEA-56AD-4B8E-A099-8E79AF22BC4A}" type="presParOf" srcId="{F6E71AD5-E7D5-4410-9AC9-1BB6E7DD5B43}" destId="{78ADC01D-AB1C-40CB-8B5E-D245B8AB5B5E}" srcOrd="1" destOrd="0" presId="urn:microsoft.com/office/officeart/2005/8/layout/chevron2"/>
    <dgm:cxn modelId="{6449962E-3B2D-4E9B-B242-0383815AF198}" type="presParOf" srcId="{F6E71AD5-E7D5-4410-9AC9-1BB6E7DD5B43}" destId="{A138B799-96BE-480F-BDD2-25F06D9AB00D}" srcOrd="2" destOrd="0" presId="urn:microsoft.com/office/officeart/2005/8/layout/chevron2"/>
    <dgm:cxn modelId="{521040EF-766D-4029-8039-8FD29221487D}" type="presParOf" srcId="{A138B799-96BE-480F-BDD2-25F06D9AB00D}" destId="{52AAD766-EB81-4258-BC93-9990ED45895D}" srcOrd="0" destOrd="0" presId="urn:microsoft.com/office/officeart/2005/8/layout/chevron2"/>
    <dgm:cxn modelId="{BBC6A5E1-EF03-42BA-A438-AA0FC4C6F42B}" type="presParOf" srcId="{A138B799-96BE-480F-BDD2-25F06D9AB00D}" destId="{9559C1D2-75D4-4C9C-AB81-9AFA23D91352}" srcOrd="1" destOrd="0" presId="urn:microsoft.com/office/officeart/2005/8/layout/chevron2"/>
    <dgm:cxn modelId="{AAFA1031-2C24-4243-ADF7-471A28836EF8}" type="presParOf" srcId="{F6E71AD5-E7D5-4410-9AC9-1BB6E7DD5B43}" destId="{B8962A9A-F90F-4110-8583-A23FB70DC2F1}" srcOrd="3" destOrd="0" presId="urn:microsoft.com/office/officeart/2005/8/layout/chevron2"/>
    <dgm:cxn modelId="{498D533A-8EEB-468B-B055-0D1C570C1276}" type="presParOf" srcId="{F6E71AD5-E7D5-4410-9AC9-1BB6E7DD5B43}" destId="{70554C38-21DA-4AE4-8ED7-BECEF9524931}" srcOrd="4" destOrd="0" presId="urn:microsoft.com/office/officeart/2005/8/layout/chevron2"/>
    <dgm:cxn modelId="{42B6AE34-3268-4097-96C9-D9F6FFA0207D}" type="presParOf" srcId="{70554C38-21DA-4AE4-8ED7-BECEF9524931}" destId="{31787433-7D80-4525-B43A-631DD55E2578}" srcOrd="0" destOrd="0" presId="urn:microsoft.com/office/officeart/2005/8/layout/chevron2"/>
    <dgm:cxn modelId="{277E6F1B-6037-444F-AD78-308A0AF27F66}" type="presParOf" srcId="{70554C38-21DA-4AE4-8ED7-BECEF9524931}" destId="{BA4E67CC-F177-4F9B-A372-AB917E5C536B}" srcOrd="1" destOrd="0" presId="urn:microsoft.com/office/officeart/2005/8/layout/chevron2"/>
    <dgm:cxn modelId="{BB20D58A-2272-4A4F-BB38-7F7827C348FD}" type="presParOf" srcId="{F6E71AD5-E7D5-4410-9AC9-1BB6E7DD5B43}" destId="{003663A7-27E1-4DB1-927A-D52CCD7405BC}" srcOrd="5" destOrd="0" presId="urn:microsoft.com/office/officeart/2005/8/layout/chevron2"/>
    <dgm:cxn modelId="{271CD3E5-17B2-4ADC-8390-BF8B3A44A7A9}" type="presParOf" srcId="{F6E71AD5-E7D5-4410-9AC9-1BB6E7DD5B43}" destId="{BB1B1E7A-270C-4467-AC87-0810B343E45A}" srcOrd="6" destOrd="0" presId="urn:microsoft.com/office/officeart/2005/8/layout/chevron2"/>
    <dgm:cxn modelId="{7633B907-B08B-43C2-BEE3-1C59B8CA108C}" type="presParOf" srcId="{BB1B1E7A-270C-4467-AC87-0810B343E45A}" destId="{23FC2A95-3F55-43D8-8D98-17E198B2D967}" srcOrd="0" destOrd="0" presId="urn:microsoft.com/office/officeart/2005/8/layout/chevron2"/>
    <dgm:cxn modelId="{E540142B-5945-471A-BA44-DAF68A5C19AB}" type="presParOf" srcId="{BB1B1E7A-270C-4467-AC87-0810B343E45A}" destId="{758B686D-4E4A-4503-A45C-4DD88C77BCEA}" srcOrd="1" destOrd="0" presId="urn:microsoft.com/office/officeart/2005/8/layout/chevron2"/>
    <dgm:cxn modelId="{B01D7DF4-67EF-4818-A3C1-250033A3EEAB}" type="presParOf" srcId="{F6E71AD5-E7D5-4410-9AC9-1BB6E7DD5B43}" destId="{CCCADA09-B1B5-4FE8-A591-3F37F01F2691}" srcOrd="7" destOrd="0" presId="urn:microsoft.com/office/officeart/2005/8/layout/chevron2"/>
    <dgm:cxn modelId="{FB0E82C4-8CC4-4428-8F9E-30160CF6B5E6}" type="presParOf" srcId="{F6E71AD5-E7D5-4410-9AC9-1BB6E7DD5B43}" destId="{570C415B-3B1D-4411-A57B-5C52584E2179}" srcOrd="8" destOrd="0" presId="urn:microsoft.com/office/officeart/2005/8/layout/chevron2"/>
    <dgm:cxn modelId="{A0A97FE5-0E5B-4085-AC81-DC61F7CCA989}" type="presParOf" srcId="{570C415B-3B1D-4411-A57B-5C52584E2179}" destId="{86DE861C-2F44-4B08-88B3-F73CA49E686F}" srcOrd="0" destOrd="0" presId="urn:microsoft.com/office/officeart/2005/8/layout/chevron2"/>
    <dgm:cxn modelId="{4CBFEC5A-F74F-4A10-810C-0ED2E28C5286}" type="presParOf" srcId="{570C415B-3B1D-4411-A57B-5C52584E2179}" destId="{82529F0F-0490-4B71-B1B1-2A1CCE250566}" srcOrd="1" destOrd="0" presId="urn:microsoft.com/office/officeart/2005/8/layout/chevron2"/>
    <dgm:cxn modelId="{E443DF13-A36D-4A41-AF94-53548094E000}" type="presParOf" srcId="{F6E71AD5-E7D5-4410-9AC9-1BB6E7DD5B43}" destId="{8936DA3B-791C-4A65-9E56-7E76A94A8D17}" srcOrd="9" destOrd="0" presId="urn:microsoft.com/office/officeart/2005/8/layout/chevron2"/>
    <dgm:cxn modelId="{DE9C64E3-8B68-4C6C-8C00-CBA96F132EE3}" type="presParOf" srcId="{F6E71AD5-E7D5-4410-9AC9-1BB6E7DD5B43}" destId="{FD423471-88E5-4D1C-85A7-2255F25D7AEA}" srcOrd="10" destOrd="0" presId="urn:microsoft.com/office/officeart/2005/8/layout/chevron2"/>
    <dgm:cxn modelId="{1CB9C537-D4C1-4F7C-9EED-9E30518CF7BA}" type="presParOf" srcId="{FD423471-88E5-4D1C-85A7-2255F25D7AEA}" destId="{A79FA5CD-F63A-4C28-A6AF-33555776AA10}" srcOrd="0" destOrd="0" presId="urn:microsoft.com/office/officeart/2005/8/layout/chevron2"/>
    <dgm:cxn modelId="{7296835D-445E-413D-99C4-05602EADBD42}" type="presParOf" srcId="{FD423471-88E5-4D1C-85A7-2255F25D7AEA}" destId="{3BCA5A54-89C5-48D5-9936-31D0A1F44ABE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BF4F90-A06D-4B1A-B0EF-10B8CFD6E7DD}">
      <dsp:nvSpPr>
        <dsp:cNvPr id="0" name=""/>
        <dsp:cNvSpPr/>
      </dsp:nvSpPr>
      <dsp:spPr>
        <a:xfrm rot="5400000">
          <a:off x="-143572" y="143701"/>
          <a:ext cx="957150" cy="67000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800" kern="1200" dirty="0"/>
            <a:t>1</a:t>
          </a:r>
        </a:p>
      </dsp:txBody>
      <dsp:txXfrm rot="-5400000">
        <a:off x="1" y="335132"/>
        <a:ext cx="670005" cy="287145"/>
      </dsp:txXfrm>
    </dsp:sp>
    <dsp:sp modelId="{AE732B93-C217-44D0-ADC0-3DFE6F1898F0}">
      <dsp:nvSpPr>
        <dsp:cNvPr id="0" name=""/>
        <dsp:cNvSpPr/>
      </dsp:nvSpPr>
      <dsp:spPr>
        <a:xfrm rot="5400000">
          <a:off x="3156019" y="-2485885"/>
          <a:ext cx="622148" cy="559417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22860" rIns="22860" bIns="2286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AU" sz="3600" kern="1200" dirty="0"/>
            <a:t>Retrieve Data</a:t>
          </a:r>
        </a:p>
      </dsp:txBody>
      <dsp:txXfrm rot="-5400000">
        <a:off x="670006" y="30499"/>
        <a:ext cx="5563805" cy="561406"/>
      </dsp:txXfrm>
    </dsp:sp>
    <dsp:sp modelId="{52AAD766-EB81-4258-BC93-9990ED45895D}">
      <dsp:nvSpPr>
        <dsp:cNvPr id="0" name=""/>
        <dsp:cNvSpPr/>
      </dsp:nvSpPr>
      <dsp:spPr>
        <a:xfrm rot="5400000">
          <a:off x="-143572" y="1003289"/>
          <a:ext cx="957150" cy="67000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800" kern="1200" dirty="0"/>
            <a:t>2</a:t>
          </a:r>
        </a:p>
      </dsp:txBody>
      <dsp:txXfrm rot="-5400000">
        <a:off x="1" y="1194720"/>
        <a:ext cx="670005" cy="287145"/>
      </dsp:txXfrm>
    </dsp:sp>
    <dsp:sp modelId="{9559C1D2-75D4-4C9C-AB81-9AFA23D91352}">
      <dsp:nvSpPr>
        <dsp:cNvPr id="0" name=""/>
        <dsp:cNvSpPr/>
      </dsp:nvSpPr>
      <dsp:spPr>
        <a:xfrm rot="5400000">
          <a:off x="3156019" y="-1626297"/>
          <a:ext cx="622148" cy="559417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22860" rIns="22860" bIns="2286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AU" sz="3600" kern="1200" dirty="0"/>
            <a:t>Explore Data</a:t>
          </a:r>
        </a:p>
      </dsp:txBody>
      <dsp:txXfrm rot="-5400000">
        <a:off x="670006" y="890087"/>
        <a:ext cx="5563805" cy="561406"/>
      </dsp:txXfrm>
    </dsp:sp>
    <dsp:sp modelId="{31787433-7D80-4525-B43A-631DD55E2578}">
      <dsp:nvSpPr>
        <dsp:cNvPr id="0" name=""/>
        <dsp:cNvSpPr/>
      </dsp:nvSpPr>
      <dsp:spPr>
        <a:xfrm rot="5400000">
          <a:off x="-143572" y="1862877"/>
          <a:ext cx="957150" cy="67000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800" kern="1200" dirty="0"/>
            <a:t>3</a:t>
          </a:r>
        </a:p>
      </dsp:txBody>
      <dsp:txXfrm rot="-5400000">
        <a:off x="1" y="2054308"/>
        <a:ext cx="670005" cy="287145"/>
      </dsp:txXfrm>
    </dsp:sp>
    <dsp:sp modelId="{BA4E67CC-F177-4F9B-A372-AB917E5C536B}">
      <dsp:nvSpPr>
        <dsp:cNvPr id="0" name=""/>
        <dsp:cNvSpPr/>
      </dsp:nvSpPr>
      <dsp:spPr>
        <a:xfrm rot="5400000">
          <a:off x="3156019" y="-766709"/>
          <a:ext cx="622148" cy="559417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22860" rIns="22860" bIns="2286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AU" sz="3600" kern="1200" dirty="0"/>
            <a:t>Prepare Data</a:t>
          </a:r>
        </a:p>
      </dsp:txBody>
      <dsp:txXfrm rot="-5400000">
        <a:off x="670006" y="1749675"/>
        <a:ext cx="5563805" cy="561406"/>
      </dsp:txXfrm>
    </dsp:sp>
    <dsp:sp modelId="{23FC2A95-3F55-43D8-8D98-17E198B2D967}">
      <dsp:nvSpPr>
        <dsp:cNvPr id="0" name=""/>
        <dsp:cNvSpPr/>
      </dsp:nvSpPr>
      <dsp:spPr>
        <a:xfrm rot="5400000">
          <a:off x="-143572" y="2722465"/>
          <a:ext cx="957150" cy="67000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800" kern="1200" dirty="0"/>
            <a:t>4</a:t>
          </a:r>
        </a:p>
      </dsp:txBody>
      <dsp:txXfrm rot="-5400000">
        <a:off x="1" y="2913896"/>
        <a:ext cx="670005" cy="287145"/>
      </dsp:txXfrm>
    </dsp:sp>
    <dsp:sp modelId="{758B686D-4E4A-4503-A45C-4DD88C77BCEA}">
      <dsp:nvSpPr>
        <dsp:cNvPr id="0" name=""/>
        <dsp:cNvSpPr/>
      </dsp:nvSpPr>
      <dsp:spPr>
        <a:xfrm rot="5400000">
          <a:off x="3156019" y="92878"/>
          <a:ext cx="622148" cy="559417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22860" rIns="22860" bIns="2286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AU" sz="3600" kern="1200" dirty="0"/>
            <a:t>Develop model</a:t>
          </a:r>
        </a:p>
      </dsp:txBody>
      <dsp:txXfrm rot="-5400000">
        <a:off x="670006" y="2609263"/>
        <a:ext cx="5563805" cy="561406"/>
      </dsp:txXfrm>
    </dsp:sp>
    <dsp:sp modelId="{86DE861C-2F44-4B08-88B3-F73CA49E686F}">
      <dsp:nvSpPr>
        <dsp:cNvPr id="0" name=""/>
        <dsp:cNvSpPr/>
      </dsp:nvSpPr>
      <dsp:spPr>
        <a:xfrm rot="5400000">
          <a:off x="-143572" y="3582053"/>
          <a:ext cx="957150" cy="67000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800" kern="1200" dirty="0"/>
            <a:t>5</a:t>
          </a:r>
        </a:p>
      </dsp:txBody>
      <dsp:txXfrm rot="-5400000">
        <a:off x="1" y="3773484"/>
        <a:ext cx="670005" cy="287145"/>
      </dsp:txXfrm>
    </dsp:sp>
    <dsp:sp modelId="{82529F0F-0490-4B71-B1B1-2A1CCE250566}">
      <dsp:nvSpPr>
        <dsp:cNvPr id="0" name=""/>
        <dsp:cNvSpPr/>
      </dsp:nvSpPr>
      <dsp:spPr>
        <a:xfrm rot="5400000">
          <a:off x="3156019" y="952466"/>
          <a:ext cx="622148" cy="559417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22860" rIns="22860" bIns="2286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AU" sz="3600" kern="1200" dirty="0"/>
            <a:t>Assess performance</a:t>
          </a:r>
        </a:p>
      </dsp:txBody>
      <dsp:txXfrm rot="-5400000">
        <a:off x="670006" y="3468851"/>
        <a:ext cx="5563805" cy="561406"/>
      </dsp:txXfrm>
    </dsp:sp>
    <dsp:sp modelId="{A79FA5CD-F63A-4C28-A6AF-33555776AA10}">
      <dsp:nvSpPr>
        <dsp:cNvPr id="0" name=""/>
        <dsp:cNvSpPr/>
      </dsp:nvSpPr>
      <dsp:spPr>
        <a:xfrm rot="5400000">
          <a:off x="-143572" y="4441641"/>
          <a:ext cx="957150" cy="67000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800" kern="1200" dirty="0"/>
            <a:t>6</a:t>
          </a:r>
        </a:p>
      </dsp:txBody>
      <dsp:txXfrm rot="-5400000">
        <a:off x="1" y="4633072"/>
        <a:ext cx="670005" cy="287145"/>
      </dsp:txXfrm>
    </dsp:sp>
    <dsp:sp modelId="{3BCA5A54-89C5-48D5-9936-31D0A1F44ABE}">
      <dsp:nvSpPr>
        <dsp:cNvPr id="0" name=""/>
        <dsp:cNvSpPr/>
      </dsp:nvSpPr>
      <dsp:spPr>
        <a:xfrm rot="5400000">
          <a:off x="3156019" y="1812054"/>
          <a:ext cx="622148" cy="559417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22860" rIns="22860" bIns="2286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AU" sz="3600" kern="1200" dirty="0"/>
            <a:t>Submit Model</a:t>
          </a:r>
        </a:p>
      </dsp:txBody>
      <dsp:txXfrm rot="-5400000">
        <a:off x="670006" y="4328439"/>
        <a:ext cx="5563805" cy="5614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11/2/2018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11/2/2018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Initially started on own but requested to join team </a:t>
            </a:r>
            <a:r>
              <a:rPr lang="en-AU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UnicorNN</a:t>
            </a:r>
            <a:endParaRPr lang="en-AU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Createing</a:t>
            </a:r>
            <a:r>
              <a:rPr lang="en-AU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a clean dataset took 80% of time for this project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507346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 smtClean="0"/>
              <a:t>Data inconsistencies: gaps, </a:t>
            </a:r>
            <a:r>
              <a:rPr lang="en-US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varying start/stop dates for smart-meter acquisition.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921339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break the data down into a manageable size as quickly as possible -</a:t>
            </a:r>
            <a:endParaRPr lang="en-AU" sz="1200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AU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– build models on this, then run the workflows on the larger dataset.</a:t>
            </a:r>
          </a:p>
          <a:p>
            <a:endParaRPr lang="en-AU" sz="1200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AU" sz="12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Clustering large time series datasets using </a:t>
            </a:r>
            <a:r>
              <a:rPr lang="en-AU" sz="12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kNN</a:t>
            </a:r>
            <a:r>
              <a:rPr lang="en-AU" sz="12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and dynamic time warping </a:t>
            </a:r>
            <a:endParaRPr lang="en-AU" sz="1050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0" indent="0">
              <a:buNone/>
            </a:pPr>
            <a:r>
              <a:rPr lang="en-AU" sz="12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is very compute intensive</a:t>
            </a:r>
            <a:endParaRPr lang="en-AU" sz="1050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AU" sz="1200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906066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11/2/2018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11/2/2018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11/2/2018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11/2/2018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11/2/2018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11/2/2018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11/2/2018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11/2/2018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11/2/2018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11/2/2018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11/2/2018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11/2/2018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1532384"/>
            <a:ext cx="8735325" cy="2000251"/>
          </a:xfrm>
        </p:spPr>
        <p:txBody>
          <a:bodyPr/>
          <a:lstStyle/>
          <a:p>
            <a:r>
              <a:rPr lang="en-US" dirty="0"/>
              <a:t>Western Power Hack-a-Gig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625176" y="3573016"/>
            <a:ext cx="8735325" cy="1752600"/>
          </a:xfrm>
        </p:spPr>
        <p:txBody>
          <a:bodyPr/>
          <a:lstStyle/>
          <a:p>
            <a:r>
              <a:rPr lang="en-US" dirty="0"/>
              <a:t>Team </a:t>
            </a:r>
            <a:r>
              <a:rPr lang="en-US" dirty="0" err="1"/>
              <a:t>UnicorNN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B00556E9-6BE7-4FBC-BF96-86696EEE03F8}"/>
              </a:ext>
            </a:extLst>
          </p:cNvPr>
          <p:cNvSpPr/>
          <p:nvPr/>
        </p:nvSpPr>
        <p:spPr>
          <a:xfrm>
            <a:off x="1786809" y="4077072"/>
            <a:ext cx="8412059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80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844222BE-707C-453A-A140-8569DFCD466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6340" y="5152628"/>
            <a:ext cx="1989601" cy="170537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61C71974-9754-43FD-8E8E-35E616625CF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5340" y="4270701"/>
            <a:ext cx="1256171" cy="1512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51569DDC-B169-4DBF-AE32-3C50C98FCC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701797"/>
            <a:ext cx="4155449" cy="4462272"/>
          </a:xfrm>
        </p:spPr>
        <p:txBody>
          <a:bodyPr/>
          <a:lstStyle/>
          <a:p>
            <a:r>
              <a:rPr lang="en-AU" dirty="0"/>
              <a:t>Define requirements</a:t>
            </a:r>
          </a:p>
          <a:p>
            <a:pPr lvl="1"/>
            <a:r>
              <a:rPr lang="en-AU" dirty="0"/>
              <a:t>Understand task</a:t>
            </a:r>
          </a:p>
          <a:p>
            <a:pPr lvl="1"/>
            <a:r>
              <a:rPr lang="en-AU" dirty="0"/>
              <a:t>Analyse data</a:t>
            </a:r>
          </a:p>
          <a:p>
            <a:pPr lvl="1"/>
            <a:r>
              <a:rPr lang="en-AU" dirty="0"/>
              <a:t>Form an approach</a:t>
            </a:r>
          </a:p>
          <a:p>
            <a:pPr lvl="1"/>
            <a:r>
              <a:rPr lang="en-AU" dirty="0"/>
              <a:t>Consider limitations</a:t>
            </a:r>
          </a:p>
          <a:p>
            <a:pPr lvl="1"/>
            <a:r>
              <a:rPr lang="en-AU" dirty="0"/>
              <a:t>Determine deliverables</a:t>
            </a:r>
          </a:p>
          <a:p>
            <a:r>
              <a:rPr lang="en-AU" dirty="0"/>
              <a:t>Follow to-do list (right)</a:t>
            </a:r>
            <a:endParaRPr lang="en-AU" dirty="0">
              <a:sym typeface="Wingdings" panose="05000000000000000000" pitchFamily="2" charset="2"/>
            </a:endParaRPr>
          </a:p>
          <a:p>
            <a:r>
              <a:rPr lang="en-AU" dirty="0">
                <a:sym typeface="Wingdings" panose="05000000000000000000" pitchFamily="2" charset="2"/>
              </a:rPr>
              <a:t>Document learnings</a:t>
            </a:r>
          </a:p>
          <a:p>
            <a:r>
              <a:rPr lang="en-AU" dirty="0">
                <a:sym typeface="Wingdings" panose="05000000000000000000" pitchFamily="2" charset="2"/>
              </a:rPr>
              <a:t>Share insights</a:t>
            </a:r>
            <a:endParaRPr lang="en-AU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xmlns="" id="{8E92447E-19E6-4162-923D-17AED9E3BCF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92332956"/>
              </p:ext>
            </p:extLst>
          </p:nvPr>
        </p:nvGraphicFramePr>
        <p:xfrm>
          <a:off x="5158308" y="908720"/>
          <a:ext cx="6264182" cy="52553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7710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18CBBA9-49D2-4262-9114-D0D47E7D5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Requirements (Part 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E6F3B36-FA1C-4A44-8799-54720A510D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The task</a:t>
            </a:r>
          </a:p>
          <a:p>
            <a:pPr lvl="1"/>
            <a:r>
              <a:rPr lang="en-AU" dirty="0"/>
              <a:t>Utilise Western Power data to develop a model which identifies distribution embedded PV generation. Target a model accuracy of &gt;98.5%.</a:t>
            </a:r>
          </a:p>
          <a:p>
            <a:pPr lvl="1"/>
            <a:r>
              <a:rPr lang="en-AU" dirty="0"/>
              <a:t>Test what works, what doesn’t work – </a:t>
            </a:r>
            <a:r>
              <a:rPr lang="en-AU" i="1" dirty="0"/>
              <a:t>document </a:t>
            </a:r>
            <a:r>
              <a:rPr lang="en-AU" dirty="0"/>
              <a:t> learnings</a:t>
            </a:r>
          </a:p>
          <a:p>
            <a:pPr lvl="1"/>
            <a:r>
              <a:rPr lang="en-AU" dirty="0"/>
              <a:t>Assess model </a:t>
            </a:r>
            <a:r>
              <a:rPr lang="en-AU" dirty="0" smtClean="0"/>
              <a:t>performance</a:t>
            </a:r>
            <a:endParaRPr lang="en-AU" dirty="0"/>
          </a:p>
          <a:p>
            <a:pPr lvl="1"/>
            <a:r>
              <a:rPr lang="en-AU" dirty="0"/>
              <a:t>Provide required documents</a:t>
            </a:r>
          </a:p>
        </p:txBody>
      </p:sp>
    </p:spTree>
    <p:extLst>
      <p:ext uri="{BB962C8B-B14F-4D97-AF65-F5344CB8AC3E}">
        <p14:creationId xmlns:p14="http://schemas.microsoft.com/office/powerpoint/2010/main" val="1405850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18CBBA9-49D2-4262-9114-D0D47E7D5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E6F3B36-FA1C-4A44-8799-54720A510D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701797"/>
            <a:ext cx="4155449" cy="4462272"/>
          </a:xfrm>
        </p:spPr>
        <p:txBody>
          <a:bodyPr/>
          <a:lstStyle/>
          <a:p>
            <a:r>
              <a:rPr lang="en-AU" dirty="0"/>
              <a:t>Understand Data</a:t>
            </a:r>
          </a:p>
          <a:p>
            <a:pPr lvl="1"/>
            <a:r>
              <a:rPr lang="en-AU" dirty="0"/>
              <a:t>What is provided?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60407E82-ED49-48E1-845F-A67334BDA6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8883" y="2852936"/>
            <a:ext cx="4586356" cy="1296144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8CE8AF33-D730-4EBA-9FBD-DBA3E37E84FC}"/>
              </a:ext>
            </a:extLst>
          </p:cNvPr>
          <p:cNvSpPr txBox="1">
            <a:spLocks/>
          </p:cNvSpPr>
          <p:nvPr/>
        </p:nvSpPr>
        <p:spPr>
          <a:xfrm>
            <a:off x="6161183" y="1628800"/>
            <a:ext cx="4155449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/>
              <a:t>Clean Release</a:t>
            </a:r>
          </a:p>
          <a:p>
            <a:pPr lvl="1"/>
            <a:r>
              <a:rPr lang="en-AU" dirty="0"/>
              <a:t>High degree of assumed PV and Non-PV image labelling accuracy</a:t>
            </a:r>
          </a:p>
          <a:p>
            <a:pPr lvl="1"/>
            <a:r>
              <a:rPr lang="en-AU" dirty="0"/>
              <a:t>Smaller set</a:t>
            </a:r>
          </a:p>
          <a:p>
            <a:r>
              <a:rPr lang="en-AU" dirty="0"/>
              <a:t>Extra Release</a:t>
            </a:r>
          </a:p>
          <a:p>
            <a:pPr lvl="1"/>
            <a:r>
              <a:rPr lang="en-AU" dirty="0"/>
              <a:t>Lower degree of confidence in labelling accuracy</a:t>
            </a:r>
          </a:p>
          <a:p>
            <a:pPr lvl="1"/>
            <a:r>
              <a:rPr lang="en-AU" dirty="0"/>
              <a:t>Larger set (2-4x)</a:t>
            </a:r>
          </a:p>
          <a:p>
            <a:pPr lvl="1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4938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18CBBA9-49D2-4262-9114-D0D47E7D5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E6F3B36-FA1C-4A44-8799-54720A510D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701797"/>
            <a:ext cx="4155449" cy="4462272"/>
          </a:xfrm>
        </p:spPr>
        <p:txBody>
          <a:bodyPr/>
          <a:lstStyle/>
          <a:p>
            <a:r>
              <a:rPr lang="en-AU" dirty="0"/>
              <a:t>Understand Data</a:t>
            </a:r>
          </a:p>
          <a:p>
            <a:pPr lvl="1"/>
            <a:r>
              <a:rPr lang="en-AU" dirty="0"/>
              <a:t>What does it tell us?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B0636FC0-8732-43F6-B07E-D247F6761B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968" y="2996952"/>
            <a:ext cx="4933950" cy="35147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DBE739BC-7545-4A28-A2A1-83C40AA0F9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4492" y="3050218"/>
            <a:ext cx="5029200" cy="3381375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xmlns="" id="{55F4540C-A796-46DC-BFE3-B3DABF5ED521}"/>
              </a:ext>
            </a:extLst>
          </p:cNvPr>
          <p:cNvSpPr txBox="1">
            <a:spLocks/>
          </p:cNvSpPr>
          <p:nvPr/>
        </p:nvSpPr>
        <p:spPr>
          <a:xfrm>
            <a:off x="5158308" y="980728"/>
            <a:ext cx="6624736" cy="1656184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1800" dirty="0"/>
              <a:t>Majority of installation images from 2011/2012</a:t>
            </a:r>
          </a:p>
          <a:p>
            <a:r>
              <a:rPr lang="en-AU" sz="1800" dirty="0"/>
              <a:t>Range of installation years begins in 2007</a:t>
            </a:r>
          </a:p>
          <a:p>
            <a:r>
              <a:rPr lang="en-AU" sz="1800" dirty="0"/>
              <a:t>Installation data prior to 2007 may be missing or limited in WP databases</a:t>
            </a:r>
          </a:p>
        </p:txBody>
      </p:sp>
    </p:spTree>
    <p:extLst>
      <p:ext uri="{BB962C8B-B14F-4D97-AF65-F5344CB8AC3E}">
        <p14:creationId xmlns:p14="http://schemas.microsoft.com/office/powerpoint/2010/main" val="3799243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18CBBA9-49D2-4262-9114-D0D47E7D5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E6F3B36-FA1C-4A44-8799-54720A510D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701797"/>
            <a:ext cx="4155449" cy="4462272"/>
          </a:xfrm>
        </p:spPr>
        <p:txBody>
          <a:bodyPr/>
          <a:lstStyle/>
          <a:p>
            <a:r>
              <a:rPr lang="en-AU" dirty="0"/>
              <a:t>Understand Data</a:t>
            </a:r>
          </a:p>
          <a:p>
            <a:pPr lvl="1"/>
            <a:r>
              <a:rPr lang="en-AU" dirty="0"/>
              <a:t>How does it look?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xmlns="" id="{55F4540C-A796-46DC-BFE3-B3DABF5ED521}"/>
              </a:ext>
            </a:extLst>
          </p:cNvPr>
          <p:cNvSpPr txBox="1">
            <a:spLocks/>
          </p:cNvSpPr>
          <p:nvPr/>
        </p:nvSpPr>
        <p:spPr>
          <a:xfrm>
            <a:off x="5158308" y="886618"/>
            <a:ext cx="6624736" cy="2398366"/>
          </a:xfrm>
          <a:prstGeom prst="rect">
            <a:avLst/>
          </a:prstGeom>
        </p:spPr>
        <p:txBody>
          <a:bodyPr vert="horz" lIns="121899" tIns="60949" rIns="121899" bIns="60949" rtlCol="0">
            <a:normAutofit fontScale="92500"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1600" dirty="0"/>
              <a:t>Most images are 400px x 400px (square). Useful for batch normalisation.</a:t>
            </a:r>
          </a:p>
          <a:p>
            <a:r>
              <a:rPr lang="en-AU" sz="1600" dirty="0"/>
              <a:t>Larger images up </a:t>
            </a:r>
            <a:r>
              <a:rPr lang="en-AU" sz="1600"/>
              <a:t>to 6000px </a:t>
            </a:r>
            <a:r>
              <a:rPr lang="en-AU" sz="1600" dirty="0"/>
              <a:t>are likely to create issues when resized to the model’s standard resolutions of 224px or 299px (square).</a:t>
            </a:r>
          </a:p>
          <a:p>
            <a:r>
              <a:rPr lang="en-AU" sz="1600" dirty="0"/>
              <a:t>Not all images are square (</a:t>
            </a:r>
            <a:r>
              <a:rPr lang="en-AU" sz="1600" i="1" dirty="0"/>
              <a:t>n</a:t>
            </a:r>
            <a:r>
              <a:rPr lang="en-AU" sz="1600" dirty="0"/>
              <a:t> px by </a:t>
            </a:r>
            <a:r>
              <a:rPr lang="en-AU" sz="1600" i="1" dirty="0"/>
              <a:t>n</a:t>
            </a:r>
            <a:r>
              <a:rPr lang="en-AU" sz="1600" dirty="0"/>
              <a:t> px). May require segmentation and to be placed into a subset (</a:t>
            </a:r>
            <a:r>
              <a:rPr lang="en-AU" sz="1600" b="1" dirty="0"/>
              <a:t>not implemented in model</a:t>
            </a:r>
            <a:r>
              <a:rPr lang="en-AU" sz="1600" dirty="0"/>
              <a:t>).</a:t>
            </a:r>
          </a:p>
          <a:p>
            <a:r>
              <a:rPr lang="en-AU" sz="1600" dirty="0"/>
              <a:t>Images are assumed to all be top-down aerial imagery, however it is noted that not all images are taken from the same height. This is particularly visible in images that are not the standard 400x400px resolution.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8CE529A0-F393-4416-8C0C-29777CE93E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032" y="3429000"/>
            <a:ext cx="4629150" cy="31813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0FBC03D0-87FA-4CDE-8704-5071F2C850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1182" y="3388215"/>
            <a:ext cx="4591050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354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18CBBA9-49D2-4262-9114-D0D47E7D5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E6F3B36-FA1C-4A44-8799-54720A510D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701797"/>
            <a:ext cx="4155449" cy="4462272"/>
          </a:xfrm>
        </p:spPr>
        <p:txBody>
          <a:bodyPr/>
          <a:lstStyle/>
          <a:p>
            <a:r>
              <a:rPr lang="en-AU" dirty="0"/>
              <a:t>Understand </a:t>
            </a:r>
            <a:r>
              <a:rPr lang="en-AU" dirty="0" smtClean="0"/>
              <a:t>Data</a:t>
            </a:r>
            <a:endParaRPr lang="en-AU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xmlns="" id="{55F4540C-A796-46DC-BFE3-B3DABF5ED521}"/>
              </a:ext>
            </a:extLst>
          </p:cNvPr>
          <p:cNvSpPr txBox="1">
            <a:spLocks/>
          </p:cNvSpPr>
          <p:nvPr/>
        </p:nvSpPr>
        <p:spPr>
          <a:xfrm>
            <a:off x="5158308" y="886618"/>
            <a:ext cx="6624736" cy="2398366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1600" dirty="0"/>
              <a:t>Exponential system size increase based on annualised data</a:t>
            </a:r>
          </a:p>
          <a:p>
            <a:r>
              <a:rPr lang="en-AU" sz="1600" dirty="0"/>
              <a:t>Increased system </a:t>
            </a:r>
            <a:r>
              <a:rPr lang="en-AU" sz="1600"/>
              <a:t>sizes partly attributable </a:t>
            </a:r>
            <a:r>
              <a:rPr lang="en-AU" sz="1600" dirty="0"/>
              <a:t>to panel efficiency gains (W/m</a:t>
            </a:r>
            <a:r>
              <a:rPr lang="en-AU" sz="1600" baseline="30000" dirty="0"/>
              <a:t>2</a:t>
            </a:r>
            <a:r>
              <a:rPr lang="en-AU" sz="1600" dirty="0"/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C9CBC7BF-F2B4-4B1F-B9F0-E060D6AAC3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8745" y="2147098"/>
            <a:ext cx="5684299" cy="4248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366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18CBBA9-49D2-4262-9114-D0D47E7D5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E6F3B36-FA1C-4A44-8799-54720A510D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701797"/>
            <a:ext cx="4155449" cy="4462272"/>
          </a:xfrm>
        </p:spPr>
        <p:txBody>
          <a:bodyPr/>
          <a:lstStyle/>
          <a:p>
            <a:r>
              <a:rPr lang="en-AU" dirty="0"/>
              <a:t>Understand </a:t>
            </a:r>
            <a:r>
              <a:rPr lang="en-AU" dirty="0" smtClean="0"/>
              <a:t>Data</a:t>
            </a:r>
            <a:endParaRPr lang="en-AU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1558" y="2578308"/>
            <a:ext cx="5171486" cy="389980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844" y="2569130"/>
            <a:ext cx="5197666" cy="3908988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 flipV="1">
            <a:off x="3718148" y="3789040"/>
            <a:ext cx="1440160" cy="36004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3718148" y="3073755"/>
            <a:ext cx="1872208" cy="89530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934753" y="3569517"/>
            <a:ext cx="195643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dirty="0" smtClean="0">
                <a:solidFill>
                  <a:schemeClr val="bg1"/>
                </a:solidFill>
              </a:rPr>
              <a:t>Unusual for </a:t>
            </a:r>
          </a:p>
          <a:p>
            <a:r>
              <a:rPr lang="en-AU" sz="2800" dirty="0" smtClean="0">
                <a:solidFill>
                  <a:schemeClr val="bg1"/>
                </a:solidFill>
              </a:rPr>
              <a:t>residential!</a:t>
            </a:r>
            <a:endParaRPr lang="en-AU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9340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18CBBA9-49D2-4262-9114-D0D47E7D5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E6F3B36-FA1C-4A44-8799-54720A510D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701797"/>
            <a:ext cx="10420145" cy="575075"/>
          </a:xfrm>
        </p:spPr>
        <p:txBody>
          <a:bodyPr/>
          <a:lstStyle/>
          <a:p>
            <a:r>
              <a:rPr lang="en-AU" dirty="0" smtClean="0"/>
              <a:t>sample size in these years (&lt;100) skews the mean installation size</a:t>
            </a:r>
            <a:endParaRPr lang="en-AU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844" y="2569130"/>
            <a:ext cx="5197666" cy="390898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8446" y="2569130"/>
            <a:ext cx="5197642" cy="3877385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>
            <a:off x="5503268" y="3717032"/>
            <a:ext cx="4335560" cy="208823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878388" y="3044178"/>
            <a:ext cx="4752528" cy="2829263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3760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18CBBA9-49D2-4262-9114-D0D47E7D5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E6F3B36-FA1C-4A44-8799-54720A510D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0196" y="900668"/>
            <a:ext cx="6696744" cy="1016163"/>
          </a:xfrm>
        </p:spPr>
        <p:txBody>
          <a:bodyPr>
            <a:normAutofit/>
          </a:bodyPr>
          <a:lstStyle/>
          <a:p>
            <a:r>
              <a:rPr lang="en-AU" dirty="0"/>
              <a:t>Consider limitations</a:t>
            </a:r>
          </a:p>
          <a:p>
            <a:pPr lvl="1"/>
            <a:r>
              <a:rPr lang="en-AU" dirty="0"/>
              <a:t>What </a:t>
            </a:r>
            <a:r>
              <a:rPr lang="en-AU" i="1" dirty="0"/>
              <a:t>may </a:t>
            </a:r>
            <a:r>
              <a:rPr lang="en-AU" dirty="0"/>
              <a:t>create false </a:t>
            </a:r>
            <a:r>
              <a:rPr lang="en-AU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positives</a:t>
            </a:r>
            <a:r>
              <a:rPr lang="en-AU" dirty="0"/>
              <a:t>?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xmlns="" id="{2EDD53C5-AD65-447D-BE6E-F714AFA3AE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4644258"/>
              </p:ext>
            </p:extLst>
          </p:nvPr>
        </p:nvGraphicFramePr>
        <p:xfrm>
          <a:off x="1394576" y="2120928"/>
          <a:ext cx="10009113" cy="1974200"/>
        </p:xfrm>
        <a:graphic>
          <a:graphicData uri="http://schemas.openxmlformats.org/drawingml/2006/table">
            <a:tbl>
              <a:tblPr bandRow="1">
                <a:tableStyleId>{7DF18680-E054-41AD-8BC1-D1AEF772440D}</a:tableStyleId>
              </a:tblPr>
              <a:tblGrid>
                <a:gridCol w="3335657">
                  <a:extLst>
                    <a:ext uri="{9D8B030D-6E8A-4147-A177-3AD203B41FA5}">
                      <a16:colId xmlns:a16="http://schemas.microsoft.com/office/drawing/2014/main" xmlns="" val="1736827546"/>
                    </a:ext>
                  </a:extLst>
                </a:gridCol>
                <a:gridCol w="3336728">
                  <a:extLst>
                    <a:ext uri="{9D8B030D-6E8A-4147-A177-3AD203B41FA5}">
                      <a16:colId xmlns:a16="http://schemas.microsoft.com/office/drawing/2014/main" xmlns="" val="1009339973"/>
                    </a:ext>
                  </a:extLst>
                </a:gridCol>
                <a:gridCol w="3336728">
                  <a:extLst>
                    <a:ext uri="{9D8B030D-6E8A-4147-A177-3AD203B41FA5}">
                      <a16:colId xmlns:a16="http://schemas.microsoft.com/office/drawing/2014/main" xmlns="" val="3962187885"/>
                    </a:ext>
                  </a:extLst>
                </a:gridCol>
              </a:tblGrid>
              <a:tr h="394840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Air-conditioning units</a:t>
                      </a:r>
                      <a:endParaRPr lang="en-AU" sz="200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dirty="0">
                          <a:effectLst/>
                        </a:rPr>
                        <a:t>Vehicles</a:t>
                      </a:r>
                      <a:endParaRPr lang="en-AU" sz="2000" dirty="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Drawn-out shadows</a:t>
                      </a:r>
                      <a:endParaRPr lang="en-AU" sz="200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xmlns="" val="2209689491"/>
                  </a:ext>
                </a:extLst>
              </a:tr>
              <a:tr h="394840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Pools</a:t>
                      </a:r>
                      <a:endParaRPr lang="en-AU" sz="200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dirty="0">
                          <a:effectLst/>
                        </a:rPr>
                        <a:t>Pergolas</a:t>
                      </a:r>
                      <a:endParaRPr lang="en-AU" sz="2000" dirty="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Roof-tie structures</a:t>
                      </a:r>
                      <a:endParaRPr lang="en-AU" sz="200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xmlns="" val="2597814589"/>
                  </a:ext>
                </a:extLst>
              </a:tr>
              <a:tr h="394840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Elevated roof sections</a:t>
                      </a:r>
                      <a:endParaRPr lang="en-AU" sz="200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Solahart water-heating units</a:t>
                      </a:r>
                      <a:endParaRPr lang="en-AU" sz="200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Commercial ducting</a:t>
                      </a:r>
                      <a:endParaRPr lang="en-AU" sz="200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xmlns="" val="3437676480"/>
                  </a:ext>
                </a:extLst>
              </a:tr>
              <a:tr h="394840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Commercial walkways</a:t>
                      </a:r>
                      <a:endParaRPr lang="en-AU" sz="200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dirty="0">
                          <a:effectLst/>
                        </a:rPr>
                        <a:t>Parking spaces and driveways</a:t>
                      </a:r>
                      <a:endParaRPr lang="en-AU" sz="2000" dirty="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Water tanks</a:t>
                      </a:r>
                      <a:endParaRPr lang="en-AU" sz="200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xmlns="" val="3450028378"/>
                  </a:ext>
                </a:extLst>
              </a:tr>
              <a:tr h="394840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Tarps</a:t>
                      </a:r>
                      <a:endParaRPr lang="en-AU" sz="200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Trampolines</a:t>
                      </a:r>
                      <a:endParaRPr lang="en-AU" sz="200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en-AU" sz="2000" dirty="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xmlns="" val="3281310877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5965ECAC-6F10-47C5-A3A2-05D9E4E91D5E}"/>
              </a:ext>
            </a:extLst>
          </p:cNvPr>
          <p:cNvSpPr txBox="1">
            <a:spLocks/>
          </p:cNvSpPr>
          <p:nvPr/>
        </p:nvSpPr>
        <p:spPr>
          <a:xfrm>
            <a:off x="1426528" y="4437112"/>
            <a:ext cx="9636436" cy="1872208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AU" dirty="0"/>
              <a:t>The provided data is binary (PV, Non-PV)</a:t>
            </a:r>
          </a:p>
          <a:p>
            <a:pPr lvl="1"/>
            <a:r>
              <a:rPr lang="en-AU" dirty="0"/>
              <a:t>Binary data limits the model to a sigmoid final model layer</a:t>
            </a:r>
          </a:p>
        </p:txBody>
      </p:sp>
    </p:spTree>
    <p:extLst>
      <p:ext uri="{BB962C8B-B14F-4D97-AF65-F5344CB8AC3E}">
        <p14:creationId xmlns:p14="http://schemas.microsoft.com/office/powerpoint/2010/main" val="3945734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18CBBA9-49D2-4262-9114-D0D47E7D5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E6F3B36-FA1C-4A44-8799-54720A510D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0196" y="900668"/>
            <a:ext cx="6696744" cy="1016163"/>
          </a:xfrm>
        </p:spPr>
        <p:txBody>
          <a:bodyPr>
            <a:normAutofit/>
          </a:bodyPr>
          <a:lstStyle/>
          <a:p>
            <a:r>
              <a:rPr lang="en-AU" dirty="0"/>
              <a:t>Consider limitations</a:t>
            </a:r>
          </a:p>
          <a:p>
            <a:pPr lvl="1"/>
            <a:r>
              <a:rPr lang="en-AU" dirty="0"/>
              <a:t>What </a:t>
            </a:r>
            <a:r>
              <a:rPr lang="en-AU" i="1" dirty="0"/>
              <a:t>may </a:t>
            </a:r>
            <a:r>
              <a:rPr lang="en-AU" dirty="0"/>
              <a:t>create false </a:t>
            </a:r>
            <a:r>
              <a:rPr lang="en-AU" b="1" u="sng" dirty="0">
                <a:solidFill>
                  <a:srgbClr val="FF0000"/>
                </a:solidFill>
              </a:rPr>
              <a:t>negatives</a:t>
            </a:r>
            <a:r>
              <a:rPr lang="en-AU" dirty="0"/>
              <a:t>?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xmlns="" id="{2EDD53C5-AD65-447D-BE6E-F714AFA3AE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4864859"/>
              </p:ext>
            </p:extLst>
          </p:nvPr>
        </p:nvGraphicFramePr>
        <p:xfrm>
          <a:off x="1394576" y="2120928"/>
          <a:ext cx="10009113" cy="789680"/>
        </p:xfrm>
        <a:graphic>
          <a:graphicData uri="http://schemas.openxmlformats.org/drawingml/2006/table">
            <a:tbl>
              <a:tblPr bandRow="1">
                <a:tableStyleId>{7DF18680-E054-41AD-8BC1-D1AEF772440D}</a:tableStyleId>
              </a:tblPr>
              <a:tblGrid>
                <a:gridCol w="3335657">
                  <a:extLst>
                    <a:ext uri="{9D8B030D-6E8A-4147-A177-3AD203B41FA5}">
                      <a16:colId xmlns:a16="http://schemas.microsoft.com/office/drawing/2014/main" xmlns="" val="1736827546"/>
                    </a:ext>
                  </a:extLst>
                </a:gridCol>
                <a:gridCol w="3336728">
                  <a:extLst>
                    <a:ext uri="{9D8B030D-6E8A-4147-A177-3AD203B41FA5}">
                      <a16:colId xmlns:a16="http://schemas.microsoft.com/office/drawing/2014/main" xmlns="" val="1009339973"/>
                    </a:ext>
                  </a:extLst>
                </a:gridCol>
                <a:gridCol w="3336728">
                  <a:extLst>
                    <a:ext uri="{9D8B030D-6E8A-4147-A177-3AD203B41FA5}">
                      <a16:colId xmlns:a16="http://schemas.microsoft.com/office/drawing/2014/main" xmlns="" val="3962187885"/>
                    </a:ext>
                  </a:extLst>
                </a:gridCol>
              </a:tblGrid>
              <a:tr h="394840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AU" sz="2000" dirty="0">
                          <a:solidFill>
                            <a:srgbClr val="40404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Rectangular images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AU" sz="2000" dirty="0">
                          <a:solidFill>
                            <a:srgbClr val="40404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Objects covering panels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AU" sz="2000" dirty="0">
                          <a:solidFill>
                            <a:srgbClr val="40404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Poorly angled panels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xmlns="" val="2209689491"/>
                  </a:ext>
                </a:extLst>
              </a:tr>
              <a:tr h="394840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AU" sz="2000" dirty="0" smtClean="0">
                          <a:solidFill>
                            <a:srgbClr val="40404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Lack</a:t>
                      </a:r>
                      <a:r>
                        <a:rPr lang="en-AU" sz="2000" baseline="0" dirty="0" smtClean="0">
                          <a:solidFill>
                            <a:srgbClr val="40404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of visible panel edges</a:t>
                      </a:r>
                      <a:endParaRPr lang="en-AU" sz="2000" dirty="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AU" sz="2000" dirty="0" smtClean="0">
                          <a:solidFill>
                            <a:srgbClr val="40404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Shade (unlikely)</a:t>
                      </a:r>
                      <a:endParaRPr lang="en-AU" sz="2000" dirty="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AU" sz="2000" dirty="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xmlns="" val="25978145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0677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1E6F3B36-FA1C-4A44-8799-54720A510D55}"/>
              </a:ext>
            </a:extLst>
          </p:cNvPr>
          <p:cNvSpPr txBox="1">
            <a:spLocks/>
          </p:cNvSpPr>
          <p:nvPr/>
        </p:nvSpPr>
        <p:spPr>
          <a:xfrm>
            <a:off x="909836" y="476672"/>
            <a:ext cx="11017224" cy="4679531"/>
          </a:xfrm>
          <a:prstGeom prst="rect">
            <a:avLst/>
          </a:prstGeom>
        </p:spPr>
        <p:txBody>
          <a:bodyPr numCol="3">
            <a:norm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AU" u="sng" dirty="0" smtClean="0"/>
              <a:t>Team </a:t>
            </a:r>
            <a:r>
              <a:rPr lang="en-AU" u="sng" dirty="0" err="1" smtClean="0"/>
              <a:t>UnicorNN</a:t>
            </a:r>
            <a:endParaRPr lang="en-AU" u="sng" dirty="0" smtClean="0"/>
          </a:p>
          <a:p>
            <a:pPr>
              <a:buFontTx/>
              <a:buChar char="-"/>
            </a:pPr>
            <a:r>
              <a:rPr lang="en-AU" dirty="0" smtClean="0"/>
              <a:t>Sofia Sibanic</a:t>
            </a:r>
          </a:p>
          <a:p>
            <a:pPr marL="0" indent="0">
              <a:buNone/>
            </a:pPr>
            <a:r>
              <a:rPr lang="en-AU" sz="2000" dirty="0" smtClean="0"/>
              <a:t>Electrical Engineer (Western Power) looking to broaden her skillset and apply learnings from fast.ai.</a:t>
            </a:r>
          </a:p>
          <a:p>
            <a:pPr>
              <a:buFontTx/>
              <a:buChar char="-"/>
            </a:pPr>
            <a:endParaRPr lang="en-AU" dirty="0"/>
          </a:p>
          <a:p>
            <a:pPr>
              <a:buFontTx/>
              <a:buChar char="-"/>
            </a:pPr>
            <a:endParaRPr lang="en-AU" dirty="0" smtClean="0"/>
          </a:p>
          <a:p>
            <a:pPr>
              <a:buFontTx/>
              <a:buChar char="-"/>
            </a:pPr>
            <a:endParaRPr lang="en-AU" dirty="0"/>
          </a:p>
          <a:p>
            <a:pPr>
              <a:buFontTx/>
              <a:buChar char="-"/>
            </a:pPr>
            <a:endParaRPr lang="en-AU" dirty="0" smtClean="0"/>
          </a:p>
          <a:p>
            <a:pPr>
              <a:buFontTx/>
              <a:buChar char="-"/>
            </a:pPr>
            <a:r>
              <a:rPr lang="en-AU" dirty="0" smtClean="0"/>
              <a:t>Adrian Goldberg</a:t>
            </a:r>
          </a:p>
          <a:p>
            <a:pPr marL="0" indent="0">
              <a:buNone/>
            </a:pPr>
            <a:r>
              <a:rPr lang="en-AU" sz="2000" dirty="0" smtClean="0"/>
              <a:t>Geophysicist (Santos) with &gt;10 years programming and ~2 years deep learning experience.</a:t>
            </a:r>
            <a:endParaRPr lang="en-AU" sz="2000" dirty="0"/>
          </a:p>
          <a:p>
            <a:pPr marL="0" indent="0">
              <a:buNone/>
            </a:pPr>
            <a:endParaRPr lang="en-AU" dirty="0"/>
          </a:p>
          <a:p>
            <a:pPr>
              <a:buFontTx/>
              <a:buChar char="-"/>
            </a:pPr>
            <a:endParaRPr lang="en-AU" dirty="0"/>
          </a:p>
          <a:p>
            <a:pPr>
              <a:buFontTx/>
              <a:buChar char="-"/>
            </a:pPr>
            <a:endParaRPr lang="en-AU" dirty="0" smtClean="0"/>
          </a:p>
          <a:p>
            <a:pPr>
              <a:buFontTx/>
              <a:buChar char="-"/>
            </a:pPr>
            <a:endParaRPr lang="en-AU" dirty="0"/>
          </a:p>
          <a:p>
            <a:pPr>
              <a:buFontTx/>
              <a:buChar char="-"/>
            </a:pPr>
            <a:endParaRPr lang="en-AU" dirty="0" smtClean="0"/>
          </a:p>
          <a:p>
            <a:pPr>
              <a:buFontTx/>
              <a:buChar char="-"/>
            </a:pPr>
            <a:r>
              <a:rPr lang="en-AU" dirty="0" smtClean="0"/>
              <a:t>Jordan Pratt</a:t>
            </a:r>
          </a:p>
          <a:p>
            <a:pPr marL="0" indent="0">
              <a:buNone/>
            </a:pPr>
            <a:r>
              <a:rPr lang="en-AU" sz="2000" dirty="0" smtClean="0"/>
              <a:t>Data Strategy Analyst (Western Power) looking to expand personal skills.</a:t>
            </a:r>
            <a:endParaRPr lang="en-AU" sz="2000" dirty="0"/>
          </a:p>
          <a:p>
            <a:pPr marL="0" indent="0">
              <a:buNone/>
            </a:pPr>
            <a:endParaRPr lang="en-AU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852" y="3180539"/>
            <a:ext cx="2654605" cy="24747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2724" y="3113073"/>
            <a:ext cx="1841784" cy="24747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52" y="2816437"/>
            <a:ext cx="2791837" cy="320290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52478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18CBBA9-49D2-4262-9114-D0D47E7D5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The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E6F3B36-FA1C-4A44-8799-54720A510D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Convolutional Neural Net (CNN) model</a:t>
            </a:r>
          </a:p>
          <a:p>
            <a:r>
              <a:rPr lang="en-AU" dirty="0"/>
              <a:t>Leverages the Fast.AI wrapper on top of </a:t>
            </a:r>
            <a:r>
              <a:rPr lang="en-AU" dirty="0" err="1"/>
              <a:t>PyTorch</a:t>
            </a:r>
            <a:endParaRPr lang="en-AU" dirty="0"/>
          </a:p>
          <a:p>
            <a:r>
              <a:rPr lang="en-AU" dirty="0"/>
              <a:t>Specifies:</a:t>
            </a:r>
          </a:p>
          <a:p>
            <a:pPr lvl="1"/>
            <a:r>
              <a:rPr lang="en-AU" dirty="0"/>
              <a:t>Data set to utilise</a:t>
            </a:r>
          </a:p>
          <a:p>
            <a:pPr lvl="1"/>
            <a:r>
              <a:rPr lang="en-AU" dirty="0"/>
              <a:t>Functions to split source data into a training &amp; validation set</a:t>
            </a:r>
          </a:p>
          <a:p>
            <a:pPr lvl="1"/>
            <a:r>
              <a:rPr lang="en-AU" dirty="0"/>
              <a:t>Functions to import image meta-data</a:t>
            </a:r>
          </a:p>
          <a:p>
            <a:pPr lvl="1"/>
            <a:r>
              <a:rPr lang="en-AU" dirty="0"/>
              <a:t>Learning rate specification and annealing</a:t>
            </a:r>
          </a:p>
          <a:p>
            <a:pPr lvl="1"/>
            <a:r>
              <a:rPr lang="en-AU" dirty="0"/>
              <a:t>Data augmentation</a:t>
            </a:r>
          </a:p>
          <a:p>
            <a:r>
              <a:rPr lang="en-AU" dirty="0"/>
              <a:t>Result accuracy based on confusion matrix output</a:t>
            </a:r>
          </a:p>
          <a:p>
            <a:pPr lvl="1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7196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18CBBA9-49D2-4262-9114-D0D47E7D5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 smtClean="0"/>
              <a:t>We found…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E6F3B36-FA1C-4A44-8799-54720A510D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701797"/>
            <a:ext cx="10564161" cy="4462272"/>
          </a:xfrm>
        </p:spPr>
        <p:txBody>
          <a:bodyPr>
            <a:normAutofit fontScale="70000" lnSpcReduction="20000"/>
          </a:bodyPr>
          <a:lstStyle/>
          <a:p>
            <a:r>
              <a:rPr lang="en-AU" dirty="0"/>
              <a:t>Resnet34 </a:t>
            </a:r>
            <a:r>
              <a:rPr lang="en-AU" dirty="0" smtClean="0"/>
              <a:t>architecture is adequate</a:t>
            </a:r>
            <a:endParaRPr lang="en-AU" dirty="0"/>
          </a:p>
          <a:p>
            <a:r>
              <a:rPr lang="en-AU" dirty="0"/>
              <a:t>First </a:t>
            </a:r>
            <a:r>
              <a:rPr lang="en-AU" dirty="0" smtClean="0"/>
              <a:t>training epoch (last layer only): </a:t>
            </a:r>
            <a:r>
              <a:rPr lang="en-AU" dirty="0"/>
              <a:t>86.4% accuracy</a:t>
            </a:r>
          </a:p>
          <a:p>
            <a:r>
              <a:rPr lang="en-AU" dirty="0"/>
              <a:t>False </a:t>
            </a:r>
            <a:r>
              <a:rPr lang="en-AU" dirty="0">
                <a:solidFill>
                  <a:srgbClr val="FF0000"/>
                </a:solidFill>
              </a:rPr>
              <a:t>negatives</a:t>
            </a:r>
            <a:r>
              <a:rPr lang="en-AU" dirty="0"/>
              <a:t> generally </a:t>
            </a:r>
            <a:r>
              <a:rPr lang="en-AU" dirty="0" smtClean="0"/>
              <a:t>occurred </a:t>
            </a:r>
            <a:r>
              <a:rPr lang="en-AU" dirty="0"/>
              <a:t>where panel edges </a:t>
            </a:r>
            <a:r>
              <a:rPr lang="en-AU" dirty="0" smtClean="0"/>
              <a:t>were not visible</a:t>
            </a:r>
            <a:endParaRPr lang="en-AU" dirty="0"/>
          </a:p>
          <a:p>
            <a:r>
              <a:rPr lang="en-AU" dirty="0"/>
              <a:t>False </a:t>
            </a:r>
            <a:r>
              <a:rPr lang="en-A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positives</a:t>
            </a:r>
            <a:r>
              <a:rPr lang="en-AU" dirty="0"/>
              <a:t> generally </a:t>
            </a:r>
            <a:r>
              <a:rPr lang="en-AU" dirty="0" err="1" smtClean="0"/>
              <a:t>occured</a:t>
            </a:r>
            <a:r>
              <a:rPr lang="en-AU" dirty="0" smtClean="0"/>
              <a:t> </a:t>
            </a:r>
            <a:r>
              <a:rPr lang="en-AU" dirty="0"/>
              <a:t>on grid-like </a:t>
            </a:r>
            <a:r>
              <a:rPr lang="en-AU" dirty="0" smtClean="0"/>
              <a:t>structures (tiles, pergolas </a:t>
            </a:r>
            <a:r>
              <a:rPr lang="en-AU" dirty="0" err="1" smtClean="0"/>
              <a:t>etc</a:t>
            </a:r>
            <a:r>
              <a:rPr lang="en-AU" dirty="0" smtClean="0"/>
              <a:t>)</a:t>
            </a:r>
            <a:endParaRPr lang="en-AU" dirty="0"/>
          </a:p>
          <a:p>
            <a:r>
              <a:rPr lang="en-AU" dirty="0"/>
              <a:t>Learning rate utilising SGDR on final layer provides small improvement: 88.6%</a:t>
            </a:r>
          </a:p>
          <a:p>
            <a:r>
              <a:rPr lang="en-AU" dirty="0"/>
              <a:t>SGDR with differential learning rates yields </a:t>
            </a:r>
            <a:r>
              <a:rPr lang="en-AU" u="sng" dirty="0"/>
              <a:t>significant</a:t>
            </a:r>
            <a:r>
              <a:rPr lang="en-AU" dirty="0"/>
              <a:t> accuracy </a:t>
            </a:r>
            <a:r>
              <a:rPr lang="en-AU" dirty="0" smtClean="0"/>
              <a:t>increase</a:t>
            </a:r>
          </a:p>
          <a:p>
            <a:pPr lvl="1"/>
            <a:r>
              <a:rPr lang="en-AU" dirty="0" smtClean="0"/>
              <a:t>Layers were unfrozen, and the last 3 layers were re-trained until overfitting (train loss &gt; validation loss)</a:t>
            </a:r>
          </a:p>
          <a:p>
            <a:pPr lvl="1"/>
            <a:r>
              <a:rPr lang="en-AU" dirty="0" smtClean="0"/>
              <a:t>Significant </a:t>
            </a:r>
            <a:r>
              <a:rPr lang="en-AU" dirty="0"/>
              <a:t>accuracy </a:t>
            </a:r>
            <a:r>
              <a:rPr lang="en-AU" dirty="0" smtClean="0"/>
              <a:t>improvement</a:t>
            </a:r>
            <a:r>
              <a:rPr lang="en-AU" dirty="0"/>
              <a:t> </a:t>
            </a:r>
            <a:r>
              <a:rPr lang="en-AU" dirty="0" smtClean="0"/>
              <a:t>(97.3%), however the risk of overfitting may be high</a:t>
            </a:r>
          </a:p>
          <a:p>
            <a:r>
              <a:rPr lang="en-AU" dirty="0" smtClean="0"/>
              <a:t>TTA </a:t>
            </a:r>
            <a:r>
              <a:rPr lang="en-AU" dirty="0"/>
              <a:t>provides small benefit: 97.8% </a:t>
            </a:r>
            <a:r>
              <a:rPr lang="en-AU" dirty="0" smtClean="0"/>
              <a:t>accuracy (+0.5%)</a:t>
            </a:r>
          </a:p>
          <a:p>
            <a:r>
              <a:rPr lang="en-AU" dirty="0" smtClean="0"/>
              <a:t>Rectangular imagery and multi-residential imagery </a:t>
            </a:r>
            <a:r>
              <a:rPr lang="en-AU" dirty="0" smtClean="0"/>
              <a:t>does require </a:t>
            </a:r>
            <a:r>
              <a:rPr lang="en-AU" dirty="0" smtClean="0"/>
              <a:t>additional care, and likely image segmentation. </a:t>
            </a:r>
            <a:r>
              <a:rPr lang="en-AU" dirty="0" smtClean="0"/>
              <a:t>Segmentation was not </a:t>
            </a:r>
            <a:r>
              <a:rPr lang="en-AU" dirty="0" smtClean="0"/>
              <a:t>explored, as this would have formed Part B scope.</a:t>
            </a:r>
            <a:endParaRPr lang="en-AU" dirty="0"/>
          </a:p>
          <a:p>
            <a:pPr lvl="1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96037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E6F3B36-FA1C-4A44-8799-54720A510D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701797"/>
            <a:ext cx="10360501" cy="4823547"/>
          </a:xfrm>
        </p:spPr>
        <p:txBody>
          <a:bodyPr>
            <a:normAutofit/>
          </a:bodyPr>
          <a:lstStyle/>
          <a:p>
            <a:r>
              <a:rPr lang="en-AU" dirty="0"/>
              <a:t>Significant dropout:</a:t>
            </a:r>
          </a:p>
          <a:p>
            <a:pPr lvl="1"/>
            <a:r>
              <a:rPr lang="en-AU" dirty="0" smtClean="0"/>
              <a:t>Assumed dropout would improve generalisation of solar panels and reduce false positives</a:t>
            </a:r>
          </a:p>
          <a:p>
            <a:r>
              <a:rPr lang="en-AU" dirty="0" smtClean="0"/>
              <a:t>Data </a:t>
            </a:r>
            <a:r>
              <a:rPr lang="en-AU" dirty="0" smtClean="0"/>
              <a:t>augmentation:</a:t>
            </a:r>
            <a:endParaRPr lang="en-AU" dirty="0" smtClean="0"/>
          </a:p>
          <a:p>
            <a:pPr lvl="1"/>
            <a:r>
              <a:rPr lang="en-AU" dirty="0" smtClean="0"/>
              <a:t>With blur – similar principle to the above – seemed to be counterproductive by reducing accuracy</a:t>
            </a:r>
          </a:p>
          <a:p>
            <a:pPr lvl="1"/>
            <a:r>
              <a:rPr lang="en-AU" dirty="0" smtClean="0"/>
              <a:t>30 degree image tilt – To better generalise house (and by proxy panel) positioning – reduced the validation set </a:t>
            </a:r>
            <a:r>
              <a:rPr lang="en-AU" dirty="0" smtClean="0"/>
              <a:t>accuracy</a:t>
            </a:r>
          </a:p>
          <a:p>
            <a:pPr lvl="1"/>
            <a:r>
              <a:rPr lang="en-AU" dirty="0" smtClean="0"/>
              <a:t>Perhaps we were using the wrong type of augmentation?</a:t>
            </a:r>
            <a:endParaRPr lang="en-AU" dirty="0" smtClean="0"/>
          </a:p>
          <a:p>
            <a:r>
              <a:rPr lang="en-AU" dirty="0"/>
              <a:t>Moving up to a ResNet50 model took far longer to train </a:t>
            </a:r>
            <a:r>
              <a:rPr lang="en-AU" dirty="0" smtClean="0"/>
              <a:t>and did </a:t>
            </a:r>
            <a:r>
              <a:rPr lang="en-AU" dirty="0"/>
              <a:t>not yield a performance </a:t>
            </a:r>
            <a:r>
              <a:rPr lang="en-AU" dirty="0" smtClean="0"/>
              <a:t>increase.</a:t>
            </a:r>
            <a:endParaRPr lang="en-AU" dirty="0"/>
          </a:p>
          <a:p>
            <a:pPr lvl="1"/>
            <a:endParaRPr lang="en-AU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118CBBA9-49D2-4262-9114-D0D47E7D522A}"/>
              </a:ext>
            </a:extLst>
          </p:cNvPr>
          <p:cNvSpPr txBox="1">
            <a:spLocks/>
          </p:cNvSpPr>
          <p:nvPr/>
        </p:nvSpPr>
        <p:spPr>
          <a:xfrm>
            <a:off x="1371283" y="4270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 smtClean="0"/>
              <a:t>What didn’t work...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09229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18CBBA9-49D2-4262-9114-D0D47E7D5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 smtClean="0"/>
              <a:t>We learned…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E6F3B36-FA1C-4A44-8799-54720A510D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701797"/>
            <a:ext cx="10564161" cy="4462272"/>
          </a:xfrm>
        </p:spPr>
        <p:txBody>
          <a:bodyPr/>
          <a:lstStyle/>
          <a:p>
            <a:r>
              <a:rPr lang="en-AU" dirty="0" smtClean="0"/>
              <a:t>Following the basic fast.ai principles yields generally accurate CV results</a:t>
            </a:r>
          </a:p>
          <a:p>
            <a:r>
              <a:rPr lang="en-AU" dirty="0" smtClean="0"/>
              <a:t>Minimising data augmentation helped</a:t>
            </a:r>
          </a:p>
          <a:p>
            <a:r>
              <a:rPr lang="en-AU" dirty="0" smtClean="0"/>
              <a:t>Randomising the test set and validation set to check yielded model results are not a fluke</a:t>
            </a:r>
            <a:endParaRPr lang="en-AU" dirty="0"/>
          </a:p>
          <a:p>
            <a:r>
              <a:rPr lang="en-AU" dirty="0" smtClean="0"/>
              <a:t>How tasks can be segmented better in the future to accelerate works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0205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18CBBA9-49D2-4262-9114-D0D47E7D5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What worked?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E6F3B36-FA1C-4A44-8799-54720A510D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701797"/>
            <a:ext cx="10564161" cy="4462272"/>
          </a:xfrm>
        </p:spPr>
        <p:txBody>
          <a:bodyPr/>
          <a:lstStyle/>
          <a:p>
            <a:r>
              <a:rPr lang="en-AU" dirty="0"/>
              <a:t>Dropout</a:t>
            </a:r>
          </a:p>
          <a:p>
            <a:pPr lvl="1"/>
            <a:r>
              <a:rPr lang="en-AU" dirty="0"/>
              <a:t>No dropout results in rapid overfitting – not recommended</a:t>
            </a:r>
          </a:p>
          <a:p>
            <a:pPr lvl="1"/>
            <a:r>
              <a:rPr lang="en-AU" dirty="0"/>
              <a:t>Default dropout of 25% (first dropout layer) and 50% (second dropout layer) in the </a:t>
            </a:r>
            <a:r>
              <a:rPr lang="en-AU"/>
              <a:t>resnet34 model worked well</a:t>
            </a:r>
            <a:endParaRPr lang="en-AU" dirty="0"/>
          </a:p>
          <a:p>
            <a:pPr lvl="1"/>
            <a:endParaRPr lang="en-AU" dirty="0"/>
          </a:p>
          <a:p>
            <a:pPr lvl="1"/>
            <a:endParaRPr lang="en-AU" dirty="0"/>
          </a:p>
          <a:p>
            <a:pPr lvl="1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67520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2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Photovoltaic generation</a:t>
            </a:r>
          </a:p>
          <a:p>
            <a:endParaRPr lang="en-US" dirty="0"/>
          </a:p>
          <a:p>
            <a:r>
              <a:rPr lang="en-US" dirty="0"/>
              <a:t>PART B - SIZING</a:t>
            </a:r>
          </a:p>
        </p:txBody>
      </p:sp>
    </p:spTree>
    <p:extLst>
      <p:ext uri="{BB962C8B-B14F-4D97-AF65-F5344CB8AC3E}">
        <p14:creationId xmlns:p14="http://schemas.microsoft.com/office/powerpoint/2010/main" val="3970823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18CBBA9-49D2-4262-9114-D0D47E7D5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E6F3B36-FA1C-4A44-8799-54720A510D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701797"/>
            <a:ext cx="10360501" cy="1223963"/>
          </a:xfrm>
        </p:spPr>
        <p:txBody>
          <a:bodyPr/>
          <a:lstStyle/>
          <a:p>
            <a:r>
              <a:rPr lang="en-AU" dirty="0"/>
              <a:t>Part B continues from Part A code</a:t>
            </a:r>
          </a:p>
          <a:p>
            <a:r>
              <a:rPr lang="en-AU" dirty="0"/>
              <a:t>PV image Metadata is accessible in the </a:t>
            </a:r>
            <a:r>
              <a:rPr lang="en-AU" dirty="0" err="1"/>
              <a:t>Jupyter</a:t>
            </a:r>
            <a:r>
              <a:rPr lang="en-AU" dirty="0"/>
              <a:t> Notebook</a:t>
            </a:r>
          </a:p>
          <a:p>
            <a:endParaRPr lang="en-AU" dirty="0"/>
          </a:p>
          <a:p>
            <a:pPr lvl="1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05215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18CBBA9-49D2-4262-9114-D0D47E7D5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AU" sz="4800" dirty="0">
                <a:latin typeface="Kunstler Script" panose="030304020206070D0D06" pitchFamily="66" charset="0"/>
              </a:rPr>
              <a:t>Thank you for your attention.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E6F3B36-FA1C-4A44-8799-54720A510D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701797"/>
            <a:ext cx="10360501" cy="467953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AU" u="sng" dirty="0"/>
              <a:t>Team </a:t>
            </a:r>
            <a:r>
              <a:rPr lang="en-AU" u="sng" dirty="0" err="1"/>
              <a:t>UnicorNN</a:t>
            </a:r>
            <a:endParaRPr lang="en-AU" u="sng" dirty="0"/>
          </a:p>
          <a:p>
            <a:pPr lvl="1"/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E9B1E06-FE9D-462D-A33F-A672B189115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6340" y="3429000"/>
            <a:ext cx="1989601" cy="170537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EEFF4B65-FE70-4058-AB79-864721B760F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5340" y="2547073"/>
            <a:ext cx="1256171" cy="1512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8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Our Overall Approach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Initial idea was to split the team in half and share learnings</a:t>
            </a:r>
          </a:p>
          <a:p>
            <a:r>
              <a:rPr lang="en-AU" dirty="0" smtClean="0"/>
              <a:t>Team members choose what they are </a:t>
            </a:r>
            <a:r>
              <a:rPr lang="en-AU" smtClean="0"/>
              <a:t>interested in</a:t>
            </a:r>
            <a:endParaRPr lang="en-AU" dirty="0" smtClean="0"/>
          </a:p>
          <a:p>
            <a:r>
              <a:rPr lang="en-AU" dirty="0" smtClean="0"/>
              <a:t>We undertook both challenges, but only Part A of Challenge 2</a:t>
            </a:r>
          </a:p>
          <a:p>
            <a:r>
              <a:rPr lang="en-AU" dirty="0" smtClean="0"/>
              <a:t>Learnings captured on GitHub repository wiki</a:t>
            </a:r>
          </a:p>
          <a:p>
            <a:r>
              <a:rPr lang="en-AU" dirty="0" smtClean="0"/>
              <a:t>Queries and tasks managed via team Slack channel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54699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</a:t>
            </a:r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Smart Meter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845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1 – Smart Meter Data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  <a:endParaRPr lang="en-US" dirty="0"/>
          </a:p>
          <a:p>
            <a:r>
              <a:rPr lang="en-US" dirty="0" smtClean="0"/>
              <a:t>Findings</a:t>
            </a:r>
            <a:endParaRPr lang="en-US" dirty="0"/>
          </a:p>
          <a:p>
            <a:r>
              <a:rPr lang="en-US" dirty="0" smtClean="0"/>
              <a:t>Key Learnings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Our </a:t>
            </a:r>
            <a:r>
              <a:rPr lang="en-US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approach</a:t>
            </a:r>
            <a:endParaRPr lang="en-US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AU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Adrian </a:t>
            </a:r>
            <a:r>
              <a:rPr lang="en-AU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interested </a:t>
            </a:r>
            <a:r>
              <a:rPr lang="en-AU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 time series </a:t>
            </a:r>
            <a:r>
              <a:rPr lang="en-AU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problems, chose challenge 1.</a:t>
            </a:r>
          </a:p>
          <a:p>
            <a:r>
              <a:rPr lang="en-AU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Understanding – explored problem, objectives and recommendations.</a:t>
            </a:r>
          </a:p>
          <a:p>
            <a:r>
              <a:rPr lang="en-AU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Research – literature and open source code for similar datasets</a:t>
            </a:r>
          </a:p>
          <a:p>
            <a:r>
              <a:rPr lang="en-AU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Data – created clean test, and train datasets</a:t>
            </a:r>
          </a:p>
          <a:p>
            <a:r>
              <a:rPr lang="en-AU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Selected RMSE metric as metric for all forecasts</a:t>
            </a:r>
          </a:p>
          <a:p>
            <a:r>
              <a:rPr lang="en-AU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Forecasting – tried 9 model types, simple though complex</a:t>
            </a:r>
          </a:p>
          <a:p>
            <a:r>
              <a:rPr lang="en-AU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Clustering – explored several methods </a:t>
            </a:r>
            <a:r>
              <a:rPr lang="en-AU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– </a:t>
            </a:r>
            <a:r>
              <a:rPr lang="en-AU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chose </a:t>
            </a:r>
            <a:r>
              <a:rPr lang="en-AU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 novel approach.</a:t>
            </a:r>
            <a:endParaRPr lang="en-AU" sz="2000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AU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27280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We found…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4920" indent="-304560">
              <a:buClr>
                <a:srgbClr val="009999"/>
              </a:buClr>
              <a:buFont typeface="Arial"/>
              <a:buChar char="•"/>
            </a:pPr>
            <a:r>
              <a:rPr lang="en-US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Inconsistencies </a:t>
            </a:r>
            <a:r>
              <a:rPr lang="en-US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in the acquisition  </a:t>
            </a:r>
            <a:r>
              <a:rPr lang="en-US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data</a:t>
            </a:r>
          </a:p>
          <a:p>
            <a:pPr marL="360" indent="0">
              <a:buClr>
                <a:srgbClr val="009999"/>
              </a:buClr>
              <a:buNone/>
            </a:pPr>
            <a:endParaRPr lang="en-US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</a:endParaRPr>
          </a:p>
          <a:p>
            <a:pPr marL="304920" indent="-304560">
              <a:buClr>
                <a:srgbClr val="009999"/>
              </a:buClr>
              <a:buFont typeface="Arial"/>
              <a:buChar char="•"/>
            </a:pPr>
            <a:r>
              <a:rPr lang="en-US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A </a:t>
            </a:r>
            <a:r>
              <a:rPr lang="en-US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relationship between </a:t>
            </a:r>
            <a:r>
              <a:rPr lang="en-US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Acorn </a:t>
            </a:r>
            <a:r>
              <a:rPr lang="en-US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groups and </a:t>
            </a:r>
            <a:endParaRPr lang="en-US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</a:endParaRPr>
          </a:p>
          <a:p>
            <a:pPr marL="360" indent="0">
              <a:buClr>
                <a:srgbClr val="009999"/>
              </a:buClr>
              <a:buNone/>
            </a:pPr>
            <a:r>
              <a:rPr lang="en-US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consumption patterns</a:t>
            </a:r>
          </a:p>
          <a:p>
            <a:pPr marL="360" indent="0">
              <a:buClr>
                <a:srgbClr val="009999"/>
              </a:buClr>
              <a:buNone/>
            </a:pPr>
            <a:endParaRPr lang="en-US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</a:endParaRPr>
          </a:p>
          <a:p>
            <a:pPr marL="304920" indent="-304560">
              <a:buClr>
                <a:srgbClr val="009999"/>
              </a:buClr>
              <a:buFont typeface="Arial"/>
              <a:buChar char="•"/>
            </a:pPr>
            <a:r>
              <a:rPr lang="en-US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Several methods to </a:t>
            </a:r>
            <a:r>
              <a:rPr lang="en-US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reasonably </a:t>
            </a:r>
          </a:p>
          <a:p>
            <a:pPr marL="360" indent="0">
              <a:buClr>
                <a:srgbClr val="009999"/>
              </a:buClr>
              <a:buNone/>
            </a:pPr>
            <a:r>
              <a:rPr lang="en-US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accurately forecast </a:t>
            </a:r>
            <a:r>
              <a:rPr lang="en-US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7 days ahead</a:t>
            </a:r>
          </a:p>
          <a:p>
            <a:endParaRPr lang="en-AU" dirty="0"/>
          </a:p>
        </p:txBody>
      </p:sp>
      <p:pic>
        <p:nvPicPr>
          <p:cNvPr id="4" name="Picture 3"/>
          <p:cNvPicPr/>
          <p:nvPr/>
        </p:nvPicPr>
        <p:blipFill>
          <a:blip r:embed="rId3"/>
          <a:stretch/>
        </p:blipFill>
        <p:spPr>
          <a:xfrm>
            <a:off x="6716825" y="12758"/>
            <a:ext cx="5472000" cy="1694880"/>
          </a:xfrm>
          <a:prstGeom prst="rect">
            <a:avLst/>
          </a:prstGeom>
          <a:ln>
            <a:noFill/>
          </a:ln>
        </p:spPr>
      </p:pic>
      <p:pic>
        <p:nvPicPr>
          <p:cNvPr id="5" name="Picture 4"/>
          <p:cNvPicPr/>
          <p:nvPr/>
        </p:nvPicPr>
        <p:blipFill>
          <a:blip r:embed="rId4"/>
          <a:stretch/>
        </p:blipFill>
        <p:spPr>
          <a:xfrm>
            <a:off x="8470676" y="2060848"/>
            <a:ext cx="3168000" cy="1985400"/>
          </a:xfrm>
          <a:prstGeom prst="rect">
            <a:avLst/>
          </a:prstGeom>
          <a:ln>
            <a:noFill/>
          </a:ln>
        </p:spPr>
      </p:pic>
      <p:pic>
        <p:nvPicPr>
          <p:cNvPr id="6" name="Picture 5"/>
          <p:cNvPicPr/>
          <p:nvPr/>
        </p:nvPicPr>
        <p:blipFill>
          <a:blip r:embed="rId5"/>
          <a:stretch/>
        </p:blipFill>
        <p:spPr>
          <a:xfrm>
            <a:off x="6454452" y="4653136"/>
            <a:ext cx="5256000" cy="194616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57773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We learnt…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AU" sz="2000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AU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Use a sample dataset first – then run on full </a:t>
            </a:r>
            <a:r>
              <a:rPr lang="en-AU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dataset</a:t>
            </a:r>
          </a:p>
          <a:p>
            <a:pPr marL="0" indent="0">
              <a:buNone/>
            </a:pPr>
            <a:endParaRPr lang="en-AU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AU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LightGBM</a:t>
            </a:r>
            <a:r>
              <a:rPr lang="en-AU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is </a:t>
            </a:r>
            <a:r>
              <a:rPr lang="en-AU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robust, quick to run - good forecasting performance.</a:t>
            </a:r>
            <a:endParaRPr lang="en-AU" sz="2000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AU" sz="2000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AU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LSTM for forecasting half hourly data gives good results but is really slow.</a:t>
            </a:r>
            <a:endParaRPr lang="en-AU" sz="2000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0" indent="0">
              <a:buNone/>
            </a:pPr>
            <a:endParaRPr lang="en-AU" sz="2000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AU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Converting the energy consumption curves to images and using </a:t>
            </a:r>
            <a:r>
              <a:rPr lang="en-AU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 Neural </a:t>
            </a:r>
            <a:r>
              <a:rPr lang="en-AU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Network to cluster is relatively fast and is worth </a:t>
            </a:r>
            <a:r>
              <a:rPr lang="en-AU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further </a:t>
            </a:r>
            <a:r>
              <a:rPr lang="en-AU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exploration</a:t>
            </a:r>
            <a:endParaRPr lang="en-AU" sz="2000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07418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2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Photovoltaic generation</a:t>
            </a:r>
          </a:p>
          <a:p>
            <a:endParaRPr lang="en-US" dirty="0"/>
          </a:p>
          <a:p>
            <a:r>
              <a:rPr lang="en-US" dirty="0"/>
              <a:t>PART A - Detection</a:t>
            </a:r>
          </a:p>
        </p:txBody>
      </p:sp>
    </p:spTree>
    <p:extLst>
      <p:ext uri="{BB962C8B-B14F-4D97-AF65-F5344CB8AC3E}">
        <p14:creationId xmlns:p14="http://schemas.microsoft.com/office/powerpoint/2010/main" val="4264977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443</TotalTime>
  <Words>1162</Words>
  <Application>Microsoft Office PowerPoint</Application>
  <PresentationFormat>Custom</PresentationFormat>
  <Paragraphs>206</Paragraphs>
  <Slides>27</Slides>
  <Notes>3</Notes>
  <HiddenSlides>4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Kunstler Script</vt:lpstr>
      <vt:lpstr>Times New Roman</vt:lpstr>
      <vt:lpstr>Wingdings</vt:lpstr>
      <vt:lpstr>Tech 16x9</vt:lpstr>
      <vt:lpstr>Western Power Hack-a-Gig</vt:lpstr>
      <vt:lpstr>PowerPoint Presentation</vt:lpstr>
      <vt:lpstr>Our Overall Approach</vt:lpstr>
      <vt:lpstr>Challenge 1</vt:lpstr>
      <vt:lpstr>Challenge 1 – Smart Meter Data</vt:lpstr>
      <vt:lpstr>Our approach</vt:lpstr>
      <vt:lpstr>We found…</vt:lpstr>
      <vt:lpstr>We learnt…</vt:lpstr>
      <vt:lpstr>Challenge 2</vt:lpstr>
      <vt:lpstr>Overview</vt:lpstr>
      <vt:lpstr>Requirements (Part A)</vt:lpstr>
      <vt:lpstr>Approach</vt:lpstr>
      <vt:lpstr>Approach</vt:lpstr>
      <vt:lpstr>Approach</vt:lpstr>
      <vt:lpstr>Approach</vt:lpstr>
      <vt:lpstr>Approach</vt:lpstr>
      <vt:lpstr>Approach</vt:lpstr>
      <vt:lpstr>Approach</vt:lpstr>
      <vt:lpstr>Approach</vt:lpstr>
      <vt:lpstr>The Model</vt:lpstr>
      <vt:lpstr>We found…</vt:lpstr>
      <vt:lpstr>PowerPoint Presentation</vt:lpstr>
      <vt:lpstr>We learned…</vt:lpstr>
      <vt:lpstr>What worked?</vt:lpstr>
      <vt:lpstr>Challenge 2</vt:lpstr>
      <vt:lpstr>Overview</vt:lpstr>
      <vt:lpstr>Thank you for your attention.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Western Power Hack-a-Gig</dc:title>
  <dc:creator>Sofia Sibanic</dc:creator>
  <cp:lastModifiedBy>Sofia Sibanic</cp:lastModifiedBy>
  <cp:revision>62</cp:revision>
  <dcterms:created xsi:type="dcterms:W3CDTF">2018-10-20T11:17:23Z</dcterms:created>
  <dcterms:modified xsi:type="dcterms:W3CDTF">2018-11-02T06:00:44Z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