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84" r:id="rId6"/>
    <p:sldId id="285" r:id="rId7"/>
    <p:sldId id="290" r:id="rId8"/>
    <p:sldId id="268" r:id="rId9"/>
    <p:sldId id="293" r:id="rId10"/>
    <p:sldId id="287" r:id="rId11"/>
    <p:sldId id="288" r:id="rId12"/>
    <p:sldId id="289" r:id="rId13"/>
    <p:sldId id="259" r:id="rId14"/>
    <p:sldId id="295" r:id="rId15"/>
    <p:sldId id="263" r:id="rId16"/>
    <p:sldId id="262" r:id="rId17"/>
    <p:sldId id="270" r:id="rId18"/>
    <p:sldId id="271" r:id="rId19"/>
    <p:sldId id="272" r:id="rId20"/>
    <p:sldId id="273" r:id="rId21"/>
    <p:sldId id="292" r:id="rId22"/>
    <p:sldId id="291" r:id="rId23"/>
    <p:sldId id="274" r:id="rId24"/>
    <p:sldId id="275" r:id="rId25"/>
    <p:sldId id="276" r:id="rId26"/>
    <p:sldId id="282" r:id="rId27"/>
    <p:sldId id="278" r:id="rId28"/>
    <p:sldId id="286" r:id="rId29"/>
    <p:sldId id="283" r:id="rId30"/>
    <p:sldId id="279" r:id="rId31"/>
    <p:sldId id="280" r:id="rId32"/>
    <p:sldId id="28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35" autoAdjust="0"/>
  </p:normalViewPr>
  <p:slideViewPr>
    <p:cSldViewPr>
      <p:cViewPr varScale="1">
        <p:scale>
          <a:sx n="128" d="100"/>
          <a:sy n="128" d="100"/>
        </p:scale>
        <p:origin x="564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3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Data inconsistencies: gaps,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varying start/stop dates for smart-meter acquisition.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3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dataset.</a:t>
            </a:r>
          </a:p>
          <a:p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Photovoltaic Generation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</a:p>
          <a:p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Findings</a:t>
            </a:r>
            <a:endParaRPr lang="en-US" dirty="0"/>
          </a:p>
          <a:p>
            <a:r>
              <a:rPr lang="en-US" dirty="0" smtClean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Challenge (Part A)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Utilise </a:t>
            </a:r>
            <a:r>
              <a:rPr lang="en-AU" dirty="0"/>
              <a:t>Western Power </a:t>
            </a:r>
            <a:r>
              <a:rPr lang="en-AU" dirty="0" smtClean="0"/>
              <a:t>aerial imagery (with metadata) </a:t>
            </a:r>
            <a:r>
              <a:rPr lang="en-AU" dirty="0" smtClean="0"/>
              <a:t>to </a:t>
            </a:r>
            <a:r>
              <a:rPr lang="en-AU" dirty="0"/>
              <a:t>develop a model which identifies distribution embedded PV generation. Target a model accuracy of &gt;98.5%.</a:t>
            </a:r>
          </a:p>
          <a:p>
            <a:r>
              <a:rPr lang="en-AU" dirty="0"/>
              <a:t>Test what works, what doesn’t work – </a:t>
            </a:r>
            <a:r>
              <a:rPr lang="en-AU" i="1" dirty="0"/>
              <a:t>document </a:t>
            </a:r>
            <a:r>
              <a:rPr lang="en-AU" dirty="0"/>
              <a:t> learnings</a:t>
            </a:r>
          </a:p>
          <a:p>
            <a:r>
              <a:rPr lang="en-AU" dirty="0"/>
              <a:t>Assess model </a:t>
            </a:r>
            <a:r>
              <a:rPr lang="en-AU" dirty="0" smtClean="0"/>
              <a:t>performance</a:t>
            </a:r>
            <a:endParaRPr lang="en-AU" dirty="0"/>
          </a:p>
          <a:p>
            <a:r>
              <a:rPr lang="en-AU" dirty="0"/>
              <a:t>Provide required documents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936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 smtClean="0"/>
              <a:t>&lt; Replace all images here with actuals, show variation&gt;</a:t>
            </a:r>
            <a:endParaRPr lang="en-AU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</a:t>
            </a:r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</a:t>
            </a:r>
            <a:r>
              <a:rPr lang="en-AU" dirty="0" smtClean="0"/>
              <a:t>Data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58" y="2578308"/>
            <a:ext cx="5171486" cy="3899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569130"/>
            <a:ext cx="5197666" cy="39089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718148" y="3789040"/>
            <a:ext cx="144016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18148" y="3073755"/>
            <a:ext cx="1872208" cy="895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4753" y="3569517"/>
            <a:ext cx="195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Unusual for </a:t>
            </a:r>
          </a:p>
          <a:p>
            <a:r>
              <a:rPr lang="en-AU" sz="2800" dirty="0" smtClean="0">
                <a:solidFill>
                  <a:schemeClr val="bg1"/>
                </a:solidFill>
              </a:rPr>
              <a:t>residential!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420145" cy="575075"/>
          </a:xfrm>
        </p:spPr>
        <p:txBody>
          <a:bodyPr/>
          <a:lstStyle/>
          <a:p>
            <a:r>
              <a:rPr lang="en-AU" dirty="0" smtClean="0"/>
              <a:t>sample size in these years (&lt;100) skews the mean installation size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569130"/>
            <a:ext cx="5197666" cy="39089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46" y="2569130"/>
            <a:ext cx="5197642" cy="38773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503268" y="3717032"/>
            <a:ext cx="4335560" cy="2088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78388" y="3044178"/>
            <a:ext cx="4752528" cy="282926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11017224" cy="4679531"/>
          </a:xfrm>
          <a:prstGeom prst="rect">
            <a:avLst/>
          </a:prstGeom>
        </p:spPr>
        <p:txBody>
          <a:bodyPr numCol="3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u="sng" dirty="0" smtClean="0"/>
              <a:t>Team </a:t>
            </a:r>
            <a:r>
              <a:rPr lang="en-AU" u="sng" dirty="0" err="1" smtClean="0"/>
              <a:t>UnicorNN</a:t>
            </a:r>
            <a:endParaRPr lang="en-AU" u="sng" dirty="0" smtClean="0"/>
          </a:p>
          <a:p>
            <a:pPr>
              <a:buFontTx/>
              <a:buChar char="-"/>
            </a:pPr>
            <a:r>
              <a:rPr lang="en-AU" dirty="0" smtClean="0"/>
              <a:t>Sofia Sibanic</a:t>
            </a:r>
          </a:p>
          <a:p>
            <a:pPr marL="0" indent="0">
              <a:buNone/>
            </a:pPr>
            <a:r>
              <a:rPr lang="en-AU" sz="2000" dirty="0" smtClean="0"/>
              <a:t>Electrical Engineer (Western Power) looking to broaden her skillset and apply learnings from fast.ai.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Adrian Goldberg</a:t>
            </a:r>
          </a:p>
          <a:p>
            <a:pPr marL="0" indent="0">
              <a:buNone/>
            </a:pPr>
            <a:r>
              <a:rPr lang="en-AU" sz="2000" dirty="0" smtClean="0"/>
              <a:t>Geophysicist (Santos) with &gt;10 years programming and ~2 years deep learning experience.</a:t>
            </a:r>
            <a:endParaRPr lang="en-AU" sz="2000" dirty="0"/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Jordan Pratt</a:t>
            </a:r>
          </a:p>
          <a:p>
            <a:pPr marL="0" indent="0">
              <a:buNone/>
            </a:pPr>
            <a:r>
              <a:rPr lang="en-AU" sz="2000" dirty="0" smtClean="0"/>
              <a:t>Data Strategy Analyst (Western Power) looking to expand personal skills.</a:t>
            </a:r>
            <a:endParaRPr lang="en-AU" sz="2000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180539"/>
            <a:ext cx="2654605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113073"/>
            <a:ext cx="1841784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816437"/>
            <a:ext cx="2791837" cy="320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8"/>
              </p:ext>
            </p:extLst>
          </p:nvPr>
        </p:nvGraphicFramePr>
        <p:xfrm>
          <a:off x="1394576" y="2120928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=""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28131087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965ECAC-6F10-47C5-A3A2-05D9E4E91D5E}"/>
              </a:ext>
            </a:extLst>
          </p:cNvPr>
          <p:cNvSpPr txBox="1">
            <a:spLocks/>
          </p:cNvSpPr>
          <p:nvPr/>
        </p:nvSpPr>
        <p:spPr>
          <a:xfrm>
            <a:off x="1426528" y="4437112"/>
            <a:ext cx="9636436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The provided data is binary (PV, Non-PV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4859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=""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 smtClean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 smtClean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 smtClean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/>
          </a:bodyPr>
          <a:lstStyle/>
          <a:p>
            <a:r>
              <a:rPr lang="en-AU" dirty="0" smtClean="0"/>
              <a:t>First </a:t>
            </a:r>
            <a:r>
              <a:rPr lang="en-AU" dirty="0" smtClean="0"/>
              <a:t>training epoch (last layer only): </a:t>
            </a:r>
            <a:r>
              <a:rPr lang="en-AU" dirty="0"/>
              <a:t>86.4% accuracy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</a:t>
            </a:r>
            <a:r>
              <a:rPr lang="en-AU" dirty="0" smtClean="0"/>
              <a:t>occurred </a:t>
            </a:r>
            <a:r>
              <a:rPr lang="en-AU" dirty="0"/>
              <a:t>where panel edges </a:t>
            </a:r>
            <a:r>
              <a:rPr lang="en-AU" dirty="0" smtClean="0"/>
              <a:t>were not visible</a:t>
            </a:r>
            <a:endParaRPr lang="en-AU" dirty="0"/>
          </a:p>
          <a:p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</a:t>
            </a:r>
            <a:r>
              <a:rPr lang="en-AU" dirty="0" err="1" smtClean="0"/>
              <a:t>occured</a:t>
            </a:r>
            <a:r>
              <a:rPr lang="en-AU" dirty="0" smtClean="0"/>
              <a:t> </a:t>
            </a:r>
            <a:r>
              <a:rPr lang="en-AU" dirty="0"/>
              <a:t>on grid-like </a:t>
            </a:r>
            <a:r>
              <a:rPr lang="en-AU" dirty="0" smtClean="0"/>
              <a:t>structures (tiles, pergolas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Accuracy with different approaches ranged from 86.4% to 97.9%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 smtClean="0"/>
              <a:t>Tweaking the model by increasing dropout</a:t>
            </a:r>
          </a:p>
          <a:p>
            <a:pPr lvl="1"/>
            <a:r>
              <a:rPr lang="en-AU" dirty="0" smtClean="0"/>
              <a:t>Dropout tends to improve model generalisation</a:t>
            </a:r>
            <a:endParaRPr lang="en-AU" dirty="0" smtClean="0"/>
          </a:p>
          <a:p>
            <a:r>
              <a:rPr lang="en-AU" dirty="0" smtClean="0"/>
              <a:t>Significant da</a:t>
            </a:r>
            <a:r>
              <a:rPr lang="en-AU" dirty="0" smtClean="0"/>
              <a:t>ta </a:t>
            </a:r>
            <a:r>
              <a:rPr lang="en-AU" dirty="0" smtClean="0"/>
              <a:t>augmentation:</a:t>
            </a:r>
          </a:p>
          <a:p>
            <a:pPr lvl="1"/>
            <a:r>
              <a:rPr lang="en-AU" dirty="0" smtClean="0"/>
              <a:t>With blur – similar principle to the above – seemed to be counterproductive by reducing accuracy</a:t>
            </a:r>
          </a:p>
          <a:p>
            <a:pPr lvl="1"/>
            <a:r>
              <a:rPr lang="en-AU" dirty="0" smtClean="0"/>
              <a:t>30 degree image tilt – To better generalise house (and by proxy panel) positioning – reduced the validation set accuracy</a:t>
            </a:r>
          </a:p>
          <a:p>
            <a:pPr lvl="1"/>
            <a:r>
              <a:rPr lang="en-AU" dirty="0" smtClean="0"/>
              <a:t>Perhaps we were using the wrong type of augmentation?</a:t>
            </a:r>
          </a:p>
          <a:p>
            <a:r>
              <a:rPr lang="en-AU" dirty="0"/>
              <a:t>Moving up </a:t>
            </a:r>
            <a:r>
              <a:rPr lang="en-AU" dirty="0" smtClean="0"/>
              <a:t>to a more complex model took </a:t>
            </a:r>
            <a:r>
              <a:rPr lang="en-AU" dirty="0"/>
              <a:t>far longer to train </a:t>
            </a:r>
            <a:r>
              <a:rPr lang="en-AU" dirty="0" smtClean="0"/>
              <a:t>and did </a:t>
            </a:r>
            <a:r>
              <a:rPr lang="en-AU" dirty="0"/>
              <a:t>not yield a performance </a:t>
            </a:r>
            <a:r>
              <a:rPr lang="en-AU" dirty="0" smtClean="0"/>
              <a:t>increase.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What didn’t work...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learned…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 smtClean="0"/>
              <a:t>Following the basic fast.ai principles yields generally accurate CV results</a:t>
            </a:r>
          </a:p>
          <a:p>
            <a:r>
              <a:rPr lang="en-AU" dirty="0" smtClean="0"/>
              <a:t>Minimising data augmentation helped</a:t>
            </a:r>
          </a:p>
          <a:p>
            <a:r>
              <a:rPr lang="en-AU" dirty="0" smtClean="0"/>
              <a:t>Randomising the test set and validation set to check yielded model results are not a fluke</a:t>
            </a:r>
            <a:endParaRPr lang="en-AU" dirty="0"/>
          </a:p>
          <a:p>
            <a:r>
              <a:rPr lang="en-AU" dirty="0" smtClean="0"/>
              <a:t>How </a:t>
            </a:r>
            <a:r>
              <a:rPr lang="en-AU" dirty="0" smtClean="0"/>
              <a:t>team tasks </a:t>
            </a:r>
            <a:r>
              <a:rPr lang="en-AU" dirty="0" smtClean="0"/>
              <a:t>can be segmented better in the future to accelerate works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2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Overall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Initial idea was to split the team in half and share learnings</a:t>
            </a:r>
          </a:p>
          <a:p>
            <a:r>
              <a:rPr lang="en-AU" dirty="0" smtClean="0"/>
              <a:t>Team members choose what they are </a:t>
            </a:r>
            <a:r>
              <a:rPr lang="en-AU" smtClean="0"/>
              <a:t>interested in</a:t>
            </a:r>
            <a:endParaRPr lang="en-AU" dirty="0" smtClean="0"/>
          </a:p>
          <a:p>
            <a:r>
              <a:rPr lang="en-AU" dirty="0" smtClean="0"/>
              <a:t>We undertook both challenges, but only Part A of Challenge 2</a:t>
            </a:r>
          </a:p>
          <a:p>
            <a:r>
              <a:rPr lang="en-AU" dirty="0" smtClean="0"/>
              <a:t>Learnings captured on GitHub repository wiki</a:t>
            </a:r>
          </a:p>
          <a:p>
            <a:r>
              <a:rPr lang="en-AU" dirty="0" smtClean="0"/>
              <a:t>Queries and tasks managed via team Slack channel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46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Meter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</a:p>
          <a:p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Findings</a:t>
            </a:r>
            <a:endParaRPr lang="en-US" dirty="0"/>
          </a:p>
          <a:p>
            <a:r>
              <a:rPr lang="en-US" dirty="0" smtClean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Challenge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&lt;Challenge Summary&gt;</a:t>
            </a:r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2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approach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interested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time series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problems.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– explored problem, objectives and recommendations.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– literature and open source code for similar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– created clean test, and train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RMSE metric as metric for all forecasts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9 model types, simple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through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– explored several methods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novel approach.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found…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Inconsistencies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 the acquisition 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relationship between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Customer groups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and 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7 days ahead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16825" y="12758"/>
            <a:ext cx="5472000" cy="16948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8470676" y="2060848"/>
            <a:ext cx="3168000" cy="1985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6454452" y="4653136"/>
            <a:ext cx="5256000" cy="194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learnt…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sample dataset first – then run on full dataset</a:t>
            </a:r>
          </a:p>
          <a:p>
            <a:pPr marL="0" indent="0">
              <a:buNone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LightGBM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robust, quick to run - good forecasting performance.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for forecasting half hourly data gives good results but is really slow.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the energy consumption curves to images and using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Neural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to cluster is relatively fast and is worth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520</TotalTime>
  <Words>1010</Words>
  <Application>Microsoft Office PowerPoint</Application>
  <PresentationFormat>Custom</PresentationFormat>
  <Paragraphs>206</Paragraphs>
  <Slides>29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PowerPoint Presentation</vt:lpstr>
      <vt:lpstr>Our Overall Approach</vt:lpstr>
      <vt:lpstr>Challenge 1</vt:lpstr>
      <vt:lpstr>Challenge 1 – Smart Meter Data</vt:lpstr>
      <vt:lpstr>The Challenge</vt:lpstr>
      <vt:lpstr>Our approach</vt:lpstr>
      <vt:lpstr>We found…</vt:lpstr>
      <vt:lpstr>We learnt…</vt:lpstr>
      <vt:lpstr>Challenge 2</vt:lpstr>
      <vt:lpstr>Challenge 2 – Photovoltaic Generation</vt:lpstr>
      <vt:lpstr>The Challenge (Part A)</vt:lpstr>
      <vt:lpstr>Overview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We found…</vt:lpstr>
      <vt:lpstr>PowerPoint Presentation</vt:lpstr>
      <vt:lpstr>We learned…</vt:lpstr>
      <vt:lpstr>What worked?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76</cp:revision>
  <dcterms:created xsi:type="dcterms:W3CDTF">2018-10-20T11:17:23Z</dcterms:created>
  <dcterms:modified xsi:type="dcterms:W3CDTF">2018-11-02T09:20:41Z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