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55F"/>
    <a:srgbClr val="368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149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0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0CCFF7A-3304-4B8A-ABAE-94253E10D8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1839" y="44133"/>
            <a:ext cx="1440160" cy="73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19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1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0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9C2D8D8-D022-4B70-8CDE-DB76FD6919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216" b="97938" l="0" r="12187">
                        <a14:foregroundMark x1="5809" y1="31959" x2="0" y2="17526"/>
                        <a14:foregroundMark x1="4442" y1="71134" x2="0" y2="17526"/>
                        <a14:foregroundMark x1="7175" y1="28866" x2="10137" y2="97938"/>
                        <a14:foregroundMark x1="1595" y1="46392" x2="2961" y2="95876"/>
                        <a14:foregroundMark x1="569" y1="62887" x2="2050" y2="97938"/>
                      </a14:backgroundRemoval>
                    </a14:imgEffect>
                  </a14:imgLayer>
                </a14:imgProps>
              </a:ext>
            </a:extLst>
          </a:blip>
          <a:srcRect r="86398"/>
          <a:stretch/>
        </p:blipFill>
        <p:spPr bwMode="auto">
          <a:xfrm>
            <a:off x="1" y="6165304"/>
            <a:ext cx="11557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AF0E232-6235-476D-9FF9-DB15C22ACD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751839" y="44133"/>
            <a:ext cx="1440160" cy="73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946A132-5245-4088-A4F7-CA17282C9DF1}"/>
              </a:ext>
            </a:extLst>
          </p:cNvPr>
          <p:cNvSpPr txBox="1"/>
          <p:nvPr userDrawn="1"/>
        </p:nvSpPr>
        <p:spPr>
          <a:xfrm>
            <a:off x="8280399" y="6402943"/>
            <a:ext cx="337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Funções de String no Excel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BD11632-6EE4-4C9C-A6AB-C3F4E450E263}"/>
              </a:ext>
            </a:extLst>
          </p:cNvPr>
          <p:cNvCxnSpPr>
            <a:cxnSpLocks/>
            <a:stCxn id="2" idx="1"/>
          </p:cNvCxnSpPr>
          <p:nvPr userDrawn="1"/>
        </p:nvCxnSpPr>
        <p:spPr>
          <a:xfrm flipV="1">
            <a:off x="838200" y="977901"/>
            <a:ext cx="11353800" cy="50006"/>
          </a:xfrm>
          <a:prstGeom prst="line">
            <a:avLst/>
          </a:prstGeom>
          <a:ln w="19050">
            <a:solidFill>
              <a:srgbClr val="4155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54A0E11-D000-4300-BD37-895A24ABE614}"/>
              </a:ext>
            </a:extLst>
          </p:cNvPr>
          <p:cNvCxnSpPr>
            <a:cxnSpLocks/>
          </p:cNvCxnSpPr>
          <p:nvPr userDrawn="1"/>
        </p:nvCxnSpPr>
        <p:spPr>
          <a:xfrm flipV="1">
            <a:off x="749300" y="6442477"/>
            <a:ext cx="11442699" cy="50398"/>
          </a:xfrm>
          <a:prstGeom prst="line">
            <a:avLst/>
          </a:prstGeom>
          <a:ln w="19050">
            <a:solidFill>
              <a:srgbClr val="4155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AE8946-E9B8-4F08-B279-FA46865EA098}"/>
              </a:ext>
            </a:extLst>
          </p:cNvPr>
          <p:cNvSpPr txBox="1"/>
          <p:nvPr userDrawn="1"/>
        </p:nvSpPr>
        <p:spPr>
          <a:xfrm>
            <a:off x="4695823" y="6454136"/>
            <a:ext cx="30511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noProof="0" dirty="0"/>
              <a:t>Informática Aplicada à Aeronáutica</a:t>
            </a:r>
          </a:p>
        </p:txBody>
      </p:sp>
    </p:spTree>
    <p:extLst>
      <p:ext uri="{BB962C8B-B14F-4D97-AF65-F5344CB8AC3E}">
        <p14:creationId xmlns:p14="http://schemas.microsoft.com/office/powerpoint/2010/main" val="5196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E65FF5-EAC9-4542-94B3-440E8EBF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pt-BR" dirty="0"/>
              <a:t>Funções de String no Excel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221F8B-BFA3-47FE-B46B-75ABD3130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8F969-1DB1-40F9-B2EB-376F9127F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36" r="2869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03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D5C43-E293-4153-82A3-6DFECA74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72170-1932-493A-9A87-64A5605C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0"/>
            <a:ext cx="10515600" cy="416052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Apresentação pessoal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Introdução ao assunto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Exemplos práticos de funções de String</a:t>
            </a:r>
          </a:p>
        </p:txBody>
      </p:sp>
    </p:spTree>
    <p:extLst>
      <p:ext uri="{BB962C8B-B14F-4D97-AF65-F5344CB8AC3E}">
        <p14:creationId xmlns:p14="http://schemas.microsoft.com/office/powerpoint/2010/main" val="280061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B7D9C-CCBC-4BDC-8A5A-819F01C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90" y="18884"/>
            <a:ext cx="10515600" cy="1325563"/>
          </a:xfrm>
        </p:spPr>
        <p:txBody>
          <a:bodyPr/>
          <a:lstStyle/>
          <a:p>
            <a:r>
              <a:rPr lang="pt-BR" dirty="0"/>
              <a:t>1. Apresentação pessoal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4370C14-48BB-4EC6-9F74-B8C082E59162}"/>
              </a:ext>
            </a:extLst>
          </p:cNvPr>
          <p:cNvGrpSpPr/>
          <p:nvPr/>
        </p:nvGrpSpPr>
        <p:grpSpPr>
          <a:xfrm>
            <a:off x="846267" y="3639358"/>
            <a:ext cx="4646950" cy="1663190"/>
            <a:chOff x="3762484" y="20627997"/>
            <a:chExt cx="20927456" cy="4188522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1B891B19-71A8-4C02-AAA2-C0E2A82BB737}"/>
                </a:ext>
              </a:extLst>
            </p:cNvPr>
            <p:cNvGrpSpPr/>
            <p:nvPr/>
          </p:nvGrpSpPr>
          <p:grpSpPr>
            <a:xfrm>
              <a:off x="3762484" y="20627997"/>
              <a:ext cx="12010190" cy="1359919"/>
              <a:chOff x="4010755" y="25352861"/>
              <a:chExt cx="12010190" cy="1359919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5898179C-00B6-41CE-859C-99AA8C5D65CE}"/>
                  </a:ext>
                </a:extLst>
              </p:cNvPr>
              <p:cNvSpPr/>
              <p:nvPr/>
            </p:nvSpPr>
            <p:spPr>
              <a:xfrm rot="18800163">
                <a:off x="4546736" y="24816880"/>
                <a:ext cx="1359919" cy="2431881"/>
              </a:xfrm>
              <a:prstGeom prst="rect">
                <a:avLst/>
              </a:prstGeom>
              <a:solidFill>
                <a:srgbClr val="368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/>
              </a:p>
            </p:txBody>
          </p:sp>
          <p:pic>
            <p:nvPicPr>
              <p:cNvPr id="41" name="Gráfico 40" descr="Livros">
                <a:extLst>
                  <a:ext uri="{FF2B5EF4-FFF2-40B4-BE49-F238E27FC236}">
                    <a16:creationId xmlns:a16="http://schemas.microsoft.com/office/drawing/2014/main" id="{AF850704-2FAE-4E6A-95AC-7F4D5B016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2675" y="25374909"/>
                <a:ext cx="1970084" cy="1278543"/>
              </a:xfrm>
              <a:prstGeom prst="rect">
                <a:avLst/>
              </a:prstGeom>
            </p:spPr>
          </p:pic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5D22E68-EA48-46F3-A18D-9074DB5C1927}"/>
                  </a:ext>
                </a:extLst>
              </p:cNvPr>
              <p:cNvSpPr txBox="1"/>
              <p:nvPr/>
            </p:nvSpPr>
            <p:spPr>
              <a:xfrm>
                <a:off x="6818347" y="25480759"/>
                <a:ext cx="9202598" cy="100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Educação</a:t>
                </a:r>
              </a:p>
            </p:txBody>
          </p:sp>
        </p:grp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9DDCA87-2F1E-4DB8-ABAB-A0B464B7BA2E}"/>
                </a:ext>
              </a:extLst>
            </p:cNvPr>
            <p:cNvSpPr txBox="1"/>
            <p:nvPr/>
          </p:nvSpPr>
          <p:spPr>
            <a:xfrm>
              <a:off x="5495559" y="21758771"/>
              <a:ext cx="19194381" cy="305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 err="1">
                  <a:latin typeface="Century Gothic" panose="020B0502020202020204" pitchFamily="34" charset="0"/>
                </a:rPr>
                <a:t>Projetos</a:t>
              </a:r>
              <a:r>
                <a:rPr lang="en-US" sz="1400" b="1" dirty="0">
                  <a:latin typeface="Century Gothic" panose="020B0502020202020204" pitchFamily="34" charset="0"/>
                </a:rPr>
                <a:t> de </a:t>
              </a:r>
              <a:r>
                <a:rPr lang="en-US" sz="1400" b="1" dirty="0" err="1">
                  <a:latin typeface="Century Gothic" panose="020B0502020202020204" pitchFamily="34" charset="0"/>
                </a:rPr>
                <a:t>Estruturas</a:t>
              </a:r>
              <a:r>
                <a:rPr lang="en-US" sz="1400" b="1" dirty="0">
                  <a:latin typeface="Century Gothic" panose="020B0502020202020204" pitchFamily="34" charset="0"/>
                </a:rPr>
                <a:t> </a:t>
              </a:r>
              <a:r>
                <a:rPr lang="en-US" sz="1400" b="1" dirty="0" err="1">
                  <a:latin typeface="Century Gothic" panose="020B0502020202020204" pitchFamily="34" charset="0"/>
                </a:rPr>
                <a:t>Aeronáuticas</a:t>
              </a:r>
              <a:r>
                <a:rPr lang="en-US" sz="1400" b="1" dirty="0">
                  <a:latin typeface="Century Gothic" panose="020B0502020202020204" pitchFamily="34" charset="0"/>
                </a:rPr>
                <a:t>, 2020</a:t>
              </a:r>
            </a:p>
            <a:p>
              <a:pPr>
                <a:lnSpc>
                  <a:spcPct val="150000"/>
                </a:lnSpc>
              </a:pPr>
              <a:r>
                <a:rPr lang="en-US" sz="1100" i="1" dirty="0" err="1">
                  <a:latin typeface="Century Gothic" panose="020B0502020202020204" pitchFamily="34" charset="0"/>
                </a:rPr>
                <a:t>Fatec</a:t>
              </a:r>
              <a:r>
                <a:rPr lang="en-US" sz="1100" i="1" dirty="0">
                  <a:latin typeface="Century Gothic" panose="020B0502020202020204" pitchFamily="34" charset="0"/>
                </a:rPr>
                <a:t> Prof. Jessen Vidal – São José dos Campos, SP</a:t>
              </a:r>
              <a:endParaRPr lang="en-US" sz="1400" b="1" dirty="0">
                <a:latin typeface="Century Gothic" panose="020B0502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b="1" dirty="0" err="1">
                  <a:latin typeface="Century Gothic" panose="020B0502020202020204" pitchFamily="34" charset="0"/>
                </a:rPr>
                <a:t>Manutenção</a:t>
              </a:r>
              <a:r>
                <a:rPr lang="en-US" sz="1400" b="1" dirty="0">
                  <a:latin typeface="Century Gothic" panose="020B0502020202020204" pitchFamily="34" charset="0"/>
                </a:rPr>
                <a:t> de </a:t>
              </a:r>
              <a:r>
                <a:rPr lang="en-US" sz="1400" b="1" dirty="0" err="1">
                  <a:latin typeface="Century Gothic" panose="020B0502020202020204" pitchFamily="34" charset="0"/>
                </a:rPr>
                <a:t>Aeronaves</a:t>
              </a:r>
              <a:r>
                <a:rPr lang="en-US" sz="1400" b="1" dirty="0">
                  <a:latin typeface="Century Gothic" panose="020B0502020202020204" pitchFamily="34" charset="0"/>
                </a:rPr>
                <a:t>, </a:t>
              </a:r>
              <a:r>
                <a:rPr lang="en-US" sz="1400" b="1" dirty="0" err="1">
                  <a:latin typeface="Century Gothic" panose="020B0502020202020204" pitchFamily="34" charset="0"/>
                </a:rPr>
                <a:t>cursando</a:t>
              </a:r>
              <a:endParaRPr lang="en-US" sz="1400" b="1" dirty="0">
                <a:latin typeface="Century Gothic" panose="020B0502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100" i="1" dirty="0" err="1">
                  <a:latin typeface="Century Gothic" panose="020B0502020202020204" pitchFamily="34" charset="0"/>
                </a:rPr>
                <a:t>Fatec</a:t>
              </a:r>
              <a:r>
                <a:rPr lang="en-US" sz="1100" i="1" dirty="0">
                  <a:latin typeface="Century Gothic" panose="020B0502020202020204" pitchFamily="34" charset="0"/>
                </a:rPr>
                <a:t> Prof. Jessen Vidal – São José dos Campos, SP</a:t>
              </a:r>
              <a:endParaRPr lang="en-US" sz="1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8F2E927-3C13-4592-960D-6155978087FE}"/>
              </a:ext>
            </a:extLst>
          </p:cNvPr>
          <p:cNvGrpSpPr/>
          <p:nvPr/>
        </p:nvGrpSpPr>
        <p:grpSpPr>
          <a:xfrm>
            <a:off x="5519922" y="1483974"/>
            <a:ext cx="7923946" cy="4328277"/>
            <a:chOff x="16998932" y="6941072"/>
            <a:chExt cx="6900268" cy="4328277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43E88FD5-C055-44CB-AD49-7DAF02FBBB2B}"/>
                </a:ext>
              </a:extLst>
            </p:cNvPr>
            <p:cNvGrpSpPr/>
            <p:nvPr/>
          </p:nvGrpSpPr>
          <p:grpSpPr>
            <a:xfrm>
              <a:off x="16998932" y="6941072"/>
              <a:ext cx="6900268" cy="540000"/>
              <a:chOff x="16372888" y="7417233"/>
              <a:chExt cx="6900268" cy="540000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7E85B49E-4A66-467B-BFD1-027933C1406F}"/>
                  </a:ext>
                </a:extLst>
              </p:cNvPr>
              <p:cNvSpPr/>
              <p:nvPr/>
            </p:nvSpPr>
            <p:spPr>
              <a:xfrm rot="18800163">
                <a:off x="16338008" y="7452113"/>
                <a:ext cx="540000" cy="470239"/>
              </a:xfrm>
              <a:prstGeom prst="rect">
                <a:avLst/>
              </a:prstGeom>
              <a:solidFill>
                <a:srgbClr val="36895E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600" dirty="0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D313D0F-FC8D-412A-BCF8-CCB0B08FCB57}"/>
                  </a:ext>
                </a:extLst>
              </p:cNvPr>
              <p:cNvSpPr txBox="1"/>
              <p:nvPr/>
            </p:nvSpPr>
            <p:spPr>
              <a:xfrm>
                <a:off x="17059596" y="7502566"/>
                <a:ext cx="6213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accent5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Experiência Profissional</a:t>
                </a:r>
              </a:p>
            </p:txBody>
          </p: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BCC6EA3-A6EB-4E97-BD9D-B012D57FCCEB}"/>
                </a:ext>
              </a:extLst>
            </p:cNvPr>
            <p:cNvSpPr txBox="1"/>
            <p:nvPr/>
          </p:nvSpPr>
          <p:spPr>
            <a:xfrm>
              <a:off x="17459790" y="7417012"/>
              <a:ext cx="5372523" cy="3852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Intercâmbio em Engenharia Aeronáutica,</a:t>
              </a:r>
              <a:r>
                <a:rPr lang="pt-B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07/2019 – 02/2020</a:t>
              </a:r>
            </a:p>
            <a:p>
              <a:pPr algn="just">
                <a:spcAft>
                  <a:spcPts val="800"/>
                </a:spcAft>
              </a:pP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Inholland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Applied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Sciences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-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Delf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Países Baixos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Iniciação Cientifica em </a:t>
              </a:r>
              <a:r>
                <a:rPr lang="pt-BR" sz="14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ateriais </a:t>
              </a:r>
              <a:r>
                <a:rPr lang="pt-BR" sz="14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ompósitos, 11/2017 – 6/2018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Instituto Tecnológico de Aeronáutica – São José dos Campos – SP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Iniciação Tecnológica em Análises Mecânicas, 08/2018 – 02/2019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Fatec São José dos Campos - Prof.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Jessen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Vidal – São José dos Campos, SP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Iniciação Tecnológica em Corrosão de Materiais</a:t>
              </a:r>
              <a:r>
                <a:rPr lang="pt-B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08/2018 – 02/2019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Fatec São José dos Campos - Prof.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Jessen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Vidal – São José dos Campos, SP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Curso de Excel + Business </a:t>
              </a:r>
              <a:r>
                <a:rPr lang="pt-BR" sz="14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Program</a:t>
              </a:r>
              <a:r>
                <a:rPr lang="pt-BR" sz="14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2020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Business Training </a:t>
              </a:r>
              <a:r>
                <a:rPr lang="pt-BR" sz="1100" i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Company</a:t>
              </a:r>
              <a:r>
                <a:rPr lang="pt-BR" sz="1100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– BTC</a:t>
              </a:r>
            </a:p>
            <a:p>
              <a:pPr algn="just">
                <a:spcAft>
                  <a:spcPts val="800"/>
                </a:spcAft>
              </a:pPr>
              <a:endParaRPr lang="en-US" sz="1100" dirty="0">
                <a:latin typeface="Century Gothic" panose="020B0502020202020204" pitchFamily="34" charset="0"/>
              </a:endParaRPr>
            </a:p>
            <a:p>
              <a:endParaRPr lang="en-US" sz="1200" i="1" dirty="0">
                <a:latin typeface="Century Gothic" panose="020B0502020202020204" pitchFamily="34" charset="0"/>
              </a:endParaRPr>
            </a:p>
            <a:p>
              <a:endParaRPr lang="pt-BR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47" name="Gráfico 46" descr="Livro aberto">
              <a:extLst>
                <a:ext uri="{FF2B5EF4-FFF2-40B4-BE49-F238E27FC236}">
                  <a16:creationId xmlns:a16="http://schemas.microsoft.com/office/drawing/2014/main" id="{743008D5-20AD-46ED-8E95-ED4615EC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020901" y="6978123"/>
              <a:ext cx="438889" cy="438889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57CF3-8323-4E70-B141-C188F709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" r="7640"/>
          <a:stretch/>
        </p:blipFill>
        <p:spPr bwMode="auto">
          <a:xfrm>
            <a:off x="838200" y="1358928"/>
            <a:ext cx="1459195" cy="17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9403148E-E5CD-44A5-BF21-04D2540E0F0D}"/>
              </a:ext>
            </a:extLst>
          </p:cNvPr>
          <p:cNvSpPr txBox="1"/>
          <p:nvPr/>
        </p:nvSpPr>
        <p:spPr>
          <a:xfrm>
            <a:off x="2297395" y="2387646"/>
            <a:ext cx="2977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Sofia Salles </a:t>
            </a:r>
            <a:r>
              <a:rPr lang="pt-BR" sz="1600" dirty="0" err="1"/>
              <a:t>Lantyer</a:t>
            </a:r>
            <a:r>
              <a:rPr lang="pt-BR" sz="1600" dirty="0"/>
              <a:t> Marques</a:t>
            </a:r>
          </a:p>
          <a:p>
            <a:r>
              <a:rPr lang="pt-BR" sz="1600" dirty="0"/>
              <a:t>23 anos</a:t>
            </a:r>
          </a:p>
          <a:p>
            <a:r>
              <a:rPr lang="pt-BR" sz="1600" dirty="0"/>
              <a:t>São José dos Campos - SP</a:t>
            </a:r>
          </a:p>
        </p:txBody>
      </p:sp>
    </p:spTree>
    <p:extLst>
      <p:ext uri="{BB962C8B-B14F-4D97-AF65-F5344CB8AC3E}">
        <p14:creationId xmlns:p14="http://schemas.microsoft.com/office/powerpoint/2010/main" val="401388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83B70-09D2-4BEB-987B-1A73BDC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"/>
            <a:ext cx="10515600" cy="1325563"/>
          </a:xfrm>
        </p:spPr>
        <p:txBody>
          <a:bodyPr/>
          <a:lstStyle/>
          <a:p>
            <a:r>
              <a:rPr lang="pt-BR" dirty="0"/>
              <a:t>2. Introdução ao assunto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B66B5-D544-473D-9F37-9A59A4CE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72" y="1732280"/>
            <a:ext cx="7175500" cy="41605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Microsoft Excel</a:t>
            </a:r>
          </a:p>
          <a:p>
            <a:pPr algn="just"/>
            <a:r>
              <a:rPr lang="pt-BR" dirty="0"/>
              <a:t>Funções de String = funções de </a:t>
            </a:r>
            <a:r>
              <a:rPr lang="pt-BR" u="sng" dirty="0"/>
              <a:t>TEXTO</a:t>
            </a:r>
          </a:p>
          <a:p>
            <a:r>
              <a:rPr lang="pt-BR" dirty="0"/>
              <a:t>Lidar com </a:t>
            </a:r>
            <a:r>
              <a:rPr lang="pt-BR" dirty="0" err="1"/>
              <a:t>strings</a:t>
            </a:r>
            <a:r>
              <a:rPr lang="pt-BR" dirty="0"/>
              <a:t>, ajuda na na consolidação de dados, flexibilização de planilhas</a:t>
            </a:r>
            <a:endParaRPr lang="pt-BR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ABF3C0-BE2A-4D93-B069-503BE5D89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4" r="10307" b="-3"/>
          <a:stretch/>
        </p:blipFill>
        <p:spPr>
          <a:xfrm>
            <a:off x="7666848" y="2679700"/>
            <a:ext cx="4357389" cy="3472180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359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589CA-47C6-4ED1-BD00-F6316646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3. Exemplos práticos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036A572-B1EC-4D27-A229-2154A4BB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41001"/>
              </p:ext>
            </p:extLst>
          </p:nvPr>
        </p:nvGraphicFramePr>
        <p:xfrm>
          <a:off x="863600" y="1449388"/>
          <a:ext cx="9823450" cy="4409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03612">
                  <a:extLst>
                    <a:ext uri="{9D8B030D-6E8A-4147-A177-3AD203B41FA5}">
                      <a16:colId xmlns:a16="http://schemas.microsoft.com/office/drawing/2014/main" val="1111306153"/>
                    </a:ext>
                  </a:extLst>
                </a:gridCol>
                <a:gridCol w="7519838">
                  <a:extLst>
                    <a:ext uri="{9D8B030D-6E8A-4147-A177-3AD203B41FA5}">
                      <a16:colId xmlns:a16="http://schemas.microsoft.com/office/drawing/2014/main" val="4206101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5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Unir textos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=CONCATENAR(texto1;texto2;...</a:t>
                      </a:r>
                      <a:r>
                        <a:rPr lang="pt-BR" dirty="0" err="1"/>
                        <a:t>texton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4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Textos à esquerda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=ESQUERDA(</a:t>
                      </a:r>
                      <a:r>
                        <a:rPr lang="pt-BR" dirty="0" err="1"/>
                        <a:t>texto;n°</a:t>
                      </a:r>
                      <a:r>
                        <a:rPr lang="pt-BR" dirty="0"/>
                        <a:t> caractere)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3791"/>
                  </a:ext>
                </a:extLst>
              </a:tr>
              <a:tr h="227754">
                <a:tc>
                  <a:txBody>
                    <a:bodyPr/>
                    <a:lstStyle/>
                    <a:p>
                      <a:r>
                        <a:rPr lang="pt-BR" dirty="0"/>
                        <a:t>Textos à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=DIREITA(</a:t>
                      </a:r>
                      <a:r>
                        <a:rPr lang="pt-BR" dirty="0" err="1"/>
                        <a:t>texto;n°</a:t>
                      </a:r>
                      <a:r>
                        <a:rPr lang="pt-BR" dirty="0"/>
                        <a:t> caractere)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0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Extrair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=EXT.TEXTO(</a:t>
                      </a:r>
                      <a:r>
                        <a:rPr lang="pt-BR" dirty="0" err="1"/>
                        <a:t>texto;n°</a:t>
                      </a:r>
                      <a:r>
                        <a:rPr lang="pt-BR" dirty="0"/>
                        <a:t> caractere inicial; n° caractere final)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2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Procurar posição no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=PROCURAR(item </a:t>
                      </a:r>
                      <a:r>
                        <a:rPr lang="pt-BR" dirty="0" err="1"/>
                        <a:t>procurado;texto</a:t>
                      </a:r>
                      <a:r>
                        <a:rPr lang="pt-BR" dirty="0"/>
                        <a:t>; caractere inicial)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6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Primeira letra maiúscula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=PRI.MAIÚSCULA(texto)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6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Todas letras maiúscula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=MAIÚSCULA(texto)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Todas letras minúsculas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=MINÚSCULA(texto)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42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589CA-47C6-4ED1-BD00-F6316646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3. Exemplos práticos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036A572-B1EC-4D27-A229-2154A4BB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70993"/>
              </p:ext>
            </p:extLst>
          </p:nvPr>
        </p:nvGraphicFramePr>
        <p:xfrm>
          <a:off x="594150" y="1660526"/>
          <a:ext cx="10953750" cy="418232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4206101825"/>
                    </a:ext>
                  </a:extLst>
                </a:gridCol>
                <a:gridCol w="5010150">
                  <a:extLst>
                    <a:ext uri="{9D8B030D-6E8A-4147-A177-3AD203B41FA5}">
                      <a16:colId xmlns:a16="http://schemas.microsoft.com/office/drawing/2014/main" val="439705659"/>
                    </a:ext>
                  </a:extLst>
                </a:gridCol>
              </a:tblGrid>
              <a:tr h="374613">
                <a:tc>
                  <a:txBody>
                    <a:bodyPr/>
                    <a:lstStyle/>
                    <a:p>
                      <a:r>
                        <a:rPr lang="pt-BR" dirty="0"/>
                        <a:t>Estrutura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51348"/>
                  </a:ext>
                </a:extLst>
              </a:tr>
              <a:tr h="646592">
                <a:tc>
                  <a:txBody>
                    <a:bodyPr/>
                    <a:lstStyle/>
                    <a:p>
                      <a:r>
                        <a:rPr lang="pt-BR" dirty="0"/>
                        <a:t>=CONCATENAR(</a:t>
                      </a:r>
                      <a:r>
                        <a:rPr lang="pt-BR" dirty="0" err="1"/>
                        <a:t>informática;aplicada;aeronáutica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informáticaaplicadaaeronáutica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45263"/>
                  </a:ext>
                </a:extLst>
              </a:tr>
              <a:tr h="374613">
                <a:tc>
                  <a:txBody>
                    <a:bodyPr/>
                    <a:lstStyle/>
                    <a:p>
                      <a:r>
                        <a:rPr lang="pt-BR" dirty="0"/>
                        <a:t>=ESQUERDA(informática;4)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3791"/>
                  </a:ext>
                </a:extLst>
              </a:tr>
              <a:tr h="369481">
                <a:tc>
                  <a:txBody>
                    <a:bodyPr/>
                    <a:lstStyle/>
                    <a:p>
                      <a:r>
                        <a:rPr lang="pt-BR" dirty="0"/>
                        <a:t>=DIREITA(aeronáutica;7)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náutica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04187"/>
                  </a:ext>
                </a:extLst>
              </a:tr>
              <a:tr h="646592">
                <a:tc>
                  <a:txBody>
                    <a:bodyPr/>
                    <a:lstStyle/>
                    <a:p>
                      <a:r>
                        <a:rPr lang="pt-BR" dirty="0"/>
                        <a:t>=EXT.TEXTO(aplicada;1;5)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20227"/>
                  </a:ext>
                </a:extLst>
              </a:tr>
              <a:tr h="646592">
                <a:tc>
                  <a:txBody>
                    <a:bodyPr/>
                    <a:lstStyle/>
                    <a:p>
                      <a:r>
                        <a:rPr lang="pt-BR" dirty="0"/>
                        <a:t>=PROCURAR(“</a:t>
                      </a:r>
                      <a:r>
                        <a:rPr lang="pt-BR" dirty="0" err="1"/>
                        <a:t>m”;informática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(procurar m em “informática”) 6</a:t>
                      </a:r>
                      <a:endParaRPr lang="pt-BR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63325"/>
                  </a:ext>
                </a:extLst>
              </a:tr>
              <a:tr h="374613">
                <a:tc>
                  <a:txBody>
                    <a:bodyPr/>
                    <a:lstStyle/>
                    <a:p>
                      <a:r>
                        <a:rPr lang="pt-BR" dirty="0"/>
                        <a:t>=PRI.MAIÚSCULA(informática)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Informática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60175"/>
                  </a:ext>
                </a:extLst>
              </a:tr>
              <a:tr h="374613">
                <a:tc>
                  <a:txBody>
                    <a:bodyPr/>
                    <a:lstStyle/>
                    <a:p>
                      <a:r>
                        <a:rPr lang="pt-BR" dirty="0"/>
                        <a:t>=MAIÚSCULA(aplicada)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APLICADA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8521"/>
                  </a:ext>
                </a:extLst>
              </a:tr>
              <a:tr h="374613">
                <a:tc>
                  <a:txBody>
                    <a:bodyPr/>
                    <a:lstStyle/>
                    <a:p>
                      <a:r>
                        <a:rPr lang="pt-BR" dirty="0"/>
                        <a:t>=MINÚSCULA(aeronáutica)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aeronáutica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2083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EC6DC0A4-A0BD-4259-A331-D550F5E10BCC}"/>
              </a:ext>
            </a:extLst>
          </p:cNvPr>
          <p:cNvSpPr/>
          <p:nvPr/>
        </p:nvSpPr>
        <p:spPr>
          <a:xfrm>
            <a:off x="6667500" y="1073890"/>
            <a:ext cx="154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informática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E5CA86-910B-472A-8BDE-CC89E3E70159}"/>
              </a:ext>
            </a:extLst>
          </p:cNvPr>
          <p:cNvSpPr/>
          <p:nvPr/>
        </p:nvSpPr>
        <p:spPr>
          <a:xfrm>
            <a:off x="8315700" y="1073890"/>
            <a:ext cx="1548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35853E-CE1D-40A9-A0CA-42465B404DBF}"/>
              </a:ext>
            </a:extLst>
          </p:cNvPr>
          <p:cNvSpPr/>
          <p:nvPr/>
        </p:nvSpPr>
        <p:spPr>
          <a:xfrm>
            <a:off x="9963900" y="1075478"/>
            <a:ext cx="1584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aeronáutica</a:t>
            </a:r>
          </a:p>
        </p:txBody>
      </p:sp>
    </p:spTree>
    <p:extLst>
      <p:ext uri="{BB962C8B-B14F-4D97-AF65-F5344CB8AC3E}">
        <p14:creationId xmlns:p14="http://schemas.microsoft.com/office/powerpoint/2010/main" val="309691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8F969-1DB1-40F9-B2EB-376F9127F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" r="65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FE664A62-D0CB-4F7E-9B51-BA2214071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E65FF5-EAC9-4542-94B3-440E8EBF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249279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E3533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Funções de String no Excel</vt:lpstr>
      <vt:lpstr>Agenda</vt:lpstr>
      <vt:lpstr>1. Apresentação pessoal</vt:lpstr>
      <vt:lpstr>2. Introdução ao assunto</vt:lpstr>
      <vt:lpstr>3. Exemplos práticos  </vt:lpstr>
      <vt:lpstr>3. Exemplos práticos  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de String no Excel</dc:title>
  <dc:creator>Sofia</dc:creator>
  <cp:lastModifiedBy>Sofia</cp:lastModifiedBy>
  <cp:revision>1</cp:revision>
  <dcterms:created xsi:type="dcterms:W3CDTF">2020-11-05T14:52:24Z</dcterms:created>
  <dcterms:modified xsi:type="dcterms:W3CDTF">2020-11-05T14:53:37Z</dcterms:modified>
</cp:coreProperties>
</file>