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555F"/>
    <a:srgbClr val="3689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Estilo Claro 3 - Ênfase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Estilo Claro 3 - Ênfas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50" d="100"/>
          <a:sy n="50" d="100"/>
        </p:scale>
        <p:origin x="1494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887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147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69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908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11/4/2020</a:t>
            </a:fld>
            <a:endParaRPr lang="en-US" dirty="0"/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A0CCFF7A-3304-4B8A-ABAE-94253E10D8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1839" y="44133"/>
            <a:ext cx="1440160" cy="730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82190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18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00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81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708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60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5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833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29C2D8D8-D022-4B70-8CDE-DB76FD69190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7216" b="97938" l="0" r="12187">
                        <a14:foregroundMark x1="5809" y1="31959" x2="0" y2="17526"/>
                        <a14:foregroundMark x1="4442" y1="71134" x2="0" y2="17526"/>
                        <a14:foregroundMark x1="7175" y1="28866" x2="10137" y2="97938"/>
                        <a14:foregroundMark x1="1595" y1="46392" x2="2961" y2="95876"/>
                        <a14:foregroundMark x1="569" y1="62887" x2="2050" y2="97938"/>
                      </a14:backgroundRemoval>
                    </a14:imgEffect>
                  </a14:imgLayer>
                </a14:imgProps>
              </a:ext>
            </a:extLst>
          </a:blip>
          <a:srcRect r="86398"/>
          <a:stretch/>
        </p:blipFill>
        <p:spPr bwMode="auto">
          <a:xfrm>
            <a:off x="1" y="6165304"/>
            <a:ext cx="1155700" cy="692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0AF0E232-6235-476D-9FF9-DB15C22ACD7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0751839" y="44133"/>
            <a:ext cx="1440160" cy="730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E946A132-5245-4088-A4F7-CA17282C9DF1}"/>
              </a:ext>
            </a:extLst>
          </p:cNvPr>
          <p:cNvSpPr txBox="1"/>
          <p:nvPr userDrawn="1"/>
        </p:nvSpPr>
        <p:spPr>
          <a:xfrm>
            <a:off x="8280399" y="6402943"/>
            <a:ext cx="337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Funções de String no Excel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5BD11632-6EE4-4C9C-A6AB-C3F4E450E263}"/>
              </a:ext>
            </a:extLst>
          </p:cNvPr>
          <p:cNvCxnSpPr>
            <a:cxnSpLocks/>
            <a:stCxn id="2" idx="1"/>
          </p:cNvCxnSpPr>
          <p:nvPr userDrawn="1"/>
        </p:nvCxnSpPr>
        <p:spPr>
          <a:xfrm flipV="1">
            <a:off x="838200" y="977901"/>
            <a:ext cx="11353800" cy="50006"/>
          </a:xfrm>
          <a:prstGeom prst="line">
            <a:avLst/>
          </a:prstGeom>
          <a:ln w="19050">
            <a:solidFill>
              <a:srgbClr val="4155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254A0E11-D000-4300-BD37-895A24ABE614}"/>
              </a:ext>
            </a:extLst>
          </p:cNvPr>
          <p:cNvCxnSpPr>
            <a:cxnSpLocks/>
          </p:cNvCxnSpPr>
          <p:nvPr userDrawn="1"/>
        </p:nvCxnSpPr>
        <p:spPr>
          <a:xfrm flipV="1">
            <a:off x="749300" y="6442477"/>
            <a:ext cx="11442699" cy="50398"/>
          </a:xfrm>
          <a:prstGeom prst="line">
            <a:avLst/>
          </a:prstGeom>
          <a:ln w="19050">
            <a:solidFill>
              <a:srgbClr val="4155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ABAE8946-E9B8-4F08-B279-FA46865EA098}"/>
              </a:ext>
            </a:extLst>
          </p:cNvPr>
          <p:cNvSpPr txBox="1"/>
          <p:nvPr userDrawn="1"/>
        </p:nvSpPr>
        <p:spPr>
          <a:xfrm>
            <a:off x="4695823" y="6454136"/>
            <a:ext cx="305117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noProof="0" dirty="0"/>
              <a:t>Informática Aplicada à Aeronáutica</a:t>
            </a:r>
          </a:p>
        </p:txBody>
      </p:sp>
    </p:spTree>
    <p:extLst>
      <p:ext uri="{BB962C8B-B14F-4D97-AF65-F5344CB8AC3E}">
        <p14:creationId xmlns:p14="http://schemas.microsoft.com/office/powerpoint/2010/main" val="51961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25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E65FF5-EAC9-4542-94B3-440E8EBFCB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r>
              <a:rPr lang="pt-BR" dirty="0"/>
              <a:t>Funções de String no Excel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7221F8B-BFA3-47FE-B46B-75ABD31303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18F969-1DB1-40F9-B2EB-376F9127FD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836" r="2869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20333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8D5C43-E293-4153-82A3-6DFECA74C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872170-1932-493A-9A87-64A5605C5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3880"/>
            <a:ext cx="10515600" cy="4160520"/>
          </a:xfrm>
        </p:spPr>
        <p:txBody>
          <a:bodyPr/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pt-BR" dirty="0"/>
              <a:t>Apresentação pessoal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pt-BR" dirty="0"/>
              <a:t>Introdução ao assunto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pt-BR" dirty="0"/>
              <a:t>Exemplos práticos de funções de String</a:t>
            </a:r>
          </a:p>
        </p:txBody>
      </p:sp>
    </p:spTree>
    <p:extLst>
      <p:ext uri="{BB962C8B-B14F-4D97-AF65-F5344CB8AC3E}">
        <p14:creationId xmlns:p14="http://schemas.microsoft.com/office/powerpoint/2010/main" val="2800615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4B7D9C-CCBC-4BDC-8A5A-819F01C6A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490" y="18884"/>
            <a:ext cx="10515600" cy="1325563"/>
          </a:xfrm>
        </p:spPr>
        <p:txBody>
          <a:bodyPr/>
          <a:lstStyle/>
          <a:p>
            <a:r>
              <a:rPr lang="pt-BR" dirty="0"/>
              <a:t>1. Apresentação pessoal</a:t>
            </a:r>
          </a:p>
        </p:txBody>
      </p: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C4370C14-48BB-4EC6-9F74-B8C082E59162}"/>
              </a:ext>
            </a:extLst>
          </p:cNvPr>
          <p:cNvGrpSpPr/>
          <p:nvPr/>
        </p:nvGrpSpPr>
        <p:grpSpPr>
          <a:xfrm>
            <a:off x="846267" y="3639358"/>
            <a:ext cx="4646950" cy="1663190"/>
            <a:chOff x="3762484" y="20627997"/>
            <a:chExt cx="20927456" cy="4188522"/>
          </a:xfrm>
        </p:grpSpPr>
        <p:grpSp>
          <p:nvGrpSpPr>
            <p:cNvPr id="37" name="Agrupar 36">
              <a:extLst>
                <a:ext uri="{FF2B5EF4-FFF2-40B4-BE49-F238E27FC236}">
                  <a16:creationId xmlns:a16="http://schemas.microsoft.com/office/drawing/2014/main" id="{1B891B19-71A8-4C02-AAA2-C0E2A82BB737}"/>
                </a:ext>
              </a:extLst>
            </p:cNvPr>
            <p:cNvGrpSpPr/>
            <p:nvPr/>
          </p:nvGrpSpPr>
          <p:grpSpPr>
            <a:xfrm>
              <a:off x="3762484" y="20627997"/>
              <a:ext cx="12010190" cy="1359919"/>
              <a:chOff x="4010755" y="25352861"/>
              <a:chExt cx="12010190" cy="1359919"/>
            </a:xfrm>
          </p:grpSpPr>
          <p:sp>
            <p:nvSpPr>
              <p:cNvPr id="40" name="Retângulo 39">
                <a:extLst>
                  <a:ext uri="{FF2B5EF4-FFF2-40B4-BE49-F238E27FC236}">
                    <a16:creationId xmlns:a16="http://schemas.microsoft.com/office/drawing/2014/main" id="{5898179C-00B6-41CE-859C-99AA8C5D65CE}"/>
                  </a:ext>
                </a:extLst>
              </p:cNvPr>
              <p:cNvSpPr/>
              <p:nvPr/>
            </p:nvSpPr>
            <p:spPr>
              <a:xfrm rot="18800163">
                <a:off x="4546736" y="24816880"/>
                <a:ext cx="1359919" cy="2431881"/>
              </a:xfrm>
              <a:prstGeom prst="rect">
                <a:avLst/>
              </a:prstGeom>
              <a:solidFill>
                <a:srgbClr val="3689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/>
              </a:p>
            </p:txBody>
          </p:sp>
          <p:pic>
            <p:nvPicPr>
              <p:cNvPr id="41" name="Gráfico 40" descr="Livros">
                <a:extLst>
                  <a:ext uri="{FF2B5EF4-FFF2-40B4-BE49-F238E27FC236}">
                    <a16:creationId xmlns:a16="http://schemas.microsoft.com/office/drawing/2014/main" id="{AF850704-2FAE-4E6A-95AC-7F4D5B0167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222675" y="25374909"/>
                <a:ext cx="1970084" cy="1278543"/>
              </a:xfrm>
              <a:prstGeom prst="rect">
                <a:avLst/>
              </a:prstGeom>
            </p:spPr>
          </p:pic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75D22E68-EA48-46F3-A18D-9074DB5C1927}"/>
                  </a:ext>
                </a:extLst>
              </p:cNvPr>
              <p:cNvSpPr txBox="1"/>
              <p:nvPr/>
            </p:nvSpPr>
            <p:spPr>
              <a:xfrm>
                <a:off x="6818347" y="25480759"/>
                <a:ext cx="9202598" cy="1007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000" b="1" dirty="0">
                    <a:solidFill>
                      <a:schemeClr val="accent5">
                        <a:lumMod val="75000"/>
                      </a:schemeClr>
                    </a:solidFill>
                    <a:latin typeface="Century Gothic" panose="020B0502020202020204" pitchFamily="34" charset="0"/>
                  </a:rPr>
                  <a:t>Educação</a:t>
                </a:r>
              </a:p>
            </p:txBody>
          </p:sp>
        </p:grp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29DDCA87-2F1E-4DB8-ABAB-A0B464B7BA2E}"/>
                </a:ext>
              </a:extLst>
            </p:cNvPr>
            <p:cNvSpPr txBox="1"/>
            <p:nvPr/>
          </p:nvSpPr>
          <p:spPr>
            <a:xfrm>
              <a:off x="5495559" y="21758771"/>
              <a:ext cx="19194381" cy="3057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400" b="1" dirty="0" err="1">
                  <a:latin typeface="Century Gothic" panose="020B0502020202020204" pitchFamily="34" charset="0"/>
                </a:rPr>
                <a:t>Projetos</a:t>
              </a:r>
              <a:r>
                <a:rPr lang="en-US" sz="1400" b="1" dirty="0">
                  <a:latin typeface="Century Gothic" panose="020B0502020202020204" pitchFamily="34" charset="0"/>
                </a:rPr>
                <a:t> de </a:t>
              </a:r>
              <a:r>
                <a:rPr lang="en-US" sz="1400" b="1" dirty="0" err="1">
                  <a:latin typeface="Century Gothic" panose="020B0502020202020204" pitchFamily="34" charset="0"/>
                </a:rPr>
                <a:t>Estruturas</a:t>
              </a:r>
              <a:r>
                <a:rPr lang="en-US" sz="1400" b="1" dirty="0">
                  <a:latin typeface="Century Gothic" panose="020B0502020202020204" pitchFamily="34" charset="0"/>
                </a:rPr>
                <a:t> </a:t>
              </a:r>
              <a:r>
                <a:rPr lang="en-US" sz="1400" b="1" dirty="0" err="1">
                  <a:latin typeface="Century Gothic" panose="020B0502020202020204" pitchFamily="34" charset="0"/>
                </a:rPr>
                <a:t>Aeronáuticas</a:t>
              </a:r>
              <a:r>
                <a:rPr lang="en-US" sz="1400" b="1" dirty="0">
                  <a:latin typeface="Century Gothic" panose="020B0502020202020204" pitchFamily="34" charset="0"/>
                </a:rPr>
                <a:t>, 2020</a:t>
              </a:r>
            </a:p>
            <a:p>
              <a:pPr>
                <a:lnSpc>
                  <a:spcPct val="150000"/>
                </a:lnSpc>
              </a:pPr>
              <a:r>
                <a:rPr lang="en-US" sz="1100" i="1" dirty="0" err="1">
                  <a:latin typeface="Century Gothic" panose="020B0502020202020204" pitchFamily="34" charset="0"/>
                </a:rPr>
                <a:t>Fatec</a:t>
              </a:r>
              <a:r>
                <a:rPr lang="en-US" sz="1100" i="1" dirty="0">
                  <a:latin typeface="Century Gothic" panose="020B0502020202020204" pitchFamily="34" charset="0"/>
                </a:rPr>
                <a:t> Prof. Jessen Vidal – São José dos Campos, SP</a:t>
              </a:r>
              <a:endParaRPr lang="en-US" sz="1400" b="1" dirty="0">
                <a:latin typeface="Century Gothic" panose="020B0502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400" b="1" dirty="0" err="1">
                  <a:latin typeface="Century Gothic" panose="020B0502020202020204" pitchFamily="34" charset="0"/>
                </a:rPr>
                <a:t>Manutenção</a:t>
              </a:r>
              <a:r>
                <a:rPr lang="en-US" sz="1400" b="1" dirty="0">
                  <a:latin typeface="Century Gothic" panose="020B0502020202020204" pitchFamily="34" charset="0"/>
                </a:rPr>
                <a:t> de </a:t>
              </a:r>
              <a:r>
                <a:rPr lang="en-US" sz="1400" b="1" dirty="0" err="1">
                  <a:latin typeface="Century Gothic" panose="020B0502020202020204" pitchFamily="34" charset="0"/>
                </a:rPr>
                <a:t>Aeronaves</a:t>
              </a:r>
              <a:r>
                <a:rPr lang="en-US" sz="1400" b="1" dirty="0">
                  <a:latin typeface="Century Gothic" panose="020B0502020202020204" pitchFamily="34" charset="0"/>
                </a:rPr>
                <a:t>, </a:t>
              </a:r>
              <a:r>
                <a:rPr lang="en-US" sz="1400" b="1" dirty="0" err="1">
                  <a:latin typeface="Century Gothic" panose="020B0502020202020204" pitchFamily="34" charset="0"/>
                </a:rPr>
                <a:t>cursando</a:t>
              </a:r>
              <a:endParaRPr lang="en-US" sz="1400" b="1" dirty="0">
                <a:latin typeface="Century Gothic" panose="020B0502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100" i="1" dirty="0" err="1">
                  <a:latin typeface="Century Gothic" panose="020B0502020202020204" pitchFamily="34" charset="0"/>
                </a:rPr>
                <a:t>Fatec</a:t>
              </a:r>
              <a:r>
                <a:rPr lang="en-US" sz="1100" i="1" dirty="0">
                  <a:latin typeface="Century Gothic" panose="020B0502020202020204" pitchFamily="34" charset="0"/>
                </a:rPr>
                <a:t> Prof. Jessen Vidal – São José dos Campos, SP</a:t>
              </a:r>
              <a:endParaRPr lang="en-US" sz="1400" b="1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F8F2E927-3C13-4592-960D-6155978087FE}"/>
              </a:ext>
            </a:extLst>
          </p:cNvPr>
          <p:cNvGrpSpPr/>
          <p:nvPr/>
        </p:nvGrpSpPr>
        <p:grpSpPr>
          <a:xfrm>
            <a:off x="5519922" y="1483974"/>
            <a:ext cx="7923946" cy="4328277"/>
            <a:chOff x="16998932" y="6941072"/>
            <a:chExt cx="6900268" cy="4328277"/>
          </a:xfrm>
        </p:grpSpPr>
        <p:grpSp>
          <p:nvGrpSpPr>
            <p:cNvPr id="44" name="Agrupar 43">
              <a:extLst>
                <a:ext uri="{FF2B5EF4-FFF2-40B4-BE49-F238E27FC236}">
                  <a16:creationId xmlns:a16="http://schemas.microsoft.com/office/drawing/2014/main" id="{43E88FD5-C055-44CB-AD49-7DAF02FBBB2B}"/>
                </a:ext>
              </a:extLst>
            </p:cNvPr>
            <p:cNvGrpSpPr/>
            <p:nvPr/>
          </p:nvGrpSpPr>
          <p:grpSpPr>
            <a:xfrm>
              <a:off x="16998932" y="6941072"/>
              <a:ext cx="6900268" cy="540000"/>
              <a:chOff x="16372888" y="7417233"/>
              <a:chExt cx="6900268" cy="540000"/>
            </a:xfrm>
          </p:grpSpPr>
          <p:sp>
            <p:nvSpPr>
              <p:cNvPr id="48" name="Retângulo 47">
                <a:extLst>
                  <a:ext uri="{FF2B5EF4-FFF2-40B4-BE49-F238E27FC236}">
                    <a16:creationId xmlns:a16="http://schemas.microsoft.com/office/drawing/2014/main" id="{7E85B49E-4A66-467B-BFD1-027933C1406F}"/>
                  </a:ext>
                </a:extLst>
              </p:cNvPr>
              <p:cNvSpPr/>
              <p:nvPr/>
            </p:nvSpPr>
            <p:spPr>
              <a:xfrm rot="18800163">
                <a:off x="16338008" y="7452113"/>
                <a:ext cx="540000" cy="470239"/>
              </a:xfrm>
              <a:prstGeom prst="rect">
                <a:avLst/>
              </a:prstGeom>
              <a:solidFill>
                <a:srgbClr val="36895E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600" dirty="0"/>
              </a:p>
            </p:txBody>
          </p:sp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BD313D0F-FC8D-412A-BCF8-CCB0B08FCB57}"/>
                  </a:ext>
                </a:extLst>
              </p:cNvPr>
              <p:cNvSpPr txBox="1"/>
              <p:nvPr/>
            </p:nvSpPr>
            <p:spPr>
              <a:xfrm>
                <a:off x="17059596" y="7502566"/>
                <a:ext cx="62135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>
                    <a:solidFill>
                      <a:schemeClr val="accent5">
                        <a:lumMod val="75000"/>
                      </a:schemeClr>
                    </a:solidFill>
                    <a:latin typeface="Century Gothic" panose="020B0502020202020204" pitchFamily="34" charset="0"/>
                  </a:rPr>
                  <a:t>Experiência Profissional</a:t>
                </a:r>
              </a:p>
            </p:txBody>
          </p:sp>
        </p:grp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1BCC6EA3-A6EB-4E97-BD9D-B012D57FCCEB}"/>
                </a:ext>
              </a:extLst>
            </p:cNvPr>
            <p:cNvSpPr txBox="1"/>
            <p:nvPr/>
          </p:nvSpPr>
          <p:spPr>
            <a:xfrm>
              <a:off x="17459790" y="7417012"/>
              <a:ext cx="5372523" cy="3852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spcAft>
                  <a:spcPts val="800"/>
                </a:spcAft>
              </a:pPr>
              <a:r>
                <a:rPr lang="pt-BR" sz="14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Intercâmbio em Engenharia Aeronáutica,</a:t>
              </a:r>
              <a:r>
                <a:rPr lang="pt-BR" sz="1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pt-BR" sz="14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07/2019 – 02/2020</a:t>
              </a:r>
            </a:p>
            <a:p>
              <a:pPr algn="just">
                <a:spcAft>
                  <a:spcPts val="800"/>
                </a:spcAft>
              </a:pPr>
              <a:r>
                <a:rPr lang="pt-BR" sz="1100" i="1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Inholland</a:t>
              </a:r>
              <a:r>
                <a:rPr lang="pt-BR" sz="1100" i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pt-BR" sz="1100" i="1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Applied</a:t>
              </a:r>
              <a:r>
                <a:rPr lang="pt-BR" sz="1100" i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pt-BR" sz="1100" i="1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Sciences</a:t>
              </a:r>
              <a:r>
                <a:rPr lang="pt-BR" sz="1100" i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- </a:t>
              </a:r>
              <a:r>
                <a:rPr lang="pt-BR" sz="1100" i="1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Delf</a:t>
              </a:r>
              <a:r>
                <a:rPr lang="pt-BR" sz="1100" i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, Países Baixos</a:t>
              </a:r>
            </a:p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Iniciação Cientifica em </a:t>
              </a:r>
              <a:r>
                <a:rPr lang="pt-BR" sz="1400" b="1" dirty="0"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pt-BR" sz="14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ateriais </a:t>
              </a:r>
              <a:r>
                <a:rPr lang="pt-BR" sz="1400" b="1" dirty="0"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pt-BR" sz="14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ompósitos, 11/2017 – 6/2018</a:t>
              </a:r>
            </a:p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pt-BR" sz="1100" i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Instituto Tecnológico de Aeronáutica – São José dos Campos – SP</a:t>
              </a:r>
            </a:p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Iniciação Tecnológica em Análises Mecânicas, 08/2018 – 02/2019</a:t>
              </a:r>
            </a:p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pt-BR" sz="1100" i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Fatec São José dos Campos - Prof. </a:t>
              </a:r>
              <a:r>
                <a:rPr lang="pt-BR" sz="1100" i="1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Jessen</a:t>
              </a:r>
              <a:r>
                <a:rPr lang="pt-BR" sz="1100" i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Vidal – São José dos Campos, SP</a:t>
              </a:r>
            </a:p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Iniciação Tecnológica em Corrosão de Materiais</a:t>
              </a:r>
              <a:r>
                <a:rPr lang="pt-BR" sz="1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, </a:t>
              </a:r>
              <a:r>
                <a:rPr lang="pt-BR" sz="14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08/2018 – 02/2019</a:t>
              </a:r>
            </a:p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pt-BR" sz="1100" i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Fatec São José dos Campos - Prof. </a:t>
              </a:r>
              <a:r>
                <a:rPr lang="pt-BR" sz="1100" i="1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Jessen</a:t>
              </a:r>
              <a:r>
                <a:rPr lang="pt-BR" sz="1100" i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Vidal – São José dos Campos, SP</a:t>
              </a:r>
            </a:p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Curso de Excel + Business </a:t>
              </a:r>
              <a:r>
                <a:rPr lang="pt-BR" sz="1400" b="1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Program</a:t>
              </a:r>
              <a:r>
                <a:rPr lang="pt-BR" sz="14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, 2020</a:t>
              </a:r>
            </a:p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pt-BR" sz="1100" i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Business Training </a:t>
              </a:r>
              <a:r>
                <a:rPr lang="pt-BR" sz="1100" i="1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Company</a:t>
              </a:r>
              <a:r>
                <a:rPr lang="pt-BR" sz="1100" i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– BTC</a:t>
              </a:r>
            </a:p>
            <a:p>
              <a:pPr algn="just">
                <a:spcAft>
                  <a:spcPts val="800"/>
                </a:spcAft>
              </a:pPr>
              <a:endParaRPr lang="en-US" sz="1100" dirty="0">
                <a:latin typeface="Century Gothic" panose="020B0502020202020204" pitchFamily="34" charset="0"/>
              </a:endParaRPr>
            </a:p>
            <a:p>
              <a:endParaRPr lang="en-US" sz="1200" i="1" dirty="0">
                <a:latin typeface="Century Gothic" panose="020B0502020202020204" pitchFamily="34" charset="0"/>
              </a:endParaRPr>
            </a:p>
            <a:p>
              <a:endParaRPr lang="pt-BR" sz="1600" dirty="0">
                <a:latin typeface="Century Gothic" panose="020B0502020202020204" pitchFamily="34" charset="0"/>
              </a:endParaRPr>
            </a:p>
          </p:txBody>
        </p:sp>
        <p:pic>
          <p:nvPicPr>
            <p:cNvPr id="47" name="Gráfico 46" descr="Livro aberto">
              <a:extLst>
                <a:ext uri="{FF2B5EF4-FFF2-40B4-BE49-F238E27FC236}">
                  <a16:creationId xmlns:a16="http://schemas.microsoft.com/office/drawing/2014/main" id="{743008D5-20AD-46ED-8E95-ED4615EC2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020901" y="6978123"/>
              <a:ext cx="438889" cy="438889"/>
            </a:xfrm>
            <a:prstGeom prst="rect">
              <a:avLst/>
            </a:prstGeom>
          </p:spPr>
        </p:pic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92857CF3-8323-4E70-B141-C188F709DA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1" r="7640"/>
          <a:stretch/>
        </p:blipFill>
        <p:spPr bwMode="auto">
          <a:xfrm>
            <a:off x="838200" y="1358928"/>
            <a:ext cx="1459195" cy="1761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CaixaDeTexto 51">
            <a:extLst>
              <a:ext uri="{FF2B5EF4-FFF2-40B4-BE49-F238E27FC236}">
                <a16:creationId xmlns:a16="http://schemas.microsoft.com/office/drawing/2014/main" id="{9403148E-E5CD-44A5-BF21-04D2540E0F0D}"/>
              </a:ext>
            </a:extLst>
          </p:cNvPr>
          <p:cNvSpPr txBox="1"/>
          <p:nvPr/>
        </p:nvSpPr>
        <p:spPr>
          <a:xfrm>
            <a:off x="2297395" y="2387646"/>
            <a:ext cx="29770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Sofia Salles </a:t>
            </a:r>
            <a:r>
              <a:rPr lang="pt-BR" sz="1600" dirty="0" err="1"/>
              <a:t>Lantyer</a:t>
            </a:r>
            <a:r>
              <a:rPr lang="pt-BR" sz="1600" dirty="0"/>
              <a:t> Marques</a:t>
            </a:r>
          </a:p>
          <a:p>
            <a:r>
              <a:rPr lang="pt-BR" sz="1600" dirty="0"/>
              <a:t>23 anos</a:t>
            </a:r>
          </a:p>
          <a:p>
            <a:r>
              <a:rPr lang="pt-BR" sz="1600" dirty="0"/>
              <a:t>São José dos Campos - SP</a:t>
            </a:r>
          </a:p>
        </p:txBody>
      </p:sp>
    </p:spTree>
    <p:extLst>
      <p:ext uri="{BB962C8B-B14F-4D97-AF65-F5344CB8AC3E}">
        <p14:creationId xmlns:p14="http://schemas.microsoft.com/office/powerpoint/2010/main" val="4013884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E83B70-09D2-4BEB-987B-1A73BDC3D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18"/>
            <a:ext cx="10515600" cy="1325563"/>
          </a:xfrm>
        </p:spPr>
        <p:txBody>
          <a:bodyPr/>
          <a:lstStyle/>
          <a:p>
            <a:r>
              <a:rPr lang="pt-BR" dirty="0"/>
              <a:t>2. Introdução ao assunto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7B66B5-D544-473D-9F37-9A59A4CED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8740"/>
            <a:ext cx="7175500" cy="4160520"/>
          </a:xfrm>
        </p:spPr>
        <p:txBody>
          <a:bodyPr>
            <a:normAutofit/>
          </a:bodyPr>
          <a:lstStyle/>
          <a:p>
            <a:r>
              <a:rPr lang="pt-BR" dirty="0"/>
              <a:t> Microsoft Excel é um editor de planilhas com muitas funcionalidades</a:t>
            </a:r>
          </a:p>
          <a:p>
            <a:r>
              <a:rPr lang="pt-BR" dirty="0"/>
              <a:t>Funções de String = funções de </a:t>
            </a:r>
            <a:r>
              <a:rPr lang="pt-BR" u="sng" dirty="0"/>
              <a:t>TEXTO</a:t>
            </a:r>
          </a:p>
          <a:p>
            <a:r>
              <a:rPr lang="pt-BR" dirty="0"/>
              <a:t>Lidar com </a:t>
            </a:r>
            <a:r>
              <a:rPr lang="pt-BR" dirty="0" err="1"/>
              <a:t>strings</a:t>
            </a:r>
            <a:r>
              <a:rPr lang="pt-BR" dirty="0"/>
              <a:t>, ajuda na na consolidação de dados, flexibilização de planilhas</a:t>
            </a:r>
            <a:endParaRPr lang="pt-BR" u="sng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8ABF3C0-BE2A-4D93-B069-503BE5D89B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24" r="10307" b="-3"/>
          <a:stretch/>
        </p:blipFill>
        <p:spPr>
          <a:xfrm>
            <a:off x="7834611" y="2679700"/>
            <a:ext cx="4357389" cy="3472180"/>
          </a:xfrm>
          <a:custGeom>
            <a:avLst/>
            <a:gdLst/>
            <a:ahLst/>
            <a:cxnLst/>
            <a:rect l="l" t="t" r="r" b="b"/>
            <a:pathLst>
              <a:path w="5283866" h="4210442">
                <a:moveTo>
                  <a:pt x="839883" y="18"/>
                </a:moveTo>
                <a:cubicBezTo>
                  <a:pt x="851945" y="328"/>
                  <a:pt x="864423" y="4671"/>
                  <a:pt x="875727" y="6050"/>
                </a:cubicBezTo>
                <a:cubicBezTo>
                  <a:pt x="1125267" y="36932"/>
                  <a:pt x="1374804" y="70296"/>
                  <a:pt x="1624617" y="99799"/>
                </a:cubicBezTo>
                <a:cubicBezTo>
                  <a:pt x="1858164" y="127373"/>
                  <a:pt x="2093363" y="133714"/>
                  <a:pt x="2328012" y="148051"/>
                </a:cubicBezTo>
                <a:cubicBezTo>
                  <a:pt x="2612016" y="165424"/>
                  <a:pt x="2895470" y="189965"/>
                  <a:pt x="3177820" y="228566"/>
                </a:cubicBezTo>
                <a:cubicBezTo>
                  <a:pt x="3373866" y="255590"/>
                  <a:pt x="3571843" y="274338"/>
                  <a:pt x="3770646" y="252831"/>
                </a:cubicBezTo>
                <a:cubicBezTo>
                  <a:pt x="3780572" y="251727"/>
                  <a:pt x="3791878" y="248144"/>
                  <a:pt x="3800149" y="251727"/>
                </a:cubicBezTo>
                <a:cubicBezTo>
                  <a:pt x="3896658" y="291986"/>
                  <a:pt x="4001986" y="263033"/>
                  <a:pt x="4102076" y="288400"/>
                </a:cubicBezTo>
                <a:cubicBezTo>
                  <a:pt x="4076434" y="386286"/>
                  <a:pt x="3966416" y="378289"/>
                  <a:pt x="3904377" y="446120"/>
                </a:cubicBezTo>
                <a:cubicBezTo>
                  <a:pt x="4005570" y="473141"/>
                  <a:pt x="4096562" y="500439"/>
                  <a:pt x="4188933" y="520843"/>
                </a:cubicBezTo>
                <a:cubicBezTo>
                  <a:pt x="4286818" y="542350"/>
                  <a:pt x="4369813" y="600531"/>
                  <a:pt x="4465492" y="626449"/>
                </a:cubicBezTo>
                <a:cubicBezTo>
                  <a:pt x="4485897" y="631964"/>
                  <a:pt x="4510437" y="651264"/>
                  <a:pt x="4517606" y="670015"/>
                </a:cubicBezTo>
                <a:cubicBezTo>
                  <a:pt x="4540768" y="730677"/>
                  <a:pt x="5003171" y="900804"/>
                  <a:pt x="4948576" y="954847"/>
                </a:cubicBezTo>
                <a:cubicBezTo>
                  <a:pt x="4925966" y="977182"/>
                  <a:pt x="4896738" y="993174"/>
                  <a:pt x="4866132" y="1015233"/>
                </a:cubicBezTo>
                <a:cubicBezTo>
                  <a:pt x="4912180" y="1056869"/>
                  <a:pt x="4964017" y="1075067"/>
                  <a:pt x="5019164" y="1087474"/>
                </a:cubicBezTo>
                <a:cubicBezTo>
                  <a:pt x="5035708" y="1091335"/>
                  <a:pt x="5051977" y="1099055"/>
                  <a:pt x="5053630" y="1117806"/>
                </a:cubicBezTo>
                <a:cubicBezTo>
                  <a:pt x="5055284" y="1137382"/>
                  <a:pt x="5038464" y="1145101"/>
                  <a:pt x="5024404" y="1154202"/>
                </a:cubicBezTo>
                <a:cubicBezTo>
                  <a:pt x="5004826" y="1166885"/>
                  <a:pt x="4985800" y="1177916"/>
                  <a:pt x="4960984" y="1179569"/>
                </a:cubicBezTo>
                <a:cubicBezTo>
                  <a:pt x="4920176" y="1182051"/>
                  <a:pt x="4900600" y="1217344"/>
                  <a:pt x="4876887" y="1243814"/>
                </a:cubicBezTo>
                <a:cubicBezTo>
                  <a:pt x="4863652" y="1258705"/>
                  <a:pt x="4857034" y="1288759"/>
                  <a:pt x="4880195" y="1293998"/>
                </a:cubicBezTo>
                <a:cubicBezTo>
                  <a:pt x="4935892" y="1306682"/>
                  <a:pt x="4931480" y="1343355"/>
                  <a:pt x="4930104" y="1384991"/>
                </a:cubicBezTo>
                <a:cubicBezTo>
                  <a:pt x="4928173" y="1436553"/>
                  <a:pt x="4895360" y="1460265"/>
                  <a:pt x="4855103" y="1480119"/>
                </a:cubicBezTo>
                <a:cubicBezTo>
                  <a:pt x="4841316" y="1487011"/>
                  <a:pt x="4821740" y="1486735"/>
                  <a:pt x="4816500" y="1508242"/>
                </a:cubicBezTo>
                <a:cubicBezTo>
                  <a:pt x="4839110" y="1528648"/>
                  <a:pt x="4866684" y="1512103"/>
                  <a:pt x="4890949" y="1517893"/>
                </a:cubicBezTo>
                <a:cubicBezTo>
                  <a:pt x="4911077" y="1522581"/>
                  <a:pt x="4944441" y="1520100"/>
                  <a:pt x="4916868" y="1557599"/>
                </a:cubicBezTo>
                <a:cubicBezTo>
                  <a:pt x="4908870" y="1568352"/>
                  <a:pt x="4918245" y="1576625"/>
                  <a:pt x="4928448" y="1577453"/>
                </a:cubicBezTo>
                <a:cubicBezTo>
                  <a:pt x="5010066" y="1586000"/>
                  <a:pt x="4972566" y="1661827"/>
                  <a:pt x="4998760" y="1701809"/>
                </a:cubicBezTo>
                <a:cubicBezTo>
                  <a:pt x="5005928" y="1712836"/>
                  <a:pt x="4998208" y="1731862"/>
                  <a:pt x="4986903" y="1736550"/>
                </a:cubicBezTo>
                <a:cubicBezTo>
                  <a:pt x="4914660" y="1767432"/>
                  <a:pt x="4904735" y="1841053"/>
                  <a:pt x="4869716" y="1904472"/>
                </a:cubicBezTo>
                <a:cubicBezTo>
                  <a:pt x="4907768" y="1929562"/>
                  <a:pt x="4953264" y="1935077"/>
                  <a:pt x="4994348" y="1951346"/>
                </a:cubicBezTo>
                <a:cubicBezTo>
                  <a:pt x="5037087" y="1968441"/>
                  <a:pt x="5037087" y="1981125"/>
                  <a:pt x="5001792" y="2030756"/>
                </a:cubicBezTo>
                <a:cubicBezTo>
                  <a:pt x="5093611" y="2041511"/>
                  <a:pt x="5093611" y="2041511"/>
                  <a:pt x="5065212" y="2119543"/>
                </a:cubicBezTo>
                <a:cubicBezTo>
                  <a:pt x="5142142" y="2126712"/>
                  <a:pt x="5192876" y="2163660"/>
                  <a:pt x="5204732" y="2244450"/>
                </a:cubicBezTo>
                <a:cubicBezTo>
                  <a:pt x="5210523" y="2283604"/>
                  <a:pt x="5245265" y="2302077"/>
                  <a:pt x="5283866" y="2328272"/>
                </a:cubicBezTo>
                <a:cubicBezTo>
                  <a:pt x="5235890" y="2353641"/>
                  <a:pt x="5203354" y="2406580"/>
                  <a:pt x="5147380" y="2350606"/>
                </a:cubicBezTo>
                <a:cubicBezTo>
                  <a:pt x="5126976" y="2330203"/>
                  <a:pt x="5128904" y="2356121"/>
                  <a:pt x="5126148" y="2363566"/>
                </a:cubicBezTo>
                <a:cubicBezTo>
                  <a:pt x="5119532" y="2381764"/>
                  <a:pt x="5133316" y="2393897"/>
                  <a:pt x="5142417" y="2407682"/>
                </a:cubicBezTo>
                <a:cubicBezTo>
                  <a:pt x="5151240" y="2421470"/>
                  <a:pt x="5161718" y="2436083"/>
                  <a:pt x="5164200" y="2451526"/>
                </a:cubicBezTo>
                <a:cubicBezTo>
                  <a:pt x="5165852" y="2462279"/>
                  <a:pt x="5157858" y="2477994"/>
                  <a:pt x="5149034" y="2485992"/>
                </a:cubicBezTo>
                <a:cubicBezTo>
                  <a:pt x="5102710" y="2528178"/>
                  <a:pt x="5130284" y="2623031"/>
                  <a:pt x="5042601" y="2635164"/>
                </a:cubicBezTo>
                <a:cubicBezTo>
                  <a:pt x="5003171" y="2640677"/>
                  <a:pt x="4984146" y="2675420"/>
                  <a:pt x="4955194" y="2694445"/>
                </a:cubicBezTo>
                <a:cubicBezTo>
                  <a:pt x="4854552" y="2760897"/>
                  <a:pt x="4787272" y="2846375"/>
                  <a:pt x="4756116" y="2963836"/>
                </a:cubicBezTo>
                <a:cubicBezTo>
                  <a:pt x="4747568" y="2996372"/>
                  <a:pt x="4714754" y="3022569"/>
                  <a:pt x="4693523" y="3051244"/>
                </a:cubicBezTo>
                <a:cubicBezTo>
                  <a:pt x="4703726" y="3072199"/>
                  <a:pt x="4759424" y="3026979"/>
                  <a:pt x="4739848" y="3082125"/>
                </a:cubicBezTo>
                <a:cubicBezTo>
                  <a:pt x="4724958" y="3123486"/>
                  <a:pt x="4686906" y="3149129"/>
                  <a:pt x="4651060" y="3173670"/>
                </a:cubicBezTo>
                <a:cubicBezTo>
                  <a:pt x="4610252" y="3201518"/>
                  <a:pt x="4565032" y="3223852"/>
                  <a:pt x="4546556" y="3275413"/>
                </a:cubicBezTo>
                <a:cubicBezTo>
                  <a:pt x="4542697" y="3286444"/>
                  <a:pt x="4530288" y="3298024"/>
                  <a:pt x="4519261" y="3302437"/>
                </a:cubicBezTo>
                <a:cubicBezTo>
                  <a:pt x="3944081" y="4209875"/>
                  <a:pt x="2528194" y="4215939"/>
                  <a:pt x="2364961" y="4209597"/>
                </a:cubicBezTo>
                <a:cubicBezTo>
                  <a:pt x="2167260" y="4201602"/>
                  <a:pt x="1980313" y="4145627"/>
                  <a:pt x="1796951" y="4075867"/>
                </a:cubicBezTo>
                <a:cubicBezTo>
                  <a:pt x="1719469" y="4046365"/>
                  <a:pt x="1647505" y="4004453"/>
                  <a:pt x="1572227" y="3971917"/>
                </a:cubicBezTo>
                <a:cubicBezTo>
                  <a:pt x="1468277" y="3926971"/>
                  <a:pt x="1388040" y="3841219"/>
                  <a:pt x="1284364" y="3805097"/>
                </a:cubicBezTo>
                <a:cubicBezTo>
                  <a:pt x="1177655" y="3767873"/>
                  <a:pt x="1086388" y="3699767"/>
                  <a:pt x="976645" y="3670815"/>
                </a:cubicBezTo>
                <a:cubicBezTo>
                  <a:pt x="918742" y="3655375"/>
                  <a:pt x="862768" y="3627527"/>
                  <a:pt x="871866" y="3547839"/>
                </a:cubicBezTo>
                <a:cubicBezTo>
                  <a:pt x="874349" y="3525228"/>
                  <a:pt x="859184" y="3506755"/>
                  <a:pt x="835195" y="3513373"/>
                </a:cubicBezTo>
                <a:cubicBezTo>
                  <a:pt x="789424" y="3525780"/>
                  <a:pt x="768744" y="3492967"/>
                  <a:pt x="743375" y="3468427"/>
                </a:cubicBezTo>
                <a:cubicBezTo>
                  <a:pt x="698156" y="3424863"/>
                  <a:pt x="655142" y="3378540"/>
                  <a:pt x="583175" y="3371370"/>
                </a:cubicBezTo>
                <a:cubicBezTo>
                  <a:pt x="596961" y="3337178"/>
                  <a:pt x="620399" y="3342142"/>
                  <a:pt x="641906" y="3349311"/>
                </a:cubicBezTo>
                <a:cubicBezTo>
                  <a:pt x="698432" y="3368062"/>
                  <a:pt x="754405" y="3389293"/>
                  <a:pt x="810930" y="3408042"/>
                </a:cubicBezTo>
                <a:cubicBezTo>
                  <a:pt x="847878" y="3420175"/>
                  <a:pt x="884551" y="3437271"/>
                  <a:pt x="933908" y="3423758"/>
                </a:cubicBezTo>
                <a:cubicBezTo>
                  <a:pt x="891445" y="3354826"/>
                  <a:pt x="819202" y="3342418"/>
                  <a:pt x="760747" y="3321187"/>
                </a:cubicBezTo>
                <a:cubicBezTo>
                  <a:pt x="687678" y="3294441"/>
                  <a:pt x="644664" y="3243980"/>
                  <a:pt x="593101" y="3187731"/>
                </a:cubicBezTo>
                <a:cubicBezTo>
                  <a:pt x="646869" y="3174220"/>
                  <a:pt x="680233" y="3215581"/>
                  <a:pt x="722419" y="3213374"/>
                </a:cubicBezTo>
                <a:cubicBezTo>
                  <a:pt x="724627" y="3206207"/>
                  <a:pt x="728486" y="3195729"/>
                  <a:pt x="727934" y="3195451"/>
                </a:cubicBezTo>
                <a:cubicBezTo>
                  <a:pt x="659002" y="3164570"/>
                  <a:pt x="626741" y="3106666"/>
                  <a:pt x="615987" y="3036630"/>
                </a:cubicBezTo>
                <a:cubicBezTo>
                  <a:pt x="610473" y="3000510"/>
                  <a:pt x="585381" y="2989205"/>
                  <a:pt x="560564" y="2972660"/>
                </a:cubicBezTo>
                <a:cubicBezTo>
                  <a:pt x="473984" y="2913930"/>
                  <a:pt x="382441" y="2860713"/>
                  <a:pt x="311302" y="2779924"/>
                </a:cubicBezTo>
                <a:cubicBezTo>
                  <a:pt x="393471" y="2790677"/>
                  <a:pt x="459371" y="2843341"/>
                  <a:pt x="547882" y="2865952"/>
                </a:cubicBezTo>
                <a:cubicBezTo>
                  <a:pt x="477570" y="2777166"/>
                  <a:pt x="386577" y="2732222"/>
                  <a:pt x="303582" y="2678453"/>
                </a:cubicBezTo>
                <a:cubicBezTo>
                  <a:pt x="265806" y="2653913"/>
                  <a:pt x="230790" y="2622479"/>
                  <a:pt x="185016" y="2609244"/>
                </a:cubicBezTo>
                <a:cubicBezTo>
                  <a:pt x="168748" y="2604556"/>
                  <a:pt x="142002" y="2594630"/>
                  <a:pt x="154963" y="2568435"/>
                </a:cubicBezTo>
                <a:cubicBezTo>
                  <a:pt x="165990" y="2546654"/>
                  <a:pt x="187773" y="2553269"/>
                  <a:pt x="207627" y="2559612"/>
                </a:cubicBezTo>
                <a:cubicBezTo>
                  <a:pt x="255328" y="2575330"/>
                  <a:pt x="304685" y="2575604"/>
                  <a:pt x="369207" y="2575330"/>
                </a:cubicBezTo>
                <a:cubicBezTo>
                  <a:pt x="315163" y="2503363"/>
                  <a:pt x="216174" y="2524871"/>
                  <a:pt x="169852" y="2449319"/>
                </a:cubicBezTo>
                <a:cubicBezTo>
                  <a:pt x="227755" y="2436083"/>
                  <a:pt x="272424" y="2463381"/>
                  <a:pt x="319299" y="2468619"/>
                </a:cubicBezTo>
                <a:cubicBezTo>
                  <a:pt x="361761" y="2473307"/>
                  <a:pt x="372239" y="2460624"/>
                  <a:pt x="362313" y="2418988"/>
                </a:cubicBezTo>
                <a:cubicBezTo>
                  <a:pt x="346873" y="2354190"/>
                  <a:pt x="370034" y="2321102"/>
                  <a:pt x="431798" y="2338750"/>
                </a:cubicBezTo>
                <a:cubicBezTo>
                  <a:pt x="489149" y="2355293"/>
                  <a:pt x="495215" y="2331030"/>
                  <a:pt x="479775" y="2294082"/>
                </a:cubicBezTo>
                <a:cubicBezTo>
                  <a:pt x="457716" y="2240315"/>
                  <a:pt x="482807" y="2198678"/>
                  <a:pt x="499903" y="2153458"/>
                </a:cubicBezTo>
                <a:cubicBezTo>
                  <a:pt x="526099" y="2084525"/>
                  <a:pt x="515069" y="2050885"/>
                  <a:pt x="458544" y="1999599"/>
                </a:cubicBezTo>
                <a:cubicBezTo>
                  <a:pt x="426835" y="1970921"/>
                  <a:pt x="392645" y="1946658"/>
                  <a:pt x="346596" y="1921843"/>
                </a:cubicBezTo>
                <a:cubicBezTo>
                  <a:pt x="452753" y="1908331"/>
                  <a:pt x="341358" y="1862836"/>
                  <a:pt x="378857" y="1834435"/>
                </a:cubicBezTo>
                <a:cubicBezTo>
                  <a:pt x="453856" y="1822854"/>
                  <a:pt x="515069" y="1913294"/>
                  <a:pt x="617091" y="1887376"/>
                </a:cubicBezTo>
                <a:cubicBezTo>
                  <a:pt x="491080" y="1809066"/>
                  <a:pt x="351835" y="1783423"/>
                  <a:pt x="260568" y="1679198"/>
                </a:cubicBezTo>
                <a:cubicBezTo>
                  <a:pt x="281523" y="1655484"/>
                  <a:pt x="302479" y="1677543"/>
                  <a:pt x="320402" y="1668720"/>
                </a:cubicBezTo>
                <a:cubicBezTo>
                  <a:pt x="319850" y="1663205"/>
                  <a:pt x="321230" y="1654932"/>
                  <a:pt x="317920" y="1652452"/>
                </a:cubicBezTo>
                <a:cubicBezTo>
                  <a:pt x="249815" y="1595650"/>
                  <a:pt x="248711" y="1594273"/>
                  <a:pt x="321779" y="1552359"/>
                </a:cubicBezTo>
                <a:cubicBezTo>
                  <a:pt x="347424" y="1537746"/>
                  <a:pt x="345218" y="1524786"/>
                  <a:pt x="331707" y="1506313"/>
                </a:cubicBezTo>
                <a:cubicBezTo>
                  <a:pt x="322055" y="1493353"/>
                  <a:pt x="310475" y="1481772"/>
                  <a:pt x="315990" y="1453371"/>
                </a:cubicBezTo>
                <a:cubicBezTo>
                  <a:pt x="355971" y="1489769"/>
                  <a:pt x="549259" y="1477912"/>
                  <a:pt x="583450" y="1474052"/>
                </a:cubicBezTo>
                <a:cubicBezTo>
                  <a:pt x="621777" y="1469917"/>
                  <a:pt x="659553" y="1452269"/>
                  <a:pt x="699809" y="1461919"/>
                </a:cubicBezTo>
                <a:cubicBezTo>
                  <a:pt x="732070" y="1469641"/>
                  <a:pt x="881516" y="1544364"/>
                  <a:pt x="902750" y="1458612"/>
                </a:cubicBezTo>
                <a:cubicBezTo>
                  <a:pt x="903853" y="1454475"/>
                  <a:pt x="964237" y="1464127"/>
                  <a:pt x="996774" y="1468814"/>
                </a:cubicBezTo>
                <a:cubicBezTo>
                  <a:pt x="1025451" y="1472674"/>
                  <a:pt x="1057712" y="1489769"/>
                  <a:pt x="1077012" y="1455578"/>
                </a:cubicBezTo>
                <a:cubicBezTo>
                  <a:pt x="1088317" y="1435450"/>
                  <a:pt x="1041719" y="1396571"/>
                  <a:pt x="1000083" y="1393262"/>
                </a:cubicBezTo>
                <a:cubicBezTo>
                  <a:pt x="963961" y="1390229"/>
                  <a:pt x="926186" y="1385817"/>
                  <a:pt x="891720" y="1394089"/>
                </a:cubicBezTo>
                <a:cubicBezTo>
                  <a:pt x="849258" y="1404017"/>
                  <a:pt x="826372" y="1388024"/>
                  <a:pt x="814515" y="1353557"/>
                </a:cubicBezTo>
                <a:cubicBezTo>
                  <a:pt x="801280" y="1315506"/>
                  <a:pt x="775911" y="1297858"/>
                  <a:pt x="740895" y="1280211"/>
                </a:cubicBezTo>
                <a:cubicBezTo>
                  <a:pt x="655967" y="1237474"/>
                  <a:pt x="574352" y="1188118"/>
                  <a:pt x="481154" y="1163301"/>
                </a:cubicBezTo>
                <a:cubicBezTo>
                  <a:pt x="462679" y="1158337"/>
                  <a:pt x="442276" y="1151719"/>
                  <a:pt x="433728" y="1118909"/>
                </a:cubicBezTo>
                <a:cubicBezTo>
                  <a:pt x="686023" y="1167987"/>
                  <a:pt x="915984" y="1295929"/>
                  <a:pt x="1176276" y="1288484"/>
                </a:cubicBezTo>
                <a:cubicBezTo>
                  <a:pt x="1105137" y="1247950"/>
                  <a:pt x="1022694" y="1245745"/>
                  <a:pt x="946867" y="1217344"/>
                </a:cubicBezTo>
                <a:cubicBezTo>
                  <a:pt x="1000635" y="1196113"/>
                  <a:pt x="1051094" y="1218172"/>
                  <a:pt x="1102104" y="1230304"/>
                </a:cubicBezTo>
                <a:cubicBezTo>
                  <a:pt x="1144843" y="1240230"/>
                  <a:pt x="1183446" y="1241885"/>
                  <a:pt x="1188133" y="1182603"/>
                </a:cubicBezTo>
                <a:cubicBezTo>
                  <a:pt x="1186478" y="1178742"/>
                  <a:pt x="1186754" y="1173780"/>
                  <a:pt x="1187030" y="1169092"/>
                </a:cubicBezTo>
                <a:cubicBezTo>
                  <a:pt x="1172690" y="1144552"/>
                  <a:pt x="1150358" y="1131868"/>
                  <a:pt x="1123887" y="1124698"/>
                </a:cubicBezTo>
                <a:cubicBezTo>
                  <a:pt x="1107894" y="1120286"/>
                  <a:pt x="1086663" y="1113668"/>
                  <a:pt x="1086938" y="1096023"/>
                </a:cubicBezTo>
                <a:cubicBezTo>
                  <a:pt x="1087765" y="1030674"/>
                  <a:pt x="1036756" y="1011647"/>
                  <a:pt x="985744" y="992622"/>
                </a:cubicBezTo>
                <a:cubicBezTo>
                  <a:pt x="1014145" y="960086"/>
                  <a:pt x="1036479" y="984074"/>
                  <a:pt x="1057987" y="981594"/>
                </a:cubicBezTo>
                <a:cubicBezTo>
                  <a:pt x="1072049" y="979939"/>
                  <a:pt x="1084733" y="976906"/>
                  <a:pt x="1084733" y="960086"/>
                </a:cubicBezTo>
                <a:cubicBezTo>
                  <a:pt x="1085008" y="946023"/>
                  <a:pt x="1078390" y="930030"/>
                  <a:pt x="1064605" y="929756"/>
                </a:cubicBezTo>
                <a:cubicBezTo>
                  <a:pt x="978300" y="927273"/>
                  <a:pt x="930599" y="836833"/>
                  <a:pt x="840985" y="836558"/>
                </a:cubicBezTo>
                <a:cubicBezTo>
                  <a:pt x="787493" y="836558"/>
                  <a:pt x="868834" y="785547"/>
                  <a:pt x="823615" y="764315"/>
                </a:cubicBezTo>
                <a:cubicBezTo>
                  <a:pt x="813687" y="759628"/>
                  <a:pt x="849533" y="752460"/>
                  <a:pt x="865526" y="753562"/>
                </a:cubicBezTo>
                <a:cubicBezTo>
                  <a:pt x="881242" y="754665"/>
                  <a:pt x="895304" y="768175"/>
                  <a:pt x="914331" y="758525"/>
                </a:cubicBezTo>
                <a:cubicBezTo>
                  <a:pt x="924808" y="724059"/>
                  <a:pt x="897787" y="711375"/>
                  <a:pt x="875452" y="701724"/>
                </a:cubicBezTo>
                <a:cubicBezTo>
                  <a:pt x="823889" y="679390"/>
                  <a:pt x="773706" y="652369"/>
                  <a:pt x="717181" y="644371"/>
                </a:cubicBezTo>
                <a:cubicBezTo>
                  <a:pt x="697053" y="641614"/>
                  <a:pt x="746133" y="604666"/>
                  <a:pt x="755783" y="591707"/>
                </a:cubicBezTo>
                <a:cubicBezTo>
                  <a:pt x="528304" y="455496"/>
                  <a:pt x="254778" y="462388"/>
                  <a:pt x="0" y="352370"/>
                </a:cubicBezTo>
                <a:cubicBezTo>
                  <a:pt x="56250" y="330864"/>
                  <a:pt x="97610" y="346580"/>
                  <a:pt x="135937" y="349889"/>
                </a:cubicBezTo>
                <a:cubicBezTo>
                  <a:pt x="231615" y="358160"/>
                  <a:pt x="326193" y="375256"/>
                  <a:pt x="421595" y="385458"/>
                </a:cubicBezTo>
                <a:cubicBezTo>
                  <a:pt x="468469" y="390421"/>
                  <a:pt x="512035" y="409172"/>
                  <a:pt x="564424" y="379393"/>
                </a:cubicBezTo>
                <a:cubicBezTo>
                  <a:pt x="599443" y="359540"/>
                  <a:pt x="655418" y="381046"/>
                  <a:pt x="698432" y="398694"/>
                </a:cubicBezTo>
                <a:cubicBezTo>
                  <a:pt x="734000" y="413307"/>
                  <a:pt x="767916" y="417167"/>
                  <a:pt x="815067" y="398694"/>
                </a:cubicBezTo>
                <a:cubicBezTo>
                  <a:pt x="772328" y="387389"/>
                  <a:pt x="739515" y="377463"/>
                  <a:pt x="705876" y="370568"/>
                </a:cubicBezTo>
                <a:cubicBezTo>
                  <a:pt x="679130" y="365055"/>
                  <a:pt x="742825" y="342719"/>
                  <a:pt x="775360" y="345477"/>
                </a:cubicBezTo>
                <a:cubicBezTo>
                  <a:pt x="820857" y="349337"/>
                  <a:pt x="795214" y="335000"/>
                  <a:pt x="787493" y="315146"/>
                </a:cubicBezTo>
                <a:cubicBezTo>
                  <a:pt x="779221" y="293915"/>
                  <a:pt x="803761" y="287298"/>
                  <a:pt x="819202" y="291709"/>
                </a:cubicBezTo>
                <a:cubicBezTo>
                  <a:pt x="878484" y="309081"/>
                  <a:pt x="937491" y="278474"/>
                  <a:pt x="998705" y="303291"/>
                </a:cubicBezTo>
                <a:cubicBezTo>
                  <a:pt x="983263" y="242077"/>
                  <a:pt x="949899" y="215331"/>
                  <a:pt x="880139" y="206783"/>
                </a:cubicBezTo>
                <a:cubicBezTo>
                  <a:pt x="853944" y="203475"/>
                  <a:pt x="826647" y="208438"/>
                  <a:pt x="804037" y="190790"/>
                </a:cubicBezTo>
                <a:cubicBezTo>
                  <a:pt x="791076" y="180590"/>
                  <a:pt x="776463" y="168457"/>
                  <a:pt x="786666" y="149707"/>
                </a:cubicBezTo>
                <a:cubicBezTo>
                  <a:pt x="793834" y="136471"/>
                  <a:pt x="809276" y="136471"/>
                  <a:pt x="821960" y="140884"/>
                </a:cubicBezTo>
                <a:cubicBezTo>
                  <a:pt x="878761" y="160461"/>
                  <a:pt x="938043" y="167630"/>
                  <a:pt x="997325" y="174800"/>
                </a:cubicBezTo>
                <a:cubicBezTo>
                  <a:pt x="1006426" y="175902"/>
                  <a:pt x="1016626" y="179487"/>
                  <a:pt x="1026829" y="161287"/>
                </a:cubicBezTo>
                <a:cubicBezTo>
                  <a:pt x="915984" y="131783"/>
                  <a:pt x="810655" y="89872"/>
                  <a:pt x="696777" y="73604"/>
                </a:cubicBezTo>
                <a:cubicBezTo>
                  <a:pt x="698432" y="65884"/>
                  <a:pt x="700086" y="58164"/>
                  <a:pt x="701741" y="50444"/>
                </a:cubicBezTo>
                <a:cubicBezTo>
                  <a:pt x="790801" y="61471"/>
                  <a:pt x="879864" y="72501"/>
                  <a:pt x="992362" y="86289"/>
                </a:cubicBezTo>
                <a:cubicBezTo>
                  <a:pt x="923153" y="42446"/>
                  <a:pt x="857805" y="57060"/>
                  <a:pt x="806519" y="18183"/>
                </a:cubicBezTo>
                <a:cubicBezTo>
                  <a:pt x="816170" y="3431"/>
                  <a:pt x="827820" y="-292"/>
                  <a:pt x="839883" y="18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13598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B589CA-47C6-4ED1-BD00-F63166460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325"/>
            <a:ext cx="10515600" cy="1325563"/>
          </a:xfrm>
        </p:spPr>
        <p:txBody>
          <a:bodyPr>
            <a:normAutofit/>
          </a:bodyPr>
          <a:lstStyle/>
          <a:p>
            <a:r>
              <a:rPr lang="pt-BR" dirty="0"/>
              <a:t>3. Exemplos práticos</a:t>
            </a:r>
            <a:br>
              <a:rPr lang="pt-BR" dirty="0"/>
            </a:br>
            <a:r>
              <a:rPr lang="pt-BR" dirty="0"/>
              <a:t> </a:t>
            </a:r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4036A572-B1EC-4D27-A229-2154A4BB28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641001"/>
              </p:ext>
            </p:extLst>
          </p:nvPr>
        </p:nvGraphicFramePr>
        <p:xfrm>
          <a:off x="863600" y="1449388"/>
          <a:ext cx="9823450" cy="44094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303612">
                  <a:extLst>
                    <a:ext uri="{9D8B030D-6E8A-4147-A177-3AD203B41FA5}">
                      <a16:colId xmlns:a16="http://schemas.microsoft.com/office/drawing/2014/main" val="1111306153"/>
                    </a:ext>
                  </a:extLst>
                </a:gridCol>
                <a:gridCol w="7519838">
                  <a:extLst>
                    <a:ext uri="{9D8B030D-6E8A-4147-A177-3AD203B41FA5}">
                      <a16:colId xmlns:a16="http://schemas.microsoft.com/office/drawing/2014/main" val="4206101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Estrutura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151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Unir textos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=CONCATENAR(texto1;texto2;...</a:t>
                      </a:r>
                      <a:r>
                        <a:rPr lang="pt-BR" dirty="0" err="1"/>
                        <a:t>texton</a:t>
                      </a:r>
                      <a:r>
                        <a:rPr lang="pt-B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345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Textos à esquerda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=ESQUERDA(</a:t>
                      </a:r>
                      <a:r>
                        <a:rPr lang="pt-BR" dirty="0" err="1"/>
                        <a:t>texto;n°</a:t>
                      </a:r>
                      <a:r>
                        <a:rPr lang="pt-BR" dirty="0"/>
                        <a:t> caractere)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53791"/>
                  </a:ext>
                </a:extLst>
              </a:tr>
              <a:tr h="227754">
                <a:tc>
                  <a:txBody>
                    <a:bodyPr/>
                    <a:lstStyle/>
                    <a:p>
                      <a:r>
                        <a:rPr lang="pt-BR" dirty="0"/>
                        <a:t>Textos à direita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=DIREITA(</a:t>
                      </a:r>
                      <a:r>
                        <a:rPr lang="pt-BR" dirty="0" err="1"/>
                        <a:t>texto;n°</a:t>
                      </a:r>
                      <a:r>
                        <a:rPr lang="pt-BR" dirty="0"/>
                        <a:t> caractere)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60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Extrair texto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=EXT.TEXTO(</a:t>
                      </a:r>
                      <a:r>
                        <a:rPr lang="pt-BR" dirty="0" err="1"/>
                        <a:t>texto;n°</a:t>
                      </a:r>
                      <a:r>
                        <a:rPr lang="pt-BR" dirty="0"/>
                        <a:t> caractere inicial; n° caractere final)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920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Procurar posição no texto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=PROCURAR(item </a:t>
                      </a:r>
                      <a:r>
                        <a:rPr lang="pt-BR" dirty="0" err="1"/>
                        <a:t>procurado;texto</a:t>
                      </a:r>
                      <a:r>
                        <a:rPr lang="pt-BR" dirty="0"/>
                        <a:t>; caractere inicial)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963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Primeira letra maiúscula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=PRI.MAIÚSCULA(texto)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760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Todas letras maiúscula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=MAIÚSCULA(texto)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38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Todas letras minúsculas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=MINÚSCULA(texto)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32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4420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B589CA-47C6-4ED1-BD00-F63166460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325"/>
            <a:ext cx="10515600" cy="1325563"/>
          </a:xfrm>
        </p:spPr>
        <p:txBody>
          <a:bodyPr>
            <a:normAutofit/>
          </a:bodyPr>
          <a:lstStyle/>
          <a:p>
            <a:r>
              <a:rPr lang="pt-BR" dirty="0"/>
              <a:t>3. Exemplos práticos</a:t>
            </a:r>
            <a:br>
              <a:rPr lang="pt-BR" dirty="0"/>
            </a:br>
            <a:r>
              <a:rPr lang="pt-BR" dirty="0"/>
              <a:t> </a:t>
            </a:r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4036A572-B1EC-4D27-A229-2154A4BB28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070993"/>
              </p:ext>
            </p:extLst>
          </p:nvPr>
        </p:nvGraphicFramePr>
        <p:xfrm>
          <a:off x="594150" y="1660526"/>
          <a:ext cx="10953750" cy="4182322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943600">
                  <a:extLst>
                    <a:ext uri="{9D8B030D-6E8A-4147-A177-3AD203B41FA5}">
                      <a16:colId xmlns:a16="http://schemas.microsoft.com/office/drawing/2014/main" val="4206101825"/>
                    </a:ext>
                  </a:extLst>
                </a:gridCol>
                <a:gridCol w="5010150">
                  <a:extLst>
                    <a:ext uri="{9D8B030D-6E8A-4147-A177-3AD203B41FA5}">
                      <a16:colId xmlns:a16="http://schemas.microsoft.com/office/drawing/2014/main" val="439705659"/>
                    </a:ext>
                  </a:extLst>
                </a:gridCol>
              </a:tblGrid>
              <a:tr h="374613">
                <a:tc>
                  <a:txBody>
                    <a:bodyPr/>
                    <a:lstStyle/>
                    <a:p>
                      <a:r>
                        <a:rPr lang="pt-BR" dirty="0"/>
                        <a:t>Estrutura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Exemplo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151348"/>
                  </a:ext>
                </a:extLst>
              </a:tr>
              <a:tr h="646592">
                <a:tc>
                  <a:txBody>
                    <a:bodyPr/>
                    <a:lstStyle/>
                    <a:p>
                      <a:r>
                        <a:rPr lang="pt-BR" dirty="0"/>
                        <a:t>=CONCATENAR(</a:t>
                      </a:r>
                      <a:r>
                        <a:rPr lang="pt-BR" dirty="0" err="1"/>
                        <a:t>informática;aplicada;aeronáutica</a:t>
                      </a:r>
                      <a:r>
                        <a:rPr lang="pt-B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informáticaaplicadaaeronáutica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345263"/>
                  </a:ext>
                </a:extLst>
              </a:tr>
              <a:tr h="374613">
                <a:tc>
                  <a:txBody>
                    <a:bodyPr/>
                    <a:lstStyle/>
                    <a:p>
                      <a:r>
                        <a:rPr lang="pt-BR" dirty="0"/>
                        <a:t>=ESQUERDA(informática;4)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Info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53791"/>
                  </a:ext>
                </a:extLst>
              </a:tr>
              <a:tr h="369481">
                <a:tc>
                  <a:txBody>
                    <a:bodyPr/>
                    <a:lstStyle/>
                    <a:p>
                      <a:r>
                        <a:rPr lang="pt-BR" dirty="0"/>
                        <a:t>=DIREITA(aeronáutica;7)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náutica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604187"/>
                  </a:ext>
                </a:extLst>
              </a:tr>
              <a:tr h="646592">
                <a:tc>
                  <a:txBody>
                    <a:bodyPr/>
                    <a:lstStyle/>
                    <a:p>
                      <a:r>
                        <a:rPr lang="pt-BR" dirty="0"/>
                        <a:t>=EXT.TEXTO(aplicada;1;5)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plica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920227"/>
                  </a:ext>
                </a:extLst>
              </a:tr>
              <a:tr h="646592">
                <a:tc>
                  <a:txBody>
                    <a:bodyPr/>
                    <a:lstStyle/>
                    <a:p>
                      <a:r>
                        <a:rPr lang="pt-BR" dirty="0"/>
                        <a:t>=PROCURAR(“</a:t>
                      </a:r>
                      <a:r>
                        <a:rPr lang="pt-BR" dirty="0" err="1"/>
                        <a:t>m”;informática</a:t>
                      </a:r>
                      <a:r>
                        <a:rPr lang="pt-B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(procurar m em “informática”) 6</a:t>
                      </a:r>
                      <a:endParaRPr lang="pt-BR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963325"/>
                  </a:ext>
                </a:extLst>
              </a:tr>
              <a:tr h="374613">
                <a:tc>
                  <a:txBody>
                    <a:bodyPr/>
                    <a:lstStyle/>
                    <a:p>
                      <a:r>
                        <a:rPr lang="pt-BR" dirty="0"/>
                        <a:t>=PRI.MAIÚSCULA(informática)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Informática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760175"/>
                  </a:ext>
                </a:extLst>
              </a:tr>
              <a:tr h="374613">
                <a:tc>
                  <a:txBody>
                    <a:bodyPr/>
                    <a:lstStyle/>
                    <a:p>
                      <a:r>
                        <a:rPr lang="pt-BR" dirty="0"/>
                        <a:t>=MAIÚSCULA(aplicada)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APLICADA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38521"/>
                  </a:ext>
                </a:extLst>
              </a:tr>
              <a:tr h="374613">
                <a:tc>
                  <a:txBody>
                    <a:bodyPr/>
                    <a:lstStyle/>
                    <a:p>
                      <a:r>
                        <a:rPr lang="pt-BR" dirty="0"/>
                        <a:t>=MINÚSCULA(aeronáutica)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aeronáutica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32083"/>
                  </a:ext>
                </a:extLst>
              </a:tr>
            </a:tbl>
          </a:graphicData>
        </a:graphic>
      </p:graphicFrame>
      <p:sp>
        <p:nvSpPr>
          <p:cNvPr id="4" name="Retângulo 3">
            <a:extLst>
              <a:ext uri="{FF2B5EF4-FFF2-40B4-BE49-F238E27FC236}">
                <a16:creationId xmlns:a16="http://schemas.microsoft.com/office/drawing/2014/main" id="{EC6DC0A4-A0BD-4259-A331-D550F5E10BCC}"/>
              </a:ext>
            </a:extLst>
          </p:cNvPr>
          <p:cNvSpPr/>
          <p:nvPr/>
        </p:nvSpPr>
        <p:spPr>
          <a:xfrm>
            <a:off x="6667500" y="1073890"/>
            <a:ext cx="1548000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informática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CE5CA86-910B-472A-8BDE-CC89E3E70159}"/>
              </a:ext>
            </a:extLst>
          </p:cNvPr>
          <p:cNvSpPr/>
          <p:nvPr/>
        </p:nvSpPr>
        <p:spPr>
          <a:xfrm>
            <a:off x="8315700" y="1073890"/>
            <a:ext cx="1548000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aplicada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935853E-CE1D-40A9-A0CA-42465B404DBF}"/>
              </a:ext>
            </a:extLst>
          </p:cNvPr>
          <p:cNvSpPr/>
          <p:nvPr/>
        </p:nvSpPr>
        <p:spPr>
          <a:xfrm>
            <a:off x="9963900" y="1075478"/>
            <a:ext cx="1584000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aeronáutica</a:t>
            </a:r>
          </a:p>
        </p:txBody>
      </p:sp>
    </p:spTree>
    <p:extLst>
      <p:ext uri="{BB962C8B-B14F-4D97-AF65-F5344CB8AC3E}">
        <p14:creationId xmlns:p14="http://schemas.microsoft.com/office/powerpoint/2010/main" val="3096917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D47766EE-4192-4B2D-A5A0-F60F9A5F7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18F969-1DB1-40F9-B2EB-376F9127FD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88" r="652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Rectangle 10">
            <a:extLst>
              <a:ext uri="{FF2B5EF4-FFF2-40B4-BE49-F238E27FC236}">
                <a16:creationId xmlns:a16="http://schemas.microsoft.com/office/drawing/2014/main" id="{FE664A62-D0CB-4F7E-9B51-BA2214071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9931"/>
            <a:ext cx="12191999" cy="5058137"/>
          </a:xfrm>
          <a:prstGeom prst="rect">
            <a:avLst/>
          </a:prstGeom>
          <a:gradFill flip="none" rotWithShape="1">
            <a:gsLst>
              <a:gs pos="50000">
                <a:schemeClr val="bg1">
                  <a:alpha val="30000"/>
                </a:schemeClr>
              </a:gs>
              <a:gs pos="80000">
                <a:schemeClr val="bg1">
                  <a:alpha val="15000"/>
                </a:schemeClr>
              </a:gs>
              <a:gs pos="0">
                <a:schemeClr val="bg1">
                  <a:alpha val="0"/>
                </a:schemeClr>
              </a:gs>
              <a:gs pos="2000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E65FF5-EAC9-4542-94B3-440E8EBFCB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5473" y="1998924"/>
            <a:ext cx="5541054" cy="2213621"/>
          </a:xfrm>
        </p:spPr>
        <p:txBody>
          <a:bodyPr>
            <a:normAutofit/>
          </a:bodyPr>
          <a:lstStyle/>
          <a:p>
            <a:pPr algn="ctr"/>
            <a:r>
              <a:rPr lang="pt-BR" sz="6600" dirty="0"/>
              <a:t>Obrigada!</a:t>
            </a:r>
          </a:p>
        </p:txBody>
      </p:sp>
    </p:spTree>
    <p:extLst>
      <p:ext uri="{BB962C8B-B14F-4D97-AF65-F5344CB8AC3E}">
        <p14:creationId xmlns:p14="http://schemas.microsoft.com/office/powerpoint/2010/main" val="2492795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1E3533"/>
      </a:dk2>
      <a:lt2>
        <a:srgbClr val="E7E8E2"/>
      </a:lt2>
      <a:accent1>
        <a:srgbClr val="5E4DC3"/>
      </a:accent1>
      <a:accent2>
        <a:srgbClr val="3B5BB1"/>
      </a:accent2>
      <a:accent3>
        <a:srgbClr val="4D9EC3"/>
      </a:accent3>
      <a:accent4>
        <a:srgbClr val="3BB1A5"/>
      </a:accent4>
      <a:accent5>
        <a:srgbClr val="48B77D"/>
      </a:accent5>
      <a:accent6>
        <a:srgbClr val="3BB142"/>
      </a:accent6>
      <a:hlink>
        <a:srgbClr val="319471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397</Words>
  <Application>Microsoft Office PowerPoint</Application>
  <PresentationFormat>Widescreen</PresentationFormat>
  <Paragraphs>72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BrushVTI</vt:lpstr>
      <vt:lpstr>Funções de String no Excel</vt:lpstr>
      <vt:lpstr>Agenda</vt:lpstr>
      <vt:lpstr>1. Apresentação pessoal</vt:lpstr>
      <vt:lpstr>2. Introdução ao assunto</vt:lpstr>
      <vt:lpstr>3. Exemplos práticos  </vt:lpstr>
      <vt:lpstr>3. Exemplos práticos  </vt:lpstr>
      <vt:lpstr>Obrigada!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Funções de String no Excel</dc:title>
  <dc:creator>Sofia</dc:creator>
  <cp:lastModifiedBy>Sofia</cp:lastModifiedBy>
  <cp:revision>2</cp:revision>
  <dcterms:created xsi:type="dcterms:W3CDTF">2020-11-05T14:52:24Z</dcterms:created>
  <dcterms:modified xsi:type="dcterms:W3CDTF">2020-11-05T18:20:11Z</dcterms:modified>
</cp:coreProperties>
</file>