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6618c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46618c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460423e4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460423e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0423e4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0423e4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460423e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460423e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460423e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460423e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460423e4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460423e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ofiashc/sales_forecast_analysis" TargetMode="External"/><Relationship Id="rId4" Type="http://schemas.openxmlformats.org/officeDocument/2006/relationships/hyperlink" Target="https://public.tableau.com/app/profile/sofia.s1431/viz/SalesandForecastAnalysisbyRegions/SalesForecastAnalysis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500">
                <a:solidFill>
                  <a:schemeClr val="dk1"/>
                </a:solidFill>
              </a:rPr>
              <a:t>Forecast accuracy in 20222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44575"/>
            <a:ext cx="8520600" cy="17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Sales &amp; Forecast Analysis</a:t>
            </a:r>
            <a:endParaRPr b="1" sz="4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226" y="2636455"/>
            <a:ext cx="3783524" cy="10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71725"/>
            <a:ext cx="85206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Forecast accuracy remained stable around 65% across regions in 2022, with slight improvements in EMEA from to 67%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&amp; Forecast Analysis: Overview</a:t>
            </a:r>
            <a:endParaRPr b="1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912" y="2071850"/>
            <a:ext cx="4422175" cy="26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71725"/>
            <a:ext cx="30606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Total Net Sales:</a:t>
            </a:r>
            <a:r>
              <a:rPr lang="en" sz="1400">
                <a:solidFill>
                  <a:schemeClr val="dk1"/>
                </a:solidFill>
              </a:rPr>
              <a:t> 64M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Forecasted Net Sales:</a:t>
            </a:r>
            <a:r>
              <a:rPr lang="en" sz="1400">
                <a:solidFill>
                  <a:schemeClr val="dk1"/>
                </a:solidFill>
              </a:rPr>
              <a:t> 98M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Forecast Accuracy:</a:t>
            </a:r>
            <a:r>
              <a:rPr lang="en" sz="1400">
                <a:solidFill>
                  <a:schemeClr val="dk1"/>
                </a:solidFill>
              </a:rPr>
              <a:t> 65%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Planned YoY growth: </a:t>
            </a:r>
            <a:r>
              <a:rPr lang="en" sz="1400">
                <a:solidFill>
                  <a:schemeClr val="dk1"/>
                </a:solidFill>
              </a:rPr>
              <a:t>10%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Real YoY growth:</a:t>
            </a:r>
            <a:r>
              <a:rPr lang="en" sz="1400">
                <a:solidFill>
                  <a:schemeClr val="dk1"/>
                </a:solidFill>
              </a:rPr>
              <a:t> 13%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&amp; Forecast Analysis: Asia, 2022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300" y="1471725"/>
            <a:ext cx="5460000" cy="31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471725"/>
            <a:ext cx="30606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Total Net Sales:</a:t>
            </a:r>
            <a:r>
              <a:rPr lang="en" sz="1400">
                <a:solidFill>
                  <a:schemeClr val="dk1"/>
                </a:solidFill>
              </a:rPr>
              <a:t> 48M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Forecasted Net Sales:</a:t>
            </a:r>
            <a:r>
              <a:rPr lang="en" sz="1400">
                <a:solidFill>
                  <a:schemeClr val="dk1"/>
                </a:solidFill>
              </a:rPr>
              <a:t> 74M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Forecast Accuracy:</a:t>
            </a:r>
            <a:r>
              <a:rPr lang="en" sz="1400">
                <a:solidFill>
                  <a:schemeClr val="dk1"/>
                </a:solidFill>
              </a:rPr>
              <a:t> 65%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Planned YoY decline: </a:t>
            </a:r>
            <a:r>
              <a:rPr lang="en" sz="1400">
                <a:solidFill>
                  <a:schemeClr val="dk1"/>
                </a:solidFill>
              </a:rPr>
              <a:t>-21</a:t>
            </a:r>
            <a:r>
              <a:rPr lang="en" sz="1400">
                <a:solidFill>
                  <a:schemeClr val="dk1"/>
                </a:solidFill>
              </a:rPr>
              <a:t>%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Real YoY decline:</a:t>
            </a:r>
            <a:r>
              <a:rPr lang="en" sz="1400">
                <a:solidFill>
                  <a:schemeClr val="dk1"/>
                </a:solidFill>
              </a:rPr>
              <a:t> -21%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&amp; Forecast Analysis: Americas, 2022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225" y="1471725"/>
            <a:ext cx="5516075" cy="31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71725"/>
            <a:ext cx="30606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Total Net Sales:</a:t>
            </a:r>
            <a:r>
              <a:rPr lang="en" sz="1400">
                <a:solidFill>
                  <a:schemeClr val="dk1"/>
                </a:solidFill>
              </a:rPr>
              <a:t> 50M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Forecasted Net Sales:</a:t>
            </a:r>
            <a:r>
              <a:rPr lang="en" sz="1400">
                <a:solidFill>
                  <a:schemeClr val="dk1"/>
                </a:solidFill>
              </a:rPr>
              <a:t> 75M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Forecast Accuracy:</a:t>
            </a:r>
            <a:r>
              <a:rPr lang="en" sz="1400">
                <a:solidFill>
                  <a:schemeClr val="dk1"/>
                </a:solidFill>
              </a:rPr>
              <a:t> 67%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Planned YoY decline: </a:t>
            </a:r>
            <a:r>
              <a:rPr lang="en" sz="1400">
                <a:solidFill>
                  <a:schemeClr val="dk1"/>
                </a:solidFill>
              </a:rPr>
              <a:t>-12%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Real YoY decline:</a:t>
            </a:r>
            <a:r>
              <a:rPr lang="en" sz="1400">
                <a:solidFill>
                  <a:schemeClr val="dk1"/>
                </a:solidFill>
              </a:rPr>
              <a:t> -9%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&amp; Forecast Analysis: EMEA, 2022</a:t>
            </a:r>
            <a:endParaRPr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400" y="1471725"/>
            <a:ext cx="5354900" cy="31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524975"/>
            <a:ext cx="42603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Enhance Forecasting Models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Targeted Interventions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Continuous Monitoring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&amp; Forecast Analysis: Action Points</a:t>
            </a:r>
            <a:endParaRPr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524980"/>
            <a:ext cx="3783524" cy="10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&amp; Forecast Analysis: Links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Author</a:t>
            </a:r>
            <a:r>
              <a:rPr lang="en" sz="2000">
                <a:solidFill>
                  <a:schemeClr val="dk1"/>
                </a:solidFill>
              </a:rPr>
              <a:t>: Sofia Shchetinina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Data processing: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Github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Dashboard: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Tableau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