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35"/>
  </p:notesMasterIdLst>
  <p:sldIdLst>
    <p:sldId id="256" r:id="rId2"/>
    <p:sldId id="257" r:id="rId3"/>
    <p:sldId id="269" r:id="rId4"/>
    <p:sldId id="324" r:id="rId5"/>
    <p:sldId id="272" r:id="rId6"/>
    <p:sldId id="271" r:id="rId7"/>
    <p:sldId id="320" r:id="rId8"/>
    <p:sldId id="325" r:id="rId9"/>
    <p:sldId id="278" r:id="rId10"/>
    <p:sldId id="279" r:id="rId11"/>
    <p:sldId id="273" r:id="rId12"/>
    <p:sldId id="283" r:id="rId13"/>
    <p:sldId id="288" r:id="rId14"/>
    <p:sldId id="290" r:id="rId15"/>
    <p:sldId id="274" r:id="rId16"/>
    <p:sldId id="276" r:id="rId17"/>
    <p:sldId id="311" r:id="rId18"/>
    <p:sldId id="301" r:id="rId19"/>
    <p:sldId id="312" r:id="rId20"/>
    <p:sldId id="313" r:id="rId21"/>
    <p:sldId id="318" r:id="rId22"/>
    <p:sldId id="314" r:id="rId23"/>
    <p:sldId id="317" r:id="rId24"/>
    <p:sldId id="316" r:id="rId25"/>
    <p:sldId id="315" r:id="rId26"/>
    <p:sldId id="282" r:id="rId27"/>
    <p:sldId id="280" r:id="rId28"/>
    <p:sldId id="321" r:id="rId29"/>
    <p:sldId id="326" r:id="rId30"/>
    <p:sldId id="322" r:id="rId31"/>
    <p:sldId id="323" r:id="rId32"/>
    <p:sldId id="263" r:id="rId33"/>
    <p:sldId id="31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768" autoAdjust="0"/>
  </p:normalViewPr>
  <p:slideViewPr>
    <p:cSldViewPr>
      <p:cViewPr varScale="1">
        <p:scale>
          <a:sx n="80" d="100"/>
          <a:sy n="80" d="100"/>
        </p:scale>
        <p:origin x="8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549B622-BD3C-403B-8A93-B499940C9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FDA6E7B7-CBC4-4B5F-A2B0-2CF88FE1FBC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5C290D-14E2-4778-A2D2-ACB1AF602546}" type="datetimeFigureOut">
              <a:rPr lang="es-ES"/>
              <a:pPr>
                <a:defRPr/>
              </a:pPr>
              <a:t>14/04/2019</a:t>
            </a:fld>
            <a:endParaRPr 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AEDAC918-BFD9-400F-9E58-F140A4DE2F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B99B25A2-F20F-48C2-B27C-DE0F18BB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9E4378F3-2C9C-495C-8F70-A683E7F829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BB195ECE-A1F1-4CBC-BFC0-021A44A98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CD49F72-854B-4F99-8398-BC0CB814CC5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>
            <a:extLst>
              <a:ext uri="{FF2B5EF4-FFF2-40B4-BE49-F238E27FC236}">
                <a16:creationId xmlns:a16="http://schemas.microsoft.com/office/drawing/2014/main" id="{36FC4B4A-85F3-49F2-B533-0E9A556E45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2 Marcador de notas">
            <a:extLst>
              <a:ext uri="{FF2B5EF4-FFF2-40B4-BE49-F238E27FC236}">
                <a16:creationId xmlns:a16="http://schemas.microsoft.com/office/drawing/2014/main" id="{4FBA7AD8-AA24-450C-B02C-D33B5595BC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n-US"/>
              <a:t>PRESENTACIÓN A ACABAR – DRAFT</a:t>
            </a:r>
          </a:p>
          <a:p>
            <a:pPr eaLnBrk="1" hangingPunct="1">
              <a:spcBef>
                <a:spcPct val="0"/>
              </a:spcBef>
            </a:pPr>
            <a:r>
              <a:rPr lang="es-ES" altLang="en-US"/>
              <a:t>Añadir cómo Agile suele asociarse con test-driven development, etc</a:t>
            </a:r>
          </a:p>
        </p:txBody>
      </p:sp>
      <p:sp>
        <p:nvSpPr>
          <p:cNvPr id="21508" name="3 Marcador de número de diapositiva">
            <a:extLst>
              <a:ext uri="{FF2B5EF4-FFF2-40B4-BE49-F238E27FC236}">
                <a16:creationId xmlns:a16="http://schemas.microsoft.com/office/drawing/2014/main" id="{366D71F7-1A9C-4F12-B722-4C1D67181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F63707-1F5B-41DF-83EB-40FD99C9BF8D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>
            <a:extLst>
              <a:ext uri="{FF2B5EF4-FFF2-40B4-BE49-F238E27FC236}">
                <a16:creationId xmlns:a16="http://schemas.microsoft.com/office/drawing/2014/main" id="{E9C6898B-C233-4CED-8907-ED740F872E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>
            <a:extLst>
              <a:ext uri="{FF2B5EF4-FFF2-40B4-BE49-F238E27FC236}">
                <a16:creationId xmlns:a16="http://schemas.microsoft.com/office/drawing/2014/main" id="{42DA2D4E-5BB3-43C5-8380-19096B257E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35844" name="3 Marcador de número de diapositiva">
            <a:extLst>
              <a:ext uri="{FF2B5EF4-FFF2-40B4-BE49-F238E27FC236}">
                <a16:creationId xmlns:a16="http://schemas.microsoft.com/office/drawing/2014/main" id="{06A0E4B2-341A-4FCC-B9B3-CCDAE21F5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7DC660-5586-4ED6-8799-E4470587D26D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>
            <a:extLst>
              <a:ext uri="{FF2B5EF4-FFF2-40B4-BE49-F238E27FC236}">
                <a16:creationId xmlns:a16="http://schemas.microsoft.com/office/drawing/2014/main" id="{51805F04-A3F6-48A9-B075-D51901C9B9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>
            <a:extLst>
              <a:ext uri="{FF2B5EF4-FFF2-40B4-BE49-F238E27FC236}">
                <a16:creationId xmlns:a16="http://schemas.microsoft.com/office/drawing/2014/main" id="{0DDBA968-1D5F-40AF-BE7B-53025A6064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39940" name="3 Marcador de número de diapositiva">
            <a:extLst>
              <a:ext uri="{FF2B5EF4-FFF2-40B4-BE49-F238E27FC236}">
                <a16:creationId xmlns:a16="http://schemas.microsoft.com/office/drawing/2014/main" id="{E0C9CE26-87ED-4393-B1CE-442B352C2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5ADFD8-B89B-45BF-85A8-4D35303AADCB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>
            <a:extLst>
              <a:ext uri="{FF2B5EF4-FFF2-40B4-BE49-F238E27FC236}">
                <a16:creationId xmlns:a16="http://schemas.microsoft.com/office/drawing/2014/main" id="{CF6C2D23-AC63-4BF8-BF53-405030DEFA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>
            <a:extLst>
              <a:ext uri="{FF2B5EF4-FFF2-40B4-BE49-F238E27FC236}">
                <a16:creationId xmlns:a16="http://schemas.microsoft.com/office/drawing/2014/main" id="{4CD70C66-315A-4A92-9021-325CF6C35D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41988" name="3 Marcador de número de diapositiva">
            <a:extLst>
              <a:ext uri="{FF2B5EF4-FFF2-40B4-BE49-F238E27FC236}">
                <a16:creationId xmlns:a16="http://schemas.microsoft.com/office/drawing/2014/main" id="{1472C11D-D382-46BC-AAEF-05C07FAA9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6FB4B4-4653-4323-A9A1-A5B6385EED9B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>
            <a:extLst>
              <a:ext uri="{FF2B5EF4-FFF2-40B4-BE49-F238E27FC236}">
                <a16:creationId xmlns:a16="http://schemas.microsoft.com/office/drawing/2014/main" id="{1095546A-51A0-4533-B927-49BBAD9935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2 Marcador de notas">
            <a:extLst>
              <a:ext uri="{FF2B5EF4-FFF2-40B4-BE49-F238E27FC236}">
                <a16:creationId xmlns:a16="http://schemas.microsoft.com/office/drawing/2014/main" id="{4BD9E7AA-0D92-4F21-B3CD-FE2B1A9B10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44036" name="3 Marcador de número de diapositiva">
            <a:extLst>
              <a:ext uri="{FF2B5EF4-FFF2-40B4-BE49-F238E27FC236}">
                <a16:creationId xmlns:a16="http://schemas.microsoft.com/office/drawing/2014/main" id="{F2BEDC21-03F2-41F0-9CEF-11379F8B5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424A0D-B192-4DB2-A6C0-5388049525A1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>
            <a:extLst>
              <a:ext uri="{FF2B5EF4-FFF2-40B4-BE49-F238E27FC236}">
                <a16:creationId xmlns:a16="http://schemas.microsoft.com/office/drawing/2014/main" id="{D5AE654E-8740-41ED-81D4-36AE28564A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2 Marcador de notas">
            <a:extLst>
              <a:ext uri="{FF2B5EF4-FFF2-40B4-BE49-F238E27FC236}">
                <a16:creationId xmlns:a16="http://schemas.microsoft.com/office/drawing/2014/main" id="{548A824D-DEC5-471A-9E77-0E5AAD47D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48132" name="3 Marcador de número de diapositiva">
            <a:extLst>
              <a:ext uri="{FF2B5EF4-FFF2-40B4-BE49-F238E27FC236}">
                <a16:creationId xmlns:a16="http://schemas.microsoft.com/office/drawing/2014/main" id="{11FE6C81-2717-439A-A7E9-3595A5EE9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DCBB07-1BCD-4751-BFFA-3BEAECCF2490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>
            <a:extLst>
              <a:ext uri="{FF2B5EF4-FFF2-40B4-BE49-F238E27FC236}">
                <a16:creationId xmlns:a16="http://schemas.microsoft.com/office/drawing/2014/main" id="{0D3FB8CF-4D60-467F-8D91-13052B0AB5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2 Marcador de notas">
            <a:extLst>
              <a:ext uri="{FF2B5EF4-FFF2-40B4-BE49-F238E27FC236}">
                <a16:creationId xmlns:a16="http://schemas.microsoft.com/office/drawing/2014/main" id="{47F535D1-67FC-4219-B410-DD7D9F7D3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52228" name="3 Marcador de número de diapositiva">
            <a:extLst>
              <a:ext uri="{FF2B5EF4-FFF2-40B4-BE49-F238E27FC236}">
                <a16:creationId xmlns:a16="http://schemas.microsoft.com/office/drawing/2014/main" id="{B1AEBC19-CE14-438C-9EC7-21ACBF845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E3898C-4D7E-47F2-8B13-DAFF6BE66D4E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>
            <a:extLst>
              <a:ext uri="{FF2B5EF4-FFF2-40B4-BE49-F238E27FC236}">
                <a16:creationId xmlns:a16="http://schemas.microsoft.com/office/drawing/2014/main" id="{0FEDBF0C-9FB9-4B6E-935D-FF21761685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>
            <a:extLst>
              <a:ext uri="{FF2B5EF4-FFF2-40B4-BE49-F238E27FC236}">
                <a16:creationId xmlns:a16="http://schemas.microsoft.com/office/drawing/2014/main" id="{AA42C3AD-8895-43B7-AF2A-91EA7EBFB7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60420" name="3 Marcador de número de diapositiva">
            <a:extLst>
              <a:ext uri="{FF2B5EF4-FFF2-40B4-BE49-F238E27FC236}">
                <a16:creationId xmlns:a16="http://schemas.microsoft.com/office/drawing/2014/main" id="{D0D59A97-C2FE-4D4F-B9A7-21432C9B1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99F969-F2A7-495B-BB59-335AE6145F90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imagen de diapositiva">
            <a:extLst>
              <a:ext uri="{FF2B5EF4-FFF2-40B4-BE49-F238E27FC236}">
                <a16:creationId xmlns:a16="http://schemas.microsoft.com/office/drawing/2014/main" id="{80A1CAFD-3835-4198-8C35-6B2EDCD7A9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2 Marcador de notas">
            <a:extLst>
              <a:ext uri="{FF2B5EF4-FFF2-40B4-BE49-F238E27FC236}">
                <a16:creationId xmlns:a16="http://schemas.microsoft.com/office/drawing/2014/main" id="{59E1F14B-60C6-40F9-9F59-20EEBB3688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80900" name="3 Marcador de número de diapositiva">
            <a:extLst>
              <a:ext uri="{FF2B5EF4-FFF2-40B4-BE49-F238E27FC236}">
                <a16:creationId xmlns:a16="http://schemas.microsoft.com/office/drawing/2014/main" id="{46E25EF1-D840-4B1B-A62C-790480A98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A7ADF-10E8-4F26-9F67-16C7253B13FB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>
            <a:extLst>
              <a:ext uri="{FF2B5EF4-FFF2-40B4-BE49-F238E27FC236}">
                <a16:creationId xmlns:a16="http://schemas.microsoft.com/office/drawing/2014/main" id="{EBA15780-0797-4A2A-98E8-531949A74C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2 Marcador de notas">
            <a:extLst>
              <a:ext uri="{FF2B5EF4-FFF2-40B4-BE49-F238E27FC236}">
                <a16:creationId xmlns:a16="http://schemas.microsoft.com/office/drawing/2014/main" id="{0D33068C-0AE4-405F-88D6-710A2A126F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58372" name="3 Marcador de número de diapositiva">
            <a:extLst>
              <a:ext uri="{FF2B5EF4-FFF2-40B4-BE49-F238E27FC236}">
                <a16:creationId xmlns:a16="http://schemas.microsoft.com/office/drawing/2014/main" id="{DC192264-C3A3-48BF-95C4-7C983326D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5A5235-7973-486E-A927-A2F1B5DD5967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>
            <a:extLst>
              <a:ext uri="{FF2B5EF4-FFF2-40B4-BE49-F238E27FC236}">
                <a16:creationId xmlns:a16="http://schemas.microsoft.com/office/drawing/2014/main" id="{B2B1E8A2-C3F0-41EF-B377-AF0EF5374A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2 Marcador de notas">
            <a:extLst>
              <a:ext uri="{FF2B5EF4-FFF2-40B4-BE49-F238E27FC236}">
                <a16:creationId xmlns:a16="http://schemas.microsoft.com/office/drawing/2014/main" id="{D392E857-8ECC-42EC-B111-9E83496C73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82948" name="3 Marcador de número de diapositiva">
            <a:extLst>
              <a:ext uri="{FF2B5EF4-FFF2-40B4-BE49-F238E27FC236}">
                <a16:creationId xmlns:a16="http://schemas.microsoft.com/office/drawing/2014/main" id="{6FAFF311-B722-4C3E-844D-2A14DA9CC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BB18A4-498A-4431-86A0-AD4ADACC409E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>
            <a:extLst>
              <a:ext uri="{FF2B5EF4-FFF2-40B4-BE49-F238E27FC236}">
                <a16:creationId xmlns:a16="http://schemas.microsoft.com/office/drawing/2014/main" id="{097409F8-04F1-4800-A789-E08BA7BBE2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>
            <a:extLst>
              <a:ext uri="{FF2B5EF4-FFF2-40B4-BE49-F238E27FC236}">
                <a16:creationId xmlns:a16="http://schemas.microsoft.com/office/drawing/2014/main" id="{041160CB-97A7-4FFB-A119-F11A5BB9EC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n-US"/>
              <a:t>IDEA DE LA PRESENTACIÓN: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S" altLang="en-US"/>
              <a:t>Explicar mis experiencias como SCRUM Master en Avis, una multinacional europea con sede en UK.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S" altLang="en-US"/>
              <a:t>Me centraré en los beneficios / complicaciones particulares de la implementación. No es un recopilatorio de “pros y contras” de SCRUM en general.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S" altLang="en-US"/>
              <a:t>También: los trucos que utilizamos, que pueden ser útiles, lo que identificamos que era más importante, etc.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s-ES" altLang="en-US"/>
          </a:p>
        </p:txBody>
      </p:sp>
      <p:sp>
        <p:nvSpPr>
          <p:cNvPr id="23556" name="3 Marcador de número de diapositiva">
            <a:extLst>
              <a:ext uri="{FF2B5EF4-FFF2-40B4-BE49-F238E27FC236}">
                <a16:creationId xmlns:a16="http://schemas.microsoft.com/office/drawing/2014/main" id="{7A32D4B3-6121-4266-9090-FF2D3E8BF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946683-0A57-4BFE-987F-26EFC5888B11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>
            <a:extLst>
              <a:ext uri="{FF2B5EF4-FFF2-40B4-BE49-F238E27FC236}">
                <a16:creationId xmlns:a16="http://schemas.microsoft.com/office/drawing/2014/main" id="{17CF4767-508B-4EBB-8ABF-A9FA92A77A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2 Marcador de notas">
            <a:extLst>
              <a:ext uri="{FF2B5EF4-FFF2-40B4-BE49-F238E27FC236}">
                <a16:creationId xmlns:a16="http://schemas.microsoft.com/office/drawing/2014/main" id="{2AA3940C-AAD7-4B4B-84B0-4CD5BFBBCF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84996" name="3 Marcador de número de diapositiva">
            <a:extLst>
              <a:ext uri="{FF2B5EF4-FFF2-40B4-BE49-F238E27FC236}">
                <a16:creationId xmlns:a16="http://schemas.microsoft.com/office/drawing/2014/main" id="{CD26962D-3E09-4616-BAB3-4C154C2B4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AFDC03-BBD9-4CA7-B36E-013A8F4EC492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>
            <a:extLst>
              <a:ext uri="{FF2B5EF4-FFF2-40B4-BE49-F238E27FC236}">
                <a16:creationId xmlns:a16="http://schemas.microsoft.com/office/drawing/2014/main" id="{17CF4767-508B-4EBB-8ABF-A9FA92A77A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2 Marcador de notas">
            <a:extLst>
              <a:ext uri="{FF2B5EF4-FFF2-40B4-BE49-F238E27FC236}">
                <a16:creationId xmlns:a16="http://schemas.microsoft.com/office/drawing/2014/main" id="{2AA3940C-AAD7-4B4B-84B0-4CD5BFBBCF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84996" name="3 Marcador de número de diapositiva">
            <a:extLst>
              <a:ext uri="{FF2B5EF4-FFF2-40B4-BE49-F238E27FC236}">
                <a16:creationId xmlns:a16="http://schemas.microsoft.com/office/drawing/2014/main" id="{CD26962D-3E09-4616-BAB3-4C154C2B4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AFDC03-BBD9-4CA7-B36E-013A8F4EC492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53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>
            <a:extLst>
              <a:ext uri="{FF2B5EF4-FFF2-40B4-BE49-F238E27FC236}">
                <a16:creationId xmlns:a16="http://schemas.microsoft.com/office/drawing/2014/main" id="{32198697-2D08-496C-8AF3-49F62FCC8B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2 Marcador de notas">
            <a:extLst>
              <a:ext uri="{FF2B5EF4-FFF2-40B4-BE49-F238E27FC236}">
                <a16:creationId xmlns:a16="http://schemas.microsoft.com/office/drawing/2014/main" id="{28739FBC-864A-411B-BB76-357DB8B6B5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3 Marcador de número de diapositiva">
            <a:extLst>
              <a:ext uri="{FF2B5EF4-FFF2-40B4-BE49-F238E27FC236}">
                <a16:creationId xmlns:a16="http://schemas.microsoft.com/office/drawing/2014/main" id="{9F2F2126-40FA-41A9-9BA5-06ECAA279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29BB73-7929-48B0-B21D-61A6D38F8EB0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>
            <a:extLst>
              <a:ext uri="{FF2B5EF4-FFF2-40B4-BE49-F238E27FC236}">
                <a16:creationId xmlns:a16="http://schemas.microsoft.com/office/drawing/2014/main" id="{32198697-2D08-496C-8AF3-49F62FCC8B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2 Marcador de notas">
            <a:extLst>
              <a:ext uri="{FF2B5EF4-FFF2-40B4-BE49-F238E27FC236}">
                <a16:creationId xmlns:a16="http://schemas.microsoft.com/office/drawing/2014/main" id="{28739FBC-864A-411B-BB76-357DB8B6B5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3 Marcador de número de diapositiva">
            <a:extLst>
              <a:ext uri="{FF2B5EF4-FFF2-40B4-BE49-F238E27FC236}">
                <a16:creationId xmlns:a16="http://schemas.microsoft.com/office/drawing/2014/main" id="{9F2F2126-40FA-41A9-9BA5-06ECAA279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29BB73-7929-48B0-B21D-61A6D38F8EB0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44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>
            <a:extLst>
              <a:ext uri="{FF2B5EF4-FFF2-40B4-BE49-F238E27FC236}">
                <a16:creationId xmlns:a16="http://schemas.microsoft.com/office/drawing/2014/main" id="{32198697-2D08-496C-8AF3-49F62FCC8B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2 Marcador de notas">
            <a:extLst>
              <a:ext uri="{FF2B5EF4-FFF2-40B4-BE49-F238E27FC236}">
                <a16:creationId xmlns:a16="http://schemas.microsoft.com/office/drawing/2014/main" id="{28739FBC-864A-411B-BB76-357DB8B6B5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3 Marcador de número de diapositiva">
            <a:extLst>
              <a:ext uri="{FF2B5EF4-FFF2-40B4-BE49-F238E27FC236}">
                <a16:creationId xmlns:a16="http://schemas.microsoft.com/office/drawing/2014/main" id="{9F2F2126-40FA-41A9-9BA5-06ECAA279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29BB73-7929-48B0-B21D-61A6D38F8EB0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74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>
            <a:extLst>
              <a:ext uri="{FF2B5EF4-FFF2-40B4-BE49-F238E27FC236}">
                <a16:creationId xmlns:a16="http://schemas.microsoft.com/office/drawing/2014/main" id="{B2555A50-FAC3-4641-92D3-E8598F26B3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2 Marcador de notas">
            <a:extLst>
              <a:ext uri="{FF2B5EF4-FFF2-40B4-BE49-F238E27FC236}">
                <a16:creationId xmlns:a16="http://schemas.microsoft.com/office/drawing/2014/main" id="{8AFF2C3F-6E03-4E4B-BDD7-AEBC22CD08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i="1"/>
          </a:p>
        </p:txBody>
      </p:sp>
      <p:sp>
        <p:nvSpPr>
          <p:cNvPr id="89092" name="3 Marcador de número de diapositiva">
            <a:extLst>
              <a:ext uri="{FF2B5EF4-FFF2-40B4-BE49-F238E27FC236}">
                <a16:creationId xmlns:a16="http://schemas.microsoft.com/office/drawing/2014/main" id="{9D7B0B2A-B8D4-4861-9BDF-BF497A47B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A991C0-CCCC-4550-B1B2-E3853B153274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imagen de diapositiva">
            <a:extLst>
              <a:ext uri="{FF2B5EF4-FFF2-40B4-BE49-F238E27FC236}">
                <a16:creationId xmlns:a16="http://schemas.microsoft.com/office/drawing/2014/main" id="{F433E71A-16EA-4A19-AE21-6273642E32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2 Marcador de notas">
            <a:extLst>
              <a:ext uri="{FF2B5EF4-FFF2-40B4-BE49-F238E27FC236}">
                <a16:creationId xmlns:a16="http://schemas.microsoft.com/office/drawing/2014/main" id="{C9038408-4952-420D-95B3-A517EF520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1140" name="3 Marcador de número de diapositiva">
            <a:extLst>
              <a:ext uri="{FF2B5EF4-FFF2-40B4-BE49-F238E27FC236}">
                <a16:creationId xmlns:a16="http://schemas.microsoft.com/office/drawing/2014/main" id="{B0ED5CF6-59B1-48E2-AB9D-6092F1782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99B327-C4E9-4ABE-9415-6031DF55A732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58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6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>
            <a:extLst>
              <a:ext uri="{FF2B5EF4-FFF2-40B4-BE49-F238E27FC236}">
                <a16:creationId xmlns:a16="http://schemas.microsoft.com/office/drawing/2014/main" id="{DC3A4BED-D07F-4363-9153-C4D5222047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>
            <a:extLst>
              <a:ext uri="{FF2B5EF4-FFF2-40B4-BE49-F238E27FC236}">
                <a16:creationId xmlns:a16="http://schemas.microsoft.com/office/drawing/2014/main" id="{182C9AB0-4779-4BB8-8E8D-77E2CBE9A1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27652" name="3 Marcador de número de diapositiva">
            <a:extLst>
              <a:ext uri="{FF2B5EF4-FFF2-40B4-BE49-F238E27FC236}">
                <a16:creationId xmlns:a16="http://schemas.microsoft.com/office/drawing/2014/main" id="{C149F946-8501-493A-A7F3-274238656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6A63B-293F-43F2-967F-D8A750855E94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79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66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>
            <a:extLst>
              <a:ext uri="{FF2B5EF4-FFF2-40B4-BE49-F238E27FC236}">
                <a16:creationId xmlns:a16="http://schemas.microsoft.com/office/drawing/2014/main" id="{AD4B2D93-67F4-4554-B552-B613018B84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2 Marcador de notas">
            <a:extLst>
              <a:ext uri="{FF2B5EF4-FFF2-40B4-BE49-F238E27FC236}">
                <a16:creationId xmlns:a16="http://schemas.microsoft.com/office/drawing/2014/main" id="{19AE4A45-B877-43EA-9709-1960756668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7284" name="3 Marcador de número de diapositiva">
            <a:extLst>
              <a:ext uri="{FF2B5EF4-FFF2-40B4-BE49-F238E27FC236}">
                <a16:creationId xmlns:a16="http://schemas.microsoft.com/office/drawing/2014/main" id="{9A803C83-50F2-4D8A-8408-D206C4669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CEA0ED-9D60-4812-AA06-CC9249B2D56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>
            <a:extLst>
              <a:ext uri="{FF2B5EF4-FFF2-40B4-BE49-F238E27FC236}">
                <a16:creationId xmlns:a16="http://schemas.microsoft.com/office/drawing/2014/main" id="{AD4B2D93-67F4-4554-B552-B613018B84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2 Marcador de notas">
            <a:extLst>
              <a:ext uri="{FF2B5EF4-FFF2-40B4-BE49-F238E27FC236}">
                <a16:creationId xmlns:a16="http://schemas.microsoft.com/office/drawing/2014/main" id="{19AE4A45-B877-43EA-9709-1960756668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7284" name="3 Marcador de número de diapositiva">
            <a:extLst>
              <a:ext uri="{FF2B5EF4-FFF2-40B4-BE49-F238E27FC236}">
                <a16:creationId xmlns:a16="http://schemas.microsoft.com/office/drawing/2014/main" id="{9A803C83-50F2-4D8A-8408-D206C4669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CEA0ED-9D60-4812-AA06-CC9249B2D56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6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>
            <a:extLst>
              <a:ext uri="{FF2B5EF4-FFF2-40B4-BE49-F238E27FC236}">
                <a16:creationId xmlns:a16="http://schemas.microsoft.com/office/drawing/2014/main" id="{DC3A4BED-D07F-4363-9153-C4D5222047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>
            <a:extLst>
              <a:ext uri="{FF2B5EF4-FFF2-40B4-BE49-F238E27FC236}">
                <a16:creationId xmlns:a16="http://schemas.microsoft.com/office/drawing/2014/main" id="{182C9AB0-4779-4BB8-8E8D-77E2CBE9A1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27652" name="3 Marcador de número de diapositiva">
            <a:extLst>
              <a:ext uri="{FF2B5EF4-FFF2-40B4-BE49-F238E27FC236}">
                <a16:creationId xmlns:a16="http://schemas.microsoft.com/office/drawing/2014/main" id="{C149F946-8501-493A-A7F3-274238656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6A63B-293F-43F2-967F-D8A750855E94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3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>
            <a:extLst>
              <a:ext uri="{FF2B5EF4-FFF2-40B4-BE49-F238E27FC236}">
                <a16:creationId xmlns:a16="http://schemas.microsoft.com/office/drawing/2014/main" id="{C77CF20E-7E70-4016-9F02-FD27AD45B8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>
            <a:extLst>
              <a:ext uri="{FF2B5EF4-FFF2-40B4-BE49-F238E27FC236}">
                <a16:creationId xmlns:a16="http://schemas.microsoft.com/office/drawing/2014/main" id="{87E8BD4A-5F7D-4335-BF8A-A8EDC9F5D1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29700" name="3 Marcador de número de diapositiva">
            <a:extLst>
              <a:ext uri="{FF2B5EF4-FFF2-40B4-BE49-F238E27FC236}">
                <a16:creationId xmlns:a16="http://schemas.microsoft.com/office/drawing/2014/main" id="{62F5E906-AFC9-42D6-AAE1-DB6B6E10E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0453F3-5590-40B4-89C6-B5BE53ABF1C1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>
            <a:extLst>
              <a:ext uri="{FF2B5EF4-FFF2-40B4-BE49-F238E27FC236}">
                <a16:creationId xmlns:a16="http://schemas.microsoft.com/office/drawing/2014/main" id="{4EF1C98A-431C-4E5F-8222-39A20F7EEA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2 Marcador de notas">
            <a:extLst>
              <a:ext uri="{FF2B5EF4-FFF2-40B4-BE49-F238E27FC236}">
                <a16:creationId xmlns:a16="http://schemas.microsoft.com/office/drawing/2014/main" id="{AC593619-5A5A-4361-99C7-3B343C888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31748" name="3 Marcador de número de diapositiva">
            <a:extLst>
              <a:ext uri="{FF2B5EF4-FFF2-40B4-BE49-F238E27FC236}">
                <a16:creationId xmlns:a16="http://schemas.microsoft.com/office/drawing/2014/main" id="{36A8BA84-E2F9-46BA-9C06-5B9FBE16D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3F3E59-E3D8-4958-B4AA-664AAFF6B59D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>
            <a:extLst>
              <a:ext uri="{FF2B5EF4-FFF2-40B4-BE49-F238E27FC236}">
                <a16:creationId xmlns:a16="http://schemas.microsoft.com/office/drawing/2014/main" id="{4EF1C98A-431C-4E5F-8222-39A20F7EEA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2 Marcador de notas">
            <a:extLst>
              <a:ext uri="{FF2B5EF4-FFF2-40B4-BE49-F238E27FC236}">
                <a16:creationId xmlns:a16="http://schemas.microsoft.com/office/drawing/2014/main" id="{AC593619-5A5A-4361-99C7-3B343C888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31748" name="3 Marcador de número de diapositiva">
            <a:extLst>
              <a:ext uri="{FF2B5EF4-FFF2-40B4-BE49-F238E27FC236}">
                <a16:creationId xmlns:a16="http://schemas.microsoft.com/office/drawing/2014/main" id="{36A8BA84-E2F9-46BA-9C06-5B9FBE16D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3F3E59-E3D8-4958-B4AA-664AAFF6B59D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4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>
            <a:extLst>
              <a:ext uri="{FF2B5EF4-FFF2-40B4-BE49-F238E27FC236}">
                <a16:creationId xmlns:a16="http://schemas.microsoft.com/office/drawing/2014/main" id="{98834D18-5BDE-4DC4-9BBD-9E41B0900F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>
            <a:extLst>
              <a:ext uri="{FF2B5EF4-FFF2-40B4-BE49-F238E27FC236}">
                <a16:creationId xmlns:a16="http://schemas.microsoft.com/office/drawing/2014/main" id="{89AD0606-9BC6-4DB3-80BF-3083E5DD18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33796" name="3 Marcador de número de diapositiva">
            <a:extLst>
              <a:ext uri="{FF2B5EF4-FFF2-40B4-BE49-F238E27FC236}">
                <a16:creationId xmlns:a16="http://schemas.microsoft.com/office/drawing/2014/main" id="{F9182CB5-5FEC-4E03-A6AA-E7386EF4D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7268F5-BA7F-4E85-95F5-8D19A2E01A6E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7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>
            <a:extLst>
              <a:ext uri="{FF2B5EF4-FFF2-40B4-BE49-F238E27FC236}">
                <a16:creationId xmlns:a16="http://schemas.microsoft.com/office/drawing/2014/main" id="{98834D18-5BDE-4DC4-9BBD-9E41B0900F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>
            <a:extLst>
              <a:ext uri="{FF2B5EF4-FFF2-40B4-BE49-F238E27FC236}">
                <a16:creationId xmlns:a16="http://schemas.microsoft.com/office/drawing/2014/main" id="{89AD0606-9BC6-4DB3-80BF-3083E5DD18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33796" name="3 Marcador de número de diapositiva">
            <a:extLst>
              <a:ext uri="{FF2B5EF4-FFF2-40B4-BE49-F238E27FC236}">
                <a16:creationId xmlns:a16="http://schemas.microsoft.com/office/drawing/2014/main" id="{F9182CB5-5FEC-4E03-A6AA-E7386EF4D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7268F5-BA7F-4E85-95F5-8D19A2E01A6E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F46163-2201-4AB2-AF43-B0BD04E25AF2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0F8DC-DAC2-4556-B5F2-D46477FF9650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1470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D44420-B688-4064-BCCF-E430C96489CE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64D12-8948-4637-8C9F-E9F8CB20377E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269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033B8D-9B60-45B5-BA89-68AA57A3032B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46C94-0F32-4F7D-8469-3BCF06E8AF69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32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D37AD-AB44-47C4-AEFC-D5DC51469CC7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A7D76-AD14-4B13-B28C-701D166C0720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637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2271F-51FF-4A3A-B341-F798BDA4A0AA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A6534-396C-4AD5-9791-7DB54613B6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34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86EF98-FEDB-4376-8292-7BF7459EB071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A6534-396C-4AD5-9791-7DB54613B6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6959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CFDCA-5F96-45C3-9EDD-82983F0E9D7F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6065F-95F8-43FA-B3EC-8537BB22E57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31112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AA5C9-C3B1-4D1C-8494-6173DC320489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86215-B883-497A-A63E-7A4B23AA88F1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8382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E2C22-DB10-4E02-B70C-87273727516A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04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97C473-4D6B-41EE-8AFF-9E2EAEE26F1B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BA501-25D8-4AE8-8820-0E02FC2D57A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497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14A37-377C-4A98-B451-12B60E1763B3}" type="datetime1">
              <a:rPr lang="es-ES" smtClean="0"/>
              <a:t>14/04/2019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CF39F-3F2A-4757-B148-55B5D4D63E2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3804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BFB40-2849-47F0-BE6D-24921AA140E7}" type="datetime1">
              <a:rPr lang="es-ES" smtClean="0"/>
              <a:t>14/04/2019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3ADBC-AA3B-4EC5-AF55-9F8B6E10AB4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954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ABCA5D-1C1A-4AB0-9BC8-8446CF9729E2}" type="datetime1">
              <a:rPr lang="es-ES" smtClean="0"/>
              <a:t>14/04/2019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A96CD-96E3-4F82-B809-D21E576B591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4924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12089-0028-4E52-A11C-C2F7E6811B67}" type="datetime1">
              <a:rPr lang="es-ES" smtClean="0"/>
              <a:t>14/04/2019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82582-FCA6-4414-B936-88796C92544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703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DEEE20-B7D1-4035-A862-F6878B507E16}" type="datetime1">
              <a:rPr lang="es-ES" smtClean="0"/>
              <a:t>14/04/2019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F4706-B5E4-4F87-A0A7-5FB65E4270F0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20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136E5D-F665-480A-9D56-09835738371C}" type="datetime1">
              <a:rPr lang="es-ES" smtClean="0"/>
              <a:t>14/04/2019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UNLaM -  Tecnicatura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C384F-5F32-4B70-A54A-195964AF161B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995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B13EA3-101E-46C3-995A-867120854E8A}" type="datetime1">
              <a:rPr lang="es-ES" smtClean="0"/>
              <a:t>14/04/2019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A2A6534-396C-4AD5-9791-7DB54613B6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411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anifesto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.org/Assessments/Open-Assessments" TargetMode="External"/><Relationship Id="rId5" Type="http://schemas.openxmlformats.org/officeDocument/2006/relationships/hyperlink" Target="http://scrumtrainingseries.com/" TargetMode="External"/><Relationship Id="rId4" Type="http://schemas.openxmlformats.org/officeDocument/2006/relationships/hyperlink" Target="http://www.scrumguides.org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98EE7C6-4B53-4F46-9F53-44DBDB7F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3220" y="1340768"/>
            <a:ext cx="8062913" cy="1470025"/>
          </a:xfrm>
        </p:spPr>
        <p:txBody>
          <a:bodyPr>
            <a:normAutofit fontScale="90000"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b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Agile y SCRUM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326FD96F-524F-4E1C-9996-1ED73F2DC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8600" y="3140968"/>
            <a:ext cx="8062913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dirty="0"/>
              <a:t>Proyecto Integrador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dirty="0"/>
              <a:t>Tecnicatura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544D0-A3F7-4B62-A2D8-C85F8D9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1BDEF-066B-4D9E-83D1-943AF670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0F8DC-DAC2-4556-B5F2-D46477FF9650}" type="slidenum">
              <a:rPr lang="es-ES" altLang="en-US" smtClean="0"/>
              <a:pPr>
                <a:defRPr/>
              </a:pPr>
              <a:t>1</a:t>
            </a:fld>
            <a:endParaRPr lang="es-E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BA4AB89-2D11-4BAD-BED1-3F5391A3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SCRUM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E18C034-63BB-49F3-B8B9-3AAD7457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914729" cy="3880773"/>
          </a:xfrm>
        </p:spPr>
        <p:txBody>
          <a:bodyPr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ES" altLang="en-US" sz="2100" dirty="0"/>
              <a:t>Se basa en 3 Pilares: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1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b="1" dirty="0"/>
              <a:t>Transparencia</a:t>
            </a:r>
            <a:endParaRPr lang="es-ES" alt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b="1" dirty="0"/>
              <a:t>Inspección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b="1" dirty="0"/>
              <a:t>Adaptación</a:t>
            </a:r>
            <a:endParaRPr lang="es-ES" alt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1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1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21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DC73B-513E-4484-9F2C-EA7DE7F9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9E4AB-7296-4531-8091-4263561B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10</a:t>
            </a:fld>
            <a:endParaRPr lang="es-E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1DC4ACC-13F8-42FE-9AD9-9AE3C665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656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Elementos de SCRUM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53C68BC-6516-4573-B89A-1B713ED4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0" y="1052736"/>
            <a:ext cx="5009695" cy="1320800"/>
          </a:xfrm>
        </p:spPr>
        <p:txBody>
          <a:bodyPr>
            <a:normAutofit fontScale="92500" lnSpcReduction="10000"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s-ES" b="1" dirty="0"/>
              <a:t>Equipo y Roles</a:t>
            </a:r>
          </a:p>
          <a:p>
            <a:pPr marL="848106" lvl="1" indent="-384048">
              <a:buFont typeface="Wingdings 2"/>
              <a:buChar char=""/>
              <a:defRPr/>
            </a:pPr>
            <a:r>
              <a:rPr lang="es-ES" sz="1500" dirty="0" err="1"/>
              <a:t>Product</a:t>
            </a:r>
            <a:r>
              <a:rPr lang="es-ES" sz="1500" dirty="0"/>
              <a:t> </a:t>
            </a:r>
            <a:r>
              <a:rPr lang="es-ES" sz="1500" dirty="0" err="1"/>
              <a:t>Owner</a:t>
            </a:r>
            <a:endParaRPr lang="es-ES" sz="1500" dirty="0"/>
          </a:p>
          <a:p>
            <a:pPr marL="848106" lvl="1" indent="-384048">
              <a:buFont typeface="Wingdings 2"/>
              <a:buChar char=""/>
              <a:defRPr/>
            </a:pPr>
            <a:r>
              <a:rPr lang="es-ES" sz="1500" dirty="0"/>
              <a:t>Scrum Master</a:t>
            </a:r>
          </a:p>
          <a:p>
            <a:pPr marL="848106" lvl="1" indent="-384048">
              <a:buFont typeface="Wingdings 2"/>
              <a:buChar char=""/>
              <a:defRPr/>
            </a:pPr>
            <a:r>
              <a:rPr lang="es-ES" sz="1500" dirty="0"/>
              <a:t>Equipo de Desarrollo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s-ES" dirty="0"/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D79F3-40BB-43C3-931E-FFA09F8A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A79BE-D09C-4586-ACFE-849CF0FC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11</a:t>
            </a:fld>
            <a:endParaRPr lang="es-E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969B2-4E54-4466-9F66-83ABDA7C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73536"/>
            <a:ext cx="4090874" cy="35260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15EC12C-DE67-4185-9823-9E38B585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4" y="842751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SCRUM Master</a:t>
            </a:r>
          </a:p>
        </p:txBody>
      </p:sp>
      <p:sp>
        <p:nvSpPr>
          <p:cNvPr id="19459" name="2 Marcador de contenido">
            <a:extLst>
              <a:ext uri="{FF2B5EF4-FFF2-40B4-BE49-F238E27FC236}">
                <a16:creationId xmlns:a16="http://schemas.microsoft.com/office/drawing/2014/main" id="{71EC4449-C326-4846-B701-7D65CADB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636912"/>
            <a:ext cx="6347714" cy="388077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El SCRUM Master es responsable de asegurar que el equipo se adhiere a los valores de SCRUM, a sus practicas y a sus reglas.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Ayuda no sólo al equipo.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Protege al Equipo.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Guía al equipo de SCRUM. 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Enseña al equipo a ser más autosuficiente.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El SCRUM Master NO es Jefe.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87C73-A9DE-441C-812B-FF49BD7C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932A3-EC14-4E65-AFAF-C55EAD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12</a:t>
            </a:fld>
            <a:endParaRPr lang="es-E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20696-9EA5-4CA3-B97A-BCC48A95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96" y="692449"/>
            <a:ext cx="1887898" cy="1973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32303BC-EEE4-4FFD-A90C-264FC113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000205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Product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Owner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CD2A95C0-131C-4BD4-A942-B665DF29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22" y="2860595"/>
            <a:ext cx="6767589" cy="3880773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400" dirty="0"/>
              <a:t>El </a:t>
            </a:r>
            <a:r>
              <a:rPr lang="es-ES" altLang="en-US" sz="2400" dirty="0" err="1"/>
              <a:t>Product</a:t>
            </a:r>
            <a:r>
              <a:rPr lang="es-ES" altLang="en-US" sz="2400" dirty="0"/>
              <a:t> </a:t>
            </a:r>
            <a:r>
              <a:rPr lang="es-ES" altLang="en-US" sz="2400" dirty="0" err="1"/>
              <a:t>Owner</a:t>
            </a:r>
            <a:r>
              <a:rPr lang="es-ES" altLang="en-US" sz="2400" dirty="0"/>
              <a:t> es el </a:t>
            </a:r>
            <a:r>
              <a:rPr lang="es-ES" altLang="en-US" sz="2400" b="1" dirty="0"/>
              <a:t>único</a:t>
            </a:r>
            <a:r>
              <a:rPr lang="es-ES" altLang="en-US" sz="2400" dirty="0"/>
              <a:t> responsable del </a:t>
            </a:r>
            <a:r>
              <a:rPr lang="es-ES" altLang="en-US" sz="2400" dirty="0" err="1"/>
              <a:t>Product</a:t>
            </a:r>
            <a:r>
              <a:rPr lang="es-ES" altLang="en-US" sz="2400" dirty="0"/>
              <a:t> Backlog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400" dirty="0"/>
              <a:t>Mantiene el </a:t>
            </a:r>
            <a:r>
              <a:rPr lang="es-ES" altLang="en-US" sz="2400" dirty="0" err="1"/>
              <a:t>Product</a:t>
            </a:r>
            <a:r>
              <a:rPr lang="es-ES" altLang="en-US" sz="2400" dirty="0"/>
              <a:t> Backlog  y asegura que sea visible a todo el mundo.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400" dirty="0"/>
              <a:t>Valor del producto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400" dirty="0"/>
              <a:t>Es una sola persona (no es un comité</a:t>
            </a:r>
            <a:r>
              <a:rPr lang="en-US" altLang="en-US" sz="2400" dirty="0"/>
              <a:t>)*.</a:t>
            </a: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3239-5F23-40BE-B988-F1DE6E2F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46BCD-DCD5-4B44-921E-CD9F08A6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13</a:t>
            </a:fld>
            <a:endParaRPr lang="es-E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EF2EC-ABA4-4289-8542-B49B1477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80" y="780884"/>
            <a:ext cx="162877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DE46986-7101-43A1-84A9-95F48C68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El equipo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9925A4E1-4FF8-4CB1-AF33-1FE60F4D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00808"/>
            <a:ext cx="7274769" cy="388077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Cada Sprint, el equipo transforma el </a:t>
            </a:r>
            <a:r>
              <a:rPr lang="es-ES" altLang="en-US" sz="2200" dirty="0" err="1"/>
              <a:t>Product</a:t>
            </a:r>
            <a:r>
              <a:rPr lang="es-ES" altLang="en-US" sz="2200" dirty="0"/>
              <a:t> Backlog  en un incremento del producto final que esta potencialmente listo para una </a:t>
            </a:r>
            <a:r>
              <a:rPr lang="es-ES" altLang="en-US" sz="2200" i="1" dirty="0" err="1"/>
              <a:t>Release</a:t>
            </a:r>
            <a:r>
              <a:rPr lang="es-ES" altLang="en-US" sz="2200" dirty="0"/>
              <a:t>. 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Habilidades necesarias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Multifuncional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Auto Organización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2200" dirty="0"/>
              <a:t>3 – 9 Personas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A624B-7823-4DE8-B144-979E7F77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05A07-D2CE-43D7-9EF8-C77F0304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14</a:t>
            </a:fld>
            <a:endParaRPr lang="es-E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AE939-29FC-40AB-A84C-F8E10259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80928"/>
            <a:ext cx="2468686" cy="27216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4B54211-5C58-45B4-A061-C8E54BB4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Elementos de SCRUM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45622F30-5788-4671-9DFA-0560FEC1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s-ES" b="1" dirty="0"/>
              <a:t>Iteraciones fijas: Sprint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s-ES" dirty="0"/>
              <a:t>Es el “corazón” de SCRUM. 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s-ES" dirty="0"/>
              <a:t>Duración de 2 a 4 semanas.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s-ES" dirty="0"/>
              <a:t>Duración fija durante la vida del proyecto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s-ES" dirty="0"/>
              <a:t>Todos los </a:t>
            </a:r>
            <a:r>
              <a:rPr lang="es-ES" dirty="0" err="1"/>
              <a:t>Sprints</a:t>
            </a:r>
            <a:r>
              <a:rPr lang="es-ES" dirty="0"/>
              <a:t> tienen el mismo ciclo de vida.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s-ES" dirty="0"/>
              <a:t>Todos los Sprint acaban con un incremento del producto final que está potencialmente listo para una </a:t>
            </a:r>
            <a:r>
              <a:rPr lang="es-ES" dirty="0" err="1"/>
              <a:t>Release</a:t>
            </a:r>
            <a:r>
              <a:rPr lang="es-ES" dirty="0"/>
              <a:t>.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s-ES" dirty="0"/>
              <a:t>Cada sprint empieza inmediatamente después del anterior.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endParaRPr lang="en-US" dirty="0"/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endParaRPr lang="en-US" dirty="0"/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s-ES" dirty="0"/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B634E-0BBE-4E4D-9FE6-A04DC57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B871C-8110-48F7-839E-F31C3132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15</a:t>
            </a:fld>
            <a:endParaRPr lang="es-E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AE190C8-C546-488E-84E2-CA18B38C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Elementos de SCRUM</a:t>
            </a:r>
          </a:p>
        </p:txBody>
      </p:sp>
      <p:sp>
        <p:nvSpPr>
          <p:cNvPr id="28675" name="2 Marcador de contenido">
            <a:extLst>
              <a:ext uri="{FF2B5EF4-FFF2-40B4-BE49-F238E27FC236}">
                <a16:creationId xmlns:a16="http://schemas.microsoft.com/office/drawing/2014/main" id="{FFC7D8FB-EC4A-492F-B446-A6366093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altLang="en-US" b="1" dirty="0"/>
              <a:t>Reuniones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n-US" dirty="0"/>
              <a:t>Reunión de Sprint </a:t>
            </a:r>
            <a:r>
              <a:rPr lang="es-ES" altLang="en-US" dirty="0" err="1"/>
              <a:t>Planning</a:t>
            </a:r>
            <a:r>
              <a:rPr lang="es-ES" altLang="en-US" dirty="0"/>
              <a:t> (</a:t>
            </a:r>
            <a:r>
              <a:rPr lang="es-ES" altLang="en-US" dirty="0" err="1"/>
              <a:t>kickoff</a:t>
            </a:r>
            <a:r>
              <a:rPr lang="es-ES" altLang="en-US" dirty="0"/>
              <a:t>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n-US" dirty="0" err="1"/>
              <a:t>Daily</a:t>
            </a:r>
            <a:r>
              <a:rPr lang="es-ES" altLang="en-US" dirty="0"/>
              <a:t> SCRUM (SCRUM diario)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n-US" dirty="0"/>
              <a:t>Reunión de Sprint </a:t>
            </a:r>
            <a:r>
              <a:rPr lang="es-ES" altLang="en-US" dirty="0" err="1"/>
              <a:t>Review</a:t>
            </a:r>
            <a:endParaRPr lang="es-ES" alt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s-ES" altLang="en-US" dirty="0"/>
              <a:t>Reunión de Sprint </a:t>
            </a:r>
            <a:r>
              <a:rPr lang="es-ES" altLang="en-US" dirty="0" err="1"/>
              <a:t>Retrospective</a:t>
            </a:r>
            <a:endParaRPr lang="es-ES" altLang="en-US" dirty="0"/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endParaRPr lang="es-ES" altLang="en-US" dirty="0"/>
          </a:p>
          <a:p>
            <a:pPr fontAlgn="auto">
              <a:spcAft>
                <a:spcPts val="0"/>
              </a:spcAft>
              <a:defRPr/>
            </a:pPr>
            <a:endParaRPr lang="es-E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DF91A-571D-46AB-B7CE-1EDE7E6A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EC388-1318-46FF-BD7B-84F81686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16</a:t>
            </a:fld>
            <a:endParaRPr lang="es-E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2641437-8A4F-41AF-97D8-9A515314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Elementos de Scrum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C085CD72-6AA2-42F0-B666-AD93CF59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930400"/>
            <a:ext cx="7346777" cy="388077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s-ES" altLang="en-US" sz="2000" b="1" dirty="0"/>
              <a:t>Artefactos:</a:t>
            </a:r>
          </a:p>
          <a:p>
            <a:pPr lvl="2">
              <a:lnSpc>
                <a:spcPct val="90000"/>
              </a:lnSpc>
              <a:defRPr/>
            </a:pPr>
            <a:r>
              <a:rPr lang="es-ES" altLang="en-US" sz="1500" b="1" dirty="0" err="1"/>
              <a:t>Product</a:t>
            </a:r>
            <a:r>
              <a:rPr lang="es-ES" altLang="en-US" sz="1500" b="1" dirty="0"/>
              <a:t> Backlog: </a:t>
            </a:r>
            <a:r>
              <a:rPr lang="es-ES" altLang="en-US" sz="1500" dirty="0"/>
              <a:t>Lista </a:t>
            </a:r>
            <a:r>
              <a:rPr lang="es-ES" altLang="en-US" sz="1500" dirty="0" err="1"/>
              <a:t>prioritizada</a:t>
            </a:r>
            <a:r>
              <a:rPr lang="es-ES" altLang="en-US" sz="1500" dirty="0"/>
              <a:t> de todo aquello que es necesario para completar el proyecto. </a:t>
            </a:r>
          </a:p>
          <a:p>
            <a:pPr lvl="2">
              <a:lnSpc>
                <a:spcPct val="90000"/>
              </a:lnSpc>
              <a:defRPr/>
            </a:pPr>
            <a:endParaRPr lang="es-ES" altLang="en-US" sz="1500" dirty="0"/>
          </a:p>
          <a:p>
            <a:pPr lvl="2">
              <a:lnSpc>
                <a:spcPct val="90000"/>
              </a:lnSpc>
              <a:defRPr/>
            </a:pPr>
            <a:r>
              <a:rPr lang="es-ES" altLang="en-US" sz="1500" b="1" dirty="0"/>
              <a:t>Sprint Backlog: </a:t>
            </a:r>
            <a:r>
              <a:rPr lang="es-ES" altLang="en-US" sz="1500" dirty="0"/>
              <a:t>Lista de tareas que transforman el </a:t>
            </a:r>
            <a:r>
              <a:rPr lang="es-ES" altLang="en-US" sz="1500" dirty="0" err="1"/>
              <a:t>Product</a:t>
            </a:r>
            <a:r>
              <a:rPr lang="es-ES" altLang="en-US" sz="1500" dirty="0"/>
              <a:t> Backlog para 1 Sprint en un  incremento del producto final que esta potencialmente listo para una </a:t>
            </a:r>
            <a:r>
              <a:rPr lang="es-ES" altLang="en-US" sz="1500" dirty="0" err="1"/>
              <a:t>Release</a:t>
            </a:r>
            <a:r>
              <a:rPr lang="es-ES" altLang="en-US" sz="1500" dirty="0"/>
              <a:t>.</a:t>
            </a:r>
          </a:p>
          <a:p>
            <a:pPr lvl="2">
              <a:lnSpc>
                <a:spcPct val="90000"/>
              </a:lnSpc>
              <a:defRPr/>
            </a:pPr>
            <a:endParaRPr lang="es-ES" altLang="en-US" sz="1500" dirty="0"/>
          </a:p>
          <a:p>
            <a:pPr lvl="2">
              <a:lnSpc>
                <a:spcPct val="90000"/>
              </a:lnSpc>
              <a:defRPr/>
            </a:pPr>
            <a:r>
              <a:rPr lang="es-ES" altLang="en-US" sz="1500" b="1" dirty="0"/>
              <a:t>Gráficos de </a:t>
            </a:r>
            <a:r>
              <a:rPr lang="es-ES" altLang="en-US" sz="1500" b="1" dirty="0" err="1"/>
              <a:t>Burndown</a:t>
            </a:r>
            <a:r>
              <a:rPr lang="es-ES" altLang="en-US" sz="1500" b="1" dirty="0"/>
              <a:t> (</a:t>
            </a:r>
            <a:r>
              <a:rPr lang="es-ES" altLang="en-US" sz="1500" b="1" dirty="0" err="1"/>
              <a:t>Release</a:t>
            </a:r>
            <a:r>
              <a:rPr lang="es-ES" altLang="en-US" sz="1500" b="1" dirty="0"/>
              <a:t> </a:t>
            </a:r>
            <a:r>
              <a:rPr lang="es-ES" altLang="en-US" sz="1500" b="1" dirty="0" err="1"/>
              <a:t>burndown</a:t>
            </a:r>
            <a:r>
              <a:rPr lang="es-ES" altLang="en-US" sz="1500" b="1" dirty="0"/>
              <a:t> o Sprint </a:t>
            </a:r>
            <a:r>
              <a:rPr lang="es-ES" altLang="en-US" sz="1500" b="1" dirty="0" err="1"/>
              <a:t>burndown</a:t>
            </a:r>
            <a:r>
              <a:rPr lang="es-ES" altLang="en-US" sz="1500" b="1" dirty="0"/>
              <a:t>): </a:t>
            </a:r>
            <a:r>
              <a:rPr lang="es-ES" altLang="en-US" sz="1500" dirty="0"/>
              <a:t>Medidas del tiempo restante en la </a:t>
            </a:r>
            <a:r>
              <a:rPr lang="es-ES" altLang="en-US" sz="1500" dirty="0" err="1"/>
              <a:t>Release</a:t>
            </a:r>
            <a:r>
              <a:rPr lang="es-ES" altLang="en-US" sz="1500" dirty="0"/>
              <a:t> / Sprint. Mide los ítems restantes a través del tiempo de una </a:t>
            </a:r>
            <a:r>
              <a:rPr lang="es-ES" altLang="en-US" sz="1500" dirty="0" err="1"/>
              <a:t>Release</a:t>
            </a:r>
            <a:r>
              <a:rPr lang="es-ES" altLang="en-US" sz="1500" dirty="0"/>
              <a:t> / Sprint.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69505-EC44-4E7E-A4C3-D0F0199E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8302A-6645-4E71-A28D-7EDD8BA6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17</a:t>
            </a:fld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0703830C-799A-4309-9C08-565D3B1E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Cancelación de un Sprint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2AAE820-CB1B-40CA-9330-E2A3EEDA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7346777" cy="3880773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s-ES" altLang="en-US" sz="2400" dirty="0"/>
              <a:t>Sólo el </a:t>
            </a:r>
            <a:r>
              <a:rPr lang="es-ES" altLang="en-US" sz="2400" i="1" dirty="0" err="1"/>
              <a:t>Product</a:t>
            </a:r>
            <a:r>
              <a:rPr lang="es-ES" altLang="en-US" sz="2400" i="1" dirty="0"/>
              <a:t> </a:t>
            </a:r>
            <a:r>
              <a:rPr lang="es-ES" altLang="en-US" sz="2400" i="1" dirty="0" err="1"/>
              <a:t>Owner</a:t>
            </a:r>
            <a:r>
              <a:rPr lang="es-ES" altLang="en-US" sz="2400" i="1" dirty="0"/>
              <a:t> </a:t>
            </a:r>
            <a:r>
              <a:rPr lang="es-ES" altLang="en-US" sz="2400" dirty="0"/>
              <a:t>puede cancelar un Sprint.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s-ES" altLang="en-US" sz="2400" dirty="0"/>
              <a:t>Sólo si el objetivo del </a:t>
            </a:r>
            <a:r>
              <a:rPr lang="es-ES" altLang="en-US" sz="2400" i="1" dirty="0"/>
              <a:t>Sprint</a:t>
            </a:r>
            <a:r>
              <a:rPr lang="es-ES" altLang="en-US" sz="2400" dirty="0"/>
              <a:t> pasa a ser obsoleto. Por ejemplo, por un cambio de estrategia de la compañía, del mercado, etc. Debido a la corta duración del Sprint, casi nunca se da el caso de que deba cancelar un Sprint.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66ADA-A4A8-4909-BE47-98848209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6CF93-6151-4E56-A7F6-EC1B4066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18</a:t>
            </a:fld>
            <a:endParaRPr lang="es-E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F49E632-0533-4A51-A35A-A78E46D7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Product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Backlog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(PBL)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B465A469-A1FE-4417-AC0D-57BFFDF2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1600" dirty="0"/>
              <a:t>El </a:t>
            </a:r>
            <a:r>
              <a:rPr lang="es-ES" altLang="en-US" sz="1600" dirty="0" err="1"/>
              <a:t>Product</a:t>
            </a:r>
            <a:r>
              <a:rPr lang="es-ES" altLang="en-US" sz="1600" dirty="0"/>
              <a:t> Backlog contiene los requerimientos para el producto que el equipo va a desarrollar.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16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1600" dirty="0"/>
              <a:t>El </a:t>
            </a:r>
            <a:r>
              <a:rPr lang="es-ES" altLang="en-US" sz="1600" dirty="0" err="1"/>
              <a:t>Product</a:t>
            </a:r>
            <a:r>
              <a:rPr lang="es-ES" altLang="en-US" sz="1600" dirty="0"/>
              <a:t> Backlog es responsabilidad única y exclusivamente del </a:t>
            </a:r>
            <a:r>
              <a:rPr lang="es-ES" altLang="en-US" sz="1600" dirty="0" err="1"/>
              <a:t>Product</a:t>
            </a:r>
            <a:r>
              <a:rPr lang="es-ES" altLang="en-US" sz="1600" dirty="0"/>
              <a:t> </a:t>
            </a:r>
            <a:r>
              <a:rPr lang="es-ES" altLang="en-US" sz="1600" dirty="0" err="1"/>
              <a:t>Owner</a:t>
            </a:r>
            <a:r>
              <a:rPr lang="es-ES" altLang="en-US" sz="1600" dirty="0"/>
              <a:t>. Se encarga no sólo de su contenido, sino de su disponibilidad, visibilidad y priorización.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16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1600" dirty="0"/>
              <a:t>El </a:t>
            </a:r>
            <a:r>
              <a:rPr lang="es-ES" altLang="en-US" sz="1600" dirty="0" err="1"/>
              <a:t>Product</a:t>
            </a:r>
            <a:r>
              <a:rPr lang="es-ES" altLang="en-US" sz="1600" dirty="0"/>
              <a:t> Backlog nunca está completo; evoluciona a medida que el  producto y el entorno donde dicho producto se enmarca evolucionan. Es dinámico, y siempre debe asegurar que el  producto desarrollado sea apropiado, competitivo y útil.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16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1600" dirty="0"/>
              <a:t>Mientras el producto exista, el </a:t>
            </a:r>
            <a:r>
              <a:rPr lang="es-ES" altLang="en-US" sz="1600" dirty="0" err="1"/>
              <a:t>Product</a:t>
            </a:r>
            <a:r>
              <a:rPr lang="es-ES" altLang="en-US" sz="1600" dirty="0"/>
              <a:t> Backlog </a:t>
            </a:r>
            <a:r>
              <a:rPr lang="en-US" altLang="en-US" sz="1600" dirty="0" err="1"/>
              <a:t>existe</a:t>
            </a:r>
            <a:r>
              <a:rPr lang="en-US" altLang="en-US" sz="16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A7D91-CB07-4426-A43A-97F40351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01780-3C3B-4414-80DC-A9644EB1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19</a:t>
            </a:fld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239CAC9-E0F0-4188-A89B-1F3C6AAA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Agenda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0299A7C7-4737-49F7-8C1A-12BDCF36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00" y="1046828"/>
            <a:ext cx="6833120" cy="4614420"/>
          </a:xfrm>
        </p:spPr>
        <p:txBody>
          <a:bodyPr>
            <a:normAutofit fontScale="70000" lnSpcReduction="20000"/>
          </a:bodyPr>
          <a:lstStyle/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s-ES" sz="2800" dirty="0"/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s-ES" sz="2800" dirty="0"/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800" dirty="0"/>
              <a:t>Enfoque Tradicional</a:t>
            </a:r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800" dirty="0"/>
              <a:t>Desarrollo Agile</a:t>
            </a:r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800" dirty="0"/>
              <a:t>Agile Manifiesto</a:t>
            </a:r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800" dirty="0"/>
              <a:t>Agile y SCRUM</a:t>
            </a:r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800" dirty="0"/>
              <a:t>Elementos de SCRUM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dirty="0" err="1"/>
              <a:t>Equipo</a:t>
            </a:r>
            <a:r>
              <a:rPr lang="en-US" dirty="0"/>
              <a:t> y roles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dirty="0" err="1"/>
              <a:t>Iteraciones</a:t>
            </a:r>
            <a:r>
              <a:rPr lang="en-US" dirty="0"/>
              <a:t> </a:t>
            </a:r>
            <a:r>
              <a:rPr lang="en-US" dirty="0" err="1"/>
              <a:t>fijas</a:t>
            </a:r>
            <a:r>
              <a:rPr lang="en-US" dirty="0"/>
              <a:t> – Sprints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dirty="0" err="1"/>
              <a:t>Reuniones</a:t>
            </a:r>
            <a:endParaRPr lang="en-US" dirty="0"/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dirty="0" err="1"/>
              <a:t>Artefactos</a:t>
            </a:r>
            <a:endParaRPr lang="es-ES" sz="2800" dirty="0"/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800" dirty="0"/>
              <a:t>Problemas Scrum</a:t>
            </a:r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800" dirty="0" err="1"/>
              <a:t>User</a:t>
            </a:r>
            <a:r>
              <a:rPr lang="es-ES" sz="2800" dirty="0"/>
              <a:t> </a:t>
            </a:r>
            <a:r>
              <a:rPr lang="es-ES" sz="2800" dirty="0" err="1"/>
              <a:t>Story</a:t>
            </a:r>
            <a:r>
              <a:rPr lang="es-ES" sz="2800" dirty="0"/>
              <a:t> </a:t>
            </a:r>
            <a:r>
              <a:rPr lang="es-ES" sz="2800" dirty="0" err="1"/>
              <a:t>Mapping</a:t>
            </a:r>
            <a:endParaRPr lang="es-ES" sz="2800" dirty="0"/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B4E41-7AF7-41DE-8250-68FC13C7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C4FC1-7F31-4873-BAF3-0E4BCE6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</a:t>
            </a:fld>
            <a:endParaRPr lang="es-E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E381967-C891-40E0-9C3F-5E00CC8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Product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Backlog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(PBL)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AFA0A3B4-DAE3-4886-87C7-C69B03B8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018247"/>
            <a:ext cx="7130753" cy="3880773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defRPr/>
            </a:pPr>
            <a:r>
              <a:rPr lang="es-ES" dirty="0"/>
              <a:t>Representa todo aquello necesario para desarrollar y lanzar un producto con éxito:</a:t>
            </a:r>
          </a:p>
          <a:p>
            <a:pPr marL="342900" lvl="1" indent="-342900">
              <a:lnSpc>
                <a:spcPct val="60000"/>
              </a:lnSpc>
              <a:defRPr/>
            </a:pPr>
            <a:endParaRPr lang="es-ES" sz="1800" dirty="0"/>
          </a:p>
          <a:p>
            <a:pPr marL="342900" lvl="1" indent="-342900">
              <a:lnSpc>
                <a:spcPct val="60000"/>
              </a:lnSpc>
              <a:defRPr/>
            </a:pPr>
            <a:r>
              <a:rPr lang="es-ES" sz="1800" dirty="0"/>
              <a:t>Funciones, tecnologías, modificaciones, mejoras, resolución de defectos, etc.</a:t>
            </a:r>
          </a:p>
          <a:p>
            <a:pPr marL="342900" lvl="1" indent="-342900">
              <a:lnSpc>
                <a:spcPct val="60000"/>
              </a:lnSpc>
              <a:defRPr/>
            </a:pPr>
            <a:endParaRPr lang="es-ES" sz="1800" dirty="0"/>
          </a:p>
          <a:p>
            <a:pPr>
              <a:lnSpc>
                <a:spcPct val="60000"/>
              </a:lnSpc>
              <a:defRPr/>
            </a:pPr>
            <a:r>
              <a:rPr lang="es-ES" dirty="0"/>
              <a:t>Cada punto del </a:t>
            </a:r>
            <a:r>
              <a:rPr lang="es-ES" dirty="0" err="1"/>
              <a:t>Product</a:t>
            </a:r>
            <a:r>
              <a:rPr lang="es-ES" dirty="0"/>
              <a:t> Backlog debe tener:</a:t>
            </a:r>
          </a:p>
          <a:p>
            <a:pPr marL="685800" lvl="2" indent="-285750">
              <a:lnSpc>
                <a:spcPct val="60000"/>
              </a:lnSpc>
              <a:buFont typeface="Courier New" panose="02070309020205020404" pitchFamily="49" charset="0"/>
              <a:buChar char="o"/>
              <a:defRPr/>
            </a:pPr>
            <a:r>
              <a:rPr lang="es-ES" sz="1600" dirty="0"/>
              <a:t>Descripción</a:t>
            </a:r>
          </a:p>
          <a:p>
            <a:pPr marL="685800" lvl="2" indent="-285750">
              <a:lnSpc>
                <a:spcPct val="60000"/>
              </a:lnSpc>
              <a:buFont typeface="Courier New" panose="02070309020205020404" pitchFamily="49" charset="0"/>
              <a:buChar char="o"/>
              <a:defRPr/>
            </a:pPr>
            <a:r>
              <a:rPr lang="es-ES" sz="1600" dirty="0"/>
              <a:t>Prioridad</a:t>
            </a:r>
          </a:p>
          <a:p>
            <a:pPr marL="685800" lvl="2" indent="-285750">
              <a:lnSpc>
                <a:spcPct val="60000"/>
              </a:lnSpc>
              <a:buFont typeface="Courier New" panose="02070309020205020404" pitchFamily="49" charset="0"/>
              <a:buChar char="o"/>
              <a:defRPr/>
            </a:pPr>
            <a:r>
              <a:rPr lang="es-ES" sz="1600" dirty="0"/>
              <a:t>Estimación (preliminar)</a:t>
            </a:r>
          </a:p>
          <a:p>
            <a:pPr>
              <a:lnSpc>
                <a:spcPct val="60000"/>
              </a:lnSpc>
              <a:defRPr/>
            </a:pPr>
            <a:endParaRPr lang="es-ES" dirty="0"/>
          </a:p>
          <a:p>
            <a:pPr>
              <a:lnSpc>
                <a:spcPct val="60000"/>
              </a:lnSpc>
              <a:defRPr/>
            </a:pPr>
            <a:r>
              <a:rPr lang="es-ES" dirty="0"/>
              <a:t>Está ordenado por prioridad (MVP)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6A475-B2B1-4D62-8288-0CC69C5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773B4-CEC3-4F2D-8777-5A882B0A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20</a:t>
            </a:fld>
            <a:endParaRPr lang="es-E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E381967-C891-40E0-9C3F-5E00CC8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Product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Backlog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(PBL)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CDCB5-4C46-4749-81A2-238D8755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556792"/>
            <a:ext cx="4604118" cy="489654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BBF062-813D-4451-9D84-46DC5D60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9C75D8-0690-411C-8446-EAC5B98A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6259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3E964F2-FA2B-4FBF-92A5-3770690B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Sprint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Backlog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(SBL)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C3A44822-B47B-46EB-872E-6649A314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7850833" cy="3880773"/>
          </a:xfrm>
        </p:spPr>
        <p:txBody>
          <a:bodyPr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2100" dirty="0"/>
              <a:t>Consiste en las tareas que el equipo realiza durante 1 Sprint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21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2100" dirty="0"/>
              <a:t>Las tareas deben de ser simples.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21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2100" dirty="0"/>
              <a:t>El equipo es el encargado de actualizar el Sprint Backlog 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21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2100" dirty="0"/>
              <a:t>El Sprint Backlog es una imagen a tiempo real del trabajo que el quipo planea acabar durante un Sprint, y es propiedad exclusiva de éste equipo.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21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0BE6-2579-48C3-8969-82D0EF25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9E61-E587-4A3F-94E5-05B961F3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22</a:t>
            </a:fld>
            <a:endParaRPr lang="es-E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3E964F2-FA2B-4FBF-92A5-3770690B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Sprint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Backlog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(SBL)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2F5CB-CB4B-429B-8552-C75D14BD4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30400"/>
            <a:ext cx="8100751" cy="365884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EE36D2-8CF9-478B-B5D1-F1C07ED1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33F132-0983-40A0-B6C6-499BC372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2425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3E964F2-FA2B-4FBF-92A5-3770690B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Sprint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Backlog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(SBL)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3A877-1231-41B7-AD19-D96E3D993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30915"/>
            <a:ext cx="7488832" cy="464737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5F9045-8E60-4565-A4F1-FB121343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4CDD46-ED0F-485F-AFB2-E474BD10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5540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37B92C6-6FD9-4C7B-B104-9E3AA519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Gráficos de Sprint /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Burndown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194A06-C4B3-41B8-BB5C-893ABB4CC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99" y="1917824"/>
            <a:ext cx="6595344" cy="4072024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5F89CB8-56BE-4F82-9A13-81CC819C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EF6876-1B43-424D-806A-4807BD94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25</a:t>
            </a:fld>
            <a:endParaRPr lang="es-E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5E27D61-F548-4226-9C23-FEFE07D4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698705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Posibles problemas en Scrum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1540F31D-9D46-449C-AA49-8DE5B027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29656"/>
            <a:ext cx="6482682" cy="3880773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dirty="0"/>
              <a:t>Estimaciones – Retrabajo.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dirty="0"/>
              <a:t>El trabajo “No planificado”.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dirty="0" err="1"/>
              <a:t>Product</a:t>
            </a:r>
            <a:r>
              <a:rPr lang="es-ES" altLang="en-US" sz="2000" dirty="0"/>
              <a:t> </a:t>
            </a:r>
            <a:r>
              <a:rPr lang="es-ES" altLang="en-US" sz="2000" dirty="0" err="1"/>
              <a:t>Owner</a:t>
            </a:r>
            <a:r>
              <a:rPr lang="es-ES" altLang="en-US" sz="2000" dirty="0"/>
              <a:t> NO presente.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dirty="0"/>
              <a:t>Equipos por capa tecnológica.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dirty="0"/>
              <a:t>Resistencia de la Organización.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dirty="0"/>
              <a:t>No cumplir con reuniones.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dirty="0"/>
              <a:t>Deuda Técnica.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dirty="0"/>
              <a:t>Proyectos Llave en Mano - Contratos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147EA-0220-420D-9CF1-7A031C94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A67B0-A241-44FE-9A95-61703FDA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26</a:t>
            </a:fld>
            <a:endParaRPr lang="es-E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SCRUM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346DA63-B94F-402F-AD7B-0B88CE69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842721" cy="3880773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ES" altLang="en-US" sz="2400" dirty="0"/>
              <a:t>3 puntos de inspección / adaptación: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1900" b="1" dirty="0" err="1"/>
              <a:t>Daily</a:t>
            </a:r>
            <a:r>
              <a:rPr lang="es-ES" altLang="en-US" sz="1900" b="1" dirty="0"/>
              <a:t> SCRUM </a:t>
            </a:r>
            <a:r>
              <a:rPr lang="es-ES" altLang="en-US" sz="1900" dirty="0"/>
              <a:t>– Inspeccionamos el progreso del Sprint y hacemos adaptaciones para el siguiente día de trabajo.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19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1900" b="1" dirty="0"/>
              <a:t>Sprint </a:t>
            </a:r>
            <a:r>
              <a:rPr lang="es-ES" altLang="en-US" sz="1900" b="1" dirty="0" err="1"/>
              <a:t>Review</a:t>
            </a:r>
            <a:r>
              <a:rPr lang="es-ES" altLang="en-US" sz="1900" b="1" dirty="0"/>
              <a:t> </a:t>
            </a:r>
            <a:r>
              <a:rPr lang="es-ES" altLang="en-US" sz="1900" dirty="0"/>
              <a:t>– Inspeccionamos el progreso hacia la </a:t>
            </a:r>
            <a:r>
              <a:rPr lang="es-ES" altLang="en-US" sz="1900" dirty="0" err="1"/>
              <a:t>Release</a:t>
            </a:r>
            <a:r>
              <a:rPr lang="es-ES" altLang="en-US" sz="1900" dirty="0"/>
              <a:t> y hacemos adaptaciones para el siguiente Sprint.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19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1900" b="1" dirty="0"/>
              <a:t>Sprint </a:t>
            </a:r>
            <a:r>
              <a:rPr lang="es-ES" altLang="en-US" sz="1900" b="1" dirty="0" err="1"/>
              <a:t>Retrospective</a:t>
            </a:r>
            <a:r>
              <a:rPr lang="es-ES" altLang="en-US" sz="1900" b="1" dirty="0"/>
              <a:t> </a:t>
            </a:r>
            <a:r>
              <a:rPr lang="es-ES" altLang="en-US" sz="1900" dirty="0"/>
              <a:t>– Inspeccionamos el pasado Sprint y hacemos adaptaciones para mejorar el siguiente.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27</a:t>
            </a:fld>
            <a:endParaRPr lang="es-E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44505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346DA63-B94F-402F-AD7B-0B88CE69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0" y="1124744"/>
            <a:ext cx="6572458" cy="4608512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28</a:t>
            </a:fld>
            <a:endParaRPr lang="es-E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3E8C6-8168-402C-A0CB-13E49D65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33" y="1643485"/>
            <a:ext cx="2672429" cy="1716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34244-4B99-4F27-962D-D748E6EE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79" y="1580358"/>
            <a:ext cx="3278193" cy="1990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12B7D-AF70-4980-BC3B-143D4DC7F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879202"/>
            <a:ext cx="5720834" cy="1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44505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346DA63-B94F-402F-AD7B-0B88CE69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29</a:t>
            </a:fld>
            <a:endParaRPr lang="es-E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506A6-CB37-4EB9-8255-288C2DFF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2" y="1484784"/>
            <a:ext cx="69818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15A8A08-0AD0-4DF4-B7AD-5A36151C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6842721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Desarrollo “Agile” vs Enfoque Tradicional</a:t>
            </a:r>
          </a:p>
        </p:txBody>
      </p:sp>
      <p:sp>
        <p:nvSpPr>
          <p:cNvPr id="12291" name="2 Marcador de contenido">
            <a:extLst>
              <a:ext uri="{FF2B5EF4-FFF2-40B4-BE49-F238E27FC236}">
                <a16:creationId xmlns:a16="http://schemas.microsoft.com/office/drawing/2014/main" id="{2D7D3BC0-DEBF-43EE-9D37-5CF5E786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7202761" cy="388077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s-E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82BE9-4CA6-4364-B9F2-5C1FDC28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BABCC-1B7A-4875-A155-9E2EE132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3</a:t>
            </a:fld>
            <a:endParaRPr lang="es-E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68ABC-8A9F-42A8-B582-331ABBB3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0" y="1853123"/>
            <a:ext cx="6912768" cy="393843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544" y="374923"/>
            <a:ext cx="8557942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– Ej. 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30</a:t>
            </a:fld>
            <a:endParaRPr lang="es-E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6AC51-86CA-469D-82F6-24E46A45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19397"/>
            <a:ext cx="6984776" cy="24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5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6552" y="344505"/>
            <a:ext cx="8280920" cy="1320800"/>
          </a:xfrm>
        </p:spPr>
        <p:txBody>
          <a:bodyPr>
            <a:norm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– Ej.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31</a:t>
            </a:fld>
            <a:endParaRPr lang="es-E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DA95A-8DEF-4858-AEED-56E8E924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5" y="1844824"/>
            <a:ext cx="7248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0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57426D6-5C56-4E92-95AB-DCC3FF1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6018212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Referencias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53FEC-1E86-4B9D-A290-F321D8CA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err="1"/>
              <a:t>UNLaM</a:t>
            </a:r>
            <a:r>
              <a:rPr lang="es-ES" dirty="0"/>
              <a:t> -  Tecnicatura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B8C37-1D5C-4E29-ACF2-99420EC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32</a:t>
            </a:fld>
            <a:endParaRPr lang="es-E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3EED-8079-4245-A3BB-06CEB65EAC17}"/>
              </a:ext>
            </a:extLst>
          </p:cNvPr>
          <p:cNvSpPr/>
          <p:nvPr/>
        </p:nvSpPr>
        <p:spPr>
          <a:xfrm>
            <a:off x="457200" y="2276872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</a:rPr>
              <a:t> Agile manifesto (</a:t>
            </a:r>
            <a:r>
              <a:rPr lang="en-US" u="sng" dirty="0">
                <a:latin typeface="Verdana" panose="020B0604030504040204" pitchFamily="34" charset="0"/>
                <a:hlinkClick r:id="rId3"/>
              </a:rPr>
              <a:t>www.agilemanifesto.org</a:t>
            </a:r>
            <a:r>
              <a:rPr lang="en-US" dirty="0">
                <a:latin typeface="Verdana" panose="020B0604030504040204" pitchFamily="34" charset="0"/>
              </a:rPr>
              <a:t>)</a:t>
            </a:r>
          </a:p>
          <a:p>
            <a:r>
              <a:rPr lang="en-US" dirty="0">
                <a:latin typeface="Verdana" panose="020B0604030504040204" pitchFamily="34" charset="0"/>
              </a:rPr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</a:rPr>
              <a:t> Ready the Scrum Guide (</a:t>
            </a:r>
            <a:r>
              <a:rPr lang="en-US" u="sng" dirty="0">
                <a:latin typeface="Verdana" panose="020B0604030504040204" pitchFamily="34" charset="0"/>
                <a:hlinkClick r:id="rId4"/>
              </a:rPr>
              <a:t>http://www.scrumguides.org</a:t>
            </a:r>
            <a:r>
              <a:rPr lang="en-US" dirty="0">
                <a:latin typeface="Verdana" panose="020B0604030504040204" pitchFamily="34" charset="0"/>
              </a:rPr>
              <a:t>/)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</a:rPr>
              <a:t> Scrum Training Series (</a:t>
            </a:r>
            <a:r>
              <a:rPr lang="en-US" u="sng" dirty="0">
                <a:latin typeface="Verdana" panose="020B0604030504040204" pitchFamily="34" charset="0"/>
                <a:hlinkClick r:id="rId5"/>
              </a:rPr>
              <a:t>http://scrumtrainingseries.com</a:t>
            </a:r>
            <a:r>
              <a:rPr lang="en-US" dirty="0">
                <a:latin typeface="Verdana" panose="020B0604030504040204" pitchFamily="34" charset="0"/>
              </a:rPr>
              <a:t>/) </a:t>
            </a:r>
            <a:endParaRPr lang="en-US" dirty="0"/>
          </a:p>
          <a:p>
            <a:r>
              <a:rPr lang="en-US" dirty="0">
                <a:latin typeface="Verdana" panose="020B0604030504040204" pitchFamily="34" charset="0"/>
              </a:rPr>
              <a:t>(</a:t>
            </a:r>
            <a:r>
              <a:rPr lang="en-US" u="sng" dirty="0">
                <a:latin typeface="Verdana" panose="020B0604030504040204" pitchFamily="34" charset="0"/>
                <a:hlinkClick r:id="rId6"/>
              </a:rPr>
              <a:t>https://www.scrum.org/Assessments/Open-Assessments</a:t>
            </a:r>
            <a:r>
              <a:rPr lang="en-US" dirty="0">
                <a:latin typeface="Verdana" panose="020B0604030504040204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57426D6-5C56-4E92-95AB-DCC3FF1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6018212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s-ES" sz="4400">
                <a:solidFill>
                  <a:schemeClr val="accent1">
                    <a:tint val="83000"/>
                    <a:satMod val="150000"/>
                  </a:schemeClr>
                </a:solidFill>
              </a:rPr>
              <a:t>					Gracias!</a:t>
            </a: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endParaRPr lang="es-ES" sz="44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53FEC-1E86-4B9D-A290-F321D8CA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B8C37-1D5C-4E29-ACF2-99420EC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33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4993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15A8A08-0AD0-4DF4-B7AD-5A36151C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6842721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Desarrollo “Agile” vs Enfoque Tradicional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4C3BF7-E5AC-4C7D-95FD-D0966517D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870687"/>
            <a:ext cx="6701028" cy="38814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82BE9-4CA6-4364-B9F2-5C1FDC28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BABCC-1B7A-4875-A155-9E2EE132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6316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2CA6616-F2B6-4A4B-BC68-51AC723B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284163"/>
            <a:ext cx="7773987" cy="1597025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“Agile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Manifesto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”</a:t>
            </a:r>
          </a:p>
        </p:txBody>
      </p:sp>
      <p:sp>
        <p:nvSpPr>
          <p:cNvPr id="4" name="3 Rectángulo redondeado">
            <a:extLst>
              <a:ext uri="{FF2B5EF4-FFF2-40B4-BE49-F238E27FC236}">
                <a16:creationId xmlns:a16="http://schemas.microsoft.com/office/drawing/2014/main" id="{F5976223-25D0-4DD9-915B-A301D0734532}"/>
              </a:ext>
            </a:extLst>
          </p:cNvPr>
          <p:cNvSpPr/>
          <p:nvPr/>
        </p:nvSpPr>
        <p:spPr>
          <a:xfrm>
            <a:off x="788665" y="2629079"/>
            <a:ext cx="2571750" cy="31718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/>
              <a:t>Personas e interacciones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b="1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/>
              <a:t>Software que funciona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b="1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/>
              <a:t>Colaboración con el cliente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b="1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/>
              <a:t>Responder al cambio</a:t>
            </a:r>
          </a:p>
        </p:txBody>
      </p:sp>
      <p:sp>
        <p:nvSpPr>
          <p:cNvPr id="5" name="4 Rectángulo redondeado">
            <a:extLst>
              <a:ext uri="{FF2B5EF4-FFF2-40B4-BE49-F238E27FC236}">
                <a16:creationId xmlns:a16="http://schemas.microsoft.com/office/drawing/2014/main" id="{3E14BD4A-9615-4822-8020-94CE44B8382B}"/>
              </a:ext>
            </a:extLst>
          </p:cNvPr>
          <p:cNvSpPr/>
          <p:nvPr/>
        </p:nvSpPr>
        <p:spPr>
          <a:xfrm>
            <a:off x="4932040" y="2629079"/>
            <a:ext cx="2571750" cy="31718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Procesos y herramientas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Documentación comprensible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Negociación del contrato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Seguir el plan</a:t>
            </a:r>
          </a:p>
        </p:txBody>
      </p:sp>
      <p:cxnSp>
        <p:nvCxnSpPr>
          <p:cNvPr id="14" name="13 Conector recto de flecha">
            <a:extLst>
              <a:ext uri="{FF2B5EF4-FFF2-40B4-BE49-F238E27FC236}">
                <a16:creationId xmlns:a16="http://schemas.microsoft.com/office/drawing/2014/main" id="{902C7618-E037-4036-B3B0-F4954A23E7D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360415" y="3013254"/>
            <a:ext cx="1571625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>
            <a:outerShdw dist="38100" dir="14699968" algn="t" rotWithShape="0">
              <a:srgbClr val="80808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14 Conector recto de flecha">
            <a:extLst>
              <a:ext uri="{FF2B5EF4-FFF2-40B4-BE49-F238E27FC236}">
                <a16:creationId xmlns:a16="http://schemas.microsoft.com/office/drawing/2014/main" id="{B715485A-EEDA-49A6-A9AC-70748B8357F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360415" y="3799066"/>
            <a:ext cx="1571625" cy="1588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>
            <a:outerShdw dist="38100" dir="14699968" algn="t" rotWithShape="0">
              <a:srgbClr val="80808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15 Conector recto de flecha">
            <a:extLst>
              <a:ext uri="{FF2B5EF4-FFF2-40B4-BE49-F238E27FC236}">
                <a16:creationId xmlns:a16="http://schemas.microsoft.com/office/drawing/2014/main" id="{42BE4E7C-EC4B-485B-8F07-6CC6132A5BA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360415" y="4656316"/>
            <a:ext cx="1571625" cy="1588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>
            <a:outerShdw dist="38100" dir="14699968" algn="t" rotWithShape="0">
              <a:srgbClr val="80808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16 Conector recto de flecha">
            <a:extLst>
              <a:ext uri="{FF2B5EF4-FFF2-40B4-BE49-F238E27FC236}">
                <a16:creationId xmlns:a16="http://schemas.microsoft.com/office/drawing/2014/main" id="{E059CF63-1454-44BA-A9FC-993F5428F19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360415" y="5442129"/>
            <a:ext cx="1571625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>
            <a:outerShdw dist="38100" dir="14699968" algn="t" rotWithShape="0">
              <a:srgbClr val="80808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10 Rectángulo">
            <a:extLst>
              <a:ext uri="{FF2B5EF4-FFF2-40B4-BE49-F238E27FC236}">
                <a16:creationId xmlns:a16="http://schemas.microsoft.com/office/drawing/2014/main" id="{70E38833-E249-4743-991F-73E54A35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428750"/>
            <a:ext cx="82153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2400" dirty="0">
                <a:latin typeface="Trebuchet MS (Body)"/>
              </a:rPr>
              <a:t>El término “Agile </a:t>
            </a:r>
            <a:r>
              <a:rPr lang="es-ES" altLang="en-US" sz="2400" dirty="0" err="1">
                <a:latin typeface="Trebuchet MS (Body)"/>
              </a:rPr>
              <a:t>Development</a:t>
            </a:r>
            <a:r>
              <a:rPr lang="es-ES" altLang="en-US" sz="2400" dirty="0">
                <a:latin typeface="Trebuchet MS (Body)"/>
              </a:rPr>
              <a:t>” se acuñó en 2001, junto con el llamado “Agile </a:t>
            </a:r>
            <a:r>
              <a:rPr lang="es-ES" altLang="en-US" sz="2400" dirty="0" err="1">
                <a:latin typeface="Trebuchet MS (Body)"/>
              </a:rPr>
              <a:t>Manifesto</a:t>
            </a:r>
            <a:r>
              <a:rPr lang="es-ES" altLang="en-US" sz="2400" dirty="0">
                <a:latin typeface="Trebuchet MS (Body)"/>
              </a:rPr>
              <a:t>”: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ES" altLang="en-US" sz="2400" dirty="0">
              <a:latin typeface="Century Gothic" panose="020B0502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6B36DC-B96D-4562-8486-79E28F1B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1D783-10A6-4392-BB13-5D7B87B1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5</a:t>
            </a:fld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A55A0B3-7522-4955-AA13-E306EC7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SCRUM vs Agile</a:t>
            </a:r>
          </a:p>
        </p:txBody>
      </p:sp>
      <p:sp>
        <p:nvSpPr>
          <p:cNvPr id="14339" name="2 Marcador de contenido">
            <a:extLst>
              <a:ext uri="{FF2B5EF4-FFF2-40B4-BE49-F238E27FC236}">
                <a16:creationId xmlns:a16="http://schemas.microsoft.com/office/drawing/2014/main" id="{70987824-2820-49C3-9457-80945EE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s-ES" alt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E8DDC773-634A-4628-86BA-126B6D771036}"/>
              </a:ext>
            </a:extLst>
          </p:cNvPr>
          <p:cNvSpPr/>
          <p:nvPr/>
        </p:nvSpPr>
        <p:spPr>
          <a:xfrm>
            <a:off x="107504" y="2276872"/>
            <a:ext cx="7545878" cy="28756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Metodologías ágiles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06BFA301-141B-4037-B5D2-EF10B830C3AB}"/>
              </a:ext>
            </a:extLst>
          </p:cNvPr>
          <p:cNvSpPr/>
          <p:nvPr/>
        </p:nvSpPr>
        <p:spPr>
          <a:xfrm>
            <a:off x="621286" y="2879034"/>
            <a:ext cx="1643063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SCRUM</a:t>
            </a:r>
          </a:p>
        </p:txBody>
      </p:sp>
      <p:sp>
        <p:nvSpPr>
          <p:cNvPr id="8" name="7 Elipse">
            <a:extLst>
              <a:ext uri="{FF2B5EF4-FFF2-40B4-BE49-F238E27FC236}">
                <a16:creationId xmlns:a16="http://schemas.microsoft.com/office/drawing/2014/main" id="{F3CB0780-3F6B-46E6-B885-698BAFA6A376}"/>
              </a:ext>
            </a:extLst>
          </p:cNvPr>
          <p:cNvSpPr/>
          <p:nvPr/>
        </p:nvSpPr>
        <p:spPr>
          <a:xfrm>
            <a:off x="751873" y="3735156"/>
            <a:ext cx="1643062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XP</a:t>
            </a:r>
          </a:p>
        </p:txBody>
      </p:sp>
      <p:sp>
        <p:nvSpPr>
          <p:cNvPr id="10" name="6 Elipse">
            <a:extLst>
              <a:ext uri="{FF2B5EF4-FFF2-40B4-BE49-F238E27FC236}">
                <a16:creationId xmlns:a16="http://schemas.microsoft.com/office/drawing/2014/main" id="{7476B87E-C1C6-466D-A239-17B461FF5B46}"/>
              </a:ext>
            </a:extLst>
          </p:cNvPr>
          <p:cNvSpPr/>
          <p:nvPr/>
        </p:nvSpPr>
        <p:spPr>
          <a:xfrm>
            <a:off x="2297391" y="3237300"/>
            <a:ext cx="1643063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KANBAN</a:t>
            </a:r>
          </a:p>
        </p:txBody>
      </p:sp>
      <p:sp>
        <p:nvSpPr>
          <p:cNvPr id="12" name="6 Elipse">
            <a:extLst>
              <a:ext uri="{FF2B5EF4-FFF2-40B4-BE49-F238E27FC236}">
                <a16:creationId xmlns:a16="http://schemas.microsoft.com/office/drawing/2014/main" id="{750E2864-EC91-47DE-A707-EF79373D44FB}"/>
              </a:ext>
            </a:extLst>
          </p:cNvPr>
          <p:cNvSpPr/>
          <p:nvPr/>
        </p:nvSpPr>
        <p:spPr>
          <a:xfrm>
            <a:off x="2394935" y="4168235"/>
            <a:ext cx="1643063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Lean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D9DC9-95C9-47CF-A198-8839AD79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AFBD1-9D1D-4566-94C5-740247A5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6</a:t>
            </a:fld>
            <a:endParaRPr lang="es-ES" altLang="en-US"/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688473A-58B2-4D95-9AB7-B7C356AB2667}"/>
              </a:ext>
            </a:extLst>
          </p:cNvPr>
          <p:cNvSpPr/>
          <p:nvPr/>
        </p:nvSpPr>
        <p:spPr>
          <a:xfrm>
            <a:off x="4071040" y="3234461"/>
            <a:ext cx="1643063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DSDM</a:t>
            </a:r>
          </a:p>
        </p:txBody>
      </p:sp>
      <p:sp>
        <p:nvSpPr>
          <p:cNvPr id="13" name="6 Elipse">
            <a:extLst>
              <a:ext uri="{FF2B5EF4-FFF2-40B4-BE49-F238E27FC236}">
                <a16:creationId xmlns:a16="http://schemas.microsoft.com/office/drawing/2014/main" id="{CF60C170-91A7-4B3B-A508-C29E61446AE3}"/>
              </a:ext>
            </a:extLst>
          </p:cNvPr>
          <p:cNvSpPr/>
          <p:nvPr/>
        </p:nvSpPr>
        <p:spPr>
          <a:xfrm>
            <a:off x="4158761" y="4099139"/>
            <a:ext cx="1643063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/>
              <a:t>Crystal</a:t>
            </a:r>
            <a:r>
              <a:rPr lang="es-ES" dirty="0"/>
              <a:t> Clear</a:t>
            </a:r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D48FE25B-AE41-464C-B520-84C93D711E00}"/>
              </a:ext>
            </a:extLst>
          </p:cNvPr>
          <p:cNvSpPr/>
          <p:nvPr/>
        </p:nvSpPr>
        <p:spPr>
          <a:xfrm>
            <a:off x="5768810" y="3549480"/>
            <a:ext cx="1643063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…..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Marcador de contenido">
            <a:extLst>
              <a:ext uri="{FF2B5EF4-FFF2-40B4-BE49-F238E27FC236}">
                <a16:creationId xmlns:a16="http://schemas.microsoft.com/office/drawing/2014/main" id="{70987824-2820-49C3-9457-80945EE0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924944"/>
            <a:ext cx="8856984" cy="189193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AR" sz="3200" b="1" i="1" dirty="0"/>
              <a:t>“Cuando la única herramienta es un martillo, todo parece un clavo”  </a:t>
            </a:r>
          </a:p>
          <a:p>
            <a:pPr marL="0" indent="0">
              <a:buNone/>
              <a:defRPr/>
            </a:pPr>
            <a:r>
              <a:rPr lang="es-AR" sz="3600" b="1" i="1" dirty="0"/>
              <a:t>										</a:t>
            </a:r>
            <a:r>
              <a:rPr lang="en-US" sz="2800" dirty="0"/>
              <a:t>Abraham Maslow</a:t>
            </a:r>
            <a:endParaRPr lang="es-ES" alt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D9DC9-95C9-47CF-A198-8839AD79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AFBD1-9D1D-4566-94C5-740247A5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9852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244F9D3-983B-4F7C-8E4E-9FDA001C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332656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SCRUM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3B93-95F9-41F2-82D2-089D4877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E387E-5FA8-464F-89D0-DCF25BE3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8</a:t>
            </a:fld>
            <a:endParaRPr lang="es-E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361FF-A30F-4368-8D87-257CEF0A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2" y="1323049"/>
            <a:ext cx="6705792" cy="421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8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244F9D3-983B-4F7C-8E4E-9FDA001C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SCRUM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E50AA761-C66F-4385-A37A-CFEE95E2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160590"/>
            <a:ext cx="8496944" cy="3880773"/>
          </a:xfrm>
        </p:spPr>
        <p:txBody>
          <a:bodyPr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2400" dirty="0"/>
              <a:t>SCRUM </a:t>
            </a:r>
            <a:r>
              <a:rPr lang="es-ES" altLang="en-US" sz="2000" dirty="0"/>
              <a:t>no define procesos y técnicas para desarrollar productos, sino que es un </a:t>
            </a:r>
            <a:r>
              <a:rPr lang="es-ES" altLang="en-US" sz="2000" dirty="0" err="1"/>
              <a:t>framework</a:t>
            </a:r>
            <a:r>
              <a:rPr lang="es-ES" altLang="en-US" sz="2000" dirty="0"/>
              <a:t> (esqueleto) que sienta unas bases en las cuales enmarcar procesos y técnicas de desarrollo concretas. </a:t>
            </a:r>
            <a:endParaRPr lang="es-ES" altLang="en-US" sz="24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ES" altLang="en-US" sz="2400" dirty="0"/>
              <a:t>SCRUM…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4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2400" dirty="0"/>
              <a:t>Está basado en la teoría de control de procesos empíricos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2400" dirty="0"/>
              <a:t>Es iterativo e incremental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n-US" sz="2400" dirty="0"/>
              <a:t>Optimiza la predictibilidad y control de riesgos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3B93-95F9-41F2-82D2-089D4877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E387E-5FA8-464F-89D0-DCF25BE3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9</a:t>
            </a:fld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15833</TotalTime>
  <Words>1264</Words>
  <Application>Microsoft Office PowerPoint</Application>
  <PresentationFormat>On-screen Show (4:3)</PresentationFormat>
  <Paragraphs>289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Trebuchet MS</vt:lpstr>
      <vt:lpstr>Trebuchet MS (Body)</vt:lpstr>
      <vt:lpstr>Verdana</vt:lpstr>
      <vt:lpstr>Wingdings 2</vt:lpstr>
      <vt:lpstr>Wingdings 3</vt:lpstr>
      <vt:lpstr>Facet</vt:lpstr>
      <vt:lpstr>   Agile y SCRUM</vt:lpstr>
      <vt:lpstr>Agenda</vt:lpstr>
      <vt:lpstr>Desarrollo “Agile” vs Enfoque Tradicional</vt:lpstr>
      <vt:lpstr>Desarrollo “Agile” vs Enfoque Tradicional</vt:lpstr>
      <vt:lpstr>“Agile Manifesto”</vt:lpstr>
      <vt:lpstr>SCRUM vs Agile</vt:lpstr>
      <vt:lpstr>PowerPoint Presentation</vt:lpstr>
      <vt:lpstr>SCRUM</vt:lpstr>
      <vt:lpstr>SCRUM</vt:lpstr>
      <vt:lpstr>SCRUM</vt:lpstr>
      <vt:lpstr>Elementos de SCRUM</vt:lpstr>
      <vt:lpstr>SCRUM Master</vt:lpstr>
      <vt:lpstr>Product Owner</vt:lpstr>
      <vt:lpstr>El equipo</vt:lpstr>
      <vt:lpstr>Elementos de SCRUM</vt:lpstr>
      <vt:lpstr>Elementos de SCRUM</vt:lpstr>
      <vt:lpstr>Elementos de Scrum</vt:lpstr>
      <vt:lpstr>Cancelación de un Sprint</vt:lpstr>
      <vt:lpstr>Product Backlog (PBL)</vt:lpstr>
      <vt:lpstr>Product Backlog (PBL)</vt:lpstr>
      <vt:lpstr>Product Backlog (PBL)</vt:lpstr>
      <vt:lpstr>Sprint Backlog (SBL)</vt:lpstr>
      <vt:lpstr>Sprint Backlog (SBL)</vt:lpstr>
      <vt:lpstr>Sprint Backlog (SBL)</vt:lpstr>
      <vt:lpstr>Gráficos de Sprint / Burndown Chart</vt:lpstr>
      <vt:lpstr>Posibles problemas en Scrum</vt:lpstr>
      <vt:lpstr>SCRUM</vt:lpstr>
      <vt:lpstr>User Story Mapping</vt:lpstr>
      <vt:lpstr>User Story Mapping</vt:lpstr>
      <vt:lpstr>User Story Mapping – Ej.  (1)</vt:lpstr>
      <vt:lpstr>User Story Mapping – Ej. (2)</vt:lpstr>
      <vt:lpstr>Referencias</vt:lpstr>
      <vt:lpstr>         Gracias!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Telefónica I+D</dc:title>
  <dc:creator>Marta Padilla Montoliu</dc:creator>
  <cp:lastModifiedBy>Mariano Domingo Juiz</cp:lastModifiedBy>
  <cp:revision>217</cp:revision>
  <dcterms:created xsi:type="dcterms:W3CDTF">2009-07-14T19:14:57Z</dcterms:created>
  <dcterms:modified xsi:type="dcterms:W3CDTF">2019-04-17T22:26:12Z</dcterms:modified>
</cp:coreProperties>
</file>