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eDs/hci5TdfyOae9N2xuO9MiC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(Rober) : Ahora...cuales son los beneficios que se obtienen...</a:t>
            </a:r>
            <a:endParaRPr b="0"/>
          </a:p>
        </p:txBody>
      </p:sp>
      <p:sp>
        <p:nvSpPr>
          <p:cNvPr id="207" name="Google Shape;20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(Rober) : </a:t>
            </a: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Bien, para los usuario son: un aporte a la economía doméstica ya que obviamos comprar nuevos productos.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 una reducción en el tiempo en la búsqueda de tutoriales ya que la mayor parte están concentrados en la app.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último, son los propios usuario los que validan cada tutorial.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Ahora bien, para el medio ambiente: son la disminución del consumo de recursos naturales que serían destinados para la creación de nuevos productos.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 una menor producción de desechos lo que se traduce en una reducción en la contaminación ambiental.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/>
            </a:br>
            <a:br>
              <a:rPr lang="es-AR"/>
            </a:br>
            <a:br>
              <a:rPr lang="es-AR"/>
            </a:br>
            <a:endParaRPr/>
          </a:p>
        </p:txBody>
      </p:sp>
      <p:sp>
        <p:nvSpPr>
          <p:cNvPr id="215" name="Google Shape;21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/>
          </a:p>
        </p:txBody>
      </p:sp>
      <p:sp>
        <p:nvSpPr>
          <p:cNvPr id="232" name="Google Shape;23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/>
          </a:p>
        </p:txBody>
      </p:sp>
      <p:sp>
        <p:nvSpPr>
          <p:cNvPr id="239" name="Google Shape;23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/>
          </a:p>
        </p:txBody>
      </p:sp>
      <p:sp>
        <p:nvSpPr>
          <p:cNvPr id="246" name="Google Shape;24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/>
              <a:t>Gustavo Vallejos --&gt; Manualidades con productos reciclados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/>
              <a:t>Romina Velázquez --&gt; manualidades con reciclados</a:t>
            </a:r>
            <a:endParaRPr/>
          </a:p>
        </p:txBody>
      </p:sp>
      <p:sp>
        <p:nvSpPr>
          <p:cNvPr id="252" name="Google Shape;252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/>
            </a:br>
            <a:endParaRPr/>
          </a:p>
        </p:txBody>
      </p:sp>
      <p:sp>
        <p:nvSpPr>
          <p:cNvPr id="259" name="Google Shape;259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/>
            </a:br>
            <a:br>
              <a:rPr lang="es-AR"/>
            </a:br>
            <a:br>
              <a:rPr lang="es-AR"/>
            </a:br>
            <a:endParaRPr/>
          </a:p>
        </p:txBody>
      </p:sp>
      <p:sp>
        <p:nvSpPr>
          <p:cNvPr id="266" name="Google Shape;26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/>
              <a:t>Pensamos implementar además de transformar objetos, en transformar materia prima reciclada, como plástico de botellas o baterías que son altamente contaminantes, o también en sustancias que son posibles de reutilizar. Y en la restauración de objetos, para convertir objetos viejos en nuevos, y que tengan una segunda vida.</a:t>
            </a:r>
            <a:endParaRPr/>
          </a:p>
        </p:txBody>
      </p:sp>
      <p:sp>
        <p:nvSpPr>
          <p:cNvPr id="283" name="Google Shape;283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/>
            </a:br>
            <a:endParaRPr/>
          </a:p>
        </p:txBody>
      </p:sp>
      <p:sp>
        <p:nvSpPr>
          <p:cNvPr id="290" name="Google Shape;290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/>
            </a:br>
            <a:endParaRPr/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/>
            </a:b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(Rober) : Cual es nuestra propuesta…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/>
            </a:br>
            <a:endParaRPr/>
          </a:p>
        </p:txBody>
      </p:sp>
      <p:sp>
        <p:nvSpPr>
          <p:cNvPr id="115" name="Google Shape;11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(Rober) : Nuestra propuesta es una aplicación móvil que brinda información sobre cómo reutilizar objetos que ya no se utilizan.</a:t>
            </a:r>
            <a:endParaRPr b="0"/>
          </a:p>
        </p:txBody>
      </p:sp>
      <p:sp>
        <p:nvSpPr>
          <p:cNvPr id="123" name="Google Shape;12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(Rober) : Bien, vamos a explicar cómo funciona nuestra app.</a:t>
            </a:r>
            <a:endParaRPr/>
          </a:p>
        </p:txBody>
      </p:sp>
      <p:sp>
        <p:nvSpPr>
          <p:cNvPr id="162" name="Google Shape;16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(Rober) : Simple, mediante el uso de la cámara del celular y la inteligencia artificial de nuestra app se identifica el objeto que tenemos en frente.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/>
            </a:br>
            <a:br>
              <a:rPr lang="es-AR"/>
            </a:br>
            <a:endParaRPr/>
          </a:p>
        </p:txBody>
      </p:sp>
      <p:sp>
        <p:nvSpPr>
          <p:cNvPr id="170" name="Google Shape;17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/>
              <a:t>(Rober) : </a:t>
            </a: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Inmediatamente la app nos muestra los resultados de las posibles transformaciones para este objeto. Seleccionamos 1 de la lista...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/>
            </a:br>
            <a:br>
              <a:rPr lang="es-AR"/>
            </a:br>
            <a:endParaRPr/>
          </a:p>
        </p:txBody>
      </p:sp>
      <p:sp>
        <p:nvSpPr>
          <p:cNvPr id="180" name="Google Shape;18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(Rober) ...y la app pasa a mostrarnos una guía con fotos, de los pasos a seguir para llegar a la transformación.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Además se acompaña con imágenes de otras redes sociales como Pinterest y videos de YouTube para tener una mayor disponibilidad de ideas.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finalizado, el usuario puede participar comentando cómo fue su experiencia , puntuarla, y compartir su transformación con otros usuarios.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/>
            </a:br>
            <a:br>
              <a:rPr lang="es-AR"/>
            </a:br>
            <a:br>
              <a:rPr lang="es-AR"/>
            </a:br>
            <a:endParaRPr/>
          </a:p>
        </p:txBody>
      </p:sp>
      <p:sp>
        <p:nvSpPr>
          <p:cNvPr id="195" name="Google Shape;19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1.png"/><Relationship Id="rId13" Type="http://schemas.openxmlformats.org/officeDocument/2006/relationships/image" Target="../media/image14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5" Type="http://schemas.openxmlformats.org/officeDocument/2006/relationships/image" Target="../media/image12.png"/><Relationship Id="rId1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" y="173140"/>
            <a:ext cx="12191999" cy="244081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3657600" y="1185631"/>
            <a:ext cx="8534400" cy="1882200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b="0" i="0" lang="es-AR" sz="48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The team</a:t>
            </a:r>
            <a:endParaRPr b="1" i="0" sz="4800" u="none" cap="none" strike="noStrike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263787" y="3282228"/>
            <a:ext cx="1799700" cy="17997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789736" y="3282228"/>
            <a:ext cx="1799700" cy="17997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315685" y="3282228"/>
            <a:ext cx="1799700" cy="17997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8841634" y="3282227"/>
            <a:ext cx="1799700" cy="17997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509409" y="5384340"/>
            <a:ext cx="1308300" cy="831000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LUCAS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RANONI</a:t>
            </a:r>
            <a:endParaRPr b="0" i="0" sz="2400" u="none" cap="none" strike="noStrike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753227" y="5384340"/>
            <a:ext cx="1872600" cy="831000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ROBERTO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FERNÁNDEZ</a:t>
            </a:r>
            <a:endParaRPr b="0" i="0" sz="2400" u="none" cap="none" strike="noStrike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6424250" y="5384340"/>
            <a:ext cx="1582500" cy="831000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MICHAEL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VALENCIA</a:t>
            </a:r>
            <a:endParaRPr b="0" i="0" sz="2400" u="none" cap="none" strike="noStrike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8756238" y="5384339"/>
            <a:ext cx="1970400" cy="831000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JOSÉ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ANTONIO GUINOVART</a:t>
            </a:r>
            <a:endParaRPr b="0" i="0" sz="2400" u="none" cap="none" strike="noStrike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4066" y="744365"/>
            <a:ext cx="238127" cy="374830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3065" y="400758"/>
            <a:ext cx="4319365" cy="556234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0"/>
          <p:cNvSpPr txBox="1"/>
          <p:nvPr>
            <p:ph type="ctrTitle"/>
          </p:nvPr>
        </p:nvSpPr>
        <p:spPr>
          <a:xfrm>
            <a:off x="-1" y="2456642"/>
            <a:ext cx="12191999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Overlock"/>
              <a:buNone/>
            </a:pPr>
            <a:r>
              <a:rPr lang="es-AR" sz="8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Beneficios</a:t>
            </a:r>
            <a:endParaRPr sz="8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1" name="Google Shape;211;p10"/>
          <p:cNvSpPr txBox="1"/>
          <p:nvPr>
            <p:ph idx="1" type="subTitle"/>
          </p:nvPr>
        </p:nvSpPr>
        <p:spPr>
          <a:xfrm>
            <a:off x="1" y="2522577"/>
            <a:ext cx="9507893" cy="836448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los</a:t>
            </a:r>
            <a:endParaRPr sz="36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Beneficios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8" name="Google Shape;218;p11"/>
          <p:cNvSpPr txBox="1"/>
          <p:nvPr>
            <p:ph idx="1" type="subTitle"/>
          </p:nvPr>
        </p:nvSpPr>
        <p:spPr>
          <a:xfrm>
            <a:off x="2" y="179427"/>
            <a:ext cx="2181224" cy="836448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los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9" name="Google Shape;219;p11"/>
          <p:cNvSpPr/>
          <p:nvPr/>
        </p:nvSpPr>
        <p:spPr>
          <a:xfrm rot="-5400000">
            <a:off x="8036669" y="2702665"/>
            <a:ext cx="6264611" cy="204605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/>
          <p:nvPr/>
        </p:nvSpPr>
        <p:spPr>
          <a:xfrm rot="10800000">
            <a:off x="5029200" y="0"/>
            <a:ext cx="7162800" cy="1293778"/>
          </a:xfrm>
          <a:prstGeom prst="rtTriangle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" name="Google Shape;221;p11"/>
          <p:cNvGrpSpPr/>
          <p:nvPr/>
        </p:nvGrpSpPr>
        <p:grpSpPr>
          <a:xfrm>
            <a:off x="6624952" y="2466832"/>
            <a:ext cx="5172628" cy="2677657"/>
            <a:chOff x="542374" y="2612760"/>
            <a:chExt cx="5172628" cy="2677657"/>
          </a:xfrm>
        </p:grpSpPr>
        <p:sp>
          <p:nvSpPr>
            <p:cNvPr id="222" name="Google Shape;222;p11"/>
            <p:cNvSpPr txBox="1"/>
            <p:nvPr/>
          </p:nvSpPr>
          <p:spPr>
            <a:xfrm>
              <a:off x="1515359" y="2612760"/>
              <a:ext cx="4199643" cy="2677656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dir="162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 u="sng">
                  <a:solidFill>
                    <a:schemeClr val="lt1"/>
                  </a:solidFill>
                  <a:latin typeface="Overlock"/>
                  <a:ea typeface="Overlock"/>
                  <a:cs typeface="Overlock"/>
                  <a:sym typeface="Overlock"/>
                </a:rPr>
                <a:t>MEDIO AMBIENTE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chemeClr val="lt1"/>
                  </a:solidFill>
                  <a:latin typeface="Overlock"/>
                  <a:ea typeface="Overlock"/>
                  <a:cs typeface="Overlock"/>
                  <a:sym typeface="Overlock"/>
                </a:rPr>
                <a:t>Consumo de recursos</a:t>
              </a:r>
              <a:endParaRPr sz="2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endParaRPr>
            </a:p>
            <a:p>
              <a:pPr indent="-1333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chemeClr val="lt1"/>
                  </a:solidFill>
                  <a:latin typeface="Overlock"/>
                  <a:ea typeface="Overlock"/>
                  <a:cs typeface="Overlock"/>
                  <a:sym typeface="Overlock"/>
                </a:rPr>
                <a:t>Producción de desechos</a:t>
              </a:r>
              <a:endParaRPr/>
            </a:p>
            <a:p>
              <a:pPr indent="-1333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chemeClr val="lt1"/>
                  </a:solidFill>
                  <a:latin typeface="Overlock"/>
                  <a:ea typeface="Overlock"/>
                  <a:cs typeface="Overlock"/>
                  <a:sym typeface="Overlock"/>
                </a:rPr>
                <a:t>Contaminación</a:t>
              </a:r>
              <a:endParaRPr sz="2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pic>
          <p:nvPicPr>
            <p:cNvPr id="223" name="Google Shape;223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103440" y="3896083"/>
              <a:ext cx="1833267" cy="95540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dir="16200000" dist="381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224" name="Google Shape;224;p11"/>
          <p:cNvGrpSpPr/>
          <p:nvPr/>
        </p:nvGrpSpPr>
        <p:grpSpPr>
          <a:xfrm>
            <a:off x="421726" y="2436354"/>
            <a:ext cx="5403178" cy="2708134"/>
            <a:chOff x="6079576" y="2582282"/>
            <a:chExt cx="5403178" cy="2708134"/>
          </a:xfrm>
        </p:grpSpPr>
        <p:sp>
          <p:nvSpPr>
            <p:cNvPr id="225" name="Google Shape;225;p11"/>
            <p:cNvSpPr txBox="1"/>
            <p:nvPr/>
          </p:nvSpPr>
          <p:spPr>
            <a:xfrm>
              <a:off x="6879624" y="2582282"/>
              <a:ext cx="4603130" cy="2677656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dir="162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 u="sng">
                  <a:solidFill>
                    <a:schemeClr val="lt1"/>
                  </a:solidFill>
                  <a:latin typeface="Overlock"/>
                  <a:ea typeface="Overlock"/>
                  <a:cs typeface="Overlock"/>
                  <a:sym typeface="Overlock"/>
                </a:rPr>
                <a:t>USUARIO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chemeClr val="lt1"/>
                  </a:solidFill>
                  <a:latin typeface="Overlock"/>
                  <a:ea typeface="Overlock"/>
                  <a:cs typeface="Overlock"/>
                  <a:sym typeface="Overlock"/>
                </a:rPr>
                <a:t>Aporte a la economía domestica</a:t>
              </a:r>
              <a:endParaRPr/>
            </a:p>
            <a:p>
              <a:pPr indent="-1333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chemeClr val="lt1"/>
                  </a:solidFill>
                  <a:latin typeface="Overlock"/>
                  <a:ea typeface="Overlock"/>
                  <a:cs typeface="Overlock"/>
                  <a:sym typeface="Overlock"/>
                </a:rPr>
                <a:t>Reducción de tiempo de búsqueda</a:t>
              </a:r>
              <a:endParaRPr/>
            </a:p>
            <a:p>
              <a:pPr indent="-1333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chemeClr val="lt1"/>
                  </a:solidFill>
                  <a:latin typeface="Overlock"/>
                  <a:ea typeface="Overlock"/>
                  <a:cs typeface="Overlock"/>
                  <a:sym typeface="Overlock"/>
                </a:rPr>
                <a:t>Información validada por usuarios</a:t>
              </a:r>
              <a:endParaRPr sz="2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pic>
          <p:nvPicPr>
            <p:cNvPr id="226" name="Google Shape;226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64221" y="4753173"/>
              <a:ext cx="577536" cy="53724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dir="162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227" name="Google Shape;227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79576" y="3149314"/>
              <a:ext cx="901159" cy="90115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dir="162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228" name="Google Shape;228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56421" y="4050473"/>
              <a:ext cx="547468" cy="51754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dir="16200000" dist="381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  <p:transition spd="slow" p14:dur="1500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>
            <p:ph type="ctrTitle"/>
          </p:nvPr>
        </p:nvSpPr>
        <p:spPr>
          <a:xfrm>
            <a:off x="-1" y="2456642"/>
            <a:ext cx="12191999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Overlock"/>
              <a:buNone/>
            </a:pPr>
            <a:r>
              <a:rPr lang="es-AR" sz="8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Competencia</a:t>
            </a:r>
            <a:endParaRPr sz="8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5" name="Google Shape;235;p12"/>
          <p:cNvSpPr txBox="1"/>
          <p:nvPr>
            <p:ph idx="1" type="subTitle"/>
          </p:nvPr>
        </p:nvSpPr>
        <p:spPr>
          <a:xfrm>
            <a:off x="1" y="2522577"/>
            <a:ext cx="7945119" cy="836448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la</a:t>
            </a:r>
            <a:endParaRPr sz="36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type="ctrTitle"/>
          </p:nvPr>
        </p:nvSpPr>
        <p:spPr>
          <a:xfrm>
            <a:off x="-1" y="2456642"/>
            <a:ext cx="12191999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Overlock"/>
              <a:buNone/>
            </a:pPr>
            <a:r>
              <a:rPr lang="es-AR" sz="8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Plan de negocio</a:t>
            </a:r>
            <a:endParaRPr sz="8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42" name="Google Shape;242;p13"/>
          <p:cNvSpPr txBox="1"/>
          <p:nvPr>
            <p:ph idx="1" type="subTitle"/>
          </p:nvPr>
        </p:nvSpPr>
        <p:spPr>
          <a:xfrm>
            <a:off x="1" y="2522577"/>
            <a:ext cx="7762239" cy="836448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36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>
            <p:ph type="ctrTitle"/>
          </p:nvPr>
        </p:nvSpPr>
        <p:spPr>
          <a:xfrm>
            <a:off x="-1" y="2456642"/>
            <a:ext cx="12191999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Overlock"/>
              <a:buNone/>
            </a:pPr>
            <a:r>
              <a:rPr lang="es-AR" sz="8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Advisors</a:t>
            </a:r>
            <a:endParaRPr sz="8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ctrTitle"/>
          </p:nvPr>
        </p:nvSpPr>
        <p:spPr>
          <a:xfrm>
            <a:off x="-1" y="2456642"/>
            <a:ext cx="12192000" cy="1882200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Overlock"/>
              <a:buNone/>
            </a:pPr>
            <a:r>
              <a:rPr lang="es-AR" sz="8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Relevamiento</a:t>
            </a:r>
            <a:endParaRPr sz="8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5" name="Google Shape;255;p15"/>
          <p:cNvSpPr txBox="1"/>
          <p:nvPr>
            <p:ph idx="1" type="subTitle"/>
          </p:nvPr>
        </p:nvSpPr>
        <p:spPr>
          <a:xfrm>
            <a:off x="1" y="2522577"/>
            <a:ext cx="7579500" cy="836400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36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type="ctrTitle"/>
          </p:nvPr>
        </p:nvSpPr>
        <p:spPr>
          <a:xfrm>
            <a:off x="-1" y="2456642"/>
            <a:ext cx="12191999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Overlock"/>
              <a:buNone/>
            </a:pPr>
            <a:r>
              <a:rPr lang="es-AR" sz="8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Tecnología</a:t>
            </a:r>
            <a:endParaRPr sz="8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680721" y="2522577"/>
            <a:ext cx="7579359" cy="836448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la</a:t>
            </a:r>
            <a:endParaRPr sz="36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2310" y="2750707"/>
            <a:ext cx="3862116" cy="2758654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269" name="Google Shape;269;p17"/>
          <p:cNvSpPr txBox="1"/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Tecnología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0" name="Google Shape;270;p17"/>
          <p:cNvSpPr txBox="1"/>
          <p:nvPr>
            <p:ph idx="1" type="subTitle"/>
          </p:nvPr>
        </p:nvSpPr>
        <p:spPr>
          <a:xfrm>
            <a:off x="2" y="179427"/>
            <a:ext cx="1808701" cy="836448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la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1" name="Google Shape;271;p17"/>
          <p:cNvSpPr/>
          <p:nvPr/>
        </p:nvSpPr>
        <p:spPr>
          <a:xfrm rot="-5400000">
            <a:off x="8036669" y="2702665"/>
            <a:ext cx="6264611" cy="204605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7"/>
          <p:cNvSpPr/>
          <p:nvPr/>
        </p:nvSpPr>
        <p:spPr>
          <a:xfrm rot="10800000">
            <a:off x="5029200" y="0"/>
            <a:ext cx="7162800" cy="1293778"/>
          </a:xfrm>
          <a:prstGeom prst="rtTriangle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55742" y="3117643"/>
            <a:ext cx="739557" cy="597858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id="274" name="Google Shape;27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4352" y="2772370"/>
            <a:ext cx="2131424" cy="2029968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id="275" name="Google Shape;27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1321" y="3498821"/>
            <a:ext cx="577065" cy="57706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id="276" name="Google Shape;27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88054" y="2522006"/>
            <a:ext cx="2280332" cy="2280332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277" name="Google Shape;277;p17"/>
          <p:cNvSpPr txBox="1"/>
          <p:nvPr/>
        </p:nvSpPr>
        <p:spPr>
          <a:xfrm>
            <a:off x="1078263" y="5153550"/>
            <a:ext cx="14542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&lt;BACKEND&gt;</a:t>
            </a:r>
            <a:endParaRPr sz="2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4601098" y="5157915"/>
            <a:ext cx="15953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{FRONTEND}</a:t>
            </a:r>
            <a:endParaRPr sz="2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8550640" y="5153550"/>
            <a:ext cx="15953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[DATABASE]</a:t>
            </a:r>
            <a:endParaRPr sz="2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>
            <p:ph type="ctrTitle"/>
          </p:nvPr>
        </p:nvSpPr>
        <p:spPr>
          <a:xfrm>
            <a:off x="-1" y="2456642"/>
            <a:ext cx="12192000" cy="1882200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Overlock"/>
              <a:buNone/>
            </a:pPr>
            <a:r>
              <a:rPr lang="es-AR" sz="8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Futuro</a:t>
            </a:r>
            <a:endParaRPr sz="8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0" y="2522577"/>
            <a:ext cx="10779900" cy="836400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36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 txBox="1"/>
          <p:nvPr>
            <p:ph type="ctrTitle"/>
          </p:nvPr>
        </p:nvSpPr>
        <p:spPr>
          <a:xfrm>
            <a:off x="-1" y="2456642"/>
            <a:ext cx="12191999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919"/>
              <a:buFont typeface="Overlock"/>
              <a:buNone/>
            </a:pPr>
            <a:r>
              <a:rPr lang="es-AR" sz="7919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Gracias</a:t>
            </a:r>
            <a:br>
              <a:rPr lang="es-AR" sz="7919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lang="es-AR" sz="7919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por su atención</a:t>
            </a:r>
            <a:endParaRPr sz="7919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ctrTitle"/>
          </p:nvPr>
        </p:nvSpPr>
        <p:spPr>
          <a:xfrm>
            <a:off x="-1" y="2456642"/>
            <a:ext cx="12191999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Overlock"/>
              <a:buNone/>
            </a:pPr>
            <a:r>
              <a:rPr lang="es-AR" sz="8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Problema</a:t>
            </a:r>
            <a:endParaRPr sz="8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5" name="Google Shape;105;p2"/>
          <p:cNvSpPr txBox="1"/>
          <p:nvPr>
            <p:ph idx="1" type="subTitle"/>
          </p:nvPr>
        </p:nvSpPr>
        <p:spPr>
          <a:xfrm>
            <a:off x="30481" y="2522577"/>
            <a:ext cx="9255759" cy="836448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36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ctrTitle"/>
          </p:nvPr>
        </p:nvSpPr>
        <p:spPr>
          <a:xfrm>
            <a:off x="-1" y="2456642"/>
            <a:ext cx="12191999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Overlock"/>
              <a:buNone/>
            </a:pPr>
            <a:r>
              <a:rPr lang="es-AR" sz="8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Situación actual</a:t>
            </a:r>
            <a:endParaRPr sz="8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749" y="0"/>
            <a:ext cx="6064832" cy="606483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>
            <p:ph type="ctrTitle"/>
          </p:nvPr>
        </p:nvSpPr>
        <p:spPr>
          <a:xfrm>
            <a:off x="-1" y="2456642"/>
            <a:ext cx="12191999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Overlock"/>
              <a:buNone/>
            </a:pPr>
            <a:r>
              <a:rPr lang="es-AR" sz="8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Propuesta</a:t>
            </a:r>
            <a:endParaRPr sz="8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9" name="Google Shape;119;p4"/>
          <p:cNvSpPr txBox="1"/>
          <p:nvPr>
            <p:ph idx="1" type="subTitle"/>
          </p:nvPr>
        </p:nvSpPr>
        <p:spPr>
          <a:xfrm>
            <a:off x="1" y="2522577"/>
            <a:ext cx="10282334" cy="836448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nuestra</a:t>
            </a:r>
            <a:endParaRPr sz="36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Propuesta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6" name="Google Shape;126;p5"/>
          <p:cNvSpPr txBox="1"/>
          <p:nvPr>
            <p:ph idx="1" type="subTitle"/>
          </p:nvPr>
        </p:nvSpPr>
        <p:spPr>
          <a:xfrm>
            <a:off x="1" y="179427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nuestra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7" name="Google Shape;127;p5"/>
          <p:cNvSpPr/>
          <p:nvPr/>
        </p:nvSpPr>
        <p:spPr>
          <a:xfrm rot="-5400000">
            <a:off x="8036669" y="2702665"/>
            <a:ext cx="6264611" cy="204605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 rot="10800000">
            <a:off x="5029200" y="0"/>
            <a:ext cx="7162800" cy="1293778"/>
          </a:xfrm>
          <a:prstGeom prst="rtTriangle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5"/>
          <p:cNvGrpSpPr/>
          <p:nvPr/>
        </p:nvGrpSpPr>
        <p:grpSpPr>
          <a:xfrm>
            <a:off x="4548287" y="1468931"/>
            <a:ext cx="2067878" cy="4165725"/>
            <a:chOff x="1607820" y="731520"/>
            <a:chExt cx="1577340" cy="3177540"/>
          </a:xfrm>
        </p:grpSpPr>
        <p:sp>
          <p:nvSpPr>
            <p:cNvPr id="130" name="Google Shape;130;p5"/>
            <p:cNvSpPr/>
            <p:nvPr/>
          </p:nvSpPr>
          <p:spPr>
            <a:xfrm>
              <a:off x="1607820" y="731520"/>
              <a:ext cx="1577340" cy="3177540"/>
            </a:xfrm>
            <a:prstGeom prst="roundRect">
              <a:avLst>
                <a:gd fmla="val 9710" name="adj"/>
              </a:avLst>
            </a:prstGeom>
            <a:solidFill>
              <a:schemeClr val="lt1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1639824" y="944881"/>
              <a:ext cx="1519428" cy="266700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2312670" y="3680461"/>
              <a:ext cx="160020" cy="16002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228850" y="815341"/>
              <a:ext cx="327660" cy="4571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5115" y="2516959"/>
            <a:ext cx="572320" cy="206966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cxnSp>
        <p:nvCxnSpPr>
          <p:cNvPr id="135" name="Google Shape;135;p5"/>
          <p:cNvCxnSpPr/>
          <p:nvPr/>
        </p:nvCxnSpPr>
        <p:spPr>
          <a:xfrm>
            <a:off x="1885307" y="3582815"/>
            <a:ext cx="123825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dot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36" name="Google Shape;136;p5"/>
          <p:cNvSpPr/>
          <p:nvPr/>
        </p:nvSpPr>
        <p:spPr>
          <a:xfrm>
            <a:off x="3523607" y="3419475"/>
            <a:ext cx="409575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3350" y="3504286"/>
            <a:ext cx="488104" cy="85985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4769" y="2555059"/>
            <a:ext cx="485266" cy="9024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139" name="Google Shape;13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5961851" y="2624774"/>
            <a:ext cx="447937" cy="73106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grpSp>
        <p:nvGrpSpPr>
          <p:cNvPr id="140" name="Google Shape;140;p5"/>
          <p:cNvGrpSpPr/>
          <p:nvPr/>
        </p:nvGrpSpPr>
        <p:grpSpPr>
          <a:xfrm>
            <a:off x="8111638" y="1581098"/>
            <a:ext cx="1600947" cy="1354998"/>
            <a:chOff x="7539714" y="1748645"/>
            <a:chExt cx="1600947" cy="1354998"/>
          </a:xfrm>
        </p:grpSpPr>
        <p:pic>
          <p:nvPicPr>
            <p:cNvPr id="141" name="Google Shape;141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800000">
              <a:off x="8107347" y="2372577"/>
              <a:ext cx="447937" cy="731066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142" name="Google Shape;142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03065" y="1877056"/>
              <a:ext cx="468260" cy="87080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143" name="Google Shape;143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9100277">
              <a:off x="7686348" y="2272035"/>
              <a:ext cx="447937" cy="731066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144" name="Google Shape;144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1589670">
              <a:off x="7877452" y="1806304"/>
              <a:ext cx="459790" cy="855048"/>
            </a:xfrm>
            <a:prstGeom prst="rect">
              <a:avLst/>
            </a:prstGeom>
            <a:blipFill rotWithShape="1">
              <a:blip r:embed="rId8">
                <a:alphaModFix amt="10000"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145" name="Google Shape;145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8841634">
              <a:off x="8530942" y="2253826"/>
              <a:ext cx="447937" cy="731066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146" name="Google Shape;146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-1794756">
              <a:off x="8320303" y="1815853"/>
              <a:ext cx="459790" cy="8550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147" name="Google Shape;147;p5"/>
          <p:cNvSpPr/>
          <p:nvPr/>
        </p:nvSpPr>
        <p:spPr>
          <a:xfrm rot="-2109755">
            <a:off x="7062096" y="2815771"/>
            <a:ext cx="409575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" name="Google Shape;148;p5"/>
          <p:cNvGrpSpPr/>
          <p:nvPr/>
        </p:nvGrpSpPr>
        <p:grpSpPr>
          <a:xfrm>
            <a:off x="7990628" y="3742041"/>
            <a:ext cx="1908036" cy="1667238"/>
            <a:chOff x="7768527" y="3876029"/>
            <a:chExt cx="2075441" cy="1813516"/>
          </a:xfrm>
        </p:grpSpPr>
        <p:pic>
          <p:nvPicPr>
            <p:cNvPr id="149" name="Google Shape;149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221047" y="4006963"/>
              <a:ext cx="622921" cy="11593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150" name="Google Shape;150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492060" y="3876029"/>
              <a:ext cx="614090" cy="1216314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151" name="Google Shape;151;p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768527" y="3982661"/>
              <a:ext cx="561828" cy="109790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152" name="Google Shape;152;p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535548" y="4855093"/>
              <a:ext cx="473682" cy="83445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153" name="Google Shape;153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9276169" y="4851606"/>
              <a:ext cx="473682" cy="83445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154" name="Google Shape;154;p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816142" y="4854358"/>
              <a:ext cx="473682" cy="83445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155" name="Google Shape;155;p5"/>
          <p:cNvSpPr/>
          <p:nvPr/>
        </p:nvSpPr>
        <p:spPr>
          <a:xfrm>
            <a:off x="5401113" y="2830226"/>
            <a:ext cx="431515" cy="431515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/>
          <p:nvPr/>
        </p:nvSpPr>
        <p:spPr>
          <a:xfrm rot="2164734">
            <a:off x="7092572" y="3899081"/>
            <a:ext cx="409575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848189" y="3582815"/>
            <a:ext cx="717709" cy="133573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58" name="Google Shape;158;p5"/>
          <p:cNvSpPr/>
          <p:nvPr/>
        </p:nvSpPr>
        <p:spPr>
          <a:xfrm>
            <a:off x="5373400" y="3696275"/>
            <a:ext cx="431515" cy="431515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641102">
            <a:off x="4472260" y="837148"/>
            <a:ext cx="6827778" cy="536049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 txBox="1"/>
          <p:nvPr>
            <p:ph type="ctrTitle"/>
          </p:nvPr>
        </p:nvSpPr>
        <p:spPr>
          <a:xfrm>
            <a:off x="-1" y="2456642"/>
            <a:ext cx="12191999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Overlock"/>
              <a:buNone/>
            </a:pPr>
            <a:r>
              <a:rPr lang="es-AR" sz="8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Funciona</a:t>
            </a:r>
            <a:endParaRPr sz="8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6" name="Google Shape;166;p6"/>
          <p:cNvSpPr txBox="1"/>
          <p:nvPr>
            <p:ph idx="1" type="subTitle"/>
          </p:nvPr>
        </p:nvSpPr>
        <p:spPr>
          <a:xfrm>
            <a:off x="1" y="2522577"/>
            <a:ext cx="10347648" cy="836448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como</a:t>
            </a:r>
            <a:endParaRPr sz="36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Funciona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3" name="Google Shape;173;p7"/>
          <p:cNvSpPr txBox="1"/>
          <p:nvPr>
            <p:ph idx="1" type="subTitle"/>
          </p:nvPr>
        </p:nvSpPr>
        <p:spPr>
          <a:xfrm>
            <a:off x="1" y="179427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como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670" y="843498"/>
            <a:ext cx="5535849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/>
          <p:nvPr/>
        </p:nvSpPr>
        <p:spPr>
          <a:xfrm rot="-5400000">
            <a:off x="8036669" y="2702665"/>
            <a:ext cx="6264611" cy="204605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/>
          <p:nvPr/>
        </p:nvSpPr>
        <p:spPr>
          <a:xfrm rot="10800000">
            <a:off x="5029200" y="0"/>
            <a:ext cx="7162800" cy="1293778"/>
          </a:xfrm>
          <a:prstGeom prst="rtTriangle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Funciona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3" name="Google Shape;183;p8"/>
          <p:cNvSpPr txBox="1"/>
          <p:nvPr>
            <p:ph idx="1" type="subTitle"/>
          </p:nvPr>
        </p:nvSpPr>
        <p:spPr>
          <a:xfrm>
            <a:off x="1" y="179427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como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4" name="Google Shape;184;p8"/>
          <p:cNvSpPr/>
          <p:nvPr/>
        </p:nvSpPr>
        <p:spPr>
          <a:xfrm rot="-5400000">
            <a:off x="8036669" y="2702665"/>
            <a:ext cx="6264611" cy="204605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 rot="10800000">
            <a:off x="5029200" y="0"/>
            <a:ext cx="7162800" cy="1293778"/>
          </a:xfrm>
          <a:prstGeom prst="rtTriangle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2827" y="1015875"/>
            <a:ext cx="5404692" cy="5263207"/>
          </a:xfrm>
          <a:prstGeom prst="ellipse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187" name="Google Shape;187;p8"/>
          <p:cNvSpPr txBox="1"/>
          <p:nvPr/>
        </p:nvSpPr>
        <p:spPr>
          <a:xfrm>
            <a:off x="5029201" y="1426229"/>
            <a:ext cx="20105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LAMPARITA</a:t>
            </a:r>
            <a:endParaRPr b="0" i="0" sz="2000" u="none" cap="none" strike="noStrik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4627084" y="2146161"/>
            <a:ext cx="29525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000" u="none" cap="none" strike="noStrike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Opciones:</a:t>
            </a:r>
            <a:endParaRPr sz="2000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4627083" y="2705105"/>
            <a:ext cx="29525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s-AR" sz="20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Lamparita Macetero</a:t>
            </a:r>
            <a:endParaRPr sz="2000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4635053" y="3170582"/>
            <a:ext cx="29525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Char char="•"/>
            </a:pPr>
            <a:r>
              <a:rPr lang="es-AR" sz="2000" u="sng">
                <a:solidFill>
                  <a:srgbClr val="2E75B5"/>
                </a:solidFill>
                <a:latin typeface="Overlock"/>
                <a:ea typeface="Overlock"/>
                <a:cs typeface="Overlock"/>
                <a:sym typeface="Overlock"/>
              </a:rPr>
              <a:t>Lamparita vela</a:t>
            </a:r>
            <a:endParaRPr sz="2000" u="sng">
              <a:solidFill>
                <a:srgbClr val="2E75B5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4635053" y="3630387"/>
            <a:ext cx="29525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s-AR" sz="20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Lamparita portalápiz</a:t>
            </a:r>
            <a:endParaRPr sz="2000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Funciona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8" name="Google Shape;198;p9"/>
          <p:cNvSpPr txBox="1"/>
          <p:nvPr>
            <p:ph idx="1" type="subTitle"/>
          </p:nvPr>
        </p:nvSpPr>
        <p:spPr>
          <a:xfrm>
            <a:off x="1" y="179427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como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9" name="Google Shape;199;p9"/>
          <p:cNvSpPr/>
          <p:nvPr/>
        </p:nvSpPr>
        <p:spPr>
          <a:xfrm rot="-5400000">
            <a:off x="8036669" y="2702665"/>
            <a:ext cx="6264611" cy="204605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 rot="10800000">
            <a:off x="5029200" y="0"/>
            <a:ext cx="7162800" cy="1293778"/>
          </a:xfrm>
          <a:prstGeom prst="rtTriangle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9"/>
          <p:cNvGrpSpPr/>
          <p:nvPr/>
        </p:nvGrpSpPr>
        <p:grpSpPr>
          <a:xfrm>
            <a:off x="3276731" y="1015875"/>
            <a:ext cx="5450788" cy="5450788"/>
            <a:chOff x="3276731" y="1015875"/>
            <a:chExt cx="5450788" cy="5450788"/>
          </a:xfrm>
        </p:grpSpPr>
        <p:pic>
          <p:nvPicPr>
            <p:cNvPr id="202" name="Google Shape;20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76731" y="1015875"/>
              <a:ext cx="5450788" cy="5450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46905" y="4919697"/>
              <a:ext cx="528215" cy="13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 p14:dur="1500">
    <p:split orient="vert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