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0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AmSj0AIR//QlHR2f4xg2UKikT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9768e902c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9768e902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LUCAS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Hola nos presentamos somos un grupo de estudiantes de la Universidad Nacional de la Matanza.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/>
              <a:t>(Rober) : </a:t>
            </a: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Inmediatamente la app nos muestra los resultados de las posibles transformaciones para este objeto. Seleccionamos 1 de la lista...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br>
              <a:rPr lang="es-AR"/>
            </a:br>
            <a:endParaRPr/>
          </a:p>
        </p:txBody>
      </p:sp>
      <p:sp>
        <p:nvSpPr>
          <p:cNvPr id="296" name="Google Shape;29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(Rober) ...y la app pasa a mostrarnos una guía con fotos, de los pasos a seguir para llegar a la transformación.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 se acompaña con imágenes de otras redes sociales como Pinterest y videos de YouTube para tener una mayor disponibilidad de ideas.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finalizado, el usuario puede participar comentando cómo fue su experiencia , puntuarla, y compartir su transformación con otros usuarios.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br>
              <a:rPr lang="es-AR"/>
            </a:br>
            <a:br>
              <a:rPr lang="es-AR"/>
            </a:br>
            <a:endParaRPr/>
          </a:p>
        </p:txBody>
      </p:sp>
      <p:sp>
        <p:nvSpPr>
          <p:cNvPr id="303" name="Google Shape;30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(Rober) : Ahora...cuales son los beneficios que obtendremos...</a:t>
            </a:r>
            <a:endParaRPr b="0"/>
          </a:p>
        </p:txBody>
      </p:sp>
      <p:sp>
        <p:nvSpPr>
          <p:cNvPr id="311" name="Google Shape;31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(Rober) : </a:t>
            </a: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Bien, para el medio ambiente: son la disminución del consumo de recursos naturales que serían destinados para la creación de nuevos productos.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una menor producción de desechos lo que se traduce en una reducción en la contaminación.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s-AR"/>
            </a:b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 bien para los usuario son: un aporte a la economía doméstica ya que obviamos comprar nuevos productos.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una reducción en el tiempo en la búsqueda de tutoriales ya que la mayor parte están en la app.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último, son los propios usuario los que validan cada tutorial.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br>
              <a:rPr lang="es-AR"/>
            </a:br>
            <a:br>
              <a:rPr lang="es-AR"/>
            </a:br>
            <a:endParaRPr/>
          </a:p>
        </p:txBody>
      </p:sp>
      <p:sp>
        <p:nvSpPr>
          <p:cNvPr id="318" name="Google Shape;31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9768e902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59768e902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Entre nuestra competencia se encuentran diversas aplicaciones </a:t>
            </a:r>
            <a:r>
              <a:rPr lang="es-AR"/>
              <a:t>móviles</a:t>
            </a:r>
            <a:r>
              <a:rPr lang="es-AR"/>
              <a:t> que solo cuentan con una </a:t>
            </a:r>
            <a:r>
              <a:rPr lang="es-AR"/>
              <a:t>galería</a:t>
            </a:r>
            <a:r>
              <a:rPr lang="es-AR"/>
              <a:t> de fotos, buscadores simples y excesiva publicidad.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Nuestra principal competencia es RecyclArt, que si bien comparte muchas funcionalidades con nuestra </a:t>
            </a:r>
            <a:r>
              <a:rPr lang="es-AR"/>
              <a:t>aplicación</a:t>
            </a:r>
            <a:r>
              <a:rPr lang="es-AR"/>
              <a:t>, como multiplataforma, TodaviaSirve cuenta con la integracion de Pinterest, ya que contiene una gran base de datos sobre productos reutilizables y diseños personalizados relacionados, los cuales pueden solicitar en la plataforma como realizarlo, busqueda por camara ,contenido propio, calificacion a las publicaciones, solicitud de ayuda en caso de que algun usuario necesite asesoramiento, y sin publicidad, ya que queremos que nuestras usuarios tengan una experiencia libre de distracciones y que se enfoquen en lo que ofrece la aplicacion.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br>
              <a:rPr lang="es-AR"/>
            </a:br>
            <a:br>
              <a:rPr lang="es-AR"/>
            </a:br>
            <a:endParaRPr/>
          </a:p>
        </p:txBody>
      </p:sp>
      <p:sp>
        <p:nvSpPr>
          <p:cNvPr id="327" name="Google Shape;327;g59768e902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9768e902c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59768e902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100">
                <a:latin typeface="Arial"/>
                <a:ea typeface="Arial"/>
                <a:cs typeface="Arial"/>
                <a:sym typeface="Arial"/>
              </a:rPr>
              <a:t>MIKE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100">
                <a:latin typeface="Arial"/>
                <a:ea typeface="Arial"/>
                <a:cs typeface="Arial"/>
                <a:sym typeface="Arial"/>
              </a:rPr>
              <a:t>Suscripción mensual.(1 verde)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100">
                <a:latin typeface="Arial"/>
                <a:ea typeface="Arial"/>
                <a:cs typeface="Arial"/>
                <a:sym typeface="Arial"/>
              </a:rPr>
              <a:t>Beneficios: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100">
                <a:latin typeface="Arial"/>
                <a:ea typeface="Arial"/>
                <a:cs typeface="Arial"/>
                <a:sym typeface="Arial"/>
              </a:rPr>
              <a:t>*Ayuda priorizada por parte de la comunidad.(1 vez por dia)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100">
                <a:latin typeface="Arial"/>
                <a:ea typeface="Arial"/>
                <a:cs typeface="Arial"/>
                <a:sym typeface="Arial"/>
              </a:rPr>
              <a:t>*Recomendacion, para que los usuarios decidan que contenido propio se realizara, votacion semanal, usuarios tienen mayor validez su voto(10 votos x subscriptor-5 veces por semana/ usuario normal 1 voto- solo vota)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100">
                <a:latin typeface="Arial"/>
                <a:ea typeface="Arial"/>
                <a:cs typeface="Arial"/>
                <a:sym typeface="Arial"/>
              </a:rPr>
              <a:t>Estimamos 100 usuarios el primer mes,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100">
                <a:latin typeface="Arial"/>
                <a:ea typeface="Arial"/>
                <a:cs typeface="Arial"/>
                <a:sym typeface="Arial"/>
              </a:rPr>
              <a:t>*Venta de videos personalizados para capacitación empresarial o de talleres, hecha por nosotros (Por solicitud de video 5 verdes)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100">
                <a:latin typeface="Arial"/>
                <a:ea typeface="Arial"/>
                <a:cs typeface="Arial"/>
                <a:sym typeface="Arial"/>
              </a:rPr>
              <a:t>*Patrocinadores, estimamos un ingreso mensual de 1000 verdes al mes.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100">
                <a:latin typeface="Arial"/>
                <a:ea typeface="Arial"/>
                <a:cs typeface="Arial"/>
                <a:sym typeface="Arial"/>
              </a:rPr>
              <a:t>Comisión por venta en ecommerce futuro.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100">
                <a:latin typeface="Arial"/>
                <a:ea typeface="Arial"/>
                <a:cs typeface="Arial"/>
                <a:sym typeface="Arial"/>
              </a:rPr>
              <a:t>Venta de información mediante big data/data mining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br>
              <a:rPr lang="es-AR"/>
            </a:br>
            <a:endParaRPr/>
          </a:p>
        </p:txBody>
      </p:sp>
      <p:sp>
        <p:nvSpPr>
          <p:cNvPr id="338" name="Google Shape;338;g59768e902c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9825c0afc_2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59825c0afc_2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(Rober) : Ahora...cuales son los beneficios que obtendremos...</a:t>
            </a:r>
            <a:endParaRPr b="0"/>
          </a:p>
        </p:txBody>
      </p:sp>
      <p:sp>
        <p:nvSpPr>
          <p:cNvPr id="346" name="Google Shape;346;g59825c0afc_2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9825c0afc_2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59825c0afc_2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59825c0afc_2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9825c0afc_2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59825c0afc_2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/>
          </a:p>
        </p:txBody>
      </p:sp>
      <p:sp>
        <p:nvSpPr>
          <p:cNvPr id="361" name="Google Shape;361;g59825c0afc_2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9825c0afc_2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59825c0afc_2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br>
              <a:rPr lang="es-AR"/>
            </a:br>
            <a:br>
              <a:rPr lang="es-AR"/>
            </a:br>
            <a:endParaRPr/>
          </a:p>
        </p:txBody>
      </p:sp>
      <p:sp>
        <p:nvSpPr>
          <p:cNvPr id="368" name="Google Shape;368;g59825c0afc_2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9768e902c_1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59768e902c_1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/>
              <a:t>Estos desechos que no son </a:t>
            </a:r>
            <a:r>
              <a:rPr lang="es-AR"/>
              <a:t>reutilizados</a:t>
            </a:r>
            <a:r>
              <a:rPr lang="es-AR"/>
              <a:t> se sepultan en espacios verdes que pueden ser usados para otros fines.</a:t>
            </a:r>
            <a:endParaRPr b="0"/>
          </a:p>
        </p:txBody>
      </p:sp>
      <p:sp>
        <p:nvSpPr>
          <p:cNvPr id="212" name="Google Shape;212;g59768e902c_1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9825c0afc_2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59825c0afc_2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/>
              <a:t>Pensamos implementar además de transformar objetos, en transformar materia prima reciclada, como plástico de botellas o baterías que son altamente contaminantes, o también en sustancias que son posibles de reutilizar. Y en la restauración de objetos, para convertir objetos viejos en nuevos, y que tengan una segunda vida.</a:t>
            </a:r>
            <a:endParaRPr/>
          </a:p>
        </p:txBody>
      </p:sp>
      <p:sp>
        <p:nvSpPr>
          <p:cNvPr id="385" name="Google Shape;385;g59825c0afc_2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9825c0afc_2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59825c0afc_2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59825c0afc_2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9768e902c_1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59768e902c_1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/>
          </a:p>
        </p:txBody>
      </p:sp>
      <p:sp>
        <p:nvSpPr>
          <p:cNvPr id="223" name="Google Shape;223;g59768e902c_1_1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9768e902c_1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59768e902c_1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Según un informe de TNS Gallup sobre reciclado y reutilización, un 53% de argentinos, sabe poco o nada sobre los temas vinculados al tratamiento, la reutilización y el reciclado de basura.</a:t>
            </a:r>
            <a:endParaRPr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Aproximadamente el 40% de la basura de la Ciudad de Buenos Aires es plástico, vidrio, tela y demás materiales que pueden ser reutilizados.</a:t>
            </a:r>
            <a:endParaRPr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59768e902c_1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(Rober) : Cual es nuestra propuesta…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endParaRPr/>
          </a:p>
        </p:txBody>
      </p:sp>
      <p:sp>
        <p:nvSpPr>
          <p:cNvPr id="245" name="Google Shape;24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(Rober) : Nuestra propuesta es una aplicación móvil que brinda información sobre cómo reutilizar objetos que ya no se utilizan.</a:t>
            </a:r>
            <a:endParaRPr b="0"/>
          </a:p>
        </p:txBody>
      </p:sp>
      <p:sp>
        <p:nvSpPr>
          <p:cNvPr id="270" name="Google Shape;27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(Rober) : Bien, vamos a explicar cómo funciona nuestra app.</a:t>
            </a:r>
            <a:endParaRPr/>
          </a:p>
        </p:txBody>
      </p:sp>
      <p:sp>
        <p:nvSpPr>
          <p:cNvPr id="279" name="Google Shape;27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(Rober) : Simple, mediante el uso de la cámara del celular y la inteligencia artificial de nuestra app se identifica el objeto que tenemos en frente.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/>
            </a:br>
            <a:br>
              <a:rPr lang="es-AR"/>
            </a:br>
            <a:endParaRPr/>
          </a:p>
        </p:txBody>
      </p:sp>
      <p:sp>
        <p:nvSpPr>
          <p:cNvPr id="288" name="Google Shape;28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768e902c_1_11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0" name="Google Shape;90;g59768e902c_1_11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1" name="Google Shape;91;g59768e902c_1_1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768e902c_1_11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4" name="Google Shape;94;g59768e902c_1_1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768e902c_1_1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7" name="Google Shape;97;g59768e902c_1_1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8" name="Google Shape;98;g59768e902c_1_1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768e902c_1_1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1" name="Google Shape;101;g59768e902c_1_12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g59768e902c_1_122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g59768e902c_1_1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768e902c_1_1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6" name="Google Shape;106;g59768e902c_1_1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768e902c_1_13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9" name="Google Shape;109;g59768e902c_1_13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g59768e902c_1_1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768e902c_1_134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3" name="Google Shape;113;g59768e902c_1_1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768e902c_1_137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9768e902c_1_137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7" name="Google Shape;117;g59768e902c_1_137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g59768e902c_1_137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9" name="Google Shape;119;g59768e902c_1_1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768e902c_1_143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2" name="Google Shape;122;g59768e902c_1_1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768e902c_1_146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g59768e902c_1_146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6" name="Google Shape;126;g59768e902c_1_1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768e902c_1_1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825c0afc_2_18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59825c0afc_2_18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g59825c0afc_2_18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59825c0afc_2_18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59825c0afc_2_1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9825c0afc_2_1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59825c0afc_2_18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g59825c0afc_2_18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59825c0afc_2_18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59825c0afc_2_1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825c0afc_2_19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59825c0afc_2_19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g59825c0afc_2_19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59825c0afc_2_19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59825c0afc_2_1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825c0afc_2_1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59825c0afc_2_19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59825c0afc_2_19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g59825c0afc_2_19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59825c0afc_2_19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59825c0afc_2_1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825c0afc_2_20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59825c0afc_2_20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g59825c0afc_2_20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g59825c0afc_2_20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g59825c0afc_2_20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g59825c0afc_2_20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59825c0afc_2_20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59825c0afc_2_2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825c0afc_2_2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59825c0afc_2_2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59825c0afc_2_2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59825c0afc_2_2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9825c0afc_2_2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59825c0afc_2_2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59825c0afc_2_2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825c0afc_2_2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59825c0afc_2_22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1" name="Google Shape;181;g59825c0afc_2_22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2" name="Google Shape;182;g59825c0afc_2_2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59825c0afc_2_2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59825c0afc_2_2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9825c0afc_2_23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59825c0afc_2_23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g59825c0afc_2_23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9" name="Google Shape;189;g59825c0afc_2_2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59825c0afc_2_2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59825c0afc_2_2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9825c0afc_2_2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59825c0afc_2_23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g59825c0afc_2_2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g59825c0afc_2_2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g59825c0afc_2_2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9825c0afc_2_24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g59825c0afc_2_24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g59825c0afc_2_2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59825c0afc_2_2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59825c0afc_2_2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AA84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768e902c_1_10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g59768e902c_1_10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g59768e902c_1_10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825c0afc_2_17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1" name="Google Shape;131;g59825c0afc_2_17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g59825c0afc_2_17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g59825c0afc_2_17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g59825c0afc_2_1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59768e902c_1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67" y="256067"/>
            <a:ext cx="7229866" cy="13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"/>
          <p:cNvSpPr txBox="1"/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9" name="Google Shape;299;p6"/>
          <p:cNvSpPr txBox="1"/>
          <p:nvPr>
            <p:ph idx="1" type="subTitle"/>
          </p:nvPr>
        </p:nvSpPr>
        <p:spPr>
          <a:xfrm>
            <a:off x="1" y="179427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"/>
          <p:cNvSpPr txBox="1"/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6" name="Google Shape;306;p7"/>
          <p:cNvSpPr txBox="1"/>
          <p:nvPr>
            <p:ph idx="1" type="subTitle"/>
          </p:nvPr>
        </p:nvSpPr>
        <p:spPr>
          <a:xfrm>
            <a:off x="1" y="179427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07" name="Google Shape;3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122" y="653925"/>
            <a:ext cx="5847028" cy="584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"/>
          <p:cNvSpPr txBox="1"/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Beneficios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4" name="Google Shape;314;p8"/>
          <p:cNvSpPr txBox="1"/>
          <p:nvPr>
            <p:ph idx="1" type="subTitle"/>
          </p:nvPr>
        </p:nvSpPr>
        <p:spPr>
          <a:xfrm>
            <a:off x="1" y="2522577"/>
            <a:ext cx="9507893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los</a:t>
            </a:r>
            <a:endParaRPr sz="36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"/>
          <p:cNvSpPr txBox="1"/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Beneficios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21" name="Google Shape;321;p9"/>
          <p:cNvSpPr txBox="1"/>
          <p:nvPr>
            <p:ph idx="1" type="subTitle"/>
          </p:nvPr>
        </p:nvSpPr>
        <p:spPr>
          <a:xfrm>
            <a:off x="2" y="179427"/>
            <a:ext cx="2181224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los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22" name="Google Shape;322;p9"/>
          <p:cNvSpPr txBox="1"/>
          <p:nvPr/>
        </p:nvSpPr>
        <p:spPr>
          <a:xfrm>
            <a:off x="651859" y="2612760"/>
            <a:ext cx="5203669" cy="2677656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sng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MEDIO AMBIENTE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Disminución del consumo de recursos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Menor producción de desechos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Reducción de contaminación</a:t>
            </a:r>
            <a:endParaRPr b="0" i="0" sz="24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23" name="Google Shape;323;p9"/>
          <p:cNvSpPr txBox="1"/>
          <p:nvPr/>
        </p:nvSpPr>
        <p:spPr>
          <a:xfrm>
            <a:off x="6587696" y="2612762"/>
            <a:ext cx="4979248" cy="2677656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sng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USUARIO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Aporte a la economía </a:t>
            </a:r>
            <a:r>
              <a:rPr lang="es-AR"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doméstica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Reducción de tiempo de búsqueda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Información validada por usuarios</a:t>
            </a:r>
            <a:endParaRPr b="0" i="0" sz="24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9768e902c_0_0"/>
          <p:cNvSpPr txBox="1"/>
          <p:nvPr>
            <p:ph type="ctrTitle"/>
          </p:nvPr>
        </p:nvSpPr>
        <p:spPr>
          <a:xfrm>
            <a:off x="0" y="-86533"/>
            <a:ext cx="3610800" cy="1882200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Competencia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30" name="Google Shape;330;g59768e902c_0_0"/>
          <p:cNvSpPr txBox="1"/>
          <p:nvPr/>
        </p:nvSpPr>
        <p:spPr>
          <a:xfrm>
            <a:off x="678800" y="1645550"/>
            <a:ext cx="3404100" cy="4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400" u="sng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Reciclaje Creativo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47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s-AR"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Plataforma Móvil</a:t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47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Fotos</a:t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47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Buscador Simple</a:t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47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Publicidad Excesiva</a:t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59768e902c_0_0"/>
          <p:cNvSpPr txBox="1"/>
          <p:nvPr/>
        </p:nvSpPr>
        <p:spPr>
          <a:xfrm>
            <a:off x="4101925" y="1419050"/>
            <a:ext cx="3404100" cy="4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u="sng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Reciclaje Creativo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47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s-AR"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Plataforma Móvil - Web</a:t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47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Fotos - Videos - Youtube</a:t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47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Buscador Simple - Categorias</a:t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47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Publicidad Mediana</a:t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47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Alta de Publicaciones</a:t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47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Comentarios</a:t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59768e902c_0_0"/>
          <p:cNvSpPr txBox="1"/>
          <p:nvPr/>
        </p:nvSpPr>
        <p:spPr>
          <a:xfrm>
            <a:off x="7997150" y="1419050"/>
            <a:ext cx="3404100" cy="4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u="sng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Reciclaje Creativo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47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s-AR"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Plataforma </a:t>
            </a: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Móvil - </a:t>
            </a: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Web</a:t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47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Fotos - Videos - </a:t>
            </a:r>
            <a:r>
              <a:rPr b="1" lang="es-AR" sz="1800">
                <a:latin typeface="Overlock"/>
                <a:ea typeface="Overlock"/>
                <a:cs typeface="Overlock"/>
                <a:sym typeface="Overlock"/>
              </a:rPr>
              <a:t>Youtube - Pinterest - User Friendly</a:t>
            </a:r>
            <a:endParaRPr b="1" sz="18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47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Buscador Simple - Categorias -</a:t>
            </a:r>
            <a:r>
              <a:rPr b="1"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lang="es-AR" sz="1800">
                <a:latin typeface="Overlock"/>
                <a:ea typeface="Overlock"/>
                <a:cs typeface="Overlock"/>
                <a:sym typeface="Overlock"/>
              </a:rPr>
              <a:t>Cámara</a:t>
            </a:r>
            <a:endParaRPr b="1" sz="18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47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Publicidad </a:t>
            </a:r>
            <a:r>
              <a:rPr b="1" lang="es-AR" sz="1800">
                <a:latin typeface="Overlock"/>
                <a:ea typeface="Overlock"/>
                <a:cs typeface="Overlock"/>
                <a:sym typeface="Overlock"/>
              </a:rPr>
              <a:t>Baja</a:t>
            </a:r>
            <a:endParaRPr b="1" sz="18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verlock"/>
              <a:ea typeface="Overlock"/>
              <a:cs typeface="Overlock"/>
              <a:sym typeface="Overlock"/>
            </a:endParaRPr>
          </a:p>
          <a:p>
            <a:pPr indent="-247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Alta de Publicaciones - </a:t>
            </a:r>
            <a:r>
              <a:rPr b="1" lang="es-AR" sz="1800">
                <a:latin typeface="Overlock"/>
                <a:ea typeface="Overlock"/>
                <a:cs typeface="Overlock"/>
                <a:sym typeface="Overlock"/>
              </a:rPr>
              <a:t>Recomendaciones - Contenido Propio</a:t>
            </a:r>
            <a:endParaRPr b="1" sz="18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47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Comentarios - </a:t>
            </a:r>
            <a:r>
              <a:rPr b="1" lang="es-AR" sz="1800">
                <a:latin typeface="Overlock"/>
                <a:ea typeface="Overlock"/>
                <a:cs typeface="Overlock"/>
                <a:sym typeface="Overlock"/>
              </a:rPr>
              <a:t>Calificacion - Solicitud de ayuda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g59768e902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000" y="1559875"/>
            <a:ext cx="2326400" cy="6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59768e902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775" y="1559875"/>
            <a:ext cx="2274400" cy="6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9768e902c_0_9"/>
          <p:cNvSpPr txBox="1"/>
          <p:nvPr>
            <p:ph type="ctrTitle"/>
          </p:nvPr>
        </p:nvSpPr>
        <p:spPr>
          <a:xfrm>
            <a:off x="0" y="-86525"/>
            <a:ext cx="4707600" cy="1882200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Plan de Negocio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41" name="Google Shape;341;g59768e902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775" y="1362153"/>
            <a:ext cx="7174100" cy="43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59768e902c_0_9"/>
          <p:cNvSpPr txBox="1"/>
          <p:nvPr/>
        </p:nvSpPr>
        <p:spPr>
          <a:xfrm>
            <a:off x="892375" y="2389200"/>
            <a:ext cx="31233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Suscripciones</a:t>
            </a:r>
            <a:endParaRPr>
              <a:solidFill>
                <a:schemeClr val="dk1"/>
              </a:solidFill>
            </a:endParaRPr>
          </a:p>
          <a:p>
            <a:pPr indent="-1333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Patrocinadores</a:t>
            </a:r>
            <a:endParaRPr>
              <a:solidFill>
                <a:schemeClr val="dk1"/>
              </a:solidFill>
            </a:endParaRPr>
          </a:p>
          <a:p>
            <a:pPr indent="-1333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Donaciones</a:t>
            </a:r>
            <a:endParaRPr sz="24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Venta de Productos</a:t>
            </a:r>
            <a:endParaRPr sz="24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(Futuro)</a:t>
            </a:r>
            <a:endParaRPr sz="24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9825c0afc_2_43"/>
          <p:cNvSpPr txBox="1"/>
          <p:nvPr>
            <p:ph type="ctrTitle"/>
          </p:nvPr>
        </p:nvSpPr>
        <p:spPr>
          <a:xfrm>
            <a:off x="-1" y="2456642"/>
            <a:ext cx="12192000" cy="18822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Relevamiento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49" name="Google Shape;349;g59825c0afc_2_43"/>
          <p:cNvSpPr txBox="1"/>
          <p:nvPr>
            <p:ph idx="1" type="subTitle"/>
          </p:nvPr>
        </p:nvSpPr>
        <p:spPr>
          <a:xfrm>
            <a:off x="1" y="2522577"/>
            <a:ext cx="9507900" cy="8364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36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9825c0afc_2_36"/>
          <p:cNvSpPr txBox="1"/>
          <p:nvPr>
            <p:ph type="ctrTitle"/>
          </p:nvPr>
        </p:nvSpPr>
        <p:spPr>
          <a:xfrm>
            <a:off x="-4196701" y="-277233"/>
            <a:ext cx="12192000" cy="18822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Relevamiento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56" name="Google Shape;356;g59825c0afc_2_36"/>
          <p:cNvSpPr txBox="1"/>
          <p:nvPr>
            <p:ph idx="1" type="subTitle"/>
          </p:nvPr>
        </p:nvSpPr>
        <p:spPr>
          <a:xfrm>
            <a:off x="-3623474" y="2"/>
            <a:ext cx="9507900" cy="8364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57" name="Google Shape;357;g59825c0afc_2_36"/>
          <p:cNvSpPr txBox="1"/>
          <p:nvPr/>
        </p:nvSpPr>
        <p:spPr>
          <a:xfrm>
            <a:off x="824550" y="2755050"/>
            <a:ext cx="10542900" cy="176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verlock"/>
              <a:buChar char="●"/>
            </a:pPr>
            <a:r>
              <a:rPr lang="es-A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Gustavo Vallejos --&gt; Manualidades con productos reciclados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verlock"/>
              <a:buChar char="●"/>
            </a:pPr>
            <a:r>
              <a:rPr lang="es-A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Romina Velázquez --&gt; manualidades con reciclados</a:t>
            </a:r>
            <a:endParaRPr sz="3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9825c0afc_2_49"/>
          <p:cNvSpPr txBox="1"/>
          <p:nvPr>
            <p:ph type="ctrTitle"/>
          </p:nvPr>
        </p:nvSpPr>
        <p:spPr>
          <a:xfrm>
            <a:off x="-1" y="2456642"/>
            <a:ext cx="12192000" cy="18822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Tecnología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64" name="Google Shape;364;g59825c0afc_2_49"/>
          <p:cNvSpPr txBox="1"/>
          <p:nvPr>
            <p:ph idx="1" type="subTitle"/>
          </p:nvPr>
        </p:nvSpPr>
        <p:spPr>
          <a:xfrm>
            <a:off x="1" y="2522577"/>
            <a:ext cx="9507900" cy="8364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</a:t>
            </a:r>
            <a:endParaRPr sz="36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g59825c0afc_2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2310" y="2750707"/>
            <a:ext cx="3862116" cy="2758654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371" name="Google Shape;371;g59825c0afc_2_78"/>
          <p:cNvSpPr txBox="1"/>
          <p:nvPr>
            <p:ph type="ctrTitle"/>
          </p:nvPr>
        </p:nvSpPr>
        <p:spPr>
          <a:xfrm>
            <a:off x="0" y="-86533"/>
            <a:ext cx="3610800" cy="1882200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Tecnología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72" name="Google Shape;372;g59825c0afc_2_78"/>
          <p:cNvSpPr txBox="1"/>
          <p:nvPr>
            <p:ph idx="1" type="subTitle"/>
          </p:nvPr>
        </p:nvSpPr>
        <p:spPr>
          <a:xfrm>
            <a:off x="2" y="179427"/>
            <a:ext cx="1808700" cy="836400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73" name="Google Shape;373;g59825c0afc_2_78"/>
          <p:cNvSpPr/>
          <p:nvPr/>
        </p:nvSpPr>
        <p:spPr>
          <a:xfrm rot="-5400000">
            <a:off x="8036649" y="2702696"/>
            <a:ext cx="6264600" cy="2046000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59825c0afc_2_78"/>
          <p:cNvSpPr/>
          <p:nvPr/>
        </p:nvSpPr>
        <p:spPr>
          <a:xfrm rot="10800000">
            <a:off x="5029200" y="-122"/>
            <a:ext cx="7162800" cy="1293900"/>
          </a:xfrm>
          <a:prstGeom prst="rtTriangle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g59825c0afc_2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5742" y="3117643"/>
            <a:ext cx="739557" cy="597858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id="376" name="Google Shape;376;g59825c0afc_2_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4352" y="2772370"/>
            <a:ext cx="2131424" cy="2029968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id="377" name="Google Shape;377;g59825c0afc_2_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1321" y="3498821"/>
            <a:ext cx="577065" cy="57706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id="378" name="Google Shape;378;g59825c0afc_2_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88054" y="2522006"/>
            <a:ext cx="2280333" cy="2280333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379" name="Google Shape;379;g59825c0afc_2_78"/>
          <p:cNvSpPr txBox="1"/>
          <p:nvPr/>
        </p:nvSpPr>
        <p:spPr>
          <a:xfrm>
            <a:off x="1078263" y="5153550"/>
            <a:ext cx="14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&lt;BACKEND&gt;</a:t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g59825c0afc_2_78"/>
          <p:cNvSpPr txBox="1"/>
          <p:nvPr/>
        </p:nvSpPr>
        <p:spPr>
          <a:xfrm>
            <a:off x="4601098" y="5157915"/>
            <a:ext cx="15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{FRONTEND}</a:t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g59825c0afc_2_78"/>
          <p:cNvSpPr txBox="1"/>
          <p:nvPr/>
        </p:nvSpPr>
        <p:spPr>
          <a:xfrm>
            <a:off x="8550640" y="5153550"/>
            <a:ext cx="15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[DATABASE]</a:t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9768e902c_1_152"/>
          <p:cNvSpPr/>
          <p:nvPr/>
        </p:nvSpPr>
        <p:spPr>
          <a:xfrm>
            <a:off x="325" y="-12925"/>
            <a:ext cx="2937000" cy="1116000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59768e902c_1_152"/>
          <p:cNvSpPr/>
          <p:nvPr/>
        </p:nvSpPr>
        <p:spPr>
          <a:xfrm rot="-5400000">
            <a:off x="8036649" y="2702696"/>
            <a:ext cx="6264600" cy="2046000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7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59768e902c_1_152"/>
          <p:cNvSpPr/>
          <p:nvPr/>
        </p:nvSpPr>
        <p:spPr>
          <a:xfrm rot="10800000">
            <a:off x="5029200" y="-122"/>
            <a:ext cx="7162800" cy="1293900"/>
          </a:xfrm>
          <a:prstGeom prst="rtTriangle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59768e902c_1_152"/>
          <p:cNvSpPr txBox="1"/>
          <p:nvPr>
            <p:ph type="ctrTitle"/>
          </p:nvPr>
        </p:nvSpPr>
        <p:spPr>
          <a:xfrm>
            <a:off x="-336575" y="211147"/>
            <a:ext cx="3610800" cy="1241400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t/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8" name="Google Shape;218;g59768e902c_1_152"/>
          <p:cNvSpPr txBox="1"/>
          <p:nvPr/>
        </p:nvSpPr>
        <p:spPr>
          <a:xfrm>
            <a:off x="2846550" y="1103075"/>
            <a:ext cx="6498900" cy="8319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4800">
                <a:solidFill>
                  <a:srgbClr val="FF0000"/>
                </a:solidFill>
              </a:rPr>
              <a:t>Exceso de desechos</a:t>
            </a:r>
            <a:endParaRPr b="1" i="1" sz="4800">
              <a:solidFill>
                <a:srgbClr val="FF0000"/>
              </a:solidFill>
            </a:endParaRPr>
          </a:p>
        </p:txBody>
      </p:sp>
      <p:sp>
        <p:nvSpPr>
          <p:cNvPr id="219" name="Google Shape;219;g59768e902c_1_152"/>
          <p:cNvSpPr txBox="1"/>
          <p:nvPr/>
        </p:nvSpPr>
        <p:spPr>
          <a:xfrm>
            <a:off x="-485233" y="3390675"/>
            <a:ext cx="7415100" cy="29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highlight>
                  <a:srgbClr val="CC0000"/>
                </a:highlight>
              </a:rPr>
              <a:t>En Argentina</a:t>
            </a:r>
            <a:r>
              <a:rPr lang="es-AR" sz="2400">
                <a:highlight>
                  <a:srgbClr val="CC0000"/>
                </a:highlight>
              </a:rPr>
              <a:t> </a:t>
            </a:r>
            <a:endParaRPr sz="2400">
              <a:highlight>
                <a:srgbClr val="CC00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000">
                <a:highlight>
                  <a:srgbClr val="CC0000"/>
                </a:highlight>
              </a:rPr>
              <a:t>SE TIRAN 12 MILLONES</a:t>
            </a:r>
            <a:endParaRPr b="1" sz="4000">
              <a:highlight>
                <a:srgbClr val="CC00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highlight>
                  <a:srgbClr val="CC0000"/>
                </a:highlight>
              </a:rPr>
              <a:t> </a:t>
            </a:r>
            <a:r>
              <a:rPr lang="es-AR" sz="3200">
                <a:highlight>
                  <a:srgbClr val="CC0000"/>
                </a:highlight>
              </a:rPr>
              <a:t>de botellas por día y solo el</a:t>
            </a:r>
            <a:r>
              <a:rPr lang="es-AR" sz="2400">
                <a:highlight>
                  <a:srgbClr val="CC0000"/>
                </a:highlight>
              </a:rPr>
              <a:t> </a:t>
            </a:r>
            <a:endParaRPr sz="2400">
              <a:highlight>
                <a:srgbClr val="CC00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000">
                <a:highlight>
                  <a:srgbClr val="CC0000"/>
                </a:highlight>
              </a:rPr>
              <a:t>30% SE REUTILIZA.</a:t>
            </a:r>
            <a:endParaRPr b="1" sz="4000">
              <a:highlight>
                <a:srgbClr val="CC0000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9825c0afc_2_169"/>
          <p:cNvSpPr txBox="1"/>
          <p:nvPr>
            <p:ph type="ctrTitle"/>
          </p:nvPr>
        </p:nvSpPr>
        <p:spPr>
          <a:xfrm>
            <a:off x="-1" y="2456642"/>
            <a:ext cx="12192000" cy="18822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Futuro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88" name="Google Shape;388;g59825c0afc_2_169"/>
          <p:cNvSpPr txBox="1"/>
          <p:nvPr/>
        </p:nvSpPr>
        <p:spPr>
          <a:xfrm>
            <a:off x="0" y="2522577"/>
            <a:ext cx="10779900" cy="8364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36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9825c0afc_2_68"/>
          <p:cNvSpPr txBox="1"/>
          <p:nvPr>
            <p:ph type="ctrTitle"/>
          </p:nvPr>
        </p:nvSpPr>
        <p:spPr>
          <a:xfrm>
            <a:off x="-4831301" y="-286608"/>
            <a:ext cx="12192000" cy="18822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Futuro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95" name="Google Shape;395;g59825c0afc_2_68"/>
          <p:cNvSpPr txBox="1"/>
          <p:nvPr/>
        </p:nvSpPr>
        <p:spPr>
          <a:xfrm>
            <a:off x="-4503775" y="2"/>
            <a:ext cx="10779900" cy="8364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AR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96" name="Google Shape;396;g59825c0afc_2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998" y="774446"/>
            <a:ext cx="3456024" cy="25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59825c0afc_2_68"/>
          <p:cNvSpPr txBox="1"/>
          <p:nvPr/>
        </p:nvSpPr>
        <p:spPr>
          <a:xfrm>
            <a:off x="532275" y="1658200"/>
            <a:ext cx="40533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verlock"/>
              <a:buChar char="●"/>
            </a:pPr>
            <a:r>
              <a:rPr lang="es-AR" sz="3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Transformar materia prima reciclada (plástico, papel, etc.)</a:t>
            </a:r>
            <a:endParaRPr sz="3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verlock"/>
              <a:buChar char="●"/>
            </a:pPr>
            <a:r>
              <a:rPr lang="es-AR" sz="3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Sustancias reutilizable.</a:t>
            </a:r>
            <a:endParaRPr sz="3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verlock"/>
              <a:buChar char="●"/>
            </a:pPr>
            <a:r>
              <a:rPr lang="es-AR" sz="3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Restauración de objetos</a:t>
            </a:r>
            <a:endParaRPr sz="3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98" name="Google Shape;398;g59825c0afc_2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5001" y="3755949"/>
            <a:ext cx="3456024" cy="24044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Objeto restaurado antes después" id="399" name="Google Shape;399;g59825c0afc_2_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8000" y="774450"/>
            <a:ext cx="3456025" cy="53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9768e902c_1_180"/>
          <p:cNvSpPr/>
          <p:nvPr/>
        </p:nvSpPr>
        <p:spPr>
          <a:xfrm>
            <a:off x="325" y="-12925"/>
            <a:ext cx="2937000" cy="1021200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59768e902c_1_180"/>
          <p:cNvSpPr/>
          <p:nvPr/>
        </p:nvSpPr>
        <p:spPr>
          <a:xfrm rot="-5400000">
            <a:off x="8036649" y="2702696"/>
            <a:ext cx="6264600" cy="2046000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7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59768e902c_1_180"/>
          <p:cNvSpPr/>
          <p:nvPr/>
        </p:nvSpPr>
        <p:spPr>
          <a:xfrm rot="10800000">
            <a:off x="5029200" y="-122"/>
            <a:ext cx="7162800" cy="1293900"/>
          </a:xfrm>
          <a:prstGeom prst="rtTriangle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59768e902c_1_180"/>
          <p:cNvSpPr txBox="1"/>
          <p:nvPr>
            <p:ph type="ctrTitle"/>
          </p:nvPr>
        </p:nvSpPr>
        <p:spPr>
          <a:xfrm>
            <a:off x="-336575" y="211147"/>
            <a:ext cx="3610800" cy="1241400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t/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9" name="Google Shape;229;g59768e902c_1_180"/>
          <p:cNvSpPr txBox="1"/>
          <p:nvPr/>
        </p:nvSpPr>
        <p:spPr>
          <a:xfrm>
            <a:off x="3127125" y="1119675"/>
            <a:ext cx="4743300" cy="8319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4800">
                <a:solidFill>
                  <a:srgbClr val="FF0000"/>
                </a:solidFill>
              </a:rPr>
              <a:t>Contaminación</a:t>
            </a:r>
            <a:endParaRPr b="1" i="1" sz="4800">
              <a:solidFill>
                <a:srgbClr val="FF0000"/>
              </a:solidFill>
            </a:endParaRPr>
          </a:p>
        </p:txBody>
      </p:sp>
      <p:sp>
        <p:nvSpPr>
          <p:cNvPr id="230" name="Google Shape;230;g59768e902c_1_180"/>
          <p:cNvSpPr txBox="1"/>
          <p:nvPr/>
        </p:nvSpPr>
        <p:spPr>
          <a:xfrm>
            <a:off x="-8" y="3886500"/>
            <a:ext cx="7415100" cy="29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highlight>
                  <a:srgbClr val="CC0000"/>
                </a:highlight>
              </a:rPr>
              <a:t>Los elementos que no son tratados de forma correcta al final de uso terminan en rios o basurales.</a:t>
            </a:r>
            <a:endParaRPr b="1" sz="4000">
              <a:highlight>
                <a:srgbClr val="CC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9768e902c_1_164"/>
          <p:cNvSpPr txBox="1"/>
          <p:nvPr/>
        </p:nvSpPr>
        <p:spPr>
          <a:xfrm>
            <a:off x="7390225" y="1907050"/>
            <a:ext cx="3474000" cy="4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1"/>
                </a:solidFill>
              </a:rPr>
              <a:t>Aproximadamente el 40% de la basura de la Ciudad de Buenos Aires es plástico, vidrio, tela y demás materiales que pueden ser reutilizados.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59768e902c_1_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25" y="1966450"/>
            <a:ext cx="6984900" cy="4671300"/>
          </a:xfrm>
          <a:prstGeom prst="rect">
            <a:avLst/>
          </a:prstGeom>
          <a:noFill/>
          <a:ln cap="rnd" cmpd="dbl" w="762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8" name="Google Shape;238;g59768e902c_1_164"/>
          <p:cNvSpPr/>
          <p:nvPr/>
        </p:nvSpPr>
        <p:spPr>
          <a:xfrm rot="-5400000">
            <a:off x="8036649" y="2702696"/>
            <a:ext cx="6264600" cy="2046000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59768e902c_1_164"/>
          <p:cNvSpPr/>
          <p:nvPr/>
        </p:nvSpPr>
        <p:spPr>
          <a:xfrm rot="10800000">
            <a:off x="5029200" y="-122"/>
            <a:ext cx="7162800" cy="1293900"/>
          </a:xfrm>
          <a:prstGeom prst="rtTriangle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59768e902c_1_164"/>
          <p:cNvSpPr txBox="1"/>
          <p:nvPr>
            <p:ph type="ctrTitle"/>
          </p:nvPr>
        </p:nvSpPr>
        <p:spPr>
          <a:xfrm>
            <a:off x="-265725" y="190597"/>
            <a:ext cx="3610800" cy="1241400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t/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41" name="Google Shape;241;g59768e902c_1_164"/>
          <p:cNvSpPr txBox="1"/>
          <p:nvPr/>
        </p:nvSpPr>
        <p:spPr>
          <a:xfrm>
            <a:off x="1619975" y="887100"/>
            <a:ext cx="8730600" cy="822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s-AR" sz="3600">
                <a:solidFill>
                  <a:srgbClr val="FF0000"/>
                </a:solidFill>
              </a:rPr>
              <a:t>Poca información sobre reutilización</a:t>
            </a:r>
            <a:r>
              <a:rPr b="1" lang="es-AR" sz="3600">
                <a:solidFill>
                  <a:schemeClr val="lt1"/>
                </a:solidFill>
              </a:rPr>
              <a:t> 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722" y="1874592"/>
            <a:ext cx="4440479" cy="444047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"/>
          <p:cNvSpPr txBox="1"/>
          <p:nvPr>
            <p:ph type="ctrTitle"/>
          </p:nvPr>
        </p:nvSpPr>
        <p:spPr>
          <a:xfrm>
            <a:off x="-845801" y="1406442"/>
            <a:ext cx="12192000" cy="18822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Propuesta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49" name="Google Shape;249;p2"/>
          <p:cNvSpPr txBox="1"/>
          <p:nvPr>
            <p:ph idx="1" type="subTitle"/>
          </p:nvPr>
        </p:nvSpPr>
        <p:spPr>
          <a:xfrm>
            <a:off x="-2049799" y="839702"/>
            <a:ext cx="10282200" cy="8364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72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nuestra</a:t>
            </a:r>
            <a:endParaRPr sz="72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"/>
          <p:cNvSpPr txBox="1"/>
          <p:nvPr>
            <p:ph type="ctrTitle"/>
          </p:nvPr>
        </p:nvSpPr>
        <p:spPr>
          <a:xfrm>
            <a:off x="-1465351" y="120266"/>
            <a:ext cx="12192000" cy="18822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todavía</a:t>
            </a:r>
            <a:r>
              <a:rPr b="1"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sirve</a:t>
            </a:r>
            <a:endParaRPr b="1"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5" name="Google Shape;255;p1"/>
          <p:cNvSpPr txBox="1"/>
          <p:nvPr/>
        </p:nvSpPr>
        <p:spPr>
          <a:xfrm>
            <a:off x="4106050" y="1043766"/>
            <a:ext cx="8534400" cy="18822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b="0" i="0" lang="es-AR" sz="48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The team</a:t>
            </a:r>
            <a:endParaRPr b="1" i="0" sz="48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6" name="Google Shape;256;p1"/>
          <p:cNvSpPr/>
          <p:nvPr/>
        </p:nvSpPr>
        <p:spPr>
          <a:xfrm>
            <a:off x="1263787" y="3282228"/>
            <a:ext cx="1799617" cy="1799617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"/>
          <p:cNvSpPr/>
          <p:nvPr/>
        </p:nvSpPr>
        <p:spPr>
          <a:xfrm>
            <a:off x="3789736" y="3282228"/>
            <a:ext cx="1799617" cy="1799617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"/>
          <p:cNvSpPr/>
          <p:nvPr/>
        </p:nvSpPr>
        <p:spPr>
          <a:xfrm>
            <a:off x="6315685" y="3282228"/>
            <a:ext cx="1799617" cy="1799617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"/>
          <p:cNvSpPr/>
          <p:nvPr/>
        </p:nvSpPr>
        <p:spPr>
          <a:xfrm>
            <a:off x="8841634" y="3282227"/>
            <a:ext cx="1799617" cy="1799617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"/>
          <p:cNvSpPr txBox="1"/>
          <p:nvPr/>
        </p:nvSpPr>
        <p:spPr>
          <a:xfrm>
            <a:off x="1509409" y="5384340"/>
            <a:ext cx="1308371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LUCAS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RANONI</a:t>
            </a:r>
            <a:endParaRPr b="0" i="0" sz="24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61" name="Google Shape;261;p1"/>
          <p:cNvSpPr txBox="1"/>
          <p:nvPr/>
        </p:nvSpPr>
        <p:spPr>
          <a:xfrm>
            <a:off x="3753227" y="5384340"/>
            <a:ext cx="1872629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ROBERTO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FERNÁNDEZ</a:t>
            </a:r>
            <a:endParaRPr b="0" i="0" sz="24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62" name="Google Shape;262;p1"/>
          <p:cNvSpPr txBox="1"/>
          <p:nvPr/>
        </p:nvSpPr>
        <p:spPr>
          <a:xfrm>
            <a:off x="6424250" y="5384340"/>
            <a:ext cx="1582484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MICHAEL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VALENCIA</a:t>
            </a:r>
            <a:endParaRPr b="0" i="0" sz="24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63" name="Google Shape;263;p1"/>
          <p:cNvSpPr txBox="1"/>
          <p:nvPr/>
        </p:nvSpPr>
        <p:spPr>
          <a:xfrm>
            <a:off x="8756238" y="5384339"/>
            <a:ext cx="1970411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JOSÉ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(TaladroMan)</a:t>
            </a:r>
            <a:endParaRPr b="0" i="0" sz="24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64" name="Google Shape;26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148" y="3145551"/>
            <a:ext cx="1956250" cy="207296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"/>
          <p:cNvSpPr/>
          <p:nvPr/>
        </p:nvSpPr>
        <p:spPr>
          <a:xfrm rot="10800000">
            <a:off x="5029200" y="-122"/>
            <a:ext cx="7162800" cy="1293900"/>
          </a:xfrm>
          <a:prstGeom prst="rtTriangle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"/>
          <p:cNvSpPr/>
          <p:nvPr/>
        </p:nvSpPr>
        <p:spPr>
          <a:xfrm rot="-5400000">
            <a:off x="8036649" y="2702696"/>
            <a:ext cx="6264600" cy="2046000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"/>
          <p:cNvSpPr txBox="1"/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Propuesta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3" name="Google Shape;273;p3"/>
          <p:cNvSpPr txBox="1"/>
          <p:nvPr>
            <p:ph idx="1" type="subTitle"/>
          </p:nvPr>
        </p:nvSpPr>
        <p:spPr>
          <a:xfrm>
            <a:off x="1" y="179427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nuestra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4" name="Google Shape;274;p3"/>
          <p:cNvSpPr/>
          <p:nvPr/>
        </p:nvSpPr>
        <p:spPr>
          <a:xfrm rot="-5400000">
            <a:off x="8036669" y="2702665"/>
            <a:ext cx="6264611" cy="204605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"/>
          <p:cNvSpPr/>
          <p:nvPr/>
        </p:nvSpPr>
        <p:spPr>
          <a:xfrm rot="10800000">
            <a:off x="5029200" y="0"/>
            <a:ext cx="7162800" cy="1293778"/>
          </a:xfrm>
          <a:prstGeom prst="rtTriangle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"/>
          <p:cNvSpPr txBox="1"/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Overlock"/>
              <a:buNone/>
            </a:pPr>
            <a:r>
              <a:rPr lang="es-AR" sz="8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 sz="8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82" name="Google Shape;282;p4"/>
          <p:cNvSpPr txBox="1"/>
          <p:nvPr>
            <p:ph idx="1" type="subTitle"/>
          </p:nvPr>
        </p:nvSpPr>
        <p:spPr>
          <a:xfrm>
            <a:off x="1" y="2522577"/>
            <a:ext cx="10347648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36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83" name="Google Shape;2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02646">
            <a:off x="1085889" y="3691699"/>
            <a:ext cx="2799258" cy="2197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641102">
            <a:off x="7559785" y="368609"/>
            <a:ext cx="4203574" cy="3300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46000">
              <a:srgbClr val="75B54B"/>
            </a:gs>
            <a:gs pos="100000">
              <a:srgbClr val="43672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"/>
          <p:cNvSpPr txBox="1"/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1" name="Google Shape;291;p5"/>
          <p:cNvSpPr txBox="1"/>
          <p:nvPr>
            <p:ph idx="1" type="subTitle"/>
          </p:nvPr>
        </p:nvSpPr>
        <p:spPr>
          <a:xfrm>
            <a:off x="1" y="179427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92" name="Google Shape;2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670" y="854514"/>
            <a:ext cx="5666580" cy="5651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2019-06-10T18:50:14Z</dcterms:created>
  <dc:creator>Roberto Carlos Fernandez</dc:creator>
</cp:coreProperties>
</file>