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Spectral"/>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EA4C4C-DAC3-48FD-89D7-9AC2B0A859F0}">
  <a:tblStyle styleId="{D1EA4C4C-DAC3-48FD-89D7-9AC2B0A859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bold.fntdata"/><Relationship Id="rId30" Type="http://schemas.openxmlformats.org/officeDocument/2006/relationships/font" Target="fonts/Spectral-regular.fntdata"/><Relationship Id="rId11" Type="http://schemas.openxmlformats.org/officeDocument/2006/relationships/slide" Target="slides/slide5.xml"/><Relationship Id="rId33" Type="http://schemas.openxmlformats.org/officeDocument/2006/relationships/font" Target="fonts/Spectral-boldItalic.fntdata"/><Relationship Id="rId10" Type="http://schemas.openxmlformats.org/officeDocument/2006/relationships/slide" Target="slides/slide4.xml"/><Relationship Id="rId32" Type="http://schemas.openxmlformats.org/officeDocument/2006/relationships/font" Target="fonts/Spectral-italic.fntdata"/><Relationship Id="rId13" Type="http://schemas.openxmlformats.org/officeDocument/2006/relationships/slide" Target="slides/slide7.xml"/><Relationship Id="rId35" Type="http://schemas.openxmlformats.org/officeDocument/2006/relationships/font" Target="fonts/Comfortaa-bold.fntdata"/><Relationship Id="rId12" Type="http://schemas.openxmlformats.org/officeDocument/2006/relationships/slide" Target="slides/slide6.xml"/><Relationship Id="rId34" Type="http://schemas.openxmlformats.org/officeDocument/2006/relationships/font" Target="fonts/Comfortaa-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LUCAS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Hola nos presentamos somos un grupo de estudiantes de la Universidad Nacional de la Matanza.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726e4e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726e4e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Ahora...cuales son los beneficios que obtendremos...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726e4e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726e4e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BENEFICIO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Bien, para el medio ambiente: son la disminución del consumo de recursos naturales que </a:t>
            </a:r>
            <a:r>
              <a:rPr lang="es"/>
              <a:t>serían</a:t>
            </a:r>
            <a:r>
              <a:rPr lang="es"/>
              <a:t> destinados para la </a:t>
            </a:r>
            <a:r>
              <a:rPr lang="es"/>
              <a:t>creación</a:t>
            </a:r>
            <a:r>
              <a:rPr lang="es"/>
              <a:t> de nuevos productos. </a:t>
            </a:r>
            <a:endParaRPr/>
          </a:p>
          <a:p>
            <a:pPr indent="0" lvl="0" marL="0" rtl="0" algn="l">
              <a:spcBef>
                <a:spcPts val="0"/>
              </a:spcBef>
              <a:spcAft>
                <a:spcPts val="0"/>
              </a:spcAft>
              <a:buNone/>
            </a:pPr>
            <a:r>
              <a:rPr lang="es"/>
              <a:t>También</a:t>
            </a:r>
            <a:r>
              <a:rPr lang="es"/>
              <a:t> una menor producción de desechos lo que se traduce en una </a:t>
            </a:r>
            <a:r>
              <a:rPr lang="es"/>
              <a:t>reducción</a:t>
            </a:r>
            <a:r>
              <a:rPr lang="es"/>
              <a:t> en la </a:t>
            </a:r>
            <a:r>
              <a:rPr lang="es"/>
              <a:t>contaminación</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 bien para los usuario son: un aporte a la economía doméstica ya que obviamos comprar nuevos productos. </a:t>
            </a:r>
            <a:endParaRPr/>
          </a:p>
          <a:p>
            <a:pPr indent="0" lvl="0" marL="0" rtl="0" algn="l">
              <a:spcBef>
                <a:spcPts val="0"/>
              </a:spcBef>
              <a:spcAft>
                <a:spcPts val="0"/>
              </a:spcAft>
              <a:buNone/>
            </a:pPr>
            <a:r>
              <a:rPr lang="es"/>
              <a:t>También una </a:t>
            </a:r>
            <a:r>
              <a:rPr lang="es"/>
              <a:t>reducción</a:t>
            </a:r>
            <a:r>
              <a:rPr lang="es"/>
              <a:t> en el tiempo desperdiciado en la busqueda de tutoriales ya que la mayor parte </a:t>
            </a:r>
            <a:r>
              <a:rPr lang="es"/>
              <a:t>están</a:t>
            </a:r>
            <a:r>
              <a:rPr lang="es"/>
              <a:t> en la app. </a:t>
            </a:r>
            <a:endParaRPr/>
          </a:p>
          <a:p>
            <a:pPr indent="0" lvl="0" marL="0" rtl="0" algn="l">
              <a:spcBef>
                <a:spcPts val="0"/>
              </a:spcBef>
              <a:spcAft>
                <a:spcPts val="0"/>
              </a:spcAft>
              <a:buNone/>
            </a:pPr>
            <a:r>
              <a:rPr lang="es"/>
              <a:t>Por último, son los propios usuario los que validan cada tutorial.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9726e4e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9726e4e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Ahora...cuales son los beneficios que obtendremos...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63e64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63e64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Entre la competencia tenemos 2 mas importantes uno web y otro es una app </a:t>
            </a:r>
            <a:r>
              <a:rPr lang="es"/>
              <a:t>móvil</a:t>
            </a:r>
            <a:r>
              <a:rPr lang="es"/>
              <a:t>. </a:t>
            </a:r>
            <a:endParaRPr/>
          </a:p>
          <a:p>
            <a:pPr indent="0" lvl="0" marL="0" rtl="0" algn="l">
              <a:spcBef>
                <a:spcPts val="0"/>
              </a:spcBef>
              <a:spcAft>
                <a:spcPts val="0"/>
              </a:spcAft>
              <a:buNone/>
            </a:pPr>
            <a:r>
              <a:rPr lang="es"/>
              <a:t>La </a:t>
            </a:r>
            <a:r>
              <a:rPr lang="es"/>
              <a:t>aplicación</a:t>
            </a:r>
            <a:r>
              <a:rPr lang="es"/>
              <a:t> </a:t>
            </a:r>
            <a:r>
              <a:rPr lang="es"/>
              <a:t>móvil</a:t>
            </a:r>
            <a:r>
              <a:rPr lang="es"/>
              <a:t> se denomina Reciclaje Creativo y entre las diferencia con nuestra app es que solo muestra ilustraciones.</a:t>
            </a:r>
            <a:endParaRPr/>
          </a:p>
          <a:p>
            <a:pPr indent="0" lvl="0" marL="0" rtl="0" algn="l">
              <a:spcBef>
                <a:spcPts val="0"/>
              </a:spcBef>
              <a:spcAft>
                <a:spcPts val="0"/>
              </a:spcAft>
              <a:buNone/>
            </a:pPr>
            <a:r>
              <a:rPr lang="es"/>
              <a:t>Mientras que todaviasirve muestra </a:t>
            </a:r>
            <a:r>
              <a:rPr lang="es"/>
              <a:t>además</a:t>
            </a:r>
            <a:r>
              <a:rPr lang="es"/>
              <a:t> un texto explicativo y videos.</a:t>
            </a:r>
            <a:endParaRPr/>
          </a:p>
          <a:p>
            <a:pPr indent="0" lvl="0" marL="0" rtl="0" algn="l">
              <a:spcBef>
                <a:spcPts val="0"/>
              </a:spcBef>
              <a:spcAft>
                <a:spcPts val="0"/>
              </a:spcAft>
              <a:buNone/>
            </a:pPr>
            <a:r>
              <a:rPr lang="es"/>
              <a:t>Otra diferencia es que la competencia posee excesiva publicidad.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63e642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63e642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MIKE</a:t>
            </a:r>
            <a:endParaRPr/>
          </a:p>
          <a:p>
            <a:pPr indent="0" lvl="0" marL="0" rtl="0" algn="l">
              <a:spcBef>
                <a:spcPts val="0"/>
              </a:spcBef>
              <a:spcAft>
                <a:spcPts val="0"/>
              </a:spcAft>
              <a:buNone/>
            </a:pPr>
            <a:r>
              <a:rPr lang="es"/>
              <a:t>Suscripción mensual.(1 verde) </a:t>
            </a:r>
            <a:endParaRPr/>
          </a:p>
          <a:p>
            <a:pPr indent="0" lvl="0" marL="0" rtl="0" algn="l">
              <a:spcBef>
                <a:spcPts val="0"/>
              </a:spcBef>
              <a:spcAft>
                <a:spcPts val="0"/>
              </a:spcAft>
              <a:buNone/>
            </a:pPr>
            <a:r>
              <a:rPr lang="es"/>
              <a:t>Beneficios</a:t>
            </a:r>
            <a:r>
              <a:rPr lang="es"/>
              <a:t>: </a:t>
            </a:r>
            <a:endParaRPr/>
          </a:p>
          <a:p>
            <a:pPr indent="0" lvl="0" marL="0" rtl="0" algn="l">
              <a:spcBef>
                <a:spcPts val="0"/>
              </a:spcBef>
              <a:spcAft>
                <a:spcPts val="0"/>
              </a:spcAft>
              <a:buNone/>
            </a:pPr>
            <a:r>
              <a:rPr lang="es"/>
              <a:t>*Ayuda priorizada por parte de la comunidad.(1 vez por dia) Estimamos 100 usuarios el primer 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*Venta de videos personalizados para </a:t>
            </a:r>
            <a:r>
              <a:rPr lang="es"/>
              <a:t>capacitación</a:t>
            </a:r>
            <a:r>
              <a:rPr lang="es"/>
              <a:t> empresarial o de talleres, hecha por nosotros (Por solicitud de video 5 verdes)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*Patrocinadores, estimamos un ingreso mensual de 1000 verdes al mes.</a:t>
            </a:r>
            <a:endParaRPr/>
          </a:p>
          <a:p>
            <a:pPr indent="0" lvl="0" marL="0" rtl="0" algn="l">
              <a:spcBef>
                <a:spcPts val="0"/>
              </a:spcBef>
              <a:spcAft>
                <a:spcPts val="0"/>
              </a:spcAft>
              <a:buNone/>
            </a:pPr>
            <a:r>
              <a:rPr lang="es"/>
              <a:t>Comisión</a:t>
            </a:r>
            <a:r>
              <a:rPr lang="es"/>
              <a:t> por venta en ecommerce futuro.</a:t>
            </a:r>
            <a:endParaRPr/>
          </a:p>
          <a:p>
            <a:pPr indent="0" lvl="0" marL="0" rtl="0" algn="l">
              <a:spcBef>
                <a:spcPts val="0"/>
              </a:spcBef>
              <a:spcAft>
                <a:spcPts val="0"/>
              </a:spcAft>
              <a:buNone/>
            </a:pPr>
            <a:r>
              <a:rPr lang="es"/>
              <a:t>Venta de </a:t>
            </a:r>
            <a:r>
              <a:rPr lang="es"/>
              <a:t>información</a:t>
            </a:r>
            <a:r>
              <a:rPr lang="es"/>
              <a:t> mediante big data/data mining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963e642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963e642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MIKE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63e6424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63e6424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63e642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63e642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lo que es respecta a la </a:t>
            </a:r>
            <a:r>
              <a:rPr lang="es"/>
              <a:t>tecnología</a:t>
            </a:r>
            <a:r>
              <a:rPr lang="es"/>
              <a:t> a utilizar utilizaremos para la base de datos SQL Server 2014, para el BackEnd .NET y para el Front IONIC.</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63e642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63e642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un futuro cercano vamos a :</a:t>
            </a:r>
            <a:endParaRPr/>
          </a:p>
          <a:p>
            <a:pPr indent="0" lvl="0" marL="0" rtl="0" algn="l">
              <a:spcBef>
                <a:spcPts val="0"/>
              </a:spcBef>
              <a:spcAft>
                <a:spcPts val="0"/>
              </a:spcAft>
              <a:buNone/>
            </a:pPr>
            <a:r>
              <a:rPr lang="es"/>
              <a:t>Crear una plataforma para vender los productos a los usuarios.</a:t>
            </a:r>
            <a:endParaRPr/>
          </a:p>
          <a:p>
            <a:pPr indent="0" lvl="0" marL="0" rtl="0" algn="l">
              <a:spcBef>
                <a:spcPts val="0"/>
              </a:spcBef>
              <a:spcAft>
                <a:spcPts val="0"/>
              </a:spcAft>
              <a:buNone/>
            </a:pPr>
            <a:r>
              <a:rPr lang="es"/>
              <a:t>También vamos a crea</a:t>
            </a:r>
            <a:r>
              <a:rPr lang="es"/>
              <a:t>r un sistema de logros y recompensas.</a:t>
            </a:r>
            <a:endParaRPr/>
          </a:p>
          <a:p>
            <a:pPr indent="0" lvl="0" marL="0" rtl="0" algn="l">
              <a:spcBef>
                <a:spcPts val="0"/>
              </a:spcBef>
              <a:spcAft>
                <a:spcPts val="0"/>
              </a:spcAft>
              <a:buClr>
                <a:schemeClr val="dk1"/>
              </a:buClr>
              <a:buSzPts val="1100"/>
              <a:buFont typeface="Arial"/>
              <a:buNone/>
            </a:pPr>
            <a:r>
              <a:rPr lang="es">
                <a:solidFill>
                  <a:schemeClr val="dk1"/>
                </a:solidFill>
              </a:rPr>
              <a:t>Y para los más chicos, crearemos juegos para la concientización.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Aquellos usuarios que quieran aportar pueden donar productos para reciclables o productos transformados, para que otros puedan </a:t>
            </a:r>
            <a:r>
              <a:rPr lang="es"/>
              <a:t>encajarse</a:t>
            </a:r>
            <a:r>
              <a:rPr lang="es"/>
              <a:t> o talleres para crear productos para los </a:t>
            </a:r>
            <a:r>
              <a:rPr lang="es"/>
              <a:t>más</a:t>
            </a:r>
            <a:r>
              <a:rPr lang="es"/>
              <a:t> necesitados, haciendo campaña con alguna ONG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963e6424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963e6424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TOTALESSSS!!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963e642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963e642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LUCAS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Hoy se producen y se descartan en el país unas 200.000 toneladas anuales de envases PET, y si bien son perfectamente reciclables, sólo se recuperan con este fin unas 70.000 toneladas (un 30%). Estas montañas literales de plástico generan, además del daño ambiental, una oportunidad de negocios desaprovechada. Es más, con la cantidad de botellas que se tiran diariamente se podría construir un edificio del tamaño de las torres Le Parc por día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969c424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969c424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re duro el luquitas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67a5ec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67a5ec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LUCAS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la Argentina existe poca concientización sobre lo que se puede reutilizar.</a:t>
            </a:r>
            <a:endParaRPr/>
          </a:p>
          <a:p>
            <a:pPr indent="0" lvl="0" marL="0" rtl="0" algn="l">
              <a:spcBef>
                <a:spcPts val="0"/>
              </a:spcBef>
              <a:spcAft>
                <a:spcPts val="0"/>
              </a:spcAft>
              <a:buNone/>
            </a:pPr>
            <a:r>
              <a:rPr lang="es"/>
              <a:t>Esto trae aparejado un exceso de desechos que se podrían evitar.</a:t>
            </a:r>
            <a:endParaRPr/>
          </a:p>
          <a:p>
            <a:pPr indent="0" lvl="0" marL="0" rtl="0" algn="l">
              <a:spcBef>
                <a:spcPts val="0"/>
              </a:spcBef>
              <a:spcAft>
                <a:spcPts val="0"/>
              </a:spcAft>
              <a:buNone/>
            </a:pPr>
            <a:r>
              <a:rPr lang="es"/>
              <a:t>Actualmente existen muchas guías dispersas en la web  los cuales nos obligan a buscar por distintos sitios y no tenemos conocimiento si a alguien le sirvio o no, ya que los comentarios son escasos.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63e6424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63e642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ROBER</a:t>
            </a:r>
            <a:endParaRPr/>
          </a:p>
          <a:p>
            <a:pPr indent="0" lvl="0" marL="0" rtl="0" algn="l">
              <a:spcBef>
                <a:spcPts val="0"/>
              </a:spcBef>
              <a:spcAft>
                <a:spcPts val="0"/>
              </a:spcAft>
              <a:buNone/>
            </a:pPr>
            <a:r>
              <a:rPr lang="es"/>
              <a:t>Nuestra propuesta es una </a:t>
            </a:r>
            <a:r>
              <a:rPr lang="es"/>
              <a:t>aplicación</a:t>
            </a:r>
            <a:r>
              <a:rPr lang="es"/>
              <a:t> </a:t>
            </a:r>
            <a:r>
              <a:rPr lang="es"/>
              <a:t>móvil</a:t>
            </a:r>
            <a:r>
              <a:rPr lang="es"/>
              <a:t> que brinda </a:t>
            </a:r>
            <a:r>
              <a:rPr lang="es"/>
              <a:t>información</a:t>
            </a:r>
            <a:r>
              <a:rPr lang="es"/>
              <a:t> sobre </a:t>
            </a:r>
            <a:r>
              <a:rPr lang="es"/>
              <a:t>cómo</a:t>
            </a:r>
            <a:r>
              <a:rPr lang="es"/>
              <a:t> reutilizar objetos que ya no utilizan.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63e642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63e642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Bien, vamos a explicar </a:t>
            </a:r>
            <a:r>
              <a:rPr lang="es"/>
              <a:t>cómo</a:t>
            </a:r>
            <a:r>
              <a:rPr lang="es"/>
              <a:t> funciona nuestra app.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67a5e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67a5e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Simple, m</a:t>
            </a:r>
            <a:r>
              <a:rPr lang="es">
                <a:solidFill>
                  <a:schemeClr val="dk1"/>
                </a:solidFill>
              </a:rPr>
              <a:t>ediante el uso de la cámara del celular y la inteligencia artificial de nuestra app se identifica el objeto que tenemos en frente.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726e4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726e4e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Inmediatamente la app nos muestra los resultados de las posibles transformaciones para este objeto. </a:t>
            </a:r>
            <a:r>
              <a:rPr lang="es">
                <a:solidFill>
                  <a:schemeClr val="dk1"/>
                </a:solidFill>
              </a:rPr>
              <a:t>Seleccionamos 1 de la lista...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726e4e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726e4e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ROBER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...y la app pasa a mostrarnos una guia con fotos, de los pasos a seguir para llegar a la </a:t>
            </a:r>
            <a:r>
              <a:rPr lang="es">
                <a:solidFill>
                  <a:schemeClr val="dk1"/>
                </a:solidFill>
              </a:rPr>
              <a:t>transformación</a:t>
            </a:r>
            <a:r>
              <a:rPr lang="es">
                <a:solidFill>
                  <a:schemeClr val="dk1"/>
                </a:solidFill>
              </a:rPr>
              <a:t>. </a:t>
            </a:r>
            <a:endParaRPr>
              <a:solidFill>
                <a:schemeClr val="dk1"/>
              </a:solidFill>
            </a:endParaRPr>
          </a:p>
          <a:p>
            <a:pPr indent="0" lvl="0" marL="0" rtl="0" algn="l">
              <a:spcBef>
                <a:spcPts val="0"/>
              </a:spcBef>
              <a:spcAft>
                <a:spcPts val="0"/>
              </a:spcAft>
              <a:buNone/>
            </a:pPr>
            <a:r>
              <a:rPr lang="es">
                <a:solidFill>
                  <a:schemeClr val="dk1"/>
                </a:solidFill>
              </a:rPr>
              <a:t>Ademas se acompaña con </a:t>
            </a:r>
            <a:r>
              <a:rPr lang="es">
                <a:solidFill>
                  <a:schemeClr val="dk1"/>
                </a:solidFill>
              </a:rPr>
              <a:t>imágenes</a:t>
            </a:r>
            <a:r>
              <a:rPr lang="es">
                <a:solidFill>
                  <a:schemeClr val="dk1"/>
                </a:solidFill>
              </a:rPr>
              <a:t> de otras redes sociales como Pinterest y videos de Youtube para tener una mayor disponibilidad de ideas. </a:t>
            </a:r>
            <a:endParaRPr>
              <a:solidFill>
                <a:schemeClr val="dk1"/>
              </a:solidFill>
            </a:endParaRPr>
          </a:p>
          <a:p>
            <a:pPr indent="0" lvl="0" marL="0" rtl="0" algn="l">
              <a:spcBef>
                <a:spcPts val="0"/>
              </a:spcBef>
              <a:spcAft>
                <a:spcPts val="0"/>
              </a:spcAft>
              <a:buNone/>
            </a:pPr>
            <a:r>
              <a:rPr lang="es">
                <a:solidFill>
                  <a:schemeClr val="dk1"/>
                </a:solidFill>
              </a:rPr>
              <a:t>Una vez finalizado, el usuario puede participar comentando </a:t>
            </a:r>
            <a:r>
              <a:rPr lang="es">
                <a:solidFill>
                  <a:schemeClr val="dk1"/>
                </a:solidFill>
              </a:rPr>
              <a:t>cómo</a:t>
            </a:r>
            <a:r>
              <a:rPr lang="es">
                <a:solidFill>
                  <a:schemeClr val="dk1"/>
                </a:solidFill>
              </a:rPr>
              <a:t> fue su experiencia , puntuarla, y compartir su </a:t>
            </a:r>
            <a:r>
              <a:rPr lang="es">
                <a:solidFill>
                  <a:schemeClr val="dk1"/>
                </a:solidFill>
              </a:rPr>
              <a:t>transformación</a:t>
            </a:r>
            <a:r>
              <a:rPr lang="es">
                <a:solidFill>
                  <a:schemeClr val="dk1"/>
                </a:solidFill>
              </a:rPr>
              <a:t> con otros usuarios.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AA8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log.oxfamintermon.org/diy-para-reciclar-botellas-de-plastico-y-crear-juguetes/" TargetMode="External"/><Relationship Id="rId4" Type="http://schemas.openxmlformats.org/officeDocument/2006/relationships/hyperlink" Target="https://blog.oxfamintermon.org/6-ideas-para-reutilizar-productos-cotidian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5.jp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192875" y="192050"/>
            <a:ext cx="5422400" cy="100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0" y="1962150"/>
            <a:ext cx="91440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6000">
                <a:solidFill>
                  <a:srgbClr val="FFFFFF"/>
                </a:solidFill>
              </a:rPr>
              <a:t>BENEFICIOS</a:t>
            </a:r>
            <a:r>
              <a:rPr lang="es" sz="6000">
                <a:solidFill>
                  <a:srgbClr val="FFFFFF"/>
                </a:solidFill>
              </a:rPr>
              <a:t> </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BENEFICIOS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graphicFrame>
        <p:nvGraphicFramePr>
          <p:cNvPr id="121" name="Google Shape;121;p23"/>
          <p:cNvGraphicFramePr/>
          <p:nvPr/>
        </p:nvGraphicFramePr>
        <p:xfrm>
          <a:off x="952500" y="1152475"/>
          <a:ext cx="3000000" cy="3000000"/>
        </p:xfrm>
        <a:graphic>
          <a:graphicData uri="http://schemas.openxmlformats.org/drawingml/2006/table">
            <a:tbl>
              <a:tblPr>
                <a:noFill/>
                <a:tableStyleId>{D1EA4C4C-DAC3-48FD-89D7-9AC2B0A859F0}</a:tableStyleId>
              </a:tblPr>
              <a:tblGrid>
                <a:gridCol w="3619500"/>
                <a:gridCol w="3619500"/>
              </a:tblGrid>
              <a:tr h="889675">
                <a:tc>
                  <a:txBody>
                    <a:bodyPr/>
                    <a:lstStyle/>
                    <a:p>
                      <a:pPr indent="0" lvl="0" marL="0" rtl="0" algn="ctr">
                        <a:spcBef>
                          <a:spcPts val="0"/>
                        </a:spcBef>
                        <a:spcAft>
                          <a:spcPts val="0"/>
                        </a:spcAft>
                        <a:buNone/>
                      </a:pPr>
                      <a:r>
                        <a:rPr lang="es" sz="1800">
                          <a:solidFill>
                            <a:srgbClr val="FFFFFF"/>
                          </a:solidFill>
                        </a:rPr>
                        <a:t>MEDIO AMBIENTE</a:t>
                      </a:r>
                      <a:endParaRPr sz="18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s" sz="1800">
                          <a:solidFill>
                            <a:srgbClr val="FFFFFF"/>
                          </a:solidFill>
                        </a:rPr>
                        <a:t>USUARIO</a:t>
                      </a:r>
                      <a:endParaRPr sz="1800">
                        <a:solidFill>
                          <a:srgbClr val="FFFFFF"/>
                        </a:solidFill>
                      </a:endParaRPr>
                    </a:p>
                  </a:txBody>
                  <a:tcPr marT="91425" marB="91425" marR="91425" marL="91425" anchor="ctr"/>
                </a:tc>
              </a:tr>
              <a:tr h="863850">
                <a:tc>
                  <a:txBody>
                    <a:bodyPr/>
                    <a:lstStyle/>
                    <a:p>
                      <a:pPr indent="-342900" lvl="0" marL="457200" rtl="0" algn="l">
                        <a:spcBef>
                          <a:spcPts val="0"/>
                        </a:spcBef>
                        <a:spcAft>
                          <a:spcPts val="0"/>
                        </a:spcAft>
                        <a:buClr>
                          <a:srgbClr val="FFFFFF"/>
                        </a:buClr>
                        <a:buSzPts val="1800"/>
                        <a:buChar char="●"/>
                      </a:pPr>
                      <a:r>
                        <a:rPr lang="es" sz="1800">
                          <a:solidFill>
                            <a:srgbClr val="FFFFFF"/>
                          </a:solidFill>
                        </a:rPr>
                        <a:t>disminución de consumo de recursos</a:t>
                      </a:r>
                      <a:endParaRPr sz="1800">
                        <a:solidFill>
                          <a:srgbClr val="FFFFFF"/>
                        </a:solidFill>
                      </a:endParaRPr>
                    </a:p>
                  </a:txBody>
                  <a:tcPr marT="91425" marB="91425" marR="91425" marL="91425" anchor="ctr"/>
                </a:tc>
                <a:tc>
                  <a:txBody>
                    <a:bodyPr/>
                    <a:lstStyle/>
                    <a:p>
                      <a:pPr indent="-342900" lvl="0" marL="457200" rtl="0" algn="l">
                        <a:spcBef>
                          <a:spcPts val="0"/>
                        </a:spcBef>
                        <a:spcAft>
                          <a:spcPts val="0"/>
                        </a:spcAft>
                        <a:buClr>
                          <a:srgbClr val="FFFFFF"/>
                        </a:buClr>
                        <a:buSzPts val="1800"/>
                        <a:buChar char="●"/>
                      </a:pPr>
                      <a:r>
                        <a:rPr lang="es" sz="1800">
                          <a:solidFill>
                            <a:srgbClr val="FFFFFF"/>
                          </a:solidFill>
                        </a:rPr>
                        <a:t>aporte a la economía doméstica</a:t>
                      </a:r>
                      <a:endParaRPr sz="1800">
                        <a:solidFill>
                          <a:srgbClr val="FFFFFF"/>
                        </a:solidFill>
                      </a:endParaRPr>
                    </a:p>
                  </a:txBody>
                  <a:tcPr marT="91425" marB="91425" marR="91425" marL="91425" anchor="ctr"/>
                </a:tc>
              </a:tr>
              <a:tr h="863850">
                <a:tc>
                  <a:txBody>
                    <a:bodyPr/>
                    <a:lstStyle/>
                    <a:p>
                      <a:pPr indent="-342900" lvl="0" marL="457200" rtl="0" algn="l">
                        <a:spcBef>
                          <a:spcPts val="0"/>
                        </a:spcBef>
                        <a:spcAft>
                          <a:spcPts val="0"/>
                        </a:spcAft>
                        <a:buClr>
                          <a:srgbClr val="FFFFFF"/>
                        </a:buClr>
                        <a:buSzPts val="1800"/>
                        <a:buChar char="●"/>
                      </a:pPr>
                      <a:r>
                        <a:rPr lang="es" sz="1800">
                          <a:solidFill>
                            <a:srgbClr val="FFFFFF"/>
                          </a:solidFill>
                        </a:rPr>
                        <a:t>menor producción de desechos</a:t>
                      </a:r>
                      <a:endParaRPr sz="1800">
                        <a:solidFill>
                          <a:srgbClr val="FFFFFF"/>
                        </a:solidFill>
                      </a:endParaRPr>
                    </a:p>
                  </a:txBody>
                  <a:tcPr marT="91425" marB="91425" marR="91425" marL="91425" anchor="ctr"/>
                </a:tc>
                <a:tc>
                  <a:txBody>
                    <a:bodyPr/>
                    <a:lstStyle/>
                    <a:p>
                      <a:pPr indent="-342900" lvl="0" marL="457200" rtl="0" algn="l">
                        <a:spcBef>
                          <a:spcPts val="0"/>
                        </a:spcBef>
                        <a:spcAft>
                          <a:spcPts val="0"/>
                        </a:spcAft>
                        <a:buClr>
                          <a:srgbClr val="FFFFFF"/>
                        </a:buClr>
                        <a:buSzPts val="1800"/>
                        <a:buChar char="●"/>
                      </a:pPr>
                      <a:r>
                        <a:rPr lang="es" sz="1800">
                          <a:solidFill>
                            <a:srgbClr val="FFFFFF"/>
                          </a:solidFill>
                        </a:rPr>
                        <a:t>reducción de tiempo en búsquedas</a:t>
                      </a:r>
                      <a:endParaRPr sz="1800">
                        <a:solidFill>
                          <a:srgbClr val="FFFFFF"/>
                        </a:solidFill>
                      </a:endParaRPr>
                    </a:p>
                  </a:txBody>
                  <a:tcPr marT="91425" marB="91425" marR="91425" marL="91425" anchor="ctr"/>
                </a:tc>
              </a:tr>
              <a:tr h="863850">
                <a:tc>
                  <a:txBody>
                    <a:bodyPr/>
                    <a:lstStyle/>
                    <a:p>
                      <a:pPr indent="-342900" lvl="0" marL="457200" rtl="0" algn="l">
                        <a:spcBef>
                          <a:spcPts val="0"/>
                        </a:spcBef>
                        <a:spcAft>
                          <a:spcPts val="0"/>
                        </a:spcAft>
                        <a:buClr>
                          <a:srgbClr val="FFFFFF"/>
                        </a:buClr>
                        <a:buSzPts val="1800"/>
                        <a:buChar char="●"/>
                      </a:pPr>
                      <a:r>
                        <a:rPr lang="es" sz="1800">
                          <a:solidFill>
                            <a:srgbClr val="FFFFFF"/>
                          </a:solidFill>
                        </a:rPr>
                        <a:t>reduccion de contaminacion</a:t>
                      </a:r>
                      <a:endParaRPr sz="1800">
                        <a:solidFill>
                          <a:srgbClr val="FFFFFF"/>
                        </a:solidFill>
                      </a:endParaRPr>
                    </a:p>
                  </a:txBody>
                  <a:tcPr marT="91425" marB="91425" marR="91425" marL="91425" anchor="ctr"/>
                </a:tc>
                <a:tc>
                  <a:txBody>
                    <a:bodyPr/>
                    <a:lstStyle/>
                    <a:p>
                      <a:pPr indent="-342900" lvl="0" marL="457200" rtl="0" algn="l">
                        <a:spcBef>
                          <a:spcPts val="0"/>
                        </a:spcBef>
                        <a:spcAft>
                          <a:spcPts val="0"/>
                        </a:spcAft>
                        <a:buClr>
                          <a:srgbClr val="FFFFFF"/>
                        </a:buClr>
                        <a:buSzPts val="1800"/>
                        <a:buChar char="●"/>
                      </a:pPr>
                      <a:r>
                        <a:rPr lang="es" sz="1800">
                          <a:solidFill>
                            <a:srgbClr val="FFFFFF"/>
                          </a:solidFill>
                        </a:rPr>
                        <a:t>información validada por usuarios</a:t>
                      </a:r>
                      <a:endParaRPr sz="1800">
                        <a:solidFill>
                          <a:srgbClr val="FFFFFF"/>
                        </a:solidFill>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0" y="1962150"/>
            <a:ext cx="91440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6000">
                <a:solidFill>
                  <a:srgbClr val="FFFFFF"/>
                </a:solidFill>
              </a:rPr>
              <a:t>COMPETENCIA</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COMPETENCIA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32" name="Google Shape;132;p25"/>
          <p:cNvGraphicFramePr/>
          <p:nvPr/>
        </p:nvGraphicFramePr>
        <p:xfrm>
          <a:off x="952500" y="1243625"/>
          <a:ext cx="3000000" cy="3000000"/>
        </p:xfrm>
        <a:graphic>
          <a:graphicData uri="http://schemas.openxmlformats.org/drawingml/2006/table">
            <a:tbl>
              <a:tblPr>
                <a:noFill/>
                <a:tableStyleId>{D1EA4C4C-DAC3-48FD-89D7-9AC2B0A859F0}</a:tableStyleId>
              </a:tblPr>
              <a:tblGrid>
                <a:gridCol w="2413000"/>
                <a:gridCol w="2413000"/>
                <a:gridCol w="2413000"/>
              </a:tblGrid>
              <a:tr h="614325">
                <a:tc>
                  <a:txBody>
                    <a:bodyPr/>
                    <a:lstStyle/>
                    <a:p>
                      <a:pPr indent="0" lvl="0" marL="0" rtl="0" algn="ctr">
                        <a:spcBef>
                          <a:spcPts val="0"/>
                        </a:spcBef>
                        <a:spcAft>
                          <a:spcPts val="0"/>
                        </a:spcAft>
                        <a:buNone/>
                      </a:pPr>
                      <a:r>
                        <a:rPr lang="es" sz="1800"/>
                        <a:t>Webs</a:t>
                      </a:r>
                      <a:endParaRPr sz="1800"/>
                    </a:p>
                  </a:txBody>
                  <a:tcPr marT="91425" marB="91425" marR="91425" marL="91425" anchor="ctr"/>
                </a:tc>
                <a:tc>
                  <a:txBody>
                    <a:bodyPr/>
                    <a:lstStyle/>
                    <a:p>
                      <a:pPr indent="0" lvl="0" marL="0" rtl="0" algn="ctr">
                        <a:spcBef>
                          <a:spcPts val="0"/>
                        </a:spcBef>
                        <a:spcAft>
                          <a:spcPts val="0"/>
                        </a:spcAft>
                        <a:buNone/>
                      </a:pPr>
                      <a:r>
                        <a:rPr i="1" lang="es" sz="1800"/>
                        <a:t>Reciclaje Creativo</a:t>
                      </a:r>
                      <a:endParaRPr i="1" sz="1800"/>
                    </a:p>
                    <a:p>
                      <a:pPr indent="0" lvl="0" marL="0" rtl="0" algn="ctr">
                        <a:spcBef>
                          <a:spcPts val="0"/>
                        </a:spcBef>
                        <a:spcAft>
                          <a:spcPts val="0"/>
                        </a:spcAft>
                        <a:buNone/>
                      </a:pPr>
                      <a:r>
                        <a:rPr lang="es" sz="1100"/>
                        <a:t>app </a:t>
                      </a:r>
                      <a:r>
                        <a:rPr lang="es" sz="1100"/>
                        <a:t>móvil</a:t>
                      </a:r>
                      <a:endParaRPr sz="1100"/>
                    </a:p>
                  </a:txBody>
                  <a:tcPr marT="91425" marB="91425" marR="91425" marL="91425" anchor="ctr"/>
                </a:tc>
                <a:tc>
                  <a:txBody>
                    <a:bodyPr/>
                    <a:lstStyle/>
                    <a:p>
                      <a:pPr indent="0" lvl="0" marL="0" rtl="0" algn="ctr">
                        <a:spcBef>
                          <a:spcPts val="0"/>
                        </a:spcBef>
                        <a:spcAft>
                          <a:spcPts val="0"/>
                        </a:spcAft>
                        <a:buNone/>
                      </a:pPr>
                      <a:r>
                        <a:rPr i="1" lang="es" sz="2000">
                          <a:latin typeface="Nunito"/>
                          <a:ea typeface="Nunito"/>
                          <a:cs typeface="Nunito"/>
                          <a:sym typeface="Nunito"/>
                        </a:rPr>
                        <a:t>todavia</a:t>
                      </a:r>
                      <a:r>
                        <a:rPr b="1" i="1" lang="es" sz="2000">
                          <a:latin typeface="Nunito"/>
                          <a:ea typeface="Nunito"/>
                          <a:cs typeface="Nunito"/>
                          <a:sym typeface="Nunito"/>
                        </a:rPr>
                        <a:t>sirve</a:t>
                      </a:r>
                      <a:endParaRPr b="1" i="1" sz="2000">
                        <a:latin typeface="Nunito"/>
                        <a:ea typeface="Nunito"/>
                        <a:cs typeface="Nunito"/>
                        <a:sym typeface="Nunito"/>
                      </a:endParaRPr>
                    </a:p>
                    <a:p>
                      <a:pPr indent="0" lvl="0" marL="0" rtl="0" algn="ctr">
                        <a:spcBef>
                          <a:spcPts val="0"/>
                        </a:spcBef>
                        <a:spcAft>
                          <a:spcPts val="0"/>
                        </a:spcAft>
                        <a:buNone/>
                      </a:pPr>
                      <a:r>
                        <a:rPr lang="es" sz="1100">
                          <a:latin typeface="Nunito"/>
                          <a:ea typeface="Nunito"/>
                          <a:cs typeface="Nunito"/>
                          <a:sym typeface="Nunito"/>
                        </a:rPr>
                        <a:t>app </a:t>
                      </a:r>
                      <a:r>
                        <a:rPr lang="es" sz="1100">
                          <a:latin typeface="Nunito"/>
                          <a:ea typeface="Nunito"/>
                          <a:cs typeface="Nunito"/>
                          <a:sym typeface="Nunito"/>
                        </a:rPr>
                        <a:t>móvil</a:t>
                      </a:r>
                      <a:endParaRPr sz="1100">
                        <a:latin typeface="Nunito"/>
                        <a:ea typeface="Nunito"/>
                        <a:cs typeface="Nunito"/>
                        <a:sym typeface="Nunito"/>
                      </a:endParaRPr>
                    </a:p>
                  </a:txBody>
                  <a:tcPr marT="91425" marB="91425" marR="91425" marL="91425" anchor="ctr"/>
                </a:tc>
              </a:tr>
              <a:tr h="685325">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s"/>
                        <a:t>Ilustraciones</a:t>
                      </a:r>
                      <a:endParaRPr/>
                    </a:p>
                  </a:txBody>
                  <a:tcPr marT="91425" marB="91425" marR="91425" marL="91425" anchor="ctr"/>
                </a:tc>
                <a:tc>
                  <a:txBody>
                    <a:bodyPr/>
                    <a:lstStyle/>
                    <a:p>
                      <a:pPr indent="0" lvl="0" marL="0" rtl="0" algn="l">
                        <a:spcBef>
                          <a:spcPts val="0"/>
                        </a:spcBef>
                        <a:spcAft>
                          <a:spcPts val="0"/>
                        </a:spcAft>
                        <a:buNone/>
                      </a:pPr>
                      <a:r>
                        <a:rPr lang="es"/>
                        <a:t>Ilustraciones + texto + video</a:t>
                      </a:r>
                      <a:endParaRPr/>
                    </a:p>
                  </a:txBody>
                  <a:tcPr marT="91425" marB="91425" marR="91425" marL="91425" anchor="ctr"/>
                </a:tc>
              </a:tr>
              <a:tr h="507000">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s"/>
                        <a:t>no feedback</a:t>
                      </a:r>
                      <a:endParaRPr/>
                    </a:p>
                  </a:txBody>
                  <a:tcPr marT="91425" marB="91425" marR="91425" marL="91425" anchor="ctr"/>
                </a:tc>
                <a:tc>
                  <a:txBody>
                    <a:bodyPr/>
                    <a:lstStyle/>
                    <a:p>
                      <a:pPr indent="0" lvl="0" marL="0" rtl="0" algn="l">
                        <a:spcBef>
                          <a:spcPts val="0"/>
                        </a:spcBef>
                        <a:spcAft>
                          <a:spcPts val="0"/>
                        </a:spcAft>
                        <a:buNone/>
                      </a:pPr>
                      <a:r>
                        <a:rPr lang="es"/>
                        <a:t>feedback de publicaciones</a:t>
                      </a:r>
                      <a:endParaRPr/>
                    </a:p>
                  </a:txBody>
                  <a:tcPr marT="91425" marB="91425" marR="91425" marL="91425" anchor="ctr"/>
                </a:tc>
              </a:tr>
              <a:tr h="507000">
                <a:tc>
                  <a:txBody>
                    <a:bodyPr/>
                    <a:lstStyle/>
                    <a:p>
                      <a:pPr indent="0" lvl="0" marL="0" rtl="0" algn="l">
                        <a:spcBef>
                          <a:spcPts val="0"/>
                        </a:spcBef>
                        <a:spcAft>
                          <a:spcPts val="0"/>
                        </a:spcAft>
                        <a:buNone/>
                      </a:pPr>
                      <a:r>
                        <a:rPr lang="es"/>
                        <a:t>.</a:t>
                      </a:r>
                      <a:endParaRPr/>
                    </a:p>
                  </a:txBody>
                  <a:tcPr marT="91425" marB="91425" marR="91425" marL="91425" anchor="ctr"/>
                </a:tc>
                <a:tc>
                  <a:txBody>
                    <a:bodyPr/>
                    <a:lstStyle/>
                    <a:p>
                      <a:pPr indent="0" lvl="0" marL="0" rtl="0" algn="l">
                        <a:spcBef>
                          <a:spcPts val="0"/>
                        </a:spcBef>
                        <a:spcAft>
                          <a:spcPts val="0"/>
                        </a:spcAft>
                        <a:buNone/>
                      </a:pPr>
                      <a:r>
                        <a:rPr lang="es"/>
                        <a:t>no posee buscador</a:t>
                      </a:r>
                      <a:endParaRPr/>
                    </a:p>
                  </a:txBody>
                  <a:tcPr marT="91425" marB="91425" marR="91425" marL="91425" anchor="ctr"/>
                </a:tc>
                <a:tc>
                  <a:txBody>
                    <a:bodyPr/>
                    <a:lstStyle/>
                    <a:p>
                      <a:pPr indent="0" lvl="0" marL="0" rtl="0" algn="l">
                        <a:spcBef>
                          <a:spcPts val="0"/>
                        </a:spcBef>
                        <a:spcAft>
                          <a:spcPts val="0"/>
                        </a:spcAft>
                        <a:buNone/>
                      </a:pPr>
                      <a:r>
                        <a:rPr lang="es"/>
                        <a:t>búsqueda</a:t>
                      </a:r>
                      <a:r>
                        <a:rPr lang="es"/>
                        <a:t> con </a:t>
                      </a:r>
                      <a:r>
                        <a:rPr lang="es"/>
                        <a:t>cámara</a:t>
                      </a:r>
                      <a:endParaRPr/>
                    </a:p>
                  </a:txBody>
                  <a:tcPr marT="91425" marB="91425" marR="91425" marL="91425" anchor="ctr"/>
                </a:tc>
              </a:tr>
              <a:tr h="685325">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a:solidFill>
                            <a:schemeClr val="dk1"/>
                          </a:solidFill>
                        </a:rPr>
                        <a:t>Excesiva publicidad</a:t>
                      </a:r>
                      <a:endParaRPr>
                        <a:solidFill>
                          <a:schemeClr val="dk1"/>
                        </a:solidFill>
                      </a:endParaRPr>
                    </a:p>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
                          <a:solidFill>
                            <a:schemeClr val="dk1"/>
                          </a:solidFill>
                        </a:rPr>
                        <a:t>Poca publicidad</a:t>
                      </a:r>
                      <a:endParaRPr>
                        <a:solidFill>
                          <a:schemeClr val="dk1"/>
                        </a:solidFill>
                      </a:endParaRPr>
                    </a:p>
                    <a:p>
                      <a:pPr indent="0" lvl="0" marL="0" rtl="0" algn="l">
                        <a:spcBef>
                          <a:spcPts val="0"/>
                        </a:spcBef>
                        <a:spcAft>
                          <a:spcPts val="0"/>
                        </a:spcAft>
                        <a:buNone/>
                      </a:pPr>
                      <a:r>
                        <a:t/>
                      </a:r>
                      <a:endParaRPr/>
                    </a:p>
                  </a:txBody>
                  <a:tcPr marT="91425" marB="91425" marR="91425" marL="91425" anchor="ctr"/>
                </a:tc>
              </a:tr>
              <a:tr h="507000">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s">
                          <a:solidFill>
                            <a:schemeClr val="dk1"/>
                          </a:solidFill>
                        </a:rPr>
                        <a:t>No se puede agregar contenido</a:t>
                      </a:r>
                      <a:endParaRPr>
                        <a:solidFill>
                          <a:schemeClr val="dk1"/>
                        </a:solidFill>
                      </a:endParaRPr>
                    </a:p>
                  </a:txBody>
                  <a:tcPr marT="91425" marB="91425" marR="91425" marL="91425" anchor="ctr"/>
                </a:tc>
                <a:tc>
                  <a:txBody>
                    <a:bodyPr/>
                    <a:lstStyle/>
                    <a:p>
                      <a:pPr indent="0" lvl="0" marL="0" rtl="0" algn="l">
                        <a:spcBef>
                          <a:spcPts val="0"/>
                        </a:spcBef>
                        <a:spcAft>
                          <a:spcPts val="0"/>
                        </a:spcAft>
                        <a:buNone/>
                      </a:pPr>
                      <a:r>
                        <a:rPr lang="es">
                          <a:solidFill>
                            <a:schemeClr val="dk1"/>
                          </a:solidFill>
                        </a:rPr>
                        <a:t>Agregar contenido</a:t>
                      </a:r>
                      <a:endParaRPr>
                        <a:solidFill>
                          <a:schemeClr val="dk1"/>
                        </a:solidFill>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 DE NEGOCIO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6"/>
          <p:cNvPicPr preferRelativeResize="0"/>
          <p:nvPr/>
        </p:nvPicPr>
        <p:blipFill>
          <a:blip r:embed="rId3">
            <a:alphaModFix/>
          </a:blip>
          <a:stretch>
            <a:fillRect/>
          </a:stretch>
        </p:blipFill>
        <p:spPr>
          <a:xfrm>
            <a:off x="435313" y="1276425"/>
            <a:ext cx="8273381" cy="351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ADVISORS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es" sz="2250">
                <a:solidFill>
                  <a:srgbClr val="333333"/>
                </a:solidFill>
              </a:rPr>
              <a:t>Reutilizar cosas cotidianas, ¿qué ganamos con ello?</a:t>
            </a:r>
            <a:endParaRPr sz="2250">
              <a:solidFill>
                <a:srgbClr val="333333"/>
              </a:solidFill>
            </a:endParaRPr>
          </a:p>
          <a:p>
            <a:pPr indent="0" lvl="0" marL="0" rtl="0" algn="l">
              <a:spcBef>
                <a:spcPts val="800"/>
              </a:spcBef>
              <a:spcAft>
                <a:spcPts val="0"/>
              </a:spcAft>
              <a:buClr>
                <a:schemeClr val="dk1"/>
              </a:buClr>
              <a:buSzPts val="1100"/>
              <a:buFont typeface="Arial"/>
              <a:buNone/>
            </a:pPr>
            <a:r>
              <a:rPr lang="es" sz="1300">
                <a:solidFill>
                  <a:srgbClr val="333333"/>
                </a:solidFill>
              </a:rPr>
              <a:t>Podría pensarse que </a:t>
            </a:r>
            <a:r>
              <a:rPr lang="es" sz="1300" u="sng">
                <a:solidFill>
                  <a:srgbClr val="71A237"/>
                </a:solidFill>
                <a:hlinkClick r:id="rId3"/>
              </a:rPr>
              <a:t>reutilizar una botella de plástico</a:t>
            </a:r>
            <a:r>
              <a:rPr lang="es" sz="1300">
                <a:solidFill>
                  <a:srgbClr val="333333"/>
                </a:solidFill>
              </a:rPr>
              <a:t>, una lata o un tapón de corcho no es una acción de mucha trascendencia. Sí que lo es. De hecho, ni te imaginas todo lo que podría conseguirse a nivel global si </a:t>
            </a:r>
            <a:r>
              <a:rPr lang="es" sz="1300" u="sng">
                <a:solidFill>
                  <a:srgbClr val="71A237"/>
                </a:solidFill>
                <a:hlinkClick r:id="rId4"/>
              </a:rPr>
              <a:t>reutilizar cosas</a:t>
            </a:r>
            <a:r>
              <a:rPr lang="es" sz="1300">
                <a:solidFill>
                  <a:srgbClr val="333333"/>
                </a:solidFill>
              </a:rPr>
              <a:t> fuese una práctica extendida. Descubre a continuación los beneficios de hacerlo:</a:t>
            </a:r>
            <a:endParaRPr sz="1300">
              <a:solidFill>
                <a:srgbClr val="333333"/>
              </a:solidFill>
            </a:endParaRPr>
          </a:p>
          <a:p>
            <a:pPr indent="-311150" lvl="0" marL="647700" marR="190500" rtl="0" algn="l">
              <a:spcBef>
                <a:spcPts val="3000"/>
              </a:spcBef>
              <a:spcAft>
                <a:spcPts val="0"/>
              </a:spcAft>
              <a:buClr>
                <a:srgbClr val="333333"/>
              </a:buClr>
              <a:buSzPts val="1300"/>
              <a:buChar char="●"/>
            </a:pPr>
            <a:r>
              <a:rPr lang="es">
                <a:solidFill>
                  <a:srgbClr val="333333"/>
                </a:solidFill>
              </a:rPr>
              <a:t>Supone un significativo ahorro en materias primas</a:t>
            </a:r>
            <a:br>
              <a:rPr lang="es">
                <a:solidFill>
                  <a:srgbClr val="333333"/>
                </a:solidFill>
              </a:rPr>
            </a:br>
            <a:r>
              <a:rPr lang="es" sz="1300">
                <a:solidFill>
                  <a:srgbClr val="333333"/>
                </a:solidFill>
              </a:rPr>
              <a:t>Al reutilizar cosas, evitamos que las empresas fabriquen otras nuevas y pongan en marcha procesos extractivos que, en la mayoría de los casos, causan daños medioambientales. Por ejemplo, al reciclar el acero de los enlatados, reducimos en un 85% los niveles de contaminación que genera su producción.</a:t>
            </a:r>
            <a:endParaRPr sz="1300">
              <a:solidFill>
                <a:srgbClr val="333333"/>
              </a:solidFill>
            </a:endParaRPr>
          </a:p>
          <a:p>
            <a:pPr indent="-311150" lvl="0" marL="647700" marR="190500" rtl="0" algn="l">
              <a:spcBef>
                <a:spcPts val="0"/>
              </a:spcBef>
              <a:spcAft>
                <a:spcPts val="0"/>
              </a:spcAft>
              <a:buClr>
                <a:srgbClr val="333333"/>
              </a:buClr>
              <a:buSzPts val="1300"/>
              <a:buChar char="●"/>
            </a:pPr>
            <a:r>
              <a:rPr lang="es">
                <a:solidFill>
                  <a:srgbClr val="333333"/>
                </a:solidFill>
              </a:rPr>
              <a:t>Reducimos el nivel de residuos</a:t>
            </a:r>
            <a:br>
              <a:rPr lang="es">
                <a:solidFill>
                  <a:srgbClr val="333333"/>
                </a:solidFill>
              </a:rPr>
            </a:br>
            <a:r>
              <a:rPr lang="es" sz="1300">
                <a:solidFill>
                  <a:srgbClr val="333333"/>
                </a:solidFill>
              </a:rPr>
              <a:t>Las ciudades contemporáneas tienen el enorme reto de eliminar cientos de toneladas diarias de basuras. Si reutilizamos cosas, el nivel de los residuos disminuirá y los ayuntamientos invertirán menos recursos en su tratamiento y eliminación. Lo ahorrado puede invertirse en otras áreas, por ejemplo, la educación y la sanidad.</a:t>
            </a:r>
            <a:endParaRPr sz="1300">
              <a:solidFill>
                <a:srgbClr val="333333"/>
              </a:solidFill>
            </a:endParaRPr>
          </a:p>
          <a:p>
            <a:pPr indent="-311150" lvl="0" marL="647700" marR="190500" rtl="0" algn="l">
              <a:spcBef>
                <a:spcPts val="0"/>
              </a:spcBef>
              <a:spcAft>
                <a:spcPts val="0"/>
              </a:spcAft>
              <a:buClr>
                <a:srgbClr val="333333"/>
              </a:buClr>
              <a:buSzPts val="1300"/>
              <a:buChar char="●"/>
            </a:pPr>
            <a:r>
              <a:rPr lang="es">
                <a:solidFill>
                  <a:srgbClr val="333333"/>
                </a:solidFill>
              </a:rPr>
              <a:t>Promueve valores sociales y redes de compromiso</a:t>
            </a:r>
            <a:br>
              <a:rPr lang="es">
                <a:solidFill>
                  <a:srgbClr val="333333"/>
                </a:solidFill>
              </a:rPr>
            </a:br>
            <a:r>
              <a:rPr lang="es" sz="1300">
                <a:solidFill>
                  <a:srgbClr val="333333"/>
                </a:solidFill>
              </a:rPr>
              <a:t>Cuando hacemos circular los objetos entre personas de nuestros círculos sociales, no solo estamos prolongando su ciclo de vida sino que, además, promovemos valores sociales como la solidaridad, la equidad, el altruismo y el compromiso con la sostenibilidad del planeta.</a:t>
            </a:r>
            <a:endParaRPr sz="1300">
              <a:solidFill>
                <a:srgbClr val="333333"/>
              </a:solidFill>
            </a:endParaRPr>
          </a:p>
          <a:p>
            <a:pPr indent="0" lvl="0" marL="0" rtl="0" algn="l">
              <a:spcBef>
                <a:spcPts val="30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RELEVAMIENTO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TECNOLOGÍA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7" name="Google Shape;157;p29"/>
          <p:cNvPicPr preferRelativeResize="0"/>
          <p:nvPr/>
        </p:nvPicPr>
        <p:blipFill>
          <a:blip r:embed="rId3">
            <a:alphaModFix/>
          </a:blip>
          <a:stretch>
            <a:fillRect/>
          </a:stretch>
        </p:blipFill>
        <p:spPr>
          <a:xfrm>
            <a:off x="3671788" y="2318125"/>
            <a:ext cx="1933475" cy="1841430"/>
          </a:xfrm>
          <a:prstGeom prst="rect">
            <a:avLst/>
          </a:prstGeom>
          <a:noFill/>
          <a:ln>
            <a:noFill/>
          </a:ln>
        </p:spPr>
      </p:pic>
      <p:pic>
        <p:nvPicPr>
          <p:cNvPr id="158" name="Google Shape;158;p29"/>
          <p:cNvPicPr preferRelativeResize="0"/>
          <p:nvPr/>
        </p:nvPicPr>
        <p:blipFill>
          <a:blip r:embed="rId4">
            <a:alphaModFix/>
          </a:blip>
          <a:stretch>
            <a:fillRect/>
          </a:stretch>
        </p:blipFill>
        <p:spPr>
          <a:xfrm>
            <a:off x="940200" y="2318113"/>
            <a:ext cx="2391744" cy="1933476"/>
          </a:xfrm>
          <a:prstGeom prst="rect">
            <a:avLst/>
          </a:prstGeom>
          <a:noFill/>
          <a:ln>
            <a:noFill/>
          </a:ln>
        </p:spPr>
      </p:pic>
      <p:pic>
        <p:nvPicPr>
          <p:cNvPr id="159" name="Google Shape;159;p29"/>
          <p:cNvPicPr preferRelativeResize="0"/>
          <p:nvPr/>
        </p:nvPicPr>
        <p:blipFill>
          <a:blip r:embed="rId5">
            <a:alphaModFix/>
          </a:blip>
          <a:stretch>
            <a:fillRect/>
          </a:stretch>
        </p:blipFill>
        <p:spPr>
          <a:xfrm>
            <a:off x="6613588" y="2272100"/>
            <a:ext cx="1933476" cy="1933476"/>
          </a:xfrm>
          <a:prstGeom prst="rect">
            <a:avLst/>
          </a:prstGeom>
          <a:noFill/>
          <a:ln>
            <a:noFill/>
          </a:ln>
        </p:spPr>
      </p:pic>
      <p:sp>
        <p:nvSpPr>
          <p:cNvPr id="160" name="Google Shape;160;p29"/>
          <p:cNvSpPr txBox="1"/>
          <p:nvPr/>
        </p:nvSpPr>
        <p:spPr>
          <a:xfrm>
            <a:off x="794275" y="4146600"/>
            <a:ext cx="193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latin typeface="Spectral"/>
                <a:ea typeface="Spectral"/>
                <a:cs typeface="Spectral"/>
                <a:sym typeface="Spectral"/>
              </a:rPr>
              <a:t>DATABASE</a:t>
            </a:r>
            <a:endParaRPr sz="1800">
              <a:latin typeface="Spectral"/>
              <a:ea typeface="Spectral"/>
              <a:cs typeface="Spectral"/>
              <a:sym typeface="Spectral"/>
            </a:endParaRPr>
          </a:p>
        </p:txBody>
      </p:sp>
      <p:sp>
        <p:nvSpPr>
          <p:cNvPr id="161" name="Google Shape;161;p29"/>
          <p:cNvSpPr txBox="1"/>
          <p:nvPr/>
        </p:nvSpPr>
        <p:spPr>
          <a:xfrm>
            <a:off x="6549238" y="4122300"/>
            <a:ext cx="193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mfortaa"/>
                <a:ea typeface="Comfortaa"/>
                <a:cs typeface="Comfortaa"/>
                <a:sym typeface="Comfortaa"/>
              </a:rPr>
              <a:t>{ </a:t>
            </a:r>
            <a:r>
              <a:rPr lang="es">
                <a:latin typeface="Comfortaa"/>
                <a:ea typeface="Comfortaa"/>
                <a:cs typeface="Comfortaa"/>
                <a:sym typeface="Comfortaa"/>
              </a:rPr>
              <a:t>FRONTEND }</a:t>
            </a:r>
            <a:endParaRPr>
              <a:latin typeface="Comfortaa"/>
              <a:ea typeface="Comfortaa"/>
              <a:cs typeface="Comfortaa"/>
              <a:sym typeface="Comfortaa"/>
            </a:endParaRPr>
          </a:p>
        </p:txBody>
      </p:sp>
      <p:sp>
        <p:nvSpPr>
          <p:cNvPr id="162" name="Google Shape;162;p29"/>
          <p:cNvSpPr txBox="1"/>
          <p:nvPr/>
        </p:nvSpPr>
        <p:spPr>
          <a:xfrm>
            <a:off x="3439190" y="4146600"/>
            <a:ext cx="2265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Comfortaa"/>
                <a:ea typeface="Comfortaa"/>
                <a:cs typeface="Comfortaa"/>
                <a:sym typeface="Comfortaa"/>
              </a:rPr>
              <a:t>&lt; BACKEND&gt;</a:t>
            </a:r>
            <a:endParaRPr>
              <a:latin typeface="Comfortaa"/>
              <a:ea typeface="Comfortaa"/>
              <a:cs typeface="Comfortaa"/>
              <a:sym typeface="Comfortaa"/>
            </a:endParaRPr>
          </a:p>
        </p:txBody>
      </p:sp>
      <p:pic>
        <p:nvPicPr>
          <p:cNvPr id="163" name="Google Shape;163;p29"/>
          <p:cNvPicPr preferRelativeResize="0"/>
          <p:nvPr/>
        </p:nvPicPr>
        <p:blipFill>
          <a:blip r:embed="rId6">
            <a:alphaModFix/>
          </a:blip>
          <a:stretch>
            <a:fillRect/>
          </a:stretch>
        </p:blipFill>
        <p:spPr>
          <a:xfrm>
            <a:off x="986775" y="730325"/>
            <a:ext cx="2577995" cy="1841425"/>
          </a:xfrm>
          <a:prstGeom prst="rect">
            <a:avLst/>
          </a:prstGeom>
          <a:noFill/>
          <a:ln>
            <a:noFill/>
          </a:ln>
        </p:spPr>
      </p:pic>
      <p:pic>
        <p:nvPicPr>
          <p:cNvPr id="164" name="Google Shape;164;p29"/>
          <p:cNvPicPr preferRelativeResize="0"/>
          <p:nvPr/>
        </p:nvPicPr>
        <p:blipFill>
          <a:blip r:embed="rId7">
            <a:alphaModFix/>
          </a:blip>
          <a:stretch>
            <a:fillRect/>
          </a:stretch>
        </p:blipFill>
        <p:spPr>
          <a:xfrm>
            <a:off x="7696925" y="2224551"/>
            <a:ext cx="529350" cy="52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FUTURO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0" name="Google Shape;170;p30"/>
          <p:cNvPicPr preferRelativeResize="0"/>
          <p:nvPr/>
        </p:nvPicPr>
        <p:blipFill>
          <a:blip r:embed="rId3">
            <a:alphaModFix/>
          </a:blip>
          <a:stretch>
            <a:fillRect/>
          </a:stretch>
        </p:blipFill>
        <p:spPr>
          <a:xfrm>
            <a:off x="571400" y="1199025"/>
            <a:ext cx="1889025" cy="1733925"/>
          </a:xfrm>
          <a:prstGeom prst="rect">
            <a:avLst/>
          </a:prstGeom>
          <a:noFill/>
          <a:ln>
            <a:noFill/>
          </a:ln>
        </p:spPr>
      </p:pic>
      <p:sp>
        <p:nvSpPr>
          <p:cNvPr id="171" name="Google Shape;171;p30"/>
          <p:cNvSpPr txBox="1"/>
          <p:nvPr/>
        </p:nvSpPr>
        <p:spPr>
          <a:xfrm>
            <a:off x="807950" y="2932950"/>
            <a:ext cx="1271400" cy="4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VENTA</a:t>
            </a:r>
            <a:endParaRPr/>
          </a:p>
        </p:txBody>
      </p:sp>
      <p:pic>
        <p:nvPicPr>
          <p:cNvPr id="172" name="Google Shape;172;p30"/>
          <p:cNvPicPr preferRelativeResize="0"/>
          <p:nvPr/>
        </p:nvPicPr>
        <p:blipFill>
          <a:blip r:embed="rId4">
            <a:alphaModFix/>
          </a:blip>
          <a:stretch>
            <a:fillRect/>
          </a:stretch>
        </p:blipFill>
        <p:spPr>
          <a:xfrm>
            <a:off x="2612825" y="1170125"/>
            <a:ext cx="1750225" cy="1762825"/>
          </a:xfrm>
          <a:prstGeom prst="rect">
            <a:avLst/>
          </a:prstGeom>
          <a:noFill/>
          <a:ln>
            <a:noFill/>
          </a:ln>
        </p:spPr>
      </p:pic>
      <p:sp>
        <p:nvSpPr>
          <p:cNvPr id="173" name="Google Shape;173;p30"/>
          <p:cNvSpPr txBox="1"/>
          <p:nvPr/>
        </p:nvSpPr>
        <p:spPr>
          <a:xfrm>
            <a:off x="2612843" y="2932950"/>
            <a:ext cx="1750200" cy="4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LOGROS</a:t>
            </a:r>
            <a:endParaRPr/>
          </a:p>
        </p:txBody>
      </p:sp>
      <p:pic>
        <p:nvPicPr>
          <p:cNvPr id="174" name="Google Shape;174;p30"/>
          <p:cNvPicPr preferRelativeResize="0"/>
          <p:nvPr/>
        </p:nvPicPr>
        <p:blipFill>
          <a:blip r:embed="rId5">
            <a:alphaModFix/>
          </a:blip>
          <a:stretch>
            <a:fillRect/>
          </a:stretch>
        </p:blipFill>
        <p:spPr>
          <a:xfrm>
            <a:off x="4745325" y="1099200"/>
            <a:ext cx="2532050" cy="191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879425" y="2370675"/>
            <a:ext cx="5040000" cy="17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7200">
                <a:solidFill>
                  <a:srgbClr val="FFFFFF"/>
                </a:solidFill>
              </a:rPr>
              <a:t>GRACIAS!</a:t>
            </a:r>
            <a:endParaRPr sz="7200">
              <a:solidFill>
                <a:srgbClr val="FFFFFF"/>
              </a:solidFill>
            </a:endParaRPr>
          </a:p>
          <a:p>
            <a:pPr indent="0" lvl="0" marL="0" rtl="0" algn="l">
              <a:spcBef>
                <a:spcPts val="0"/>
              </a:spcBef>
              <a:spcAft>
                <a:spcPts val="0"/>
              </a:spcAft>
              <a:buNone/>
            </a:pPr>
            <a:r>
              <a:t/>
            </a:r>
            <a:endParaRPr sz="7200">
              <a:solidFill>
                <a:srgbClr val="FFFFFF"/>
              </a:solidFill>
            </a:endParaRPr>
          </a:p>
          <a:p>
            <a:pPr indent="0" lvl="0" marL="0" rtl="0" algn="l">
              <a:spcBef>
                <a:spcPts val="0"/>
              </a:spcBef>
              <a:spcAft>
                <a:spcPts val="0"/>
              </a:spcAft>
              <a:buNone/>
            </a:pPr>
            <a:r>
              <a:t/>
            </a:r>
            <a:endParaRPr sz="7200">
              <a:solidFill>
                <a:srgbClr val="FFFFFF"/>
              </a:solidFill>
            </a:endParaRPr>
          </a:p>
          <a:p>
            <a:pPr indent="0" lvl="0" marL="0" rtl="0" algn="l">
              <a:spcBef>
                <a:spcPts val="0"/>
              </a:spcBef>
              <a:spcAft>
                <a:spcPts val="0"/>
              </a:spcAft>
              <a:buNone/>
            </a:pPr>
            <a:r>
              <a:t/>
            </a:r>
            <a:endParaRPr sz="7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4750" y="9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rgbClr val="000000"/>
                </a:solidFill>
                <a:highlight>
                  <a:srgbClr val="FFFFFF"/>
                </a:highlight>
              </a:rPr>
              <a:t>PROBLEMA</a:t>
            </a:r>
            <a:endParaRPr b="1" sz="3600">
              <a:solidFill>
                <a:srgbClr val="000000"/>
              </a:solidFill>
              <a:highlight>
                <a:srgbClr val="FFFFFF"/>
              </a:highlight>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p:txBody>
      </p:sp>
      <p:sp>
        <p:nvSpPr>
          <p:cNvPr id="60" name="Google Shape;60;p14"/>
          <p:cNvSpPr txBox="1"/>
          <p:nvPr/>
        </p:nvSpPr>
        <p:spPr>
          <a:xfrm>
            <a:off x="2636350" y="789575"/>
            <a:ext cx="62901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3600" u="sng">
                <a:solidFill>
                  <a:srgbClr val="FF0000"/>
                </a:solidFill>
                <a:highlight>
                  <a:srgbClr val="FF9900"/>
                </a:highlight>
              </a:rPr>
              <a:t>Exceso de desechos</a:t>
            </a:r>
            <a:endParaRPr i="1" sz="3600" u="sng">
              <a:solidFill>
                <a:srgbClr val="FF0000"/>
              </a:solidFill>
              <a:highlight>
                <a:srgbClr val="FF9900"/>
              </a:highlight>
            </a:endParaRPr>
          </a:p>
        </p:txBody>
      </p:sp>
      <p:sp>
        <p:nvSpPr>
          <p:cNvPr id="61" name="Google Shape;61;p14"/>
          <p:cNvSpPr txBox="1"/>
          <p:nvPr/>
        </p:nvSpPr>
        <p:spPr>
          <a:xfrm>
            <a:off x="-246175" y="2571750"/>
            <a:ext cx="5561400" cy="22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highlight>
                  <a:srgbClr val="CC0000"/>
                </a:highlight>
              </a:rPr>
              <a:t>En Argentina</a:t>
            </a:r>
            <a:r>
              <a:rPr lang="es" sz="1800">
                <a:highlight>
                  <a:srgbClr val="CC0000"/>
                </a:highlight>
              </a:rPr>
              <a:t> </a:t>
            </a:r>
            <a:endParaRPr sz="1800">
              <a:highlight>
                <a:srgbClr val="CC0000"/>
              </a:highlight>
            </a:endParaRPr>
          </a:p>
          <a:p>
            <a:pPr indent="0" lvl="0" marL="0" rtl="0" algn="ctr">
              <a:spcBef>
                <a:spcPts val="0"/>
              </a:spcBef>
              <a:spcAft>
                <a:spcPts val="0"/>
              </a:spcAft>
              <a:buNone/>
            </a:pPr>
            <a:r>
              <a:rPr b="1" lang="es" sz="3000">
                <a:highlight>
                  <a:srgbClr val="CC0000"/>
                </a:highlight>
              </a:rPr>
              <a:t>SE TIRAN 12 MILLONES</a:t>
            </a:r>
            <a:endParaRPr b="1" sz="3000">
              <a:highlight>
                <a:srgbClr val="CC0000"/>
              </a:highlight>
            </a:endParaRPr>
          </a:p>
          <a:p>
            <a:pPr indent="0" lvl="0" marL="0" rtl="0" algn="ctr">
              <a:spcBef>
                <a:spcPts val="0"/>
              </a:spcBef>
              <a:spcAft>
                <a:spcPts val="0"/>
              </a:spcAft>
              <a:buNone/>
            </a:pPr>
            <a:r>
              <a:rPr b="1" lang="es" sz="2400">
                <a:highlight>
                  <a:srgbClr val="CC0000"/>
                </a:highlight>
              </a:rPr>
              <a:t> </a:t>
            </a:r>
            <a:r>
              <a:rPr lang="es" sz="2400">
                <a:highlight>
                  <a:srgbClr val="CC0000"/>
                </a:highlight>
              </a:rPr>
              <a:t>de botellas por día y solo el</a:t>
            </a:r>
            <a:r>
              <a:rPr lang="es" sz="1800">
                <a:highlight>
                  <a:srgbClr val="CC0000"/>
                </a:highlight>
              </a:rPr>
              <a:t> </a:t>
            </a:r>
            <a:endParaRPr sz="1800">
              <a:highlight>
                <a:srgbClr val="CC0000"/>
              </a:highlight>
            </a:endParaRPr>
          </a:p>
          <a:p>
            <a:pPr indent="0" lvl="0" marL="0" rtl="0" algn="ctr">
              <a:spcBef>
                <a:spcPts val="0"/>
              </a:spcBef>
              <a:spcAft>
                <a:spcPts val="0"/>
              </a:spcAft>
              <a:buNone/>
            </a:pPr>
            <a:r>
              <a:rPr b="1" lang="es" sz="3000">
                <a:highlight>
                  <a:srgbClr val="CC0000"/>
                </a:highlight>
              </a:rPr>
              <a:t>30% SE REUTILIZA.</a:t>
            </a:r>
            <a:endParaRPr b="1" sz="3000">
              <a:highlight>
                <a:srgbClr val="CC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428900" y="1746900"/>
            <a:ext cx="1486200" cy="148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2984850" y="2647000"/>
            <a:ext cx="1486200" cy="148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5298400" y="1746900"/>
            <a:ext cx="1486200" cy="148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378375" y="1828650"/>
            <a:ext cx="1486200" cy="148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632500" y="462400"/>
            <a:ext cx="23040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800">
                <a:solidFill>
                  <a:srgbClr val="FFFFFF"/>
                </a:solidFill>
              </a:rPr>
              <a:t>Equipo</a:t>
            </a:r>
            <a:endParaRPr sz="4800">
              <a:solidFill>
                <a:srgbClr val="FFFFFF"/>
              </a:solidFill>
            </a:endParaRPr>
          </a:p>
        </p:txBody>
      </p:sp>
      <p:pic>
        <p:nvPicPr>
          <p:cNvPr id="71" name="Google Shape;71;p15"/>
          <p:cNvPicPr preferRelativeResize="0"/>
          <p:nvPr/>
        </p:nvPicPr>
        <p:blipFill>
          <a:blip r:embed="rId3">
            <a:alphaModFix/>
          </a:blip>
          <a:stretch>
            <a:fillRect/>
          </a:stretch>
        </p:blipFill>
        <p:spPr>
          <a:xfrm>
            <a:off x="2514798" y="2134063"/>
            <a:ext cx="1956250" cy="2072961"/>
          </a:xfrm>
          <a:prstGeom prst="rect">
            <a:avLst/>
          </a:prstGeom>
          <a:noFill/>
          <a:ln>
            <a:noFill/>
          </a:ln>
        </p:spPr>
      </p:pic>
      <p:sp>
        <p:nvSpPr>
          <p:cNvPr id="72" name="Google Shape;72;p15"/>
          <p:cNvSpPr txBox="1"/>
          <p:nvPr/>
        </p:nvSpPr>
        <p:spPr>
          <a:xfrm>
            <a:off x="557525" y="3467600"/>
            <a:ext cx="31503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t>Señor x</a:t>
            </a:r>
            <a:endParaRPr b="1" sz="1800"/>
          </a:p>
        </p:txBody>
      </p:sp>
      <p:sp>
        <p:nvSpPr>
          <p:cNvPr id="73" name="Google Shape;73;p15"/>
          <p:cNvSpPr txBox="1"/>
          <p:nvPr/>
        </p:nvSpPr>
        <p:spPr>
          <a:xfrm>
            <a:off x="2660175" y="4271300"/>
            <a:ext cx="31503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t>Lucas Ranoni</a:t>
            </a:r>
            <a:endParaRPr b="1" sz="1800"/>
          </a:p>
        </p:txBody>
      </p:sp>
      <p:sp>
        <p:nvSpPr>
          <p:cNvPr id="74" name="Google Shape;74;p15"/>
          <p:cNvSpPr txBox="1"/>
          <p:nvPr/>
        </p:nvSpPr>
        <p:spPr>
          <a:xfrm>
            <a:off x="7075775" y="3450700"/>
            <a:ext cx="2022300" cy="1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t>Me llama usted entonces voy</a:t>
            </a:r>
            <a:endParaRPr b="1" sz="1800"/>
          </a:p>
          <a:p>
            <a:pPr indent="0" lvl="0" marL="0" rtl="0" algn="l">
              <a:spcBef>
                <a:spcPts val="0"/>
              </a:spcBef>
              <a:spcAft>
                <a:spcPts val="0"/>
              </a:spcAft>
              <a:buNone/>
            </a:pPr>
            <a:r>
              <a:rPr b="1" lang="es" sz="1800"/>
              <a:t>don amoladora es quien yo soy</a:t>
            </a:r>
            <a:endParaRPr b="1" sz="1800"/>
          </a:p>
          <a:p>
            <a:pPr indent="0" lvl="0" marL="0" rtl="0" algn="l">
              <a:spcBef>
                <a:spcPts val="0"/>
              </a:spcBef>
              <a:spcAft>
                <a:spcPts val="0"/>
              </a:spcAft>
              <a:buNone/>
            </a:pPr>
            <a:r>
              <a:t/>
            </a:r>
            <a:endParaRPr/>
          </a:p>
        </p:txBody>
      </p:sp>
      <p:sp>
        <p:nvSpPr>
          <p:cNvPr id="75" name="Google Shape;75;p15"/>
          <p:cNvSpPr txBox="1"/>
          <p:nvPr/>
        </p:nvSpPr>
        <p:spPr>
          <a:xfrm>
            <a:off x="5244850" y="3467600"/>
            <a:ext cx="15933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t>Señor x2</a:t>
            </a:r>
            <a:endParaRPr b="1" sz="1800"/>
          </a:p>
          <a:p>
            <a:pPr indent="0" lvl="0" marL="0" rtl="0" algn="l">
              <a:spcBef>
                <a:spcPts val="0"/>
              </a:spcBef>
              <a:spcAft>
                <a:spcPts val="0"/>
              </a:spcAft>
              <a:buNone/>
            </a:pPr>
            <a:r>
              <a:t/>
            </a:r>
            <a:endParaRPr/>
          </a:p>
        </p:txBody>
      </p:sp>
      <p:sp>
        <p:nvSpPr>
          <p:cNvPr id="76" name="Google Shape;76;p15"/>
          <p:cNvSpPr txBox="1"/>
          <p:nvPr/>
        </p:nvSpPr>
        <p:spPr>
          <a:xfrm>
            <a:off x="2786375" y="338800"/>
            <a:ext cx="5292600" cy="129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s" sz="6000">
                <a:solidFill>
                  <a:schemeClr val="lt1"/>
                </a:solidFill>
              </a:rPr>
              <a:t>todavía</a:t>
            </a:r>
            <a:r>
              <a:rPr b="1" i="1" lang="es" sz="6000">
                <a:solidFill>
                  <a:schemeClr val="lt1"/>
                </a:solidFill>
              </a:rPr>
              <a:t>sirve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0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FF0000"/>
                </a:solidFill>
              </a:rPr>
              <a:t>SITUACIÓN ACTUAL</a:t>
            </a:r>
            <a:endParaRPr b="1" u="sng">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p:txBody>
      </p:sp>
      <p:sp>
        <p:nvSpPr>
          <p:cNvPr id="82" name="Google Shape;82;p16"/>
          <p:cNvSpPr txBox="1"/>
          <p:nvPr>
            <p:ph idx="1" type="body"/>
          </p:nvPr>
        </p:nvSpPr>
        <p:spPr>
          <a:xfrm>
            <a:off x="526000" y="1242725"/>
            <a:ext cx="7746900" cy="3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highlight>
                <a:srgbClr val="E06666"/>
              </a:highlight>
            </a:endParaRPr>
          </a:p>
          <a:p>
            <a:pPr indent="-342900" lvl="0" marL="457200" rtl="0" algn="l">
              <a:spcBef>
                <a:spcPts val="1600"/>
              </a:spcBef>
              <a:spcAft>
                <a:spcPts val="0"/>
              </a:spcAft>
              <a:buClr>
                <a:srgbClr val="FFFFFF"/>
              </a:buClr>
              <a:buSzPts val="1800"/>
              <a:buChar char="●"/>
            </a:pPr>
            <a:r>
              <a:rPr b="1" lang="es">
                <a:solidFill>
                  <a:srgbClr val="FFFFFF"/>
                </a:solidFill>
                <a:highlight>
                  <a:srgbClr val="CC0000"/>
                </a:highlight>
              </a:rPr>
              <a:t>Poca concientización sobre reutilización. </a:t>
            </a:r>
            <a:endParaRPr b="1">
              <a:solidFill>
                <a:srgbClr val="FFFFFF"/>
              </a:solidFill>
              <a:highlight>
                <a:srgbClr val="CC0000"/>
              </a:highlight>
            </a:endParaRPr>
          </a:p>
          <a:p>
            <a:pPr indent="0" lvl="0" marL="457200" rtl="0" algn="l">
              <a:spcBef>
                <a:spcPts val="1600"/>
              </a:spcBef>
              <a:spcAft>
                <a:spcPts val="0"/>
              </a:spcAft>
              <a:buNone/>
            </a:pPr>
            <a:r>
              <a:rPr b="1" lang="es">
                <a:solidFill>
                  <a:srgbClr val="FFFFFF"/>
                </a:solidFill>
                <a:highlight>
                  <a:srgbClr val="CC0000"/>
                </a:highlight>
              </a:rPr>
              <a:t>   </a:t>
            </a:r>
            <a:endParaRPr b="1">
              <a:solidFill>
                <a:srgbClr val="FFFFFF"/>
              </a:solidFill>
              <a:highlight>
                <a:srgbClr val="CC0000"/>
              </a:highlight>
            </a:endParaRPr>
          </a:p>
          <a:p>
            <a:pPr indent="-342900" lvl="0" marL="457200" rtl="0" algn="l">
              <a:spcBef>
                <a:spcPts val="1600"/>
              </a:spcBef>
              <a:spcAft>
                <a:spcPts val="0"/>
              </a:spcAft>
              <a:buClr>
                <a:srgbClr val="FFFFFF"/>
              </a:buClr>
              <a:buSzPts val="1800"/>
              <a:buChar char="●"/>
            </a:pPr>
            <a:r>
              <a:rPr b="1" lang="es">
                <a:solidFill>
                  <a:srgbClr val="FFFFFF"/>
                </a:solidFill>
                <a:highlight>
                  <a:srgbClr val="CC0000"/>
                </a:highlight>
              </a:rPr>
              <a:t>Exceso de desechos.</a:t>
            </a:r>
            <a:endParaRPr b="1">
              <a:solidFill>
                <a:srgbClr val="FFFFFF"/>
              </a:solidFill>
              <a:highlight>
                <a:srgbClr val="CC0000"/>
              </a:highlight>
            </a:endParaRPr>
          </a:p>
          <a:p>
            <a:pPr indent="0" lvl="0" marL="457200" rtl="0" algn="l">
              <a:spcBef>
                <a:spcPts val="1600"/>
              </a:spcBef>
              <a:spcAft>
                <a:spcPts val="0"/>
              </a:spcAft>
              <a:buNone/>
            </a:pPr>
            <a:r>
              <a:t/>
            </a:r>
            <a:endParaRPr b="1">
              <a:solidFill>
                <a:srgbClr val="FFFFFF"/>
              </a:solidFill>
              <a:highlight>
                <a:srgbClr val="CC0000"/>
              </a:highlight>
            </a:endParaRPr>
          </a:p>
          <a:p>
            <a:pPr indent="-342900" lvl="0" marL="457200" rtl="0" algn="l">
              <a:spcBef>
                <a:spcPts val="1600"/>
              </a:spcBef>
              <a:spcAft>
                <a:spcPts val="0"/>
              </a:spcAft>
              <a:buClr>
                <a:srgbClr val="FFFFFF"/>
              </a:buClr>
              <a:buSzPts val="1800"/>
              <a:buChar char="●"/>
            </a:pPr>
            <a:r>
              <a:rPr b="1" lang="es">
                <a:solidFill>
                  <a:srgbClr val="FFFFFF"/>
                </a:solidFill>
                <a:highlight>
                  <a:srgbClr val="CC0000"/>
                </a:highlight>
              </a:rPr>
              <a:t>Falta de unificación y feedback de la información.</a:t>
            </a:r>
            <a:endParaRPr b="1">
              <a:solidFill>
                <a:srgbClr val="FFFFFF"/>
              </a:solidFill>
              <a:highlight>
                <a:srgbClr val="CC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PROPUESTA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0" y="1962150"/>
            <a:ext cx="91440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6000">
                <a:solidFill>
                  <a:srgbClr val="FFFFFF"/>
                </a:solidFill>
              </a:rPr>
              <a:t>CÓMO</a:t>
            </a:r>
            <a:r>
              <a:rPr lang="es" sz="6000">
                <a:solidFill>
                  <a:srgbClr val="FFFFFF"/>
                </a:solidFill>
              </a:rPr>
              <a:t> FUNCIONA </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a:p>
            <a:pPr indent="0" lvl="0" marL="0" rtl="0" algn="ctr">
              <a:spcBef>
                <a:spcPts val="0"/>
              </a:spcBef>
              <a:spcAft>
                <a:spcPts val="0"/>
              </a:spcAft>
              <a:buNone/>
            </a:pPr>
            <a:r>
              <a:t/>
            </a:r>
            <a:endParaRPr sz="6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CÓMO FUNCIONA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98" name="Google Shape;98;p19"/>
          <p:cNvPicPr preferRelativeResize="0"/>
          <p:nvPr/>
        </p:nvPicPr>
        <p:blipFill>
          <a:blip r:embed="rId3">
            <a:alphaModFix/>
          </a:blip>
          <a:stretch>
            <a:fillRect/>
          </a:stretch>
        </p:blipFill>
        <p:spPr>
          <a:xfrm>
            <a:off x="2534463" y="1017725"/>
            <a:ext cx="3831123"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CÓMO FUNCIONA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04" name="Google Shape;104;p20"/>
          <p:cNvSpPr txBox="1"/>
          <p:nvPr/>
        </p:nvSpPr>
        <p:spPr>
          <a:xfrm>
            <a:off x="2581925" y="2374350"/>
            <a:ext cx="3578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(aca va el listado de transformaciones)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CÓMO FUNCIONA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10" name="Google Shape;110;p21"/>
          <p:cNvPicPr preferRelativeResize="0"/>
          <p:nvPr/>
        </p:nvPicPr>
        <p:blipFill>
          <a:blip r:embed="rId3">
            <a:alphaModFix/>
          </a:blip>
          <a:stretch>
            <a:fillRect/>
          </a:stretch>
        </p:blipFill>
        <p:spPr>
          <a:xfrm>
            <a:off x="2744500" y="1017725"/>
            <a:ext cx="382097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