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78" r:id="rId6"/>
    <p:sldId id="266" r:id="rId7"/>
    <p:sldId id="267" r:id="rId8"/>
    <p:sldId id="272" r:id="rId9"/>
    <p:sldId id="269" r:id="rId10"/>
    <p:sldId id="27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iWuDEuE5nrqx9hIcuXjNqvwe1n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6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3F3"/>
    <a:srgbClr val="81BBF4"/>
    <a:srgbClr val="223240"/>
    <a:srgbClr val="525D50"/>
    <a:srgbClr val="408CA3"/>
    <a:srgbClr val="8EB8C2"/>
    <a:srgbClr val="9B9FA6"/>
    <a:srgbClr val="0AE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81A38-FF29-4DD6-A73C-866B8E94F2EE}">
  <a:tblStyle styleId="{02981A38-FF29-4DD6-A73C-866B8E94F2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9" autoAdjust="0"/>
  </p:normalViewPr>
  <p:slideViewPr>
    <p:cSldViewPr snapToGrid="0">
      <p:cViewPr varScale="1">
        <p:scale>
          <a:sx n="57" d="100"/>
          <a:sy n="57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 smtClean="0"/>
              <a:t>Reyna: Hola nos presentamos somos un grupo de estudiantes de la Universidad Nacional de la Matanza.</a:t>
            </a: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 smtClean="0"/>
              <a:t>Reyna:</a:t>
            </a:r>
            <a:r>
              <a:rPr lang="es-AR" baseline="0" dirty="0" smtClean="0"/>
              <a:t> </a:t>
            </a:r>
            <a:r>
              <a:rPr lang="es-AR" dirty="0" smtClean="0"/>
              <a:t>Nos presentamos somos el equipo de </a:t>
            </a:r>
            <a:r>
              <a:rPr lang="es-AR" dirty="0" err="1" smtClean="0"/>
              <a:t>TravelHints</a:t>
            </a:r>
            <a:r>
              <a:rPr lang="es-AR" dirty="0" smtClean="0"/>
              <a:t>, Pablo</a:t>
            </a:r>
            <a:r>
              <a:rPr lang="es-AR" baseline="0" dirty="0" smtClean="0"/>
              <a:t> Gracia </a:t>
            </a:r>
            <a:r>
              <a:rPr lang="es-AR" dirty="0" smtClean="0"/>
              <a:t>y quien les habla Reyna</a:t>
            </a:r>
            <a:r>
              <a:rPr lang="es-AR" baseline="0" dirty="0" smtClean="0"/>
              <a:t> Rondo Sánchez</a:t>
            </a:r>
            <a:r>
              <a:rPr lang="es-A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b="0" dirty="0" smtClean="0"/>
              <a:t>Reyna</a:t>
            </a:r>
            <a:endParaRPr b="0" dirty="0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¡El mejor compañero de viaje que te ayuda a mejorar tu experiencia! Nuestra aplicación TRAVELHINTS encontrarás en ayuda para buscar tu traslado a tu hospedaje, si el hotel en cual te reservaste no es lo esterabas te daremos opciones cercanas a tu ubicación, sabemos que quieres ver lo máximo posible de la zona local por eso te daremos opciones de excursiones, lugares para disfrutar de la gastronomía del lugar y ¡mucho más!</a:t>
            </a:r>
            <a:endParaRPr lang="es-AR" sz="1200" b="0" i="0" u="none" strike="noStrike" cap="none" dirty="0" smtClean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TRAVELHINTS no solo te acompaña, sino que te brinda un resguardo en los momentos de contingencias como estar perdido o buscar otra posibilidad si no estás satisfecho con la situación. Además de brindar dicho asesoramiento te da </a:t>
            </a:r>
            <a:r>
              <a:rPr lang="es-ES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tips</a:t>
            </a:r>
            <a:r>
              <a:rPr lang="es-E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que costumbres o leyes típicas del lugar.</a:t>
            </a:r>
            <a:endParaRPr lang="es-AR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y </a:t>
            </a:r>
            <a:r>
              <a:rPr lang="es-AR" dirty="0" err="1" smtClean="0"/>
              <a:t>reyna</a:t>
            </a:r>
            <a:endParaRPr dirty="0"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820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Pablo</a:t>
            </a:r>
            <a:endParaRPr dirty="0"/>
          </a:p>
        </p:txBody>
      </p:sp>
      <p:sp>
        <p:nvSpPr>
          <p:cNvPr id="245" name="Google Shape;24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 Se</a:t>
            </a:r>
            <a:r>
              <a:rPr lang="es-AR" baseline="0" dirty="0" smtClean="0"/>
              <a:t> inicializará con un presupuesta de 40.000 pesos con 0 ingresos. Una vez lanzado </a:t>
            </a:r>
            <a:r>
              <a:rPr lang="es-AR" baseline="0" dirty="0" err="1" smtClean="0"/>
              <a:t>lanzado</a:t>
            </a:r>
            <a:r>
              <a:rPr lang="es-AR" baseline="0" dirty="0" smtClean="0"/>
              <a:t> el prototipo se verán los ingresos a lo largo de los meses.</a:t>
            </a:r>
            <a:endParaRPr lang="es-A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Char char="-"/>
            </a:pPr>
            <a:r>
              <a:rPr lang="es-AR" dirty="0" smtClean="0"/>
              <a:t>Por un estudio publicado en el diario de la nación el 11% de los argentinos usan</a:t>
            </a:r>
            <a:r>
              <a:rPr lang="es-AR" baseline="0" dirty="0" smtClean="0"/>
              <a:t> el un promedio de 200 veces al día el celular.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El 89 % usa un </a:t>
            </a:r>
            <a:r>
              <a:rPr lang="es-AR" baseline="0" dirty="0" err="1" smtClean="0"/>
              <a:t>nro</a:t>
            </a:r>
            <a:r>
              <a:rPr lang="es-AR" baseline="0" dirty="0" smtClean="0"/>
              <a:t> de veces menos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En conclusión para ganar suscriptores, les daremos un cantidad de veces para que pueda interactuar con la aplicación. Una que tengamos el interés de la usuarios y obligaremos la suscripción para aplicación.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Tx/>
              <a:buNone/>
            </a:pPr>
            <a:r>
              <a:rPr lang="es-AR" baseline="0" dirty="0" smtClean="0"/>
              <a:t>- Patrocinadores: Una  vez alcanzado un 30% 50% que alcance de suscriptores. Ya la aplicación será elegida por lo completo que es a la hora de comparar con otras aplicaciones. Obtendremos los suscriptores de las otras aplicaciones debido a lo completo que 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71" name="Google Shape;27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Reyna: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es-AR" dirty="0" smtClean="0"/>
              <a:t>-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R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evivir tus viajes y convertir tus fotos en recuerdos para toda la vida. Como</a:t>
            </a:r>
            <a:r>
              <a:rPr lang="es-AR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?  Con la c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apacidad</a:t>
            </a:r>
            <a:r>
              <a:rPr lang="es-AR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de reconocer a qué rincón pertenece cada una de las fotografías de tu </a:t>
            </a:r>
            <a:r>
              <a:rPr lang="es-AR" sz="1200" b="0" i="0" u="none" strike="noStrike" cap="none" dirty="0" err="1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smartphone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o celular y de crear rutas con los viajes que has hecho, mostrando el itinerario en un mapa.</a:t>
            </a:r>
            <a:endParaRPr lang="es-A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-D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escargar listas offline, así podrás disfrutar de ellas incluso sin conexión a Internet. Mapas gratuitos, ágiles, detallados y totalmente disponibles sin conexión con navegación paso a paso – confiables para más de 100 millones de viajeros alrededor del mundo</a:t>
            </a:r>
            <a:endParaRPr lang="es-A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AR" dirty="0" smtClean="0"/>
              <a:t>- </a:t>
            </a:r>
            <a:r>
              <a:rPr lang="es-AR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Asistente virtual: 73% se dejan aconsejar por agentes de viaje.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304" name="Google Shape;3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12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Pablo nombrar</a:t>
            </a:r>
            <a:r>
              <a:rPr lang="es-AR" baseline="0" dirty="0" smtClean="0"/>
              <a:t> las tecnologías </a:t>
            </a:r>
            <a:r>
              <a:rPr lang="es-AR" baseline="0" dirty="0" err="1" smtClean="0"/>
              <a:t>php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sql</a:t>
            </a:r>
            <a:r>
              <a:rPr lang="es-AR" baseline="0" dirty="0" smtClean="0"/>
              <a:t>  java script </a:t>
            </a:r>
            <a:r>
              <a:rPr lang="es-AR" baseline="0" dirty="0" err="1" smtClean="0"/>
              <a:t>Boostrap</a:t>
            </a:r>
            <a:endParaRPr dirty="0"/>
          </a:p>
        </p:txBody>
      </p:sp>
      <p:sp>
        <p:nvSpPr>
          <p:cNvPr id="290" name="Google Shape;29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46000">
              <a:schemeClr val="bg2">
                <a:lumMod val="75000"/>
              </a:schemeClr>
            </a:gs>
            <a:gs pos="100000">
              <a:srgbClr val="2232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6000"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6000"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2;p14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19;p16"/>
          <p:cNvSpPr txBox="1">
            <a:spLocks/>
          </p:cNvSpPr>
          <p:nvPr/>
        </p:nvSpPr>
        <p:spPr>
          <a:xfrm>
            <a:off x="0" y="0"/>
            <a:ext cx="3996267" cy="142240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7919"/>
            </a:pPr>
            <a:r>
              <a:rPr lang="es-AR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Gracias!</a:t>
            </a:r>
            <a:endParaRPr lang="es-AR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6" name="Google Shape;300;p14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E3F3F3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rgbClr val="81BBF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rgbClr val="E3F3F3"/>
            </a:gs>
            <a:gs pos="100000">
              <a:srgbClr val="E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66333" y="5212241"/>
            <a:ext cx="3840826" cy="46162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PABLO</a:t>
            </a:r>
            <a:r>
              <a:rPr lang="es-AR" sz="1800" dirty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s-AR" sz="2400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GARCIA</a:t>
            </a:r>
            <a:endParaRPr sz="24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618704" y="5212241"/>
            <a:ext cx="4508209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REYNA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rgbClr val="223240"/>
                </a:solidFill>
                <a:latin typeface="Overlock"/>
                <a:ea typeface="Overlock"/>
                <a:cs typeface="Overlock"/>
                <a:sym typeface="Overlock"/>
              </a:rPr>
              <a:t>RONDO SÁNCHEZ</a:t>
            </a:r>
            <a:endParaRPr sz="2400" b="0" i="0" u="none" strike="noStrike" cap="none" dirty="0">
              <a:solidFill>
                <a:srgbClr val="22324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6" name="Google Shape;106;p2"/>
          <p:cNvSpPr/>
          <p:nvPr/>
        </p:nvSpPr>
        <p:spPr>
          <a:xfrm rot="-5400000">
            <a:off x="9927112" y="4593111"/>
            <a:ext cx="876296" cy="3653481"/>
          </a:xfrm>
          <a:prstGeom prst="rtTriangle">
            <a:avLst/>
          </a:prstGeom>
          <a:gradFill>
            <a:gsLst>
              <a:gs pos="13000">
                <a:srgbClr val="E3F3F3"/>
              </a:gs>
              <a:gs pos="48000">
                <a:schemeClr val="accent1">
                  <a:lumMod val="40000"/>
                  <a:lumOff val="60000"/>
                </a:schemeClr>
              </a:gs>
              <a:gs pos="100000">
                <a:srgbClr val="81BBF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00" y="2058172"/>
            <a:ext cx="3160293" cy="290687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58" y="2272188"/>
            <a:ext cx="2984902" cy="2787787"/>
          </a:xfrm>
          <a:prstGeom prst="rect">
            <a:avLst/>
          </a:prstGeom>
        </p:spPr>
      </p:pic>
      <p:sp>
        <p:nvSpPr>
          <p:cNvPr id="9" name="Google Shape;112;p3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94;p14"/>
          <p:cNvSpPr txBox="1">
            <a:spLocks/>
          </p:cNvSpPr>
          <p:nvPr/>
        </p:nvSpPr>
        <p:spPr>
          <a:xfrm>
            <a:off x="-150340" y="70751"/>
            <a:ext cx="4419600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Font typeface="Overlock"/>
              <a:buNone/>
            </a:pPr>
            <a:r>
              <a:rPr lang="es-AR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Integrantes</a:t>
            </a:r>
            <a:endParaRPr lang="es-AR"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" name="Google Shape;295;p14"/>
          <p:cNvSpPr txBox="1">
            <a:spLocks/>
          </p:cNvSpPr>
          <p:nvPr/>
        </p:nvSpPr>
        <p:spPr>
          <a:xfrm>
            <a:off x="97899" y="-130515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s-AR" sz="40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lang="es-AR" sz="40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099660" y="2442640"/>
            <a:ext cx="8322590" cy="1224571"/>
          </a:xfrm>
          <a:prstGeom prst="rect">
            <a:avLst/>
          </a:prstGeom>
          <a:gradFill>
            <a:gsLst>
              <a:gs pos="0">
                <a:srgbClr val="002060">
                  <a:alpha val="51000"/>
                </a:srgbClr>
              </a:gs>
              <a:gs pos="100000">
                <a:srgbClr val="22324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1" dirty="0" smtClean="0">
                <a:solidFill>
                  <a:schemeClr val="bg1"/>
                </a:solidFill>
              </a:rPr>
              <a:t>Malas experiencias de viaje</a:t>
            </a:r>
            <a:endParaRPr sz="4800" b="1" i="1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-227169" y="4495948"/>
            <a:ext cx="12419169" cy="29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 dirty="0">
                <a:solidFill>
                  <a:schemeClr val="bg1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s-AR" sz="3200" dirty="0" smtClean="0">
                <a:solidFill>
                  <a:schemeClr val="bg1"/>
                </a:solidFill>
                <a:highlight>
                  <a:srgbClr val="CC0000"/>
                </a:highlight>
              </a:rPr>
              <a:t>Argentina</a:t>
            </a:r>
            <a:r>
              <a:rPr lang="es-AR" sz="2400" b="0" i="0" u="none" strike="noStrike" cap="none" dirty="0" smtClean="0">
                <a:solidFill>
                  <a:schemeClr val="bg1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chemeClr val="bg1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 smtClean="0">
                <a:solidFill>
                  <a:schemeClr val="bg1"/>
                </a:solidFill>
                <a:highlight>
                  <a:srgbClr val="CC0000"/>
                </a:highlight>
              </a:rPr>
              <a:t>8 DE C/10 PERSONAS </a:t>
            </a:r>
            <a:r>
              <a:rPr lang="es-AR" sz="4000" b="1" i="0" u="none" strike="noStrike" cap="none" dirty="0" smtClean="0">
                <a:solidFill>
                  <a:schemeClr val="bg1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SUFRIO UN PROBLEMA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3200" dirty="0">
                <a:solidFill>
                  <a:schemeClr val="bg1"/>
                </a:solidFill>
                <a:highlight>
                  <a:srgbClr val="CC0000"/>
                </a:highlight>
              </a:rPr>
              <a:t>e</a:t>
            </a:r>
            <a:r>
              <a:rPr lang="es-AR" sz="3200" dirty="0" smtClean="0">
                <a:solidFill>
                  <a:schemeClr val="bg1"/>
                </a:solidFill>
                <a:highlight>
                  <a:srgbClr val="CC0000"/>
                </a:highlight>
              </a:rPr>
              <a:t>n la estadía en otro país/ región.</a:t>
            </a:r>
            <a:endParaRPr sz="2400" b="0" i="0" u="none" strike="noStrike" cap="none" dirty="0">
              <a:solidFill>
                <a:schemeClr val="bg1"/>
              </a:solidFill>
              <a:highlight>
                <a:srgbClr val="CC0000"/>
              </a:highlight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E3F3F3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rgbClr val="81BBF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4;p14"/>
          <p:cNvSpPr txBox="1">
            <a:spLocks/>
          </p:cNvSpPr>
          <p:nvPr/>
        </p:nvSpPr>
        <p:spPr>
          <a:xfrm>
            <a:off x="-192093" y="37776"/>
            <a:ext cx="4419600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Font typeface="Overlock"/>
              <a:buNone/>
            </a:pPr>
            <a:r>
              <a:rPr lang="es-AR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lang="es-AR"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" name="Google Shape;295;p14"/>
          <p:cNvSpPr txBox="1">
            <a:spLocks/>
          </p:cNvSpPr>
          <p:nvPr/>
        </p:nvSpPr>
        <p:spPr>
          <a:xfrm>
            <a:off x="263898" y="-82927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s-AR" sz="40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lang="es-AR" sz="40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E3F3F3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rgbClr val="81BBF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86" y="1830000"/>
            <a:ext cx="3817374" cy="3817374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2982922" y="3205050"/>
            <a:ext cx="811075" cy="94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Llaves 7"/>
          <p:cNvSpPr/>
          <p:nvPr/>
        </p:nvSpPr>
        <p:spPr>
          <a:xfrm>
            <a:off x="6269078" y="721399"/>
            <a:ext cx="3345689" cy="5636137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29" y="589818"/>
            <a:ext cx="1253169" cy="125316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08" y="2083083"/>
            <a:ext cx="1214872" cy="12148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13" y="3725023"/>
            <a:ext cx="1120685" cy="11206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02" y="5041807"/>
            <a:ext cx="1499674" cy="149967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" y="2404789"/>
            <a:ext cx="2809801" cy="28098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414" y="1209258"/>
            <a:ext cx="4271981" cy="4271981"/>
          </a:xfrm>
          <a:prstGeom prst="rect">
            <a:avLst/>
          </a:prstGeom>
        </p:spPr>
      </p:pic>
      <p:sp>
        <p:nvSpPr>
          <p:cNvPr id="15" name="Google Shape;294;p14"/>
          <p:cNvSpPr txBox="1">
            <a:spLocks/>
          </p:cNvSpPr>
          <p:nvPr/>
        </p:nvSpPr>
        <p:spPr>
          <a:xfrm>
            <a:off x="-22204" y="62642"/>
            <a:ext cx="3907706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Font typeface="Overlock"/>
              <a:buNone/>
            </a:pPr>
            <a:r>
              <a:rPr lang="es-AR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Propuesta</a:t>
            </a:r>
            <a:endParaRPr lang="es-AR"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" name="Google Shape;295;p14"/>
          <p:cNvSpPr txBox="1">
            <a:spLocks/>
          </p:cNvSpPr>
          <p:nvPr/>
        </p:nvSpPr>
        <p:spPr>
          <a:xfrm>
            <a:off x="656693" y="-157491"/>
            <a:ext cx="1988425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s-AR" sz="40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Nuestra</a:t>
            </a:r>
            <a:endParaRPr lang="es-AR" sz="40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1942981" y="2925325"/>
            <a:ext cx="2690697" cy="52318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i="1" dirty="0">
                <a:solidFill>
                  <a:srgbClr val="223240"/>
                </a:solidFill>
                <a:sym typeface="Overlock"/>
              </a:rPr>
              <a:t>Ahorro</a:t>
            </a:r>
            <a:endParaRPr sz="2800" b="1" i="1" dirty="0">
              <a:solidFill>
                <a:srgbClr val="223240"/>
              </a:solidFill>
              <a:sym typeface="Overlock"/>
            </a:endParaRPr>
          </a:p>
        </p:txBody>
      </p:sp>
      <p:sp>
        <p:nvSpPr>
          <p:cNvPr id="241" name="Google Shape;241;p10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E3F3F3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rgbClr val="81BBF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37;p10"/>
          <p:cNvSpPr txBox="1"/>
          <p:nvPr/>
        </p:nvSpPr>
        <p:spPr>
          <a:xfrm>
            <a:off x="1942981" y="4072405"/>
            <a:ext cx="4102220" cy="954067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i="1" dirty="0">
                <a:solidFill>
                  <a:srgbClr val="223240"/>
                </a:solidFill>
                <a:sym typeface="Overlock"/>
              </a:rPr>
              <a:t>Reducción de tiempo de búsqueda</a:t>
            </a:r>
            <a:endParaRPr sz="2800" b="1" i="1" dirty="0">
              <a:solidFill>
                <a:srgbClr val="223240"/>
              </a:solidFill>
              <a:sym typeface="Overlock"/>
            </a:endParaRPr>
          </a:p>
        </p:txBody>
      </p:sp>
      <p:sp>
        <p:nvSpPr>
          <p:cNvPr id="15" name="Google Shape;237;p10"/>
          <p:cNvSpPr txBox="1"/>
          <p:nvPr/>
        </p:nvSpPr>
        <p:spPr>
          <a:xfrm>
            <a:off x="1942980" y="5410970"/>
            <a:ext cx="4005161" cy="52318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s-AR" sz="2800" b="1" i="1" dirty="0">
                <a:solidFill>
                  <a:srgbClr val="223240"/>
                </a:solidFill>
                <a:sym typeface="Overlock"/>
              </a:rPr>
              <a:t>Información validada</a:t>
            </a:r>
            <a:endParaRPr sz="2800" b="1" i="1" dirty="0">
              <a:solidFill>
                <a:srgbClr val="223240"/>
              </a:solidFill>
              <a:sym typeface="Overlock"/>
            </a:endParaRPr>
          </a:p>
        </p:txBody>
      </p:sp>
      <p:sp>
        <p:nvSpPr>
          <p:cNvPr id="16" name="Google Shape;237;p10"/>
          <p:cNvSpPr txBox="1"/>
          <p:nvPr/>
        </p:nvSpPr>
        <p:spPr>
          <a:xfrm>
            <a:off x="1168249" y="1680839"/>
            <a:ext cx="3467364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s-AR" sz="4800" b="1" i="1" dirty="0">
                <a:solidFill>
                  <a:srgbClr val="223240"/>
                </a:solidFill>
                <a:sym typeface="Overlock"/>
              </a:rPr>
              <a:t>USUARIO</a:t>
            </a:r>
            <a:endParaRPr sz="4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" name="Google Shape;237;p10"/>
          <p:cNvSpPr txBox="1"/>
          <p:nvPr/>
        </p:nvSpPr>
        <p:spPr>
          <a:xfrm>
            <a:off x="6897896" y="879295"/>
            <a:ext cx="3467364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s-AR" sz="4800" b="1" i="1" dirty="0" smtClean="0">
                <a:solidFill>
                  <a:srgbClr val="223240"/>
                </a:solidFill>
                <a:sym typeface="Overlock"/>
              </a:rPr>
              <a:t>MEDIO</a:t>
            </a:r>
            <a:endParaRPr sz="4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21" y="1792190"/>
            <a:ext cx="5347464" cy="4937125"/>
          </a:xfrm>
          <a:prstGeom prst="rect">
            <a:avLst/>
          </a:prstGeom>
        </p:spPr>
      </p:pic>
      <p:sp>
        <p:nvSpPr>
          <p:cNvPr id="19" name="Google Shape;237;p10"/>
          <p:cNvSpPr txBox="1"/>
          <p:nvPr/>
        </p:nvSpPr>
        <p:spPr>
          <a:xfrm>
            <a:off x="7438019" y="1666064"/>
            <a:ext cx="2493331" cy="52318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i="1" dirty="0">
                <a:solidFill>
                  <a:srgbClr val="223240"/>
                </a:solidFill>
                <a:sym typeface="Overlock"/>
              </a:rPr>
              <a:t>Todo en uno</a:t>
            </a:r>
            <a:endParaRPr sz="2800" b="1" i="1" dirty="0">
              <a:solidFill>
                <a:srgbClr val="223240"/>
              </a:solidFill>
              <a:sym typeface="Overlock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8" y="2632498"/>
            <a:ext cx="1088521" cy="10885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8" y="4031273"/>
            <a:ext cx="1036332" cy="10363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9" y="5265673"/>
            <a:ext cx="1162961" cy="1162961"/>
          </a:xfrm>
          <a:prstGeom prst="rect">
            <a:avLst/>
          </a:prstGeom>
        </p:spPr>
      </p:pic>
      <p:sp>
        <p:nvSpPr>
          <p:cNvPr id="18" name="Google Shape;294;p14"/>
          <p:cNvSpPr txBox="1">
            <a:spLocks/>
          </p:cNvSpPr>
          <p:nvPr/>
        </p:nvSpPr>
        <p:spPr>
          <a:xfrm>
            <a:off x="-192093" y="37776"/>
            <a:ext cx="4419600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Font typeface="Overlock"/>
              <a:buNone/>
            </a:pPr>
            <a:r>
              <a:rPr lang="es-AR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lang="es-AR"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" name="Google Shape;295;p14"/>
          <p:cNvSpPr txBox="1">
            <a:spLocks/>
          </p:cNvSpPr>
          <p:nvPr/>
        </p:nvSpPr>
        <p:spPr>
          <a:xfrm>
            <a:off x="263898" y="-82927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s-AR" sz="40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lang="es-AR" sz="40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  <p:extLst>
      <p:ext uri="{BB962C8B-B14F-4D97-AF65-F5344CB8AC3E}">
        <p14:creationId xmlns:p14="http://schemas.microsoft.com/office/powerpoint/2010/main" val="17754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E3F3F3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rgbClr val="81BBF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Google Shape;249;p11"/>
          <p:cNvGraphicFramePr/>
          <p:nvPr>
            <p:extLst>
              <p:ext uri="{D42A27DB-BD31-4B8C-83A1-F6EECF244321}">
                <p14:modId xmlns:p14="http://schemas.microsoft.com/office/powerpoint/2010/main" val="2023051014"/>
              </p:ext>
            </p:extLst>
          </p:nvPr>
        </p:nvGraphicFramePr>
        <p:xfrm>
          <a:off x="1115878" y="1866668"/>
          <a:ext cx="9453966" cy="4331520"/>
        </p:xfrm>
        <a:graphic>
          <a:graphicData uri="http://schemas.openxmlformats.org/drawingml/2006/table">
            <a:tbl>
              <a:tblPr firstRow="1" bandRow="1">
                <a:noFill/>
                <a:tableStyleId>{02981A38-FF29-4DD6-A73C-866B8E94F2EE}</a:tableStyleId>
              </a:tblPr>
              <a:tblGrid>
                <a:gridCol w="365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ES" sz="2400" u="none" strike="noStrike" cap="none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Consejos</a:t>
                      </a:r>
                      <a:r>
                        <a:rPr lang="es-ES" sz="2400" u="none" strike="noStrike" cap="none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útiles</a:t>
                      </a:r>
                      <a:endParaRPr sz="2400" u="none" strike="noStrike" cap="none" dirty="0" smtClean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Integración</a:t>
                      </a:r>
                      <a:r>
                        <a:rPr lang="es-ES" sz="2400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con APIS 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  <a:latin typeface="Overlock"/>
                        </a:rPr>
                        <a:t>Sin instalación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Alta de </a:t>
                      </a:r>
                      <a:r>
                        <a:rPr lang="es-AR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actividades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Búsqueda rápida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Overlock"/>
                        <a:buNone/>
                      </a:pPr>
                      <a:r>
                        <a:rPr lang="es-ES" sz="240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Personalización</a:t>
                      </a:r>
                      <a:r>
                        <a:rPr lang="es-ES" sz="2400" baseline="0" dirty="0" smtClean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de resultados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Google Shape;255;p11"/>
          <p:cNvSpPr txBox="1"/>
          <p:nvPr/>
        </p:nvSpPr>
        <p:spPr>
          <a:xfrm>
            <a:off x="4818492" y="1219162"/>
            <a:ext cx="26328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dirty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Competencia</a:t>
            </a:r>
            <a:endParaRPr sz="1800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2697887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3414065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412208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4856207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5581322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2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4123775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3414066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26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2703583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2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4856208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5588640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3" y="346472"/>
            <a:ext cx="1178266" cy="117826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16" y="1271138"/>
            <a:ext cx="1452299" cy="486827"/>
          </a:xfrm>
          <a:prstGeom prst="rect">
            <a:avLst/>
          </a:prstGeom>
        </p:spPr>
      </p:pic>
      <p:sp>
        <p:nvSpPr>
          <p:cNvPr id="37" name="Google Shape;294;p14"/>
          <p:cNvSpPr txBox="1">
            <a:spLocks noGrp="1"/>
          </p:cNvSpPr>
          <p:nvPr>
            <p:ph type="ctrTitle"/>
          </p:nvPr>
        </p:nvSpPr>
        <p:spPr>
          <a:xfrm>
            <a:off x="-137016" y="40159"/>
            <a:ext cx="4419600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Competencia</a:t>
            </a:r>
            <a:endParaRPr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8" name="Google Shape;295;p14"/>
          <p:cNvSpPr txBox="1">
            <a:spLocks/>
          </p:cNvSpPr>
          <p:nvPr/>
        </p:nvSpPr>
        <p:spPr>
          <a:xfrm>
            <a:off x="211527" y="-97728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lt1"/>
              </a:buClr>
              <a:buSzPts val="4000"/>
            </a:pPr>
            <a:r>
              <a:rPr lang="es-AR" sz="40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lang="es-AR" sz="40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80110" y="2061525"/>
            <a:ext cx="3556058" cy="312330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Suscripciones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Patrocinadores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Donaciones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Venta de </a:t>
            </a: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Servicios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(Futuro)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6" name="Google Shape;276;p12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E3F3F3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rgbClr val="81BBF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1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36168" y="1304775"/>
            <a:ext cx="7653866" cy="4600380"/>
          </a:xfrm>
          <a:prstGeom prst="rect">
            <a:avLst/>
          </a:prstGeom>
          <a:ln/>
        </p:spPr>
      </p:pic>
      <p:sp>
        <p:nvSpPr>
          <p:cNvPr id="8" name="Google Shape;294;p14"/>
          <p:cNvSpPr txBox="1">
            <a:spLocks noGrp="1"/>
          </p:cNvSpPr>
          <p:nvPr>
            <p:ph type="ctrTitle"/>
          </p:nvPr>
        </p:nvSpPr>
        <p:spPr>
          <a:xfrm>
            <a:off x="0" y="94157"/>
            <a:ext cx="3907706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De negocio</a:t>
            </a:r>
            <a:endParaRPr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" name="Google Shape;295;p14"/>
          <p:cNvSpPr txBox="1">
            <a:spLocks noGrp="1"/>
          </p:cNvSpPr>
          <p:nvPr>
            <p:ph type="subTitle" idx="1"/>
          </p:nvPr>
        </p:nvSpPr>
        <p:spPr>
          <a:xfrm>
            <a:off x="380110" y="-16935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</a:t>
            </a:r>
            <a:r>
              <a:rPr lang="es-AR" sz="40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an</a:t>
            </a:r>
            <a:endParaRPr sz="40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 rot="10800000" flipH="1">
            <a:off x="-1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E3F3F3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rgbClr val="81BBF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4;p5"/>
          <p:cNvSpPr txBox="1"/>
          <p:nvPr/>
        </p:nvSpPr>
        <p:spPr>
          <a:xfrm>
            <a:off x="7171556" y="3489678"/>
            <a:ext cx="4245630" cy="64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6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MAPAS GRATUITOS</a:t>
            </a:r>
            <a:endParaRPr sz="36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5" y="428331"/>
            <a:ext cx="6650592" cy="6429670"/>
          </a:xfrm>
          <a:prstGeom prst="rect">
            <a:avLst/>
          </a:prstGeom>
        </p:spPr>
      </p:pic>
      <p:sp>
        <p:nvSpPr>
          <p:cNvPr id="12" name="Google Shape;134;p5"/>
          <p:cNvSpPr txBox="1"/>
          <p:nvPr/>
        </p:nvSpPr>
        <p:spPr>
          <a:xfrm>
            <a:off x="7171556" y="5473116"/>
            <a:ext cx="4245630" cy="64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6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ASISTENTE VIRTUAL</a:t>
            </a:r>
            <a:endParaRPr sz="36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34;p5"/>
          <p:cNvSpPr txBox="1"/>
          <p:nvPr/>
        </p:nvSpPr>
        <p:spPr>
          <a:xfrm>
            <a:off x="7171556" y="1413698"/>
            <a:ext cx="4245630" cy="64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6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ALBUM MUNDIAL</a:t>
            </a:r>
            <a:endParaRPr sz="36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94;p14"/>
          <p:cNvSpPr txBox="1">
            <a:spLocks/>
          </p:cNvSpPr>
          <p:nvPr/>
        </p:nvSpPr>
        <p:spPr>
          <a:xfrm>
            <a:off x="175860" y="428330"/>
            <a:ext cx="2860329" cy="107623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Font typeface="Overlock"/>
              <a:buNone/>
            </a:pPr>
            <a:r>
              <a:rPr lang="es-AR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lang="es-AR"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" name="Google Shape;295;p14"/>
          <p:cNvSpPr txBox="1">
            <a:spLocks noGrp="1"/>
          </p:cNvSpPr>
          <p:nvPr>
            <p:ph type="subTitle" idx="1"/>
          </p:nvPr>
        </p:nvSpPr>
        <p:spPr>
          <a:xfrm>
            <a:off x="325617" y="10106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  <p:extLst>
      <p:ext uri="{BB962C8B-B14F-4D97-AF65-F5344CB8AC3E}">
        <p14:creationId xmlns:p14="http://schemas.microsoft.com/office/powerpoint/2010/main" val="33675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 txBox="1">
            <a:spLocks noGrp="1"/>
          </p:cNvSpPr>
          <p:nvPr>
            <p:ph type="ctrTitle"/>
          </p:nvPr>
        </p:nvSpPr>
        <p:spPr>
          <a:xfrm>
            <a:off x="0" y="94157"/>
            <a:ext cx="3907706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Tecnología</a:t>
            </a:r>
            <a:endParaRPr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1"/>
          </p:nvPr>
        </p:nvSpPr>
        <p:spPr>
          <a:xfrm>
            <a:off x="267313" y="-22784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sz="40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0" name="Google Shape;300;p14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E3F3F3"/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rgbClr val="81BBF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66" y="813664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550</Words>
  <Application>Microsoft Office PowerPoint</Application>
  <PresentationFormat>Panorámica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Overlock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Competencia</vt:lpstr>
      <vt:lpstr>De negocio</vt:lpstr>
      <vt:lpstr>Presentación de PowerPoint</vt:lpstr>
      <vt:lpstr>Tecnología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Rondo Sanchez, Reyna</dc:creator>
  <cp:lastModifiedBy>Rondo Sanchez, Reyna</cp:lastModifiedBy>
  <cp:revision>85</cp:revision>
  <dcterms:modified xsi:type="dcterms:W3CDTF">2019-11-30T18:09:48Z</dcterms:modified>
</cp:coreProperties>
</file>