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75" r:id="rId9"/>
    <p:sldId id="276" r:id="rId10"/>
    <p:sldId id="265" r:id="rId11"/>
    <p:sldId id="277" r:id="rId12"/>
    <p:sldId id="266" r:id="rId13"/>
    <p:sldId id="269" r:id="rId14"/>
    <p:sldId id="267" r:id="rId15"/>
    <p:sldId id="270" r:id="rId16"/>
    <p:sldId id="272" r:id="rId17"/>
    <p:sldId id="273" r:id="rId18"/>
    <p:sldId id="271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iWuDEuE5nrqx9hIcuXjNqvwe1nq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uario de Windows" initials="UdW" lastIdx="6" clrIdx="0">
    <p:extLst>
      <p:ext uri="{19B8F6BF-5375-455C-9EA6-DF929625EA0E}">
        <p15:presenceInfo xmlns:p15="http://schemas.microsoft.com/office/powerpoint/2012/main" userId="Usuario de Windo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3240"/>
    <a:srgbClr val="525D50"/>
    <a:srgbClr val="408CA3"/>
    <a:srgbClr val="E3F3F3"/>
    <a:srgbClr val="8EB8C2"/>
    <a:srgbClr val="9B9FA6"/>
    <a:srgbClr val="0AEA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981A38-FF29-4DD6-A73C-866B8E94F2EE}">
  <a:tblStyle styleId="{02981A38-FF29-4DD6-A73C-866B8E94F2E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029" autoAdjust="0"/>
  </p:normalViewPr>
  <p:slideViewPr>
    <p:cSldViewPr snapToGrid="0">
      <p:cViewPr varScale="1">
        <p:scale>
          <a:sx n="57" d="100"/>
          <a:sy n="57" d="100"/>
        </p:scale>
        <p:origin x="11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28T19:33:42.980" idx="4">
    <p:pos x="10" y="10"/>
    <p:text/>
    <p:extLst>
      <p:ext uri="{C676402C-5697-4E1C-873F-D02D1690AC5C}">
        <p15:threadingInfo xmlns:p15="http://schemas.microsoft.com/office/powerpoint/2012/main" timeZoneBias="180"/>
      </p:ext>
    </p:extLst>
  </p:cm>
  <p:cm authorId="1" dt="2019-10-28T19:34:46.357" idx="5">
    <p:pos x="146" y="146"/>
    <p:text>En medio no se que iria... En general pondria ahorro de dinero, ahorro en tiempo de busqueda, resultados que se ajustan a la necesidad del usuario</p:text>
    <p:extLst>
      <p:ext uri="{C676402C-5697-4E1C-873F-D02D1690AC5C}">
        <p15:threadingInfo xmlns:p15="http://schemas.microsoft.com/office/powerpoint/2012/main" timeZoneBias="180"/>
      </p:ext>
    </p:extLst>
  </p:cm>
  <p:cm authorId="1" dt="2019-10-28T19:36:41.194" idx="6">
    <p:pos x="146" y="282"/>
    <p:text>Consejos utiles validados</p:text>
    <p:extLst>
      <p:ext uri="{C676402C-5697-4E1C-873F-D02D1690AC5C}">
        <p15:threadingInfo xmlns:p15="http://schemas.microsoft.com/office/powerpoint/2012/main" timeZoneBias="180">
          <p15:parentCm authorId="1" idx="5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28T19:33:42.980" idx="4">
    <p:pos x="10" y="10"/>
    <p:text/>
    <p:extLst>
      <p:ext uri="{C676402C-5697-4E1C-873F-D02D1690AC5C}">
        <p15:threadingInfo xmlns:p15="http://schemas.microsoft.com/office/powerpoint/2012/main" timeZoneBias="180"/>
      </p:ext>
    </p:extLst>
  </p:cm>
  <p:cm authorId="1" dt="2019-10-28T19:34:46.357" idx="5">
    <p:pos x="146" y="146"/>
    <p:text>En medio no se que iria... En general pondria ahorro de dinero, ahorro en tiempo de busqueda, resultados que se ajustan a la necesidad del usuario</p:text>
    <p:extLst>
      <p:ext uri="{C676402C-5697-4E1C-873F-D02D1690AC5C}">
        <p15:threadingInfo xmlns:p15="http://schemas.microsoft.com/office/powerpoint/2012/main" timeZoneBias="180"/>
      </p:ext>
    </p:extLst>
  </p:cm>
  <p:cm authorId="1" dt="2019-10-28T19:36:41.194" idx="6">
    <p:pos x="146" y="282"/>
    <p:text>Consejos utiles validados</p:text>
    <p:extLst>
      <p:ext uri="{C676402C-5697-4E1C-873F-D02D1690AC5C}">
        <p15:threadingInfo xmlns:p15="http://schemas.microsoft.com/office/powerpoint/2012/main" timeZoneBias="180">
          <p15:parentCm authorId="1" idx="5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s-AR" dirty="0" smtClean="0"/>
              <a:t>Reyna: Hola nos presentamos somos un grupo de estudiantes de la Universidad Nacional de la Matanza.</a:t>
            </a:r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 smtClean="0"/>
              <a:t>Pablo y </a:t>
            </a:r>
            <a:r>
              <a:rPr lang="es-AR" dirty="0" err="1" smtClean="0"/>
              <a:t>reyna</a:t>
            </a:r>
            <a:endParaRPr dirty="0"/>
          </a:p>
        </p:txBody>
      </p:sp>
      <p:sp>
        <p:nvSpPr>
          <p:cNvPr id="228" name="Google Shape;22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 smtClean="0"/>
              <a:t>Pablo y </a:t>
            </a:r>
            <a:r>
              <a:rPr lang="es-AR" dirty="0" err="1" smtClean="0"/>
              <a:t>reyna</a:t>
            </a:r>
            <a:endParaRPr dirty="0"/>
          </a:p>
        </p:txBody>
      </p:sp>
      <p:sp>
        <p:nvSpPr>
          <p:cNvPr id="228" name="Google Shape;22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163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AR" dirty="0" smtClean="0"/>
              <a:t>Pablo</a:t>
            </a:r>
            <a:endParaRPr dirty="0"/>
          </a:p>
        </p:txBody>
      </p:sp>
      <p:sp>
        <p:nvSpPr>
          <p:cNvPr id="245" name="Google Shape;245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>
                <a:solidFill>
                  <a:srgbClr val="000000"/>
                </a:solidFill>
              </a:rPr>
              <a:t>12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 smtClean="0"/>
              <a:t>Pablo nombrar</a:t>
            </a:r>
            <a:r>
              <a:rPr lang="es-AR" baseline="0" dirty="0" smtClean="0"/>
              <a:t> las tecnologías </a:t>
            </a:r>
            <a:r>
              <a:rPr lang="es-AR" baseline="0" dirty="0" err="1" smtClean="0"/>
              <a:t>php</a:t>
            </a:r>
            <a:r>
              <a:rPr lang="es-AR" baseline="0" dirty="0" smtClean="0"/>
              <a:t> </a:t>
            </a:r>
            <a:r>
              <a:rPr lang="es-AR" baseline="0" dirty="0" err="1" smtClean="0"/>
              <a:t>my</a:t>
            </a:r>
            <a:r>
              <a:rPr lang="es-AR" baseline="0" dirty="0" smtClean="0"/>
              <a:t> </a:t>
            </a:r>
            <a:r>
              <a:rPr lang="es-AR" baseline="0" dirty="0" err="1" smtClean="0"/>
              <a:t>sql</a:t>
            </a:r>
            <a:r>
              <a:rPr lang="es-AR" baseline="0" dirty="0" smtClean="0"/>
              <a:t>  java script </a:t>
            </a:r>
            <a:r>
              <a:rPr lang="es-AR" baseline="0" dirty="0" err="1" smtClean="0"/>
              <a:t>Boostrap</a:t>
            </a:r>
            <a:endParaRPr dirty="0"/>
          </a:p>
        </p:txBody>
      </p:sp>
      <p:sp>
        <p:nvSpPr>
          <p:cNvPr id="290" name="Google Shape;290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AR" dirty="0" smtClean="0"/>
              <a:t>Reyna: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Tx/>
              <a:buChar char="-"/>
            </a:pPr>
            <a:r>
              <a:rPr lang="es-AR" dirty="0" smtClean="0"/>
              <a:t>Por un estudio publicado en el diario de la nación el 11% de los argentinos usan</a:t>
            </a:r>
            <a:r>
              <a:rPr lang="es-AR" baseline="0" dirty="0" smtClean="0"/>
              <a:t> el un promedio de 200 veces al día el celular.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Tx/>
              <a:buNone/>
            </a:pPr>
            <a:r>
              <a:rPr lang="es-AR" baseline="0" dirty="0" smtClean="0"/>
              <a:t>El 89 % usa un </a:t>
            </a:r>
            <a:r>
              <a:rPr lang="es-AR" baseline="0" dirty="0" err="1" smtClean="0"/>
              <a:t>nro</a:t>
            </a:r>
            <a:r>
              <a:rPr lang="es-AR" baseline="0" dirty="0" smtClean="0"/>
              <a:t> de veces menos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Tx/>
              <a:buNone/>
            </a:pPr>
            <a:r>
              <a:rPr lang="es-AR" baseline="0" dirty="0" smtClean="0"/>
              <a:t>En conclusión para ganar suscriptores, les daremos un cantidad de veces para que pueda interactuar con la aplicación. Una que tengamos el interés de la usuarios y obligaremos la suscripción para aplicación.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Tx/>
              <a:buNone/>
            </a:pPr>
            <a:r>
              <a:rPr lang="es-AR" baseline="0" dirty="0" smtClean="0"/>
              <a:t>- Patrocinadores: Una  vez alcanzado un 30% 50% que alcance de suscriptores. Ya la aplicación será elegida por lo completo que es a la hora de comparar con otras aplicaciones. Obtendremos los suscriptores de las otras aplicaciones debido a lo completo que 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271" name="Google Shape;271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AR" dirty="0" smtClean="0"/>
              <a:t>Reyna: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AR" dirty="0" smtClean="0"/>
              <a:t>- </a:t>
            </a:r>
            <a:r>
              <a:rPr lang="es-A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cs typeface="Calibri"/>
                <a:sym typeface="Calibri"/>
              </a:rPr>
              <a:t>R</a:t>
            </a:r>
            <a:r>
              <a:rPr lang="es-A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evivir tus viajes y convertir tus fotos en recuerdos para toda la vida. Como</a:t>
            </a:r>
            <a:r>
              <a:rPr lang="es-AR" sz="1200" b="0" i="0" u="none" strike="noStrike" cap="none" baseline="0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?  Con la c</a:t>
            </a:r>
            <a:r>
              <a:rPr lang="es-A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apacidad</a:t>
            </a:r>
            <a:r>
              <a:rPr lang="es-AR" sz="1200" b="0" i="0" u="none" strike="noStrike" cap="none" baseline="0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de reconocer a qué rincón pertenece cada una de las fotografías de tu </a:t>
            </a:r>
            <a:r>
              <a:rPr lang="es-AR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smartphone</a:t>
            </a:r>
            <a:r>
              <a:rPr lang="es-A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o celular y de crear rutas con los viajes que has hecho, mostrando el itinerario en un mapa.</a:t>
            </a:r>
            <a:endParaRPr lang="es-AR" dirty="0" smtClean="0"/>
          </a:p>
        </p:txBody>
      </p:sp>
      <p:sp>
        <p:nvSpPr>
          <p:cNvPr id="304" name="Google Shape;304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AR" dirty="0" smtClean="0"/>
              <a:t>Reyna: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AR" dirty="0" smtClean="0"/>
              <a:t>-D</a:t>
            </a:r>
            <a:r>
              <a:rPr lang="es-A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escargar listas offline, así podrás disfrutar de ellas incluso sin conexión a Internet. Mapas gratuitos, ágiles, detallados y totalmente disponibles sin conexión con navegación paso a paso – confiables para más de 100 millones de viajeros alrededor del mundo</a:t>
            </a:r>
            <a:endParaRPr dirty="0"/>
          </a:p>
        </p:txBody>
      </p:sp>
      <p:sp>
        <p:nvSpPr>
          <p:cNvPr id="304" name="Google Shape;304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01299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AR" dirty="0" smtClean="0"/>
              <a:t>Reyna: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AR" dirty="0" smtClean="0"/>
              <a:t>- </a:t>
            </a:r>
            <a:r>
              <a:rPr lang="es-A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cs typeface="Calibri"/>
                <a:sym typeface="Calibri"/>
              </a:rPr>
              <a:t>Asistente virtual</a:t>
            </a:r>
            <a:endParaRPr dirty="0"/>
          </a:p>
        </p:txBody>
      </p:sp>
      <p:sp>
        <p:nvSpPr>
          <p:cNvPr id="304" name="Google Shape;304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77689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7" name="Google Shape;317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18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s-AR" dirty="0" smtClean="0"/>
              <a:t>Reyna:</a:t>
            </a:r>
            <a:r>
              <a:rPr lang="es-AR" baseline="0" dirty="0" smtClean="0"/>
              <a:t> </a:t>
            </a:r>
            <a:r>
              <a:rPr lang="es-AR" dirty="0" smtClean="0"/>
              <a:t>Nos presentamos somos el equipo de </a:t>
            </a:r>
            <a:r>
              <a:rPr lang="es-AR" dirty="0" err="1" smtClean="0"/>
              <a:t>TravelHints</a:t>
            </a:r>
            <a:r>
              <a:rPr lang="es-AR" dirty="0" smtClean="0"/>
              <a:t>, Pablo</a:t>
            </a:r>
            <a:r>
              <a:rPr lang="es-AR" baseline="0" dirty="0" smtClean="0"/>
              <a:t> Gracia </a:t>
            </a:r>
            <a:r>
              <a:rPr lang="es-AR" dirty="0" smtClean="0"/>
              <a:t>y quien les habla Reyna</a:t>
            </a:r>
            <a:r>
              <a:rPr lang="es-AR" baseline="0" dirty="0" smtClean="0"/>
              <a:t> Rondo Sánchez</a:t>
            </a:r>
            <a:r>
              <a:rPr lang="es-A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AR" b="0" dirty="0" smtClean="0"/>
              <a:t>Reyna</a:t>
            </a:r>
            <a:endParaRPr b="0" dirty="0"/>
          </a:p>
        </p:txBody>
      </p:sp>
      <p:sp>
        <p:nvSpPr>
          <p:cNvPr id="110" name="Google Shape;11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AR" b="0" dirty="0" smtClean="0"/>
              <a:t>Reyna</a:t>
            </a:r>
            <a:endParaRPr b="0" dirty="0"/>
          </a:p>
        </p:txBody>
      </p:sp>
      <p:sp>
        <p:nvSpPr>
          <p:cNvPr id="121" name="Google Shape;121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dirty="0" smtClean="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Reyna</a:t>
            </a:r>
            <a:endParaRPr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AR" b="0" dirty="0" smtClean="0"/>
              <a:t>Pablo</a:t>
            </a:r>
            <a:endParaRPr b="0" dirty="0"/>
          </a:p>
        </p:txBody>
      </p:sp>
      <p:sp>
        <p:nvSpPr>
          <p:cNvPr id="144" name="Google Shape;144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 smtClean="0"/>
              <a:t>Pablo</a:t>
            </a:r>
            <a:r>
              <a:rPr lang="es-AR" dirty="0"/>
              <a:t/>
            </a:r>
            <a:br>
              <a:rPr lang="es-AR" dirty="0"/>
            </a:br>
            <a:r>
              <a:rPr lang="es-AR" dirty="0"/>
              <a:t/>
            </a:r>
            <a:br>
              <a:rPr lang="es-AR" dirty="0"/>
            </a:br>
            <a:endParaRPr dirty="0"/>
          </a:p>
        </p:txBody>
      </p:sp>
      <p:sp>
        <p:nvSpPr>
          <p:cNvPr id="184" name="Google Shape;184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6691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 smtClean="0"/>
              <a:t>Pablo</a:t>
            </a:r>
            <a:endParaRPr dirty="0"/>
          </a:p>
        </p:txBody>
      </p:sp>
      <p:sp>
        <p:nvSpPr>
          <p:cNvPr id="194" name="Google Shape;194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1296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/>
            </a:r>
            <a:br>
              <a:rPr lang="es-AR" dirty="0"/>
            </a:br>
            <a:r>
              <a:rPr lang="es-AR" dirty="0" smtClean="0"/>
              <a:t>Pablo</a:t>
            </a:r>
            <a:r>
              <a:rPr lang="es-AR" dirty="0"/>
              <a:t/>
            </a:r>
            <a:br>
              <a:rPr lang="es-AR" dirty="0"/>
            </a:br>
            <a:r>
              <a:rPr lang="es-AR" dirty="0"/>
              <a:t/>
            </a:r>
            <a:br>
              <a:rPr lang="es-AR" dirty="0"/>
            </a:br>
            <a:endParaRPr dirty="0"/>
          </a:p>
        </p:txBody>
      </p:sp>
      <p:sp>
        <p:nvSpPr>
          <p:cNvPr id="209" name="Google Shape;209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360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20000"/>
                <a:lumOff val="80000"/>
              </a:schemeClr>
            </a:gs>
            <a:gs pos="46000">
              <a:schemeClr val="bg2">
                <a:lumMod val="75000"/>
              </a:schemeClr>
            </a:gs>
            <a:gs pos="100000">
              <a:srgbClr val="22324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b="-16000"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3F3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"/>
          <p:cNvSpPr/>
          <p:nvPr/>
        </p:nvSpPr>
        <p:spPr>
          <a:xfrm rot="10800000" flipH="1">
            <a:off x="-1" y="-4"/>
            <a:ext cx="8538520" cy="1927657"/>
          </a:xfrm>
          <a:prstGeom prst="rtTriangle">
            <a:avLst/>
          </a:prstGeom>
          <a:gradFill>
            <a:gsLst>
              <a:gs pos="0">
                <a:srgbClr val="223240"/>
              </a:gs>
              <a:gs pos="50000">
                <a:schemeClr val="bg2">
                  <a:lumMod val="60000"/>
                  <a:lumOff val="40000"/>
                </a:schemeClr>
              </a:gs>
              <a:gs pos="100000">
                <a:srgbClr val="22324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0"/>
          <p:cNvSpPr txBox="1">
            <a:spLocks noGrp="1"/>
          </p:cNvSpPr>
          <p:nvPr>
            <p:ph type="ctrTitle"/>
          </p:nvPr>
        </p:nvSpPr>
        <p:spPr>
          <a:xfrm>
            <a:off x="0" y="-86533"/>
            <a:ext cx="3610770" cy="1882094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verlock"/>
              <a:buNone/>
            </a:pPr>
            <a:r>
              <a:rPr lang="es-AR" sz="48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Beneficios</a:t>
            </a:r>
            <a:endParaRPr sz="4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32" name="Google Shape;232;p10"/>
          <p:cNvSpPr txBox="1">
            <a:spLocks noGrp="1"/>
          </p:cNvSpPr>
          <p:nvPr>
            <p:ph type="subTitle" idx="1"/>
          </p:nvPr>
        </p:nvSpPr>
        <p:spPr>
          <a:xfrm>
            <a:off x="2" y="179427"/>
            <a:ext cx="2181224" cy="836448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AR" sz="20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los</a:t>
            </a:r>
            <a:endParaRPr sz="40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grpSp>
        <p:nvGrpSpPr>
          <p:cNvPr id="236" name="Google Shape;236;p10"/>
          <p:cNvGrpSpPr/>
          <p:nvPr/>
        </p:nvGrpSpPr>
        <p:grpSpPr>
          <a:xfrm>
            <a:off x="1681467" y="1621993"/>
            <a:ext cx="9127832" cy="4524723"/>
            <a:chOff x="5996972" y="2795785"/>
            <a:chExt cx="6084605" cy="2684532"/>
          </a:xfrm>
        </p:grpSpPr>
        <p:sp>
          <p:nvSpPr>
            <p:cNvPr id="237" name="Google Shape;237;p10"/>
            <p:cNvSpPr txBox="1"/>
            <p:nvPr/>
          </p:nvSpPr>
          <p:spPr>
            <a:xfrm>
              <a:off x="7478447" y="3280411"/>
              <a:ext cx="4603130" cy="273883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2400" dirty="0" smtClean="0">
                  <a:solidFill>
                    <a:srgbClr val="525D50"/>
                  </a:solidFill>
                  <a:latin typeface="Overlock"/>
                  <a:sym typeface="Overlock"/>
                </a:rPr>
                <a:t>Ahorro</a:t>
              </a:r>
              <a:endParaRPr sz="2400" dirty="0">
                <a:solidFill>
                  <a:srgbClr val="525D50"/>
                </a:solidFill>
                <a:latin typeface="Overlock"/>
                <a:ea typeface="Overlock"/>
                <a:cs typeface="Overlock"/>
                <a:sym typeface="Overlock"/>
              </a:endParaRPr>
            </a:p>
          </p:txBody>
        </p:sp>
        <p:pic>
          <p:nvPicPr>
            <p:cNvPr id="238" name="Google Shape;238;p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295582" y="4748987"/>
              <a:ext cx="915731" cy="73133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239" name="Google Shape;239;p1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996972" y="2795785"/>
              <a:ext cx="1481475" cy="1245406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240" name="Google Shape;240;p1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261659" y="3862221"/>
              <a:ext cx="983577" cy="79736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</p:pic>
      </p:grpSp>
      <p:sp>
        <p:nvSpPr>
          <p:cNvPr id="241" name="Google Shape;241;p10"/>
          <p:cNvSpPr/>
          <p:nvPr/>
        </p:nvSpPr>
        <p:spPr>
          <a:xfrm rot="-5400000">
            <a:off x="9927112" y="4593106"/>
            <a:ext cx="876296" cy="3653481"/>
          </a:xfrm>
          <a:prstGeom prst="rtTriangle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237;p10"/>
          <p:cNvSpPr txBox="1"/>
          <p:nvPr/>
        </p:nvSpPr>
        <p:spPr>
          <a:xfrm>
            <a:off x="3903905" y="3900614"/>
            <a:ext cx="6905394" cy="461624"/>
          </a:xfrm>
          <a:prstGeom prst="rect">
            <a:avLst/>
          </a:prstGeom>
          <a:noFill/>
          <a:ln>
            <a:noFill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dirty="0" smtClean="0">
                <a:solidFill>
                  <a:srgbClr val="525D50"/>
                </a:solidFill>
                <a:latin typeface="Overlock"/>
                <a:ea typeface="Overlock"/>
                <a:cs typeface="Overlock"/>
                <a:sym typeface="Overlock"/>
              </a:rPr>
              <a:t>Reducción </a:t>
            </a:r>
            <a:r>
              <a:rPr lang="es-AR" sz="2400" dirty="0">
                <a:solidFill>
                  <a:srgbClr val="525D50"/>
                </a:solidFill>
                <a:latin typeface="Overlock"/>
                <a:ea typeface="Overlock"/>
                <a:cs typeface="Overlock"/>
                <a:sym typeface="Overlock"/>
              </a:rPr>
              <a:t>de tiempo de </a:t>
            </a:r>
            <a:r>
              <a:rPr lang="es-AR" sz="2400" dirty="0" smtClean="0">
                <a:solidFill>
                  <a:srgbClr val="525D50"/>
                </a:solidFill>
                <a:latin typeface="Overlock"/>
                <a:ea typeface="Overlock"/>
                <a:cs typeface="Overlock"/>
                <a:sym typeface="Overlock"/>
              </a:rPr>
              <a:t>búsqueda</a:t>
            </a:r>
            <a:endParaRPr sz="2400" dirty="0">
              <a:solidFill>
                <a:srgbClr val="525D5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5" name="Google Shape;237;p10"/>
          <p:cNvSpPr txBox="1"/>
          <p:nvPr/>
        </p:nvSpPr>
        <p:spPr>
          <a:xfrm>
            <a:off x="3903905" y="5299583"/>
            <a:ext cx="6905394" cy="461624"/>
          </a:xfrm>
          <a:prstGeom prst="rect">
            <a:avLst/>
          </a:prstGeom>
          <a:noFill/>
          <a:ln>
            <a:noFill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dirty="0" smtClean="0">
                <a:solidFill>
                  <a:srgbClr val="525D50"/>
                </a:solidFill>
                <a:latin typeface="Overlock"/>
                <a:ea typeface="Overlock"/>
                <a:cs typeface="Overlock"/>
                <a:sym typeface="Overlock"/>
              </a:rPr>
              <a:t>Información validada</a:t>
            </a:r>
            <a:endParaRPr sz="2400" dirty="0">
              <a:solidFill>
                <a:srgbClr val="525D5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6" name="Google Shape;237;p10"/>
          <p:cNvSpPr txBox="1"/>
          <p:nvPr/>
        </p:nvSpPr>
        <p:spPr>
          <a:xfrm>
            <a:off x="4340962" y="1085997"/>
            <a:ext cx="3467364" cy="830956"/>
          </a:xfrm>
          <a:prstGeom prst="rect">
            <a:avLst/>
          </a:prstGeom>
          <a:noFill/>
          <a:ln>
            <a:noFill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800" dirty="0" smtClean="0">
                <a:solidFill>
                  <a:srgbClr val="525D50"/>
                </a:solidFill>
                <a:latin typeface="Overlock"/>
                <a:sym typeface="Overlock"/>
              </a:rPr>
              <a:t>USUARIO</a:t>
            </a:r>
            <a:endParaRPr sz="4800" dirty="0">
              <a:solidFill>
                <a:srgbClr val="525D5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3F3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"/>
          <p:cNvSpPr/>
          <p:nvPr/>
        </p:nvSpPr>
        <p:spPr>
          <a:xfrm rot="10800000" flipH="1">
            <a:off x="-1" y="-4"/>
            <a:ext cx="8538520" cy="1927657"/>
          </a:xfrm>
          <a:prstGeom prst="rtTriangle">
            <a:avLst/>
          </a:prstGeom>
          <a:gradFill>
            <a:gsLst>
              <a:gs pos="0">
                <a:srgbClr val="223240"/>
              </a:gs>
              <a:gs pos="50000">
                <a:schemeClr val="bg2">
                  <a:lumMod val="60000"/>
                  <a:lumOff val="40000"/>
                </a:schemeClr>
              </a:gs>
              <a:gs pos="100000">
                <a:srgbClr val="22324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0"/>
          <p:cNvSpPr txBox="1">
            <a:spLocks noGrp="1"/>
          </p:cNvSpPr>
          <p:nvPr>
            <p:ph type="ctrTitle"/>
          </p:nvPr>
        </p:nvSpPr>
        <p:spPr>
          <a:xfrm>
            <a:off x="0" y="-86533"/>
            <a:ext cx="3610770" cy="1882094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verlock"/>
              <a:buNone/>
            </a:pPr>
            <a:r>
              <a:rPr lang="es-AR" sz="48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Beneficios</a:t>
            </a:r>
            <a:endParaRPr sz="4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32" name="Google Shape;232;p10"/>
          <p:cNvSpPr txBox="1">
            <a:spLocks noGrp="1"/>
          </p:cNvSpPr>
          <p:nvPr>
            <p:ph type="subTitle" idx="1"/>
          </p:nvPr>
        </p:nvSpPr>
        <p:spPr>
          <a:xfrm>
            <a:off x="2" y="179427"/>
            <a:ext cx="2181224" cy="836448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AR" sz="20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los</a:t>
            </a:r>
            <a:endParaRPr sz="40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41" name="Google Shape;241;p10"/>
          <p:cNvSpPr/>
          <p:nvPr/>
        </p:nvSpPr>
        <p:spPr>
          <a:xfrm rot="-5400000">
            <a:off x="9927112" y="4593106"/>
            <a:ext cx="876296" cy="3653481"/>
          </a:xfrm>
          <a:prstGeom prst="rtTriangle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237;p10"/>
          <p:cNvSpPr txBox="1"/>
          <p:nvPr/>
        </p:nvSpPr>
        <p:spPr>
          <a:xfrm>
            <a:off x="329463" y="3217724"/>
            <a:ext cx="3281307" cy="2308284"/>
          </a:xfrm>
          <a:prstGeom prst="rect">
            <a:avLst/>
          </a:prstGeom>
          <a:noFill/>
          <a:ln>
            <a:noFill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dirty="0" smtClean="0">
                <a:solidFill>
                  <a:srgbClr val="525D50"/>
                </a:solidFill>
                <a:latin typeface="Overlock"/>
                <a:ea typeface="Overlock"/>
                <a:cs typeface="Overlock"/>
                <a:sym typeface="Overlock"/>
              </a:rPr>
              <a:t>Todo en uno.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sz="2400" dirty="0">
              <a:solidFill>
                <a:srgbClr val="525D5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dirty="0" smtClean="0">
                <a:solidFill>
                  <a:srgbClr val="525D50"/>
                </a:solidFill>
                <a:latin typeface="Overlock"/>
                <a:ea typeface="Overlock"/>
                <a:cs typeface="Overlock"/>
                <a:sym typeface="Overlock"/>
              </a:rPr>
              <a:t>Información útil para hoteles y transportes.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sz="2400" dirty="0">
              <a:solidFill>
                <a:srgbClr val="525D5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525D5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6" name="Google Shape;237;p10"/>
          <p:cNvSpPr txBox="1"/>
          <p:nvPr/>
        </p:nvSpPr>
        <p:spPr>
          <a:xfrm>
            <a:off x="3172560" y="820522"/>
            <a:ext cx="6468337" cy="830956"/>
          </a:xfrm>
          <a:prstGeom prst="rect">
            <a:avLst/>
          </a:prstGeom>
          <a:noFill/>
          <a:ln>
            <a:noFill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800" dirty="0" smtClean="0">
                <a:solidFill>
                  <a:srgbClr val="525D50"/>
                </a:solidFill>
                <a:latin typeface="Overlock"/>
                <a:sym typeface="Overlock"/>
              </a:rPr>
              <a:t>MEDIO</a:t>
            </a:r>
            <a:endParaRPr sz="4800" dirty="0">
              <a:solidFill>
                <a:srgbClr val="525D5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329" y="1867234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3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3F3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1"/>
          <p:cNvSpPr/>
          <p:nvPr/>
        </p:nvSpPr>
        <p:spPr>
          <a:xfrm rot="10800000" flipH="1">
            <a:off x="0" y="-18977"/>
            <a:ext cx="8538520" cy="1927657"/>
          </a:xfrm>
          <a:prstGeom prst="rtTriangle">
            <a:avLst/>
          </a:prstGeom>
          <a:gradFill>
            <a:gsLst>
              <a:gs pos="0">
                <a:srgbClr val="223240"/>
              </a:gs>
              <a:gs pos="50000">
                <a:schemeClr val="bg2">
                  <a:lumMod val="60000"/>
                  <a:lumOff val="40000"/>
                </a:schemeClr>
              </a:gs>
              <a:gs pos="100000">
                <a:srgbClr val="22324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1"/>
          <p:cNvSpPr txBox="1">
            <a:spLocks noGrp="1"/>
          </p:cNvSpPr>
          <p:nvPr>
            <p:ph type="subTitle" idx="1"/>
          </p:nvPr>
        </p:nvSpPr>
        <p:spPr>
          <a:xfrm>
            <a:off x="-299543" y="0"/>
            <a:ext cx="3909846" cy="1202344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s-AR" sz="36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La 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s-AR" sz="36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Competencia</a:t>
            </a:r>
            <a:endParaRPr sz="60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graphicFrame>
        <p:nvGraphicFramePr>
          <p:cNvPr id="249" name="Google Shape;249;p11"/>
          <p:cNvGraphicFramePr/>
          <p:nvPr>
            <p:extLst>
              <p:ext uri="{D42A27DB-BD31-4B8C-83A1-F6EECF244321}">
                <p14:modId xmlns:p14="http://schemas.microsoft.com/office/powerpoint/2010/main" val="1082582028"/>
              </p:ext>
            </p:extLst>
          </p:nvPr>
        </p:nvGraphicFramePr>
        <p:xfrm>
          <a:off x="645277" y="1866668"/>
          <a:ext cx="10203225" cy="4399790"/>
        </p:xfrm>
        <a:graphic>
          <a:graphicData uri="http://schemas.openxmlformats.org/drawingml/2006/table">
            <a:tbl>
              <a:tblPr firstRow="1" bandRow="1">
                <a:noFill/>
                <a:tableStyleId>{02981A38-FF29-4DD6-A73C-866B8E94F2EE}</a:tableStyleId>
              </a:tblPr>
              <a:tblGrid>
                <a:gridCol w="394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1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7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s-ES" sz="2400" u="none" strike="noStrike" cap="none" dirty="0" smtClean="0">
                          <a:solidFill>
                            <a:srgbClr val="525D50"/>
                          </a:solidFill>
                          <a:latin typeface="Overlock"/>
                          <a:ea typeface="Overlock"/>
                          <a:cs typeface="Overlock"/>
                          <a:sym typeface="Overlock"/>
                        </a:rPr>
                        <a:t>Consejos</a:t>
                      </a:r>
                      <a:r>
                        <a:rPr lang="es-ES" sz="2400" u="none" strike="noStrike" cap="none" baseline="0" dirty="0" smtClean="0">
                          <a:solidFill>
                            <a:srgbClr val="525D50"/>
                          </a:solidFill>
                          <a:latin typeface="Overlock"/>
                          <a:ea typeface="Overlock"/>
                          <a:cs typeface="Overlock"/>
                          <a:sym typeface="Overlock"/>
                        </a:rPr>
                        <a:t> útiles</a:t>
                      </a:r>
                      <a:endParaRPr sz="2400" u="none" strike="noStrike" cap="none" dirty="0" smtClean="0">
                        <a:solidFill>
                          <a:srgbClr val="525D50"/>
                        </a:solidFill>
                        <a:latin typeface="Overlock"/>
                        <a:ea typeface="Overlock"/>
                        <a:cs typeface="Overlock"/>
                        <a:sym typeface="Overlock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endParaRPr sz="1600" b="0" u="none" strike="noStrike" cap="none" dirty="0">
                        <a:solidFill>
                          <a:srgbClr val="525D50"/>
                        </a:solidFill>
                        <a:latin typeface="Overlock"/>
                        <a:ea typeface="Overlock"/>
                        <a:cs typeface="Overlock"/>
                        <a:sym typeface="Overlock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s-ES" sz="2400" dirty="0" smtClean="0">
                          <a:solidFill>
                            <a:srgbClr val="525D50"/>
                          </a:solidFill>
                          <a:latin typeface="Overlock"/>
                          <a:ea typeface="Overlock"/>
                          <a:cs typeface="Overlock"/>
                          <a:sym typeface="Overlock"/>
                        </a:rPr>
                        <a:t>Integración</a:t>
                      </a:r>
                      <a:r>
                        <a:rPr lang="es-ES" sz="2400" baseline="0" dirty="0" smtClean="0">
                          <a:solidFill>
                            <a:srgbClr val="525D50"/>
                          </a:solidFill>
                          <a:latin typeface="Overlock"/>
                          <a:ea typeface="Overlock"/>
                          <a:cs typeface="Overlock"/>
                          <a:sym typeface="Overlock"/>
                        </a:rPr>
                        <a:t> con APIS </a:t>
                      </a:r>
                      <a:endParaRPr sz="2400" dirty="0">
                        <a:solidFill>
                          <a:srgbClr val="525D50"/>
                        </a:solidFill>
                        <a:latin typeface="Overlock"/>
                        <a:ea typeface="Overlock"/>
                        <a:cs typeface="Overlock"/>
                        <a:sym typeface="Overlock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s-ES" sz="2400" dirty="0" smtClean="0">
                          <a:solidFill>
                            <a:srgbClr val="525D50"/>
                          </a:solidFill>
                        </a:rPr>
                        <a:t>Sin instalación</a:t>
                      </a:r>
                      <a:endParaRPr sz="2400" dirty="0">
                        <a:solidFill>
                          <a:srgbClr val="525D5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endParaRPr sz="1600">
                        <a:solidFill>
                          <a:schemeClr val="lt1"/>
                        </a:solidFill>
                        <a:latin typeface="Overlock"/>
                        <a:ea typeface="Overlock"/>
                        <a:cs typeface="Overlock"/>
                        <a:sym typeface="Overlock"/>
                      </a:endParaRPr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endParaRPr sz="1600">
                        <a:solidFill>
                          <a:schemeClr val="lt1"/>
                        </a:solidFill>
                        <a:latin typeface="Overlock"/>
                        <a:ea typeface="Overlock"/>
                        <a:cs typeface="Overlock"/>
                        <a:sym typeface="Overlock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s-AR" sz="2400" dirty="0">
                          <a:solidFill>
                            <a:srgbClr val="525D50"/>
                          </a:solidFill>
                          <a:latin typeface="Overlock"/>
                          <a:ea typeface="Overlock"/>
                          <a:cs typeface="Overlock"/>
                          <a:sym typeface="Overlock"/>
                        </a:rPr>
                        <a:t>Alta de </a:t>
                      </a:r>
                      <a:r>
                        <a:rPr lang="es-AR" sz="2400" dirty="0" smtClean="0">
                          <a:solidFill>
                            <a:srgbClr val="525D50"/>
                          </a:solidFill>
                          <a:latin typeface="Overlock"/>
                          <a:ea typeface="Overlock"/>
                          <a:cs typeface="Overlock"/>
                          <a:sym typeface="Overlock"/>
                        </a:rPr>
                        <a:t>actividades</a:t>
                      </a:r>
                      <a:endParaRPr dirty="0">
                        <a:solidFill>
                          <a:srgbClr val="525D5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1841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endParaRPr sz="1600">
                        <a:solidFill>
                          <a:schemeClr val="lt1"/>
                        </a:solidFill>
                        <a:latin typeface="Overlock"/>
                        <a:ea typeface="Overlock"/>
                        <a:cs typeface="Overlock"/>
                        <a:sym typeface="Overlock"/>
                      </a:endParaRPr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endParaRPr sz="1600">
                        <a:solidFill>
                          <a:schemeClr val="lt1"/>
                        </a:solidFill>
                        <a:latin typeface="Overlock"/>
                        <a:ea typeface="Overlock"/>
                        <a:cs typeface="Overlock"/>
                        <a:sym typeface="Overlock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8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s-AR" sz="2400" dirty="0" smtClean="0">
                          <a:solidFill>
                            <a:srgbClr val="525D50"/>
                          </a:solidFill>
                          <a:latin typeface="Overlock"/>
                          <a:ea typeface="Overlock"/>
                          <a:cs typeface="Overlock"/>
                          <a:sym typeface="Overlock"/>
                        </a:rPr>
                        <a:t>Búsqueda rápida</a:t>
                      </a:r>
                      <a:endParaRPr dirty="0">
                        <a:solidFill>
                          <a:srgbClr val="525D5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1841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endParaRPr sz="1600">
                        <a:solidFill>
                          <a:schemeClr val="lt1"/>
                        </a:solidFill>
                        <a:latin typeface="Overlock"/>
                        <a:ea typeface="Overlock"/>
                        <a:cs typeface="Overlock"/>
                        <a:sym typeface="Overlock"/>
                      </a:endParaRPr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1841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endParaRPr sz="1600">
                        <a:solidFill>
                          <a:schemeClr val="lt1"/>
                        </a:solidFill>
                        <a:latin typeface="Overlock"/>
                        <a:ea typeface="Overlock"/>
                        <a:cs typeface="Overlock"/>
                        <a:sym typeface="Overlock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6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Overlock"/>
                        <a:buNone/>
                      </a:pPr>
                      <a:r>
                        <a:rPr lang="es-AR" sz="2400" dirty="0">
                          <a:solidFill>
                            <a:srgbClr val="525D50"/>
                          </a:solidFill>
                          <a:latin typeface="Overlock"/>
                          <a:ea typeface="Overlock"/>
                          <a:cs typeface="Overlock"/>
                          <a:sym typeface="Overlock"/>
                        </a:rPr>
                        <a:t>Comentarios - Calificación - Solicitud de ayuda</a:t>
                      </a:r>
                      <a:endParaRPr sz="2400" dirty="0">
                        <a:solidFill>
                          <a:srgbClr val="525D50"/>
                        </a:solidFill>
                        <a:latin typeface="Overlock"/>
                        <a:ea typeface="Overlock"/>
                        <a:cs typeface="Overlock"/>
                        <a:sym typeface="Overlock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525D5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endParaRPr sz="1600">
                        <a:solidFill>
                          <a:schemeClr val="lt1"/>
                        </a:solidFill>
                        <a:latin typeface="Overlock"/>
                        <a:ea typeface="Overlock"/>
                        <a:cs typeface="Overlock"/>
                        <a:sym typeface="Overlock"/>
                      </a:endParaRPr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1841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endParaRPr sz="1600" dirty="0">
                        <a:solidFill>
                          <a:schemeClr val="lt1"/>
                        </a:solidFill>
                        <a:latin typeface="Overlock"/>
                        <a:ea typeface="Overlock"/>
                        <a:cs typeface="Overlock"/>
                        <a:sym typeface="Overlock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4" name="Google Shape;254;p11"/>
          <p:cNvSpPr/>
          <p:nvPr/>
        </p:nvSpPr>
        <p:spPr>
          <a:xfrm rot="-5400000">
            <a:off x="9927112" y="4593106"/>
            <a:ext cx="876296" cy="3653481"/>
          </a:xfrm>
          <a:prstGeom prst="rtTriangle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1"/>
          <p:cNvSpPr txBox="1"/>
          <p:nvPr/>
        </p:nvSpPr>
        <p:spPr>
          <a:xfrm>
            <a:off x="4569179" y="1173429"/>
            <a:ext cx="263284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 dirty="0">
                <a:solidFill>
                  <a:srgbClr val="525D50"/>
                </a:solidFill>
                <a:latin typeface="Calibri"/>
                <a:ea typeface="Calibri"/>
                <a:cs typeface="Calibri"/>
                <a:sym typeface="Calibri"/>
              </a:rPr>
              <a:t>Competencia</a:t>
            </a:r>
            <a:endParaRPr sz="1800" dirty="0">
              <a:solidFill>
                <a:srgbClr val="525D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Google Shape;25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02554" y="2679909"/>
            <a:ext cx="498626" cy="499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02554" y="3309296"/>
            <a:ext cx="498626" cy="499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02554" y="3936168"/>
            <a:ext cx="498626" cy="499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02554" y="4624158"/>
            <a:ext cx="498626" cy="499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02554" y="5538142"/>
            <a:ext cx="498626" cy="499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02554" y="1992764"/>
            <a:ext cx="498626" cy="499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36286" y="1992764"/>
            <a:ext cx="498626" cy="499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36286" y="3936168"/>
            <a:ext cx="498626" cy="499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36286" y="3309297"/>
            <a:ext cx="498626" cy="499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54686" y="2690870"/>
            <a:ext cx="498626" cy="499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36286" y="4628838"/>
            <a:ext cx="498626" cy="499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54686" y="5538143"/>
            <a:ext cx="498626" cy="499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733" y="483400"/>
            <a:ext cx="1178266" cy="117826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717" y="1411602"/>
            <a:ext cx="1452299" cy="4868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3F3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"/>
          <p:cNvSpPr/>
          <p:nvPr/>
        </p:nvSpPr>
        <p:spPr>
          <a:xfrm rot="10800000" flipH="1">
            <a:off x="0" y="0"/>
            <a:ext cx="8538520" cy="1927657"/>
          </a:xfrm>
          <a:prstGeom prst="rtTriangle">
            <a:avLst/>
          </a:prstGeom>
          <a:gradFill>
            <a:gsLst>
              <a:gs pos="0">
                <a:srgbClr val="223240"/>
              </a:gs>
              <a:gs pos="50000">
                <a:schemeClr val="bg2">
                  <a:lumMod val="60000"/>
                  <a:lumOff val="40000"/>
                </a:schemeClr>
              </a:gs>
              <a:gs pos="100000">
                <a:srgbClr val="22324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4"/>
          <p:cNvSpPr txBox="1">
            <a:spLocks noGrp="1"/>
          </p:cNvSpPr>
          <p:nvPr>
            <p:ph type="ctrTitle"/>
          </p:nvPr>
        </p:nvSpPr>
        <p:spPr>
          <a:xfrm>
            <a:off x="0" y="94157"/>
            <a:ext cx="3907706" cy="1484579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verlock"/>
              <a:buNone/>
            </a:pPr>
            <a:r>
              <a:rPr lang="es-AR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Tecnología</a:t>
            </a:r>
            <a:endParaRPr sz="4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95" name="Google Shape;295;p14"/>
          <p:cNvSpPr txBox="1">
            <a:spLocks noGrp="1"/>
          </p:cNvSpPr>
          <p:nvPr>
            <p:ph type="subTitle" idx="1"/>
          </p:nvPr>
        </p:nvSpPr>
        <p:spPr>
          <a:xfrm>
            <a:off x="267313" y="-22784"/>
            <a:ext cx="1808701" cy="836448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s-AR" sz="40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La</a:t>
            </a:r>
            <a:endParaRPr sz="40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300" name="Google Shape;300;p14"/>
          <p:cNvSpPr/>
          <p:nvPr/>
        </p:nvSpPr>
        <p:spPr>
          <a:xfrm rot="-5400000">
            <a:off x="9927112" y="4593106"/>
            <a:ext cx="876296" cy="3653481"/>
          </a:xfrm>
          <a:prstGeom prst="rtTriangle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880" y="1672894"/>
            <a:ext cx="6462317" cy="34896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3F3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2"/>
          <p:cNvSpPr/>
          <p:nvPr/>
        </p:nvSpPr>
        <p:spPr>
          <a:xfrm rot="10800000" flipH="1">
            <a:off x="0" y="0"/>
            <a:ext cx="8538520" cy="1927657"/>
          </a:xfrm>
          <a:prstGeom prst="rtTriangle">
            <a:avLst/>
          </a:prstGeom>
          <a:gradFill>
            <a:gsLst>
              <a:gs pos="0">
                <a:srgbClr val="223240"/>
              </a:gs>
              <a:gs pos="50000">
                <a:schemeClr val="bg2">
                  <a:lumMod val="60000"/>
                  <a:lumOff val="40000"/>
                </a:schemeClr>
              </a:gs>
              <a:gs pos="100000">
                <a:srgbClr val="22324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2"/>
          <p:cNvSpPr txBox="1"/>
          <p:nvPr/>
        </p:nvSpPr>
        <p:spPr>
          <a:xfrm>
            <a:off x="380110" y="2061525"/>
            <a:ext cx="3556058" cy="3123300"/>
          </a:xfrm>
          <a:prstGeom prst="rect">
            <a:avLst/>
          </a:prstGeom>
          <a:noFill/>
          <a:ln>
            <a:noFill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✔"/>
            </a:pPr>
            <a:r>
              <a:rPr lang="es-AR" sz="2400" dirty="0">
                <a:solidFill>
                  <a:srgbClr val="525D50"/>
                </a:solidFill>
                <a:latin typeface="Overlock"/>
                <a:ea typeface="Overlock"/>
                <a:cs typeface="Overlock"/>
                <a:sym typeface="Overlock"/>
              </a:rPr>
              <a:t>Suscripciones</a:t>
            </a:r>
            <a:endParaRPr sz="1800" dirty="0">
              <a:solidFill>
                <a:srgbClr val="525D5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dirty="0">
              <a:solidFill>
                <a:srgbClr val="525D5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✔"/>
            </a:pPr>
            <a:r>
              <a:rPr lang="es-AR" sz="2400" dirty="0">
                <a:solidFill>
                  <a:srgbClr val="525D50"/>
                </a:solidFill>
                <a:latin typeface="Overlock"/>
                <a:ea typeface="Overlock"/>
                <a:cs typeface="Overlock"/>
                <a:sym typeface="Overlock"/>
              </a:rPr>
              <a:t> Patrocinadores</a:t>
            </a:r>
            <a:endParaRPr sz="1800" dirty="0">
              <a:solidFill>
                <a:srgbClr val="525D5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dirty="0">
              <a:solidFill>
                <a:srgbClr val="525D5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✔"/>
            </a:pPr>
            <a:r>
              <a:rPr lang="es-AR" sz="2400" dirty="0">
                <a:solidFill>
                  <a:srgbClr val="525D50"/>
                </a:solidFill>
                <a:latin typeface="Overlock"/>
                <a:ea typeface="Overlock"/>
                <a:cs typeface="Overlock"/>
                <a:sym typeface="Overlock"/>
              </a:rPr>
              <a:t> Donaciones</a:t>
            </a:r>
            <a:endParaRPr sz="2400" dirty="0">
              <a:solidFill>
                <a:srgbClr val="525D5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dirty="0">
              <a:solidFill>
                <a:srgbClr val="525D5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✔"/>
            </a:pPr>
            <a:r>
              <a:rPr lang="es-AR" sz="2400" dirty="0">
                <a:solidFill>
                  <a:srgbClr val="525D50"/>
                </a:solidFill>
                <a:latin typeface="Overlock"/>
                <a:ea typeface="Overlock"/>
                <a:cs typeface="Overlock"/>
                <a:sym typeface="Overlock"/>
              </a:rPr>
              <a:t> Venta de </a:t>
            </a:r>
            <a:r>
              <a:rPr lang="es-AR" sz="2400" dirty="0" smtClean="0">
                <a:solidFill>
                  <a:srgbClr val="525D50"/>
                </a:solidFill>
                <a:latin typeface="Overlock"/>
                <a:ea typeface="Overlock"/>
                <a:cs typeface="Overlock"/>
                <a:sym typeface="Overlock"/>
              </a:rPr>
              <a:t>Servicios</a:t>
            </a:r>
            <a:endParaRPr sz="2400" dirty="0">
              <a:solidFill>
                <a:srgbClr val="525D5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lock"/>
              <a:buNone/>
            </a:pPr>
            <a:r>
              <a:rPr lang="es-AR" sz="2400" dirty="0">
                <a:solidFill>
                  <a:srgbClr val="525D50"/>
                </a:solidFill>
                <a:latin typeface="Overlock"/>
                <a:ea typeface="Overlock"/>
                <a:cs typeface="Overlock"/>
                <a:sym typeface="Overlock"/>
              </a:rPr>
              <a:t>(Futuro)</a:t>
            </a:r>
            <a:endParaRPr sz="2400" dirty="0">
              <a:solidFill>
                <a:srgbClr val="525D5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75" name="Google Shape;275;p12"/>
          <p:cNvSpPr txBox="1"/>
          <p:nvPr/>
        </p:nvSpPr>
        <p:spPr>
          <a:xfrm>
            <a:off x="-150966" y="-133864"/>
            <a:ext cx="5637367" cy="1304776"/>
          </a:xfrm>
          <a:prstGeom prst="rect">
            <a:avLst/>
          </a:prstGeom>
          <a:noFill/>
          <a:ln>
            <a:noFill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verlock"/>
              <a:buNone/>
            </a:pPr>
            <a:r>
              <a:rPr lang="es-AR" sz="60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Plan de negocio</a:t>
            </a:r>
            <a:endParaRPr sz="60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76" name="Google Shape;276;p12"/>
          <p:cNvSpPr/>
          <p:nvPr/>
        </p:nvSpPr>
        <p:spPr>
          <a:xfrm rot="-5400000">
            <a:off x="9927112" y="4593106"/>
            <a:ext cx="876296" cy="3653481"/>
          </a:xfrm>
          <a:prstGeom prst="rtTriangle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7" name="Google Shape;27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5800" y="1157600"/>
            <a:ext cx="7834099" cy="493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"/>
          <p:cNvSpPr/>
          <p:nvPr/>
        </p:nvSpPr>
        <p:spPr>
          <a:xfrm rot="10800000" flipH="1">
            <a:off x="0" y="0"/>
            <a:ext cx="8538520" cy="1927657"/>
          </a:xfrm>
          <a:prstGeom prst="rtTriangle">
            <a:avLst/>
          </a:prstGeom>
          <a:gradFill>
            <a:gsLst>
              <a:gs pos="0">
                <a:srgbClr val="223240"/>
              </a:gs>
              <a:gs pos="50000">
                <a:schemeClr val="bg2">
                  <a:lumMod val="60000"/>
                  <a:lumOff val="40000"/>
                </a:schemeClr>
              </a:gs>
              <a:gs pos="100000">
                <a:srgbClr val="22324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15"/>
          <p:cNvSpPr txBox="1">
            <a:spLocks noGrp="1"/>
          </p:cNvSpPr>
          <p:nvPr>
            <p:ph type="ctrTitle"/>
          </p:nvPr>
        </p:nvSpPr>
        <p:spPr>
          <a:xfrm>
            <a:off x="0" y="-86533"/>
            <a:ext cx="3610770" cy="1882094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verlock"/>
              <a:buNone/>
            </a:pPr>
            <a:r>
              <a:rPr lang="es-AR" sz="48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Futuro</a:t>
            </a:r>
            <a:endParaRPr sz="4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308" name="Google Shape;308;p15"/>
          <p:cNvSpPr txBox="1">
            <a:spLocks noGrp="1"/>
          </p:cNvSpPr>
          <p:nvPr>
            <p:ph type="subTitle" idx="1"/>
          </p:nvPr>
        </p:nvSpPr>
        <p:spPr>
          <a:xfrm>
            <a:off x="2" y="179427"/>
            <a:ext cx="2865118" cy="836448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AR" sz="20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el</a:t>
            </a:r>
            <a:endParaRPr sz="40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312" name="Google Shape;312;p15"/>
          <p:cNvSpPr txBox="1"/>
          <p:nvPr/>
        </p:nvSpPr>
        <p:spPr>
          <a:xfrm>
            <a:off x="1043383" y="2731127"/>
            <a:ext cx="10200350" cy="2506132"/>
          </a:xfrm>
          <a:prstGeom prst="rect">
            <a:avLst/>
          </a:prstGeom>
          <a:solidFill>
            <a:schemeClr val="accent6">
              <a:lumMod val="60000"/>
              <a:lumOff val="40000"/>
              <a:alpha val="81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8100" lvl="0" algn="ctr">
              <a:buClr>
                <a:schemeClr val="lt1"/>
              </a:buClr>
              <a:buSzPts val="3000"/>
            </a:pPr>
            <a:r>
              <a:rPr lang="es-AR" sz="3600" b="1" dirty="0">
                <a:solidFill>
                  <a:srgbClr val="525D50"/>
                </a:solidFill>
                <a:latin typeface="MV Boli" panose="02000500030200090000" pitchFamily="2" charset="0"/>
                <a:ea typeface="Overlock"/>
                <a:cs typeface="MV Boli" panose="02000500030200090000" pitchFamily="2" charset="0"/>
                <a:sym typeface="Overlock"/>
              </a:rPr>
              <a:t>Revivir tus viajes y convertir tus fotos en recuerdos para toda la </a:t>
            </a:r>
            <a:r>
              <a:rPr lang="es-AR" sz="3600" b="1" dirty="0" smtClean="0">
                <a:solidFill>
                  <a:srgbClr val="525D50"/>
                </a:solidFill>
                <a:latin typeface="MV Boli" panose="02000500030200090000" pitchFamily="2" charset="0"/>
                <a:ea typeface="Overlock"/>
                <a:cs typeface="MV Boli" panose="02000500030200090000" pitchFamily="2" charset="0"/>
                <a:sym typeface="Overlock"/>
              </a:rPr>
              <a:t>vida.</a:t>
            </a:r>
            <a:endParaRPr sz="2400" dirty="0" smtClean="0">
              <a:solidFill>
                <a:srgbClr val="525D5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313" name="Google Shape;313;p15"/>
          <p:cNvSpPr/>
          <p:nvPr/>
        </p:nvSpPr>
        <p:spPr>
          <a:xfrm rot="-5400000">
            <a:off x="9927112" y="4593106"/>
            <a:ext cx="876296" cy="3653481"/>
          </a:xfrm>
          <a:prstGeom prst="rtTriangle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3F3"/>
        </a:soli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"/>
          <p:cNvSpPr/>
          <p:nvPr/>
        </p:nvSpPr>
        <p:spPr>
          <a:xfrm rot="10800000" flipH="1">
            <a:off x="0" y="0"/>
            <a:ext cx="8538520" cy="1927657"/>
          </a:xfrm>
          <a:prstGeom prst="rtTriangle">
            <a:avLst/>
          </a:prstGeom>
          <a:gradFill>
            <a:gsLst>
              <a:gs pos="0">
                <a:srgbClr val="223240"/>
              </a:gs>
              <a:gs pos="50000">
                <a:schemeClr val="bg2">
                  <a:lumMod val="60000"/>
                  <a:lumOff val="40000"/>
                </a:schemeClr>
              </a:gs>
              <a:gs pos="100000">
                <a:srgbClr val="22324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15"/>
          <p:cNvSpPr txBox="1">
            <a:spLocks noGrp="1"/>
          </p:cNvSpPr>
          <p:nvPr>
            <p:ph type="ctrTitle"/>
          </p:nvPr>
        </p:nvSpPr>
        <p:spPr>
          <a:xfrm>
            <a:off x="0" y="-86533"/>
            <a:ext cx="3610770" cy="1882094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verlock"/>
              <a:buNone/>
            </a:pPr>
            <a:r>
              <a:rPr lang="es-AR" sz="48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Futuro</a:t>
            </a:r>
            <a:endParaRPr sz="4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308" name="Google Shape;308;p15"/>
          <p:cNvSpPr txBox="1">
            <a:spLocks noGrp="1"/>
          </p:cNvSpPr>
          <p:nvPr>
            <p:ph type="subTitle" idx="1"/>
          </p:nvPr>
        </p:nvSpPr>
        <p:spPr>
          <a:xfrm>
            <a:off x="2" y="179427"/>
            <a:ext cx="2865118" cy="836448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AR" sz="20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el</a:t>
            </a:r>
            <a:endParaRPr sz="40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313" name="Google Shape;313;p15"/>
          <p:cNvSpPr/>
          <p:nvPr/>
        </p:nvSpPr>
        <p:spPr>
          <a:xfrm rot="-5400000">
            <a:off x="9927112" y="4593106"/>
            <a:ext cx="876296" cy="3653481"/>
          </a:xfrm>
          <a:prstGeom prst="rtTriangle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4;p5"/>
          <p:cNvSpPr txBox="1"/>
          <p:nvPr/>
        </p:nvSpPr>
        <p:spPr>
          <a:xfrm>
            <a:off x="7082770" y="640238"/>
            <a:ext cx="4245630" cy="647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s-AR" sz="3600" b="0" i="0" u="none" strike="noStrike" cap="none" dirty="0" smtClean="0">
                <a:solidFill>
                  <a:srgbClr val="525D50"/>
                </a:solidFill>
                <a:latin typeface="Calibri"/>
                <a:ea typeface="Calibri"/>
                <a:cs typeface="Calibri"/>
                <a:sym typeface="Calibri"/>
              </a:rPr>
              <a:t>MAPAS GRATUITOS</a:t>
            </a:r>
            <a:endParaRPr sz="3600" b="0" i="0" u="none" strike="noStrike" cap="none" dirty="0">
              <a:solidFill>
                <a:srgbClr val="525D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51" y="2107086"/>
            <a:ext cx="3469406" cy="3469406"/>
          </a:xfrm>
          <a:prstGeom prst="rect">
            <a:avLst/>
          </a:prstGeom>
        </p:spPr>
      </p:pic>
      <p:sp>
        <p:nvSpPr>
          <p:cNvPr id="3" name="Flecha derecha 2"/>
          <p:cNvSpPr/>
          <p:nvPr/>
        </p:nvSpPr>
        <p:spPr>
          <a:xfrm>
            <a:off x="4796073" y="3590612"/>
            <a:ext cx="1405467" cy="127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657" y="2014190"/>
            <a:ext cx="4098743" cy="4098743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777" y="1287418"/>
            <a:ext cx="2116261" cy="211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57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3F3"/>
        </a:soli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"/>
          <p:cNvSpPr/>
          <p:nvPr/>
        </p:nvSpPr>
        <p:spPr>
          <a:xfrm rot="10800000" flipH="1">
            <a:off x="0" y="0"/>
            <a:ext cx="8538520" cy="1927657"/>
          </a:xfrm>
          <a:prstGeom prst="rtTriangle">
            <a:avLst/>
          </a:prstGeom>
          <a:gradFill>
            <a:gsLst>
              <a:gs pos="0">
                <a:srgbClr val="223240"/>
              </a:gs>
              <a:gs pos="50000">
                <a:schemeClr val="bg2">
                  <a:lumMod val="60000"/>
                  <a:lumOff val="40000"/>
                </a:schemeClr>
              </a:gs>
              <a:gs pos="100000">
                <a:srgbClr val="22324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15"/>
          <p:cNvSpPr txBox="1">
            <a:spLocks noGrp="1"/>
          </p:cNvSpPr>
          <p:nvPr>
            <p:ph type="ctrTitle"/>
          </p:nvPr>
        </p:nvSpPr>
        <p:spPr>
          <a:xfrm>
            <a:off x="0" y="-86533"/>
            <a:ext cx="3610770" cy="1882094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verlock"/>
              <a:buNone/>
            </a:pPr>
            <a:r>
              <a:rPr lang="es-AR" sz="48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Futuro</a:t>
            </a:r>
            <a:endParaRPr sz="4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308" name="Google Shape;308;p15"/>
          <p:cNvSpPr txBox="1">
            <a:spLocks noGrp="1"/>
          </p:cNvSpPr>
          <p:nvPr>
            <p:ph type="subTitle" idx="1"/>
          </p:nvPr>
        </p:nvSpPr>
        <p:spPr>
          <a:xfrm>
            <a:off x="2" y="179427"/>
            <a:ext cx="2865118" cy="836448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AR" sz="20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el</a:t>
            </a:r>
            <a:endParaRPr sz="40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313" name="Google Shape;313;p15"/>
          <p:cNvSpPr/>
          <p:nvPr/>
        </p:nvSpPr>
        <p:spPr>
          <a:xfrm rot="-5400000">
            <a:off x="9927112" y="4593106"/>
            <a:ext cx="876296" cy="3653481"/>
          </a:xfrm>
          <a:prstGeom prst="rtTriangle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34;p5"/>
          <p:cNvSpPr txBox="1"/>
          <p:nvPr/>
        </p:nvSpPr>
        <p:spPr>
          <a:xfrm>
            <a:off x="3944282" y="2767441"/>
            <a:ext cx="3841807" cy="2761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>
              <a:buClr>
                <a:schemeClr val="lt1"/>
              </a:buClr>
              <a:buSzPts val="3000"/>
            </a:pPr>
            <a:r>
              <a:rPr lang="es-AR" sz="6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73</a:t>
            </a:r>
            <a:r>
              <a:rPr lang="es-AR" sz="6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s-AR" sz="3000" dirty="0" smtClean="0">
                <a:solidFill>
                  <a:srgbClr val="525D50"/>
                </a:solidFill>
                <a:latin typeface="Calibri"/>
                <a:ea typeface="Calibri"/>
                <a:cs typeface="Calibri"/>
                <a:sym typeface="Calibri"/>
              </a:rPr>
              <a:t>se dejan aconsejar por agentes de viaje.</a:t>
            </a:r>
            <a:endParaRPr sz="3000" b="0" i="0" u="none" strike="noStrike" cap="none" dirty="0">
              <a:solidFill>
                <a:srgbClr val="525D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089" y="1924269"/>
            <a:ext cx="3675995" cy="3675995"/>
          </a:xfrm>
          <a:prstGeom prst="rect">
            <a:avLst/>
          </a:prstGeom>
        </p:spPr>
      </p:pic>
      <p:sp>
        <p:nvSpPr>
          <p:cNvPr id="13" name="Google Shape;134;p5"/>
          <p:cNvSpPr txBox="1"/>
          <p:nvPr/>
        </p:nvSpPr>
        <p:spPr>
          <a:xfrm>
            <a:off x="7133570" y="368696"/>
            <a:ext cx="4245630" cy="647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s-AR" sz="3600" b="0" i="0" u="none" strike="noStrike" cap="none" dirty="0" smtClean="0">
                <a:solidFill>
                  <a:srgbClr val="525D50"/>
                </a:solidFill>
                <a:latin typeface="Calibri"/>
                <a:ea typeface="Calibri"/>
                <a:cs typeface="Calibri"/>
                <a:sym typeface="Calibri"/>
              </a:rPr>
              <a:t>ASISTENTE VIRTUAL</a:t>
            </a:r>
            <a:endParaRPr sz="3600" b="0" i="0" u="none" strike="noStrike" cap="none" dirty="0">
              <a:solidFill>
                <a:srgbClr val="525D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41" y="2334901"/>
            <a:ext cx="2854729" cy="28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98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44000">
              <a:srgbClr val="E3F3F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6"/>
          <p:cNvSpPr txBox="1">
            <a:spLocks noGrp="1"/>
          </p:cNvSpPr>
          <p:nvPr>
            <p:ph type="ctrTitle"/>
          </p:nvPr>
        </p:nvSpPr>
        <p:spPr>
          <a:xfrm>
            <a:off x="-1" y="2456642"/>
            <a:ext cx="12191999" cy="1882094"/>
          </a:xfrm>
          <a:prstGeom prst="rect">
            <a:avLst/>
          </a:prstGeom>
          <a:noFill/>
          <a:ln>
            <a:noFill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919"/>
              <a:buFont typeface="Overlock"/>
              <a:buNone/>
            </a:pPr>
            <a:r>
              <a:rPr lang="es-AR" sz="7919" dirty="0">
                <a:solidFill>
                  <a:srgbClr val="525D50"/>
                </a:solidFill>
                <a:latin typeface="Overlock"/>
                <a:ea typeface="Overlock"/>
                <a:cs typeface="Overlock"/>
                <a:sym typeface="Overlock"/>
              </a:rPr>
              <a:t>Gracias</a:t>
            </a:r>
            <a:br>
              <a:rPr lang="es-AR" sz="7919" dirty="0">
                <a:solidFill>
                  <a:srgbClr val="525D50"/>
                </a:solidFill>
                <a:latin typeface="Overlock"/>
                <a:ea typeface="Overlock"/>
                <a:cs typeface="Overlock"/>
                <a:sym typeface="Overlock"/>
              </a:rPr>
            </a:br>
            <a:r>
              <a:rPr lang="es-AR" sz="7919" dirty="0">
                <a:solidFill>
                  <a:srgbClr val="525D50"/>
                </a:solidFill>
                <a:latin typeface="Overlock"/>
                <a:ea typeface="Overlock"/>
                <a:cs typeface="Overlock"/>
                <a:sym typeface="Overlock"/>
              </a:rPr>
              <a:t>por su atención</a:t>
            </a:r>
            <a:endParaRPr sz="7919" dirty="0">
              <a:solidFill>
                <a:srgbClr val="525D5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0">
              <a:srgbClr val="E3F3F3"/>
            </a:gs>
            <a:gs pos="100000">
              <a:srgbClr val="E3F3F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/>
        </p:nvSpPr>
        <p:spPr>
          <a:xfrm>
            <a:off x="2905286" y="5242141"/>
            <a:ext cx="2374873" cy="830956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lock"/>
              <a:buNone/>
            </a:pPr>
            <a:r>
              <a:rPr lang="es-AR" sz="2400" dirty="0" smtClean="0">
                <a:solidFill>
                  <a:srgbClr val="223240"/>
                </a:solidFill>
                <a:latin typeface="Overlock"/>
                <a:ea typeface="Overlock"/>
                <a:cs typeface="Overlock"/>
                <a:sym typeface="Overlock"/>
              </a:rPr>
              <a:t>PABLO</a:t>
            </a:r>
            <a:endParaRPr sz="1800" b="0" i="0" u="none" strike="noStrike" cap="none" dirty="0">
              <a:solidFill>
                <a:srgbClr val="22324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lock"/>
              <a:buNone/>
            </a:pPr>
            <a:r>
              <a:rPr lang="es-AR" sz="2400" dirty="0" smtClean="0">
                <a:solidFill>
                  <a:srgbClr val="223240"/>
                </a:solidFill>
                <a:latin typeface="Overlock"/>
                <a:ea typeface="Overlock"/>
                <a:cs typeface="Overlock"/>
                <a:sym typeface="Overlock"/>
              </a:rPr>
              <a:t>GARCIA</a:t>
            </a:r>
            <a:endParaRPr sz="2400" b="0" i="0" u="none" strike="noStrike" cap="none" dirty="0">
              <a:solidFill>
                <a:srgbClr val="22324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6904858" y="5256895"/>
            <a:ext cx="2888690" cy="830956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lock"/>
              <a:buNone/>
            </a:pPr>
            <a:r>
              <a:rPr lang="es-AR" sz="2400" b="0" i="0" u="none" strike="noStrike" cap="none" dirty="0" smtClean="0">
                <a:solidFill>
                  <a:srgbClr val="223240"/>
                </a:solidFill>
                <a:latin typeface="Overlock"/>
                <a:ea typeface="Overlock"/>
                <a:cs typeface="Overlock"/>
                <a:sym typeface="Overlock"/>
              </a:rPr>
              <a:t>REYNA</a:t>
            </a:r>
            <a:endParaRPr sz="1800" b="0" i="0" u="none" strike="noStrike" cap="none" dirty="0">
              <a:solidFill>
                <a:srgbClr val="22324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lock"/>
              <a:buNone/>
            </a:pPr>
            <a:r>
              <a:rPr lang="es-AR" sz="2400" b="0" i="0" u="none" strike="noStrike" cap="none" dirty="0" smtClean="0">
                <a:solidFill>
                  <a:srgbClr val="223240"/>
                </a:solidFill>
                <a:latin typeface="Overlock"/>
                <a:ea typeface="Overlock"/>
                <a:cs typeface="Overlock"/>
                <a:sym typeface="Overlock"/>
              </a:rPr>
              <a:t>RONDO SÁNCHEZ</a:t>
            </a:r>
            <a:endParaRPr sz="2400" b="0" i="0" u="none" strike="noStrike" cap="none" dirty="0">
              <a:solidFill>
                <a:srgbClr val="22324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06" name="Google Shape;106;p2"/>
          <p:cNvSpPr/>
          <p:nvPr/>
        </p:nvSpPr>
        <p:spPr>
          <a:xfrm rot="-5400000">
            <a:off x="9927112" y="4593111"/>
            <a:ext cx="876296" cy="3653481"/>
          </a:xfrm>
          <a:prstGeom prst="rtTriangle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209" y="58769"/>
            <a:ext cx="2293980" cy="229398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008" y="3127135"/>
            <a:ext cx="2315431" cy="212976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277" y="3094168"/>
            <a:ext cx="2389853" cy="2232033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395" y="1971094"/>
            <a:ext cx="2027608" cy="6796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/>
          <p:nvPr/>
        </p:nvSpPr>
        <p:spPr>
          <a:xfrm rot="10800000" flipH="1">
            <a:off x="-1" y="-4"/>
            <a:ext cx="8538520" cy="1927657"/>
          </a:xfrm>
          <a:prstGeom prst="rtTriangle">
            <a:avLst/>
          </a:prstGeom>
          <a:gradFill>
            <a:gsLst>
              <a:gs pos="0">
                <a:srgbClr val="223240"/>
              </a:gs>
              <a:gs pos="50000">
                <a:schemeClr val="bg2">
                  <a:lumMod val="60000"/>
                  <a:lumOff val="40000"/>
                </a:schemeClr>
              </a:gs>
              <a:gs pos="100000">
                <a:srgbClr val="22324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 txBox="1">
            <a:spLocks noGrp="1"/>
          </p:cNvSpPr>
          <p:nvPr>
            <p:ph type="ctrTitle"/>
          </p:nvPr>
        </p:nvSpPr>
        <p:spPr>
          <a:xfrm>
            <a:off x="0" y="-86533"/>
            <a:ext cx="3610770" cy="1882094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verlock"/>
              <a:buNone/>
            </a:pPr>
            <a:r>
              <a:rPr lang="es-AR" sz="4800" dirty="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Problema</a:t>
            </a:r>
            <a:endParaRPr sz="4800" dirty="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14" name="Google Shape;114;p3"/>
          <p:cNvSpPr txBox="1">
            <a:spLocks noGrp="1"/>
          </p:cNvSpPr>
          <p:nvPr>
            <p:ph type="subTitle" idx="1"/>
          </p:nvPr>
        </p:nvSpPr>
        <p:spPr>
          <a:xfrm>
            <a:off x="2" y="179427"/>
            <a:ext cx="2100648" cy="836448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AR" sz="20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el</a:t>
            </a:r>
            <a:endParaRPr sz="40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3099660" y="2442640"/>
            <a:ext cx="8322590" cy="1224571"/>
          </a:xfrm>
          <a:prstGeom prst="rect">
            <a:avLst/>
          </a:prstGeom>
          <a:gradFill>
            <a:gsLst>
              <a:gs pos="0">
                <a:srgbClr val="002060">
                  <a:alpha val="51000"/>
                </a:srgbClr>
              </a:gs>
              <a:gs pos="100000">
                <a:srgbClr val="223240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AR" sz="4800" b="1" i="1" dirty="0" smtClean="0">
                <a:solidFill>
                  <a:schemeClr val="bg1"/>
                </a:solidFill>
              </a:rPr>
              <a:t>Malas experiencias de viaje</a:t>
            </a:r>
            <a:endParaRPr sz="4800" b="1" i="1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-91702" y="4372741"/>
            <a:ext cx="8630221" cy="29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AR" sz="3200" b="0" i="0" u="none" strike="noStrike" cap="none" dirty="0">
                <a:solidFill>
                  <a:srgbClr val="000000"/>
                </a:solidFill>
                <a:highlight>
                  <a:srgbClr val="CC0000"/>
                </a:highlight>
                <a:latin typeface="Arial"/>
                <a:ea typeface="Arial"/>
                <a:cs typeface="Arial"/>
                <a:sym typeface="Arial"/>
              </a:rPr>
              <a:t>En </a:t>
            </a:r>
            <a:r>
              <a:rPr lang="es-AR" sz="3200" dirty="0" smtClean="0">
                <a:highlight>
                  <a:srgbClr val="CC0000"/>
                </a:highlight>
              </a:rPr>
              <a:t>Argentina</a:t>
            </a:r>
            <a:r>
              <a:rPr lang="es-AR" sz="2400" b="0" i="0" u="none" strike="noStrike" cap="none" dirty="0" smtClean="0">
                <a:solidFill>
                  <a:srgbClr val="000000"/>
                </a:solidFill>
                <a:highlight>
                  <a:srgbClr val="CC0000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2400" b="0" i="0" u="none" strike="noStrike" cap="none" dirty="0">
              <a:solidFill>
                <a:srgbClr val="000000"/>
              </a:solidFill>
              <a:highlight>
                <a:srgbClr val="CC00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AR" sz="4000" b="1" i="0" u="none" strike="noStrike" cap="none" dirty="0" smtClean="0">
                <a:solidFill>
                  <a:srgbClr val="000000"/>
                </a:solidFill>
                <a:highlight>
                  <a:srgbClr val="CC0000"/>
                </a:highlight>
                <a:latin typeface="Arial"/>
                <a:ea typeface="Arial"/>
                <a:cs typeface="Arial"/>
                <a:sym typeface="Arial"/>
              </a:rPr>
              <a:t>EL 80% SUFRIO UN PROBLEMA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AR" sz="3200" dirty="0">
                <a:highlight>
                  <a:srgbClr val="CC0000"/>
                </a:highlight>
              </a:rPr>
              <a:t>e</a:t>
            </a:r>
            <a:r>
              <a:rPr lang="es-AR" sz="3200" dirty="0" smtClean="0">
                <a:highlight>
                  <a:srgbClr val="CC0000"/>
                </a:highlight>
              </a:rPr>
              <a:t>n la estadía en otro país/ región.</a:t>
            </a:r>
            <a:endParaRPr sz="2400" b="0" i="0" u="none" strike="noStrike" cap="none" dirty="0">
              <a:solidFill>
                <a:srgbClr val="000000"/>
              </a:solidFill>
              <a:highlight>
                <a:srgbClr val="CC00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1" i="0" u="none" strike="noStrike" cap="none" dirty="0">
              <a:solidFill>
                <a:srgbClr val="000000"/>
              </a:solidFill>
              <a:highlight>
                <a:srgbClr val="CC00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"/>
          <p:cNvSpPr/>
          <p:nvPr/>
        </p:nvSpPr>
        <p:spPr>
          <a:xfrm rot="-5400000">
            <a:off x="9927112" y="4593106"/>
            <a:ext cx="876296" cy="3653481"/>
          </a:xfrm>
          <a:prstGeom prst="rtTriangle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/>
          <p:nvPr/>
        </p:nvSpPr>
        <p:spPr>
          <a:xfrm rot="10800000" flipH="1">
            <a:off x="-1" y="-4"/>
            <a:ext cx="8538520" cy="1927657"/>
          </a:xfrm>
          <a:prstGeom prst="rtTriangle">
            <a:avLst/>
          </a:prstGeom>
          <a:gradFill>
            <a:gsLst>
              <a:gs pos="0">
                <a:srgbClr val="223240"/>
              </a:gs>
              <a:gs pos="50000">
                <a:schemeClr val="bg2">
                  <a:lumMod val="60000"/>
                  <a:lumOff val="40000"/>
                </a:schemeClr>
              </a:gs>
              <a:gs pos="100000">
                <a:srgbClr val="22324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 txBox="1">
            <a:spLocks noGrp="1"/>
          </p:cNvSpPr>
          <p:nvPr>
            <p:ph type="ctrTitle"/>
          </p:nvPr>
        </p:nvSpPr>
        <p:spPr>
          <a:xfrm>
            <a:off x="0" y="-86533"/>
            <a:ext cx="3610770" cy="1882094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verlock"/>
              <a:buNone/>
            </a:pPr>
            <a:r>
              <a:rPr lang="es-AR" sz="48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Problema</a:t>
            </a:r>
            <a:endParaRPr sz="4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25" name="Google Shape;125;p4"/>
          <p:cNvSpPr txBox="1">
            <a:spLocks noGrp="1"/>
          </p:cNvSpPr>
          <p:nvPr>
            <p:ph type="subTitle" idx="1"/>
          </p:nvPr>
        </p:nvSpPr>
        <p:spPr>
          <a:xfrm>
            <a:off x="2" y="179427"/>
            <a:ext cx="2100648" cy="836448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AR" sz="20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el</a:t>
            </a:r>
            <a:endParaRPr sz="40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26" name="Google Shape;126;p4"/>
          <p:cNvSpPr/>
          <p:nvPr/>
        </p:nvSpPr>
        <p:spPr>
          <a:xfrm rot="-5400000">
            <a:off x="9927112" y="4593106"/>
            <a:ext cx="876296" cy="3653481"/>
          </a:xfrm>
          <a:prstGeom prst="rtTriangle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"/>
          <p:cNvSpPr txBox="1"/>
          <p:nvPr/>
        </p:nvSpPr>
        <p:spPr>
          <a:xfrm>
            <a:off x="267976" y="5029601"/>
            <a:ext cx="8002567" cy="820004"/>
          </a:xfrm>
          <a:prstGeom prst="rect">
            <a:avLst/>
          </a:prstGeom>
          <a:gradFill>
            <a:gsLst>
              <a:gs pos="0">
                <a:srgbClr val="223240">
                  <a:alpha val="50000"/>
                </a:srgbClr>
              </a:gs>
              <a:gs pos="100000">
                <a:srgbClr val="223240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ES" sz="3600" b="1" i="1" dirty="0" smtClean="0">
                <a:solidFill>
                  <a:schemeClr val="bg1"/>
                </a:solidFill>
              </a:rPr>
              <a:t>Problemas de hospedaje y traslado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3F3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/>
          <p:nvPr/>
        </p:nvSpPr>
        <p:spPr>
          <a:xfrm>
            <a:off x="2417359" y="3250067"/>
            <a:ext cx="3936671" cy="2218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s-AR" sz="3000" b="0" i="0" u="none" strike="noStrike" cap="none" dirty="0" smtClean="0">
                <a:solidFill>
                  <a:srgbClr val="525D50"/>
                </a:solidFill>
                <a:latin typeface="Calibri"/>
                <a:ea typeface="Calibri"/>
                <a:cs typeface="Calibri"/>
                <a:sym typeface="Calibri"/>
              </a:rPr>
              <a:t>quiere ver lo máximo posible  de la zona local cuando viaja por </a:t>
            </a:r>
            <a:r>
              <a:rPr lang="es-AR" sz="3000" b="0" i="0" u="none" strike="noStrike" cap="none" dirty="0" smtClean="0">
                <a:solidFill>
                  <a:srgbClr val="525D50"/>
                </a:solidFill>
                <a:latin typeface="Calibri"/>
                <a:ea typeface="Calibri"/>
                <a:cs typeface="Calibri"/>
                <a:sym typeface="Calibri"/>
              </a:rPr>
              <a:t>negocios.</a:t>
            </a:r>
            <a:endParaRPr sz="3000" b="0" i="0" u="none" strike="noStrike" cap="none" dirty="0">
              <a:solidFill>
                <a:srgbClr val="525D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5"/>
          <p:cNvSpPr txBox="1"/>
          <p:nvPr/>
        </p:nvSpPr>
        <p:spPr>
          <a:xfrm>
            <a:off x="5321643" y="604875"/>
            <a:ext cx="6870357" cy="8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lang="es-AR" sz="3000" b="1" i="1" dirty="0">
                <a:solidFill>
                  <a:srgbClr val="525D50"/>
                </a:solidFill>
                <a:latin typeface="Calibri"/>
                <a:ea typeface="Calibri"/>
                <a:cs typeface="Calibri"/>
                <a:sym typeface="Calibri"/>
              </a:rPr>
              <a:t>Poca información útil sobre el lugar </a:t>
            </a:r>
            <a:endParaRPr sz="3000" b="1" i="1" dirty="0">
              <a:solidFill>
                <a:srgbClr val="525D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-1" y="-4"/>
            <a:ext cx="8538520" cy="1927657"/>
          </a:xfrm>
          <a:prstGeom prst="rtTriangle">
            <a:avLst/>
          </a:prstGeom>
          <a:gradFill>
            <a:gsLst>
              <a:gs pos="0">
                <a:srgbClr val="223240"/>
              </a:gs>
              <a:gs pos="50000">
                <a:schemeClr val="bg2">
                  <a:lumMod val="60000"/>
                  <a:lumOff val="40000"/>
                </a:schemeClr>
              </a:gs>
              <a:gs pos="100000">
                <a:srgbClr val="22324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5"/>
          <p:cNvSpPr txBox="1">
            <a:spLocks noGrp="1"/>
          </p:cNvSpPr>
          <p:nvPr>
            <p:ph type="ctrTitle"/>
          </p:nvPr>
        </p:nvSpPr>
        <p:spPr>
          <a:xfrm>
            <a:off x="0" y="-86533"/>
            <a:ext cx="3610770" cy="1882094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verlock"/>
              <a:buNone/>
            </a:pPr>
            <a:r>
              <a:rPr lang="es-AR" sz="48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Problema</a:t>
            </a:r>
            <a:endParaRPr sz="4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38" name="Google Shape;138;p5"/>
          <p:cNvSpPr/>
          <p:nvPr/>
        </p:nvSpPr>
        <p:spPr>
          <a:xfrm rot="-5400000">
            <a:off x="9927112" y="4593106"/>
            <a:ext cx="876296" cy="3653481"/>
          </a:xfrm>
          <a:prstGeom prst="rtTriangle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 txBox="1">
            <a:spLocks noGrp="1"/>
          </p:cNvSpPr>
          <p:nvPr>
            <p:ph type="subTitle" idx="1"/>
          </p:nvPr>
        </p:nvSpPr>
        <p:spPr>
          <a:xfrm>
            <a:off x="2" y="179427"/>
            <a:ext cx="2100648" cy="836448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AR" sz="20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el</a:t>
            </a:r>
            <a:endParaRPr sz="40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2199" y="2338288"/>
            <a:ext cx="3443245" cy="3443245"/>
          </a:xfrm>
          <a:prstGeom prst="rect">
            <a:avLst/>
          </a:prstGeom>
        </p:spPr>
      </p:pic>
      <p:sp>
        <p:nvSpPr>
          <p:cNvPr id="11" name="Google Shape;134;p5"/>
          <p:cNvSpPr txBox="1"/>
          <p:nvPr/>
        </p:nvSpPr>
        <p:spPr>
          <a:xfrm>
            <a:off x="2432852" y="2367895"/>
            <a:ext cx="1596428" cy="1149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s-AR" sz="5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s-AR" sz="5400" b="0" i="0" u="none" strike="noStrike" cap="none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3%</a:t>
            </a:r>
            <a:endParaRPr sz="5400" b="0" i="0" u="none" strike="noStrike" cap="none" dirty="0">
              <a:solidFill>
                <a:schemeClr val="accent4">
                  <a:lumMod val="60000"/>
                  <a:lumOff val="4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697" y="2367895"/>
            <a:ext cx="3471863" cy="3443246"/>
          </a:xfrm>
          <a:prstGeom prst="rect">
            <a:avLst/>
          </a:prstGeom>
        </p:spPr>
      </p:pic>
      <p:sp>
        <p:nvSpPr>
          <p:cNvPr id="15" name="Google Shape;134;p5"/>
          <p:cNvSpPr txBox="1"/>
          <p:nvPr/>
        </p:nvSpPr>
        <p:spPr>
          <a:xfrm>
            <a:off x="8396924" y="2953997"/>
            <a:ext cx="3936671" cy="2271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lt1"/>
              </a:buClr>
              <a:buSzPts val="3000"/>
            </a:pPr>
            <a:r>
              <a:rPr lang="es-AR" sz="3000" b="0" i="0" u="none" strike="noStrike" cap="none" dirty="0" smtClean="0">
                <a:solidFill>
                  <a:srgbClr val="525D50"/>
                </a:solidFill>
                <a:latin typeface="Calibri"/>
                <a:ea typeface="Calibri"/>
                <a:cs typeface="Calibri"/>
                <a:sym typeface="Calibri"/>
              </a:rPr>
              <a:t>Al viajar, por término </a:t>
            </a:r>
            <a:r>
              <a:rPr lang="es-AR" sz="3000" b="0" i="0" u="none" strike="noStrike" cap="none" dirty="0" smtClean="0">
                <a:solidFill>
                  <a:srgbClr val="525D5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s-AR" sz="3000" dirty="0" smtClean="0">
                <a:solidFill>
                  <a:srgbClr val="525D50"/>
                </a:solidFill>
                <a:latin typeface="Calibri"/>
                <a:ea typeface="Calibri"/>
                <a:cs typeface="Calibri"/>
                <a:sym typeface="Calibri"/>
              </a:rPr>
              <a:t>edio </a:t>
            </a:r>
            <a:r>
              <a:rPr lang="es-AR" sz="3000" dirty="0" smtClean="0">
                <a:solidFill>
                  <a:srgbClr val="525D50"/>
                </a:solidFill>
                <a:latin typeface="Calibri"/>
                <a:ea typeface="Calibri"/>
                <a:cs typeface="Calibri"/>
                <a:sym typeface="Calibri"/>
              </a:rPr>
              <a:t>se utilizan </a:t>
            </a:r>
          </a:p>
          <a:p>
            <a:pPr>
              <a:buClr>
                <a:schemeClr val="lt1"/>
              </a:buClr>
              <a:buSzPts val="3000"/>
            </a:pPr>
            <a:r>
              <a:rPr lang="es-AR" sz="5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15 </a:t>
            </a:r>
            <a:r>
              <a:rPr lang="es-AR" sz="3000" dirty="0" smtClean="0">
                <a:solidFill>
                  <a:srgbClr val="525D50"/>
                </a:solidFill>
                <a:latin typeface="Calibri"/>
                <a:ea typeface="Calibri"/>
                <a:cs typeface="Calibri"/>
                <a:sym typeface="Calibri"/>
              </a:rPr>
              <a:t>categorías </a:t>
            </a:r>
          </a:p>
          <a:p>
            <a:pPr>
              <a:buClr>
                <a:schemeClr val="lt1"/>
              </a:buClr>
              <a:buSzPts val="3000"/>
            </a:pPr>
            <a:r>
              <a:rPr lang="es-AR" sz="3000" dirty="0" smtClean="0">
                <a:solidFill>
                  <a:srgbClr val="525D50"/>
                </a:solidFill>
                <a:latin typeface="Calibri"/>
                <a:ea typeface="Calibri"/>
                <a:cs typeface="Calibri"/>
                <a:sym typeface="Calibri"/>
              </a:rPr>
              <a:t>de aplicaciones</a:t>
            </a:r>
            <a:endParaRPr lang="es-AR" sz="5400" dirty="0">
              <a:solidFill>
                <a:srgbClr val="525D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lt1"/>
              </a:buClr>
              <a:buSzPts val="3000"/>
            </a:pPr>
            <a:endParaRPr sz="5400" b="0" i="0" u="none" strike="noStrike" cap="none" dirty="0">
              <a:solidFill>
                <a:srgbClr val="525D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3F3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/>
          <p:nvPr/>
        </p:nvSpPr>
        <p:spPr>
          <a:xfrm rot="10800000" flipH="1">
            <a:off x="-1" y="-4"/>
            <a:ext cx="8538520" cy="1927657"/>
          </a:xfrm>
          <a:prstGeom prst="rtTriangle">
            <a:avLst/>
          </a:prstGeom>
          <a:gradFill>
            <a:gsLst>
              <a:gs pos="0">
                <a:srgbClr val="223240"/>
              </a:gs>
              <a:gs pos="50000">
                <a:schemeClr val="bg2">
                  <a:lumMod val="60000"/>
                  <a:lumOff val="40000"/>
                </a:schemeClr>
              </a:gs>
              <a:gs pos="100000">
                <a:srgbClr val="22324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6"/>
          <p:cNvSpPr txBox="1">
            <a:spLocks noGrp="1"/>
          </p:cNvSpPr>
          <p:nvPr>
            <p:ph type="ctrTitle"/>
          </p:nvPr>
        </p:nvSpPr>
        <p:spPr>
          <a:xfrm>
            <a:off x="-152586" y="-86533"/>
            <a:ext cx="3610770" cy="1882094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verlock"/>
              <a:buNone/>
            </a:pPr>
            <a:r>
              <a:rPr lang="es-AR" sz="48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propuesta</a:t>
            </a:r>
            <a:endParaRPr sz="4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48" name="Google Shape;148;p6"/>
          <p:cNvSpPr txBox="1">
            <a:spLocks noGrp="1"/>
          </p:cNvSpPr>
          <p:nvPr>
            <p:ph type="subTitle" idx="1"/>
          </p:nvPr>
        </p:nvSpPr>
        <p:spPr>
          <a:xfrm>
            <a:off x="136180" y="-86533"/>
            <a:ext cx="2628899" cy="836448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s-AR" sz="40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Nuestra</a:t>
            </a:r>
            <a:endParaRPr sz="40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80" name="Google Shape;180;p6"/>
          <p:cNvSpPr/>
          <p:nvPr/>
        </p:nvSpPr>
        <p:spPr>
          <a:xfrm rot="-5400000">
            <a:off x="9927112" y="4593106"/>
            <a:ext cx="876296" cy="3653481"/>
          </a:xfrm>
          <a:prstGeom prst="rtTriangle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550" y="1759717"/>
            <a:ext cx="3817374" cy="3817374"/>
          </a:xfrm>
          <a:prstGeom prst="rect">
            <a:avLst/>
          </a:prstGeom>
        </p:spPr>
      </p:pic>
      <p:sp>
        <p:nvSpPr>
          <p:cNvPr id="4" name="Flecha derecha 3"/>
          <p:cNvSpPr/>
          <p:nvPr/>
        </p:nvSpPr>
        <p:spPr>
          <a:xfrm>
            <a:off x="2830160" y="3148331"/>
            <a:ext cx="811075" cy="943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Llaves 7"/>
          <p:cNvSpPr/>
          <p:nvPr/>
        </p:nvSpPr>
        <p:spPr>
          <a:xfrm>
            <a:off x="6632889" y="734101"/>
            <a:ext cx="3345689" cy="5636137"/>
          </a:xfrm>
          <a:prstGeom prst="bracePair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283" y="674485"/>
            <a:ext cx="1253169" cy="125316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162" y="2167750"/>
            <a:ext cx="1214872" cy="121487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767" y="3809690"/>
            <a:ext cx="1120685" cy="112068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556" y="5126474"/>
            <a:ext cx="1499674" cy="1499674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230" y="1986666"/>
            <a:ext cx="1574969" cy="291682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5" y="1729931"/>
            <a:ext cx="2314741" cy="33965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3F3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"/>
          <p:cNvSpPr/>
          <p:nvPr/>
        </p:nvSpPr>
        <p:spPr>
          <a:xfrm rot="10800000" flipH="1">
            <a:off x="-1" y="-4"/>
            <a:ext cx="8538520" cy="1927657"/>
          </a:xfrm>
          <a:prstGeom prst="rtTriangle">
            <a:avLst/>
          </a:prstGeom>
          <a:gradFill>
            <a:gsLst>
              <a:gs pos="0">
                <a:srgbClr val="223240"/>
              </a:gs>
              <a:gs pos="50000">
                <a:schemeClr val="bg2">
                  <a:lumMod val="60000"/>
                  <a:lumOff val="40000"/>
                </a:schemeClr>
              </a:gs>
              <a:gs pos="100000">
                <a:srgbClr val="22324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7"/>
          <p:cNvSpPr txBox="1">
            <a:spLocks noGrp="1"/>
          </p:cNvSpPr>
          <p:nvPr>
            <p:ph type="ctrTitle"/>
          </p:nvPr>
        </p:nvSpPr>
        <p:spPr>
          <a:xfrm>
            <a:off x="0" y="-86533"/>
            <a:ext cx="3610770" cy="1882094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verlock"/>
              <a:buNone/>
            </a:pPr>
            <a:r>
              <a:rPr lang="es-AR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funciona</a:t>
            </a:r>
            <a:endParaRPr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88" name="Google Shape;188;p7"/>
          <p:cNvSpPr txBox="1">
            <a:spLocks noGrp="1"/>
          </p:cNvSpPr>
          <p:nvPr>
            <p:ph type="subTitle" idx="1"/>
          </p:nvPr>
        </p:nvSpPr>
        <p:spPr>
          <a:xfrm>
            <a:off x="0" y="7050"/>
            <a:ext cx="2628899" cy="836448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s-AR" sz="36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Como</a:t>
            </a:r>
            <a:endParaRPr sz="40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90" name="Google Shape;190;p7"/>
          <p:cNvSpPr/>
          <p:nvPr/>
        </p:nvSpPr>
        <p:spPr>
          <a:xfrm rot="-5400000">
            <a:off x="9927112" y="4593106"/>
            <a:ext cx="876296" cy="3653481"/>
          </a:xfrm>
          <a:prstGeom prst="rtTriangle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259" y="1107565"/>
            <a:ext cx="358140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91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3F3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"/>
          <p:cNvSpPr/>
          <p:nvPr/>
        </p:nvSpPr>
        <p:spPr>
          <a:xfrm rot="10800000" flipH="1">
            <a:off x="-1" y="-4"/>
            <a:ext cx="8538520" cy="1927657"/>
          </a:xfrm>
          <a:prstGeom prst="rtTriangle">
            <a:avLst/>
          </a:prstGeom>
          <a:gradFill>
            <a:gsLst>
              <a:gs pos="0">
                <a:srgbClr val="223240"/>
              </a:gs>
              <a:gs pos="50000">
                <a:schemeClr val="bg2">
                  <a:lumMod val="60000"/>
                  <a:lumOff val="40000"/>
                </a:schemeClr>
              </a:gs>
              <a:gs pos="100000">
                <a:srgbClr val="22324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8"/>
          <p:cNvSpPr txBox="1">
            <a:spLocks noGrp="1"/>
          </p:cNvSpPr>
          <p:nvPr>
            <p:ph type="ctrTitle"/>
          </p:nvPr>
        </p:nvSpPr>
        <p:spPr>
          <a:xfrm>
            <a:off x="-88914" y="-8459"/>
            <a:ext cx="3610770" cy="1882094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verlock"/>
              <a:buNone/>
            </a:pPr>
            <a:r>
              <a:rPr lang="es-AR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funciona</a:t>
            </a:r>
            <a:endParaRPr sz="4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98" name="Google Shape;198;p8"/>
          <p:cNvSpPr txBox="1">
            <a:spLocks noGrp="1"/>
          </p:cNvSpPr>
          <p:nvPr>
            <p:ph type="subTitle" idx="1"/>
          </p:nvPr>
        </p:nvSpPr>
        <p:spPr>
          <a:xfrm>
            <a:off x="0" y="18066"/>
            <a:ext cx="2628899" cy="836448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</a:pPr>
            <a:r>
              <a:rPr lang="es-AR" sz="44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Como</a:t>
            </a:r>
            <a:endParaRPr sz="40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05" name="Google Shape;205;p8"/>
          <p:cNvSpPr/>
          <p:nvPr/>
        </p:nvSpPr>
        <p:spPr>
          <a:xfrm rot="-5400000">
            <a:off x="9927112" y="4593106"/>
            <a:ext cx="876296" cy="3653481"/>
          </a:xfrm>
          <a:prstGeom prst="rtTriangle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177" y="1438445"/>
            <a:ext cx="3590925" cy="45339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244" y="1438445"/>
            <a:ext cx="3562350" cy="4648200"/>
          </a:xfrm>
          <a:prstGeom prst="rect">
            <a:avLst/>
          </a:prstGeom>
        </p:spPr>
      </p:pic>
      <p:sp>
        <p:nvSpPr>
          <p:cNvPr id="7" name="Flecha derecha 6"/>
          <p:cNvSpPr/>
          <p:nvPr/>
        </p:nvSpPr>
        <p:spPr>
          <a:xfrm>
            <a:off x="5166505" y="3096118"/>
            <a:ext cx="2200760" cy="1332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14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3F3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lipse 10"/>
          <p:cNvSpPr/>
          <p:nvPr/>
        </p:nvSpPr>
        <p:spPr>
          <a:xfrm>
            <a:off x="1007701" y="2711734"/>
            <a:ext cx="2106667" cy="21261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Google Shape;211;p9"/>
          <p:cNvSpPr/>
          <p:nvPr/>
        </p:nvSpPr>
        <p:spPr>
          <a:xfrm rot="10800000" flipH="1">
            <a:off x="-1" y="-4"/>
            <a:ext cx="8538520" cy="1927657"/>
          </a:xfrm>
          <a:prstGeom prst="rtTriangle">
            <a:avLst/>
          </a:prstGeom>
          <a:gradFill>
            <a:gsLst>
              <a:gs pos="0">
                <a:srgbClr val="223240"/>
              </a:gs>
              <a:gs pos="50000">
                <a:schemeClr val="bg2">
                  <a:lumMod val="60000"/>
                  <a:lumOff val="40000"/>
                </a:schemeClr>
              </a:gs>
              <a:gs pos="100000">
                <a:srgbClr val="22324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9"/>
          <p:cNvSpPr txBox="1">
            <a:spLocks noGrp="1"/>
          </p:cNvSpPr>
          <p:nvPr>
            <p:ph type="ctrTitle"/>
          </p:nvPr>
        </p:nvSpPr>
        <p:spPr>
          <a:xfrm>
            <a:off x="0" y="-86533"/>
            <a:ext cx="3610770" cy="1882094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verlock"/>
              <a:buNone/>
            </a:pPr>
            <a:r>
              <a:rPr lang="es-AR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funciona</a:t>
            </a:r>
            <a:endParaRPr sz="4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13" name="Google Shape;213;p9"/>
          <p:cNvSpPr txBox="1">
            <a:spLocks noGrp="1"/>
          </p:cNvSpPr>
          <p:nvPr>
            <p:ph type="subTitle" idx="1"/>
          </p:nvPr>
        </p:nvSpPr>
        <p:spPr>
          <a:xfrm>
            <a:off x="0" y="-86533"/>
            <a:ext cx="2628899" cy="836448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s-AR" sz="40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Como</a:t>
            </a:r>
            <a:endParaRPr sz="40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223" name="Google Shape;22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32587" y="3021875"/>
            <a:ext cx="1958839" cy="141337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24" name="Google Shape;224;p9"/>
          <p:cNvSpPr/>
          <p:nvPr/>
        </p:nvSpPr>
        <p:spPr>
          <a:xfrm rot="-5400000">
            <a:off x="9927112" y="4593106"/>
            <a:ext cx="876296" cy="3653481"/>
          </a:xfrm>
          <a:prstGeom prst="rtTriangle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5741" y="1028223"/>
            <a:ext cx="3571875" cy="540067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577" y="3430494"/>
            <a:ext cx="313072" cy="313072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577" y="5146999"/>
            <a:ext cx="313072" cy="31307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603" y="2912166"/>
            <a:ext cx="1632787" cy="1632787"/>
          </a:xfrm>
          <a:prstGeom prst="rect">
            <a:avLst/>
          </a:prstGeom>
        </p:spPr>
      </p:pic>
      <p:sp>
        <p:nvSpPr>
          <p:cNvPr id="12" name="Flecha derecha 11"/>
          <p:cNvSpPr/>
          <p:nvPr/>
        </p:nvSpPr>
        <p:spPr>
          <a:xfrm rot="10800000">
            <a:off x="8308117" y="3430494"/>
            <a:ext cx="725005" cy="769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echa derecha 27"/>
          <p:cNvSpPr/>
          <p:nvPr/>
        </p:nvSpPr>
        <p:spPr>
          <a:xfrm>
            <a:off x="3561787" y="3430494"/>
            <a:ext cx="725005" cy="769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6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1740</TotalTime>
  <Words>487</Words>
  <Application>Microsoft Office PowerPoint</Application>
  <PresentationFormat>Panorámica</PresentationFormat>
  <Paragraphs>115</Paragraphs>
  <Slides>18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Arial</vt:lpstr>
      <vt:lpstr>Calibri</vt:lpstr>
      <vt:lpstr>MV Boli</vt:lpstr>
      <vt:lpstr>Noto Sans Symbols</vt:lpstr>
      <vt:lpstr>Overlock</vt:lpstr>
      <vt:lpstr>Tema de Office</vt:lpstr>
      <vt:lpstr>Presentación de PowerPoint</vt:lpstr>
      <vt:lpstr>Presentación de PowerPoint</vt:lpstr>
      <vt:lpstr>Problema</vt:lpstr>
      <vt:lpstr>Problema</vt:lpstr>
      <vt:lpstr>Problema</vt:lpstr>
      <vt:lpstr>propuesta</vt:lpstr>
      <vt:lpstr>funciona</vt:lpstr>
      <vt:lpstr>funciona</vt:lpstr>
      <vt:lpstr>funciona</vt:lpstr>
      <vt:lpstr>Beneficios</vt:lpstr>
      <vt:lpstr>Beneficios</vt:lpstr>
      <vt:lpstr>Presentación de PowerPoint</vt:lpstr>
      <vt:lpstr>Tecnología</vt:lpstr>
      <vt:lpstr>Presentación de PowerPoint</vt:lpstr>
      <vt:lpstr>Futuro</vt:lpstr>
      <vt:lpstr>Futuro</vt:lpstr>
      <vt:lpstr>Futuro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Rondo Sanchez, Reyna</dc:creator>
  <cp:lastModifiedBy>Rondo Sanchez, Reyna</cp:lastModifiedBy>
  <cp:revision>56</cp:revision>
  <dcterms:modified xsi:type="dcterms:W3CDTF">2019-10-30T21:01:15Z</dcterms:modified>
</cp:coreProperties>
</file>