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WuDEuE5nrqx9hIcuXjNqvwe1n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F3"/>
    <a:srgbClr val="525D50"/>
    <a:srgbClr val="8EB8C2"/>
    <a:srgbClr val="408CA3"/>
    <a:srgbClr val="9B9FA6"/>
    <a:srgbClr val="0AEA1F"/>
    <a:srgbClr val="22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81A38-FF29-4DD6-A73C-866B8E94F2EE}">
  <a:tblStyle styleId="{02981A38-FF29-4DD6-A73C-866B8E94F2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71" name="Google Shape;27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/>
            </a:r>
            <a:br>
              <a:rPr lang="es-AR"/>
            </a:br>
            <a:r>
              <a:rPr lang="es-AR"/>
              <a:t/>
            </a:r>
            <a:br>
              <a:rPr lang="es-AR"/>
            </a:br>
            <a:r>
              <a:rPr lang="es-AR"/>
              <a:t/>
            </a:r>
            <a:br>
              <a:rPr lang="es-AR"/>
            </a:br>
            <a:endParaRPr/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304" name="Google Shape;30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0"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0" dirty="0"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b="0" dirty="0"/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184" name="Google Shape;18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endParaRPr dirty="0"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46000">
              <a:schemeClr val="bg2">
                <a:lumMod val="75000"/>
              </a:schemeClr>
            </a:gs>
            <a:gs pos="100000">
              <a:srgbClr val="2232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Beneficios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2" name="Google Shape;232;p10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81224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los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233" name="Google Shape;233;p10"/>
          <p:cNvGrpSpPr/>
          <p:nvPr/>
        </p:nvGrpSpPr>
        <p:grpSpPr>
          <a:xfrm>
            <a:off x="7045090" y="2466832"/>
            <a:ext cx="5172628" cy="2677657"/>
            <a:chOff x="542374" y="2612760"/>
            <a:chExt cx="5172628" cy="2677657"/>
          </a:xfrm>
        </p:grpSpPr>
        <p:sp>
          <p:nvSpPr>
            <p:cNvPr id="234" name="Google Shape;234;p10"/>
            <p:cNvSpPr txBox="1"/>
            <p:nvPr/>
          </p:nvSpPr>
          <p:spPr>
            <a:xfrm>
              <a:off x="1515359" y="2612760"/>
              <a:ext cx="4199643" cy="267765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u="sng" dirty="0" smtClean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MEDIO</a:t>
              </a:r>
              <a:endParaRPr dirty="0">
                <a:solidFill>
                  <a:srgbClr val="525D50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Consumo de recursos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Producción de desechos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Contaminación</a:t>
              </a: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35" name="Google Shape;235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5400000">
              <a:off x="103440" y="3896083"/>
              <a:ext cx="1833267" cy="9554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36" name="Google Shape;236;p10"/>
          <p:cNvGrpSpPr/>
          <p:nvPr/>
        </p:nvGrpSpPr>
        <p:grpSpPr>
          <a:xfrm>
            <a:off x="570009" y="2067043"/>
            <a:ext cx="5403178" cy="3416279"/>
            <a:chOff x="6079576" y="2212971"/>
            <a:chExt cx="5403178" cy="3416279"/>
          </a:xfrm>
        </p:grpSpPr>
        <p:sp>
          <p:nvSpPr>
            <p:cNvPr id="237" name="Google Shape;237;p10"/>
            <p:cNvSpPr txBox="1"/>
            <p:nvPr/>
          </p:nvSpPr>
          <p:spPr>
            <a:xfrm>
              <a:off x="6879624" y="2212971"/>
              <a:ext cx="4603130" cy="34162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u="sng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USUARIO</a:t>
              </a:r>
              <a:endParaRPr dirty="0">
                <a:solidFill>
                  <a:srgbClr val="525D50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Aporte a la economía domestica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Reducción de tiempo de búsqueda</a:t>
              </a:r>
              <a:endParaRPr dirty="0">
                <a:solidFill>
                  <a:srgbClr val="525D50"/>
                </a:solidFill>
              </a:endParaRPr>
            </a:p>
            <a:p>
              <a:pPr marL="285750" marR="0" lvl="0" indent="-1333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 dirty="0">
                  <a:solidFill>
                    <a:srgbClr val="525D50"/>
                  </a:solidFill>
                  <a:latin typeface="Overlock"/>
                  <a:ea typeface="Overlock"/>
                  <a:cs typeface="Overlock"/>
                  <a:sym typeface="Overlock"/>
                </a:rPr>
                <a:t>Información validada por usuarios</a:t>
              </a:r>
              <a:endParaRPr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endParaRPr>
            </a:p>
          </p:txBody>
        </p:sp>
        <p:pic>
          <p:nvPicPr>
            <p:cNvPr id="238" name="Google Shape;238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64221" y="4753173"/>
              <a:ext cx="577536" cy="5372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79576" y="3149314"/>
              <a:ext cx="901159" cy="90115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40" name="Google Shape;240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256421" y="4050473"/>
              <a:ext cx="547468" cy="517542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16200000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41" name="Google Shape;241;p10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/>
          <p:nvPr/>
        </p:nvSpPr>
        <p:spPr>
          <a:xfrm rot="10800000" flipH="1">
            <a:off x="0" y="-18977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1"/>
          </p:nvPr>
        </p:nvSpPr>
        <p:spPr>
          <a:xfrm>
            <a:off x="-299543" y="0"/>
            <a:ext cx="3909846" cy="120234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Competencia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aphicFrame>
        <p:nvGraphicFramePr>
          <p:cNvPr id="249" name="Google Shape;249;p11"/>
          <p:cNvGraphicFramePr/>
          <p:nvPr>
            <p:extLst>
              <p:ext uri="{D42A27DB-BD31-4B8C-83A1-F6EECF244321}">
                <p14:modId xmlns:p14="http://schemas.microsoft.com/office/powerpoint/2010/main" val="1514780527"/>
              </p:ext>
            </p:extLst>
          </p:nvPr>
        </p:nvGraphicFramePr>
        <p:xfrm>
          <a:off x="645277" y="1866668"/>
          <a:ext cx="10203225" cy="4434585"/>
        </p:xfrm>
        <a:graphic>
          <a:graphicData uri="http://schemas.openxmlformats.org/drawingml/2006/table">
            <a:tbl>
              <a:tblPr firstRow="1" bandRow="1">
                <a:noFill/>
                <a:tableStyleId>{02981A38-FF29-4DD6-A73C-866B8E94F2EE}</a:tableStyleId>
              </a:tblPr>
              <a:tblGrid>
                <a:gridCol w="394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endParaRPr sz="2400" u="none" strike="noStrike" cap="none" dirty="0" smtClean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u="none" strike="noStrike" cap="none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Alta de Publicaciones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Recomendaciones - Contenido Propio</a:t>
                      </a:r>
                      <a:endParaRPr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Overlock"/>
                        <a:buNone/>
                      </a:pPr>
                      <a:r>
                        <a:rPr lang="es-AR" sz="2400" dirty="0">
                          <a:solidFill>
                            <a:srgbClr val="525D50"/>
                          </a:solidFill>
                          <a:latin typeface="Overlock"/>
                          <a:ea typeface="Overlock"/>
                          <a:cs typeface="Overlock"/>
                          <a:sym typeface="Overlock"/>
                        </a:rPr>
                        <a:t>Comentarios - Calificación - Solicitud de ayuda</a:t>
                      </a:r>
                      <a:endParaRPr sz="2400" dirty="0">
                        <a:solidFill>
                          <a:srgbClr val="525D50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525D5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dirty="0">
                        <a:solidFill>
                          <a:schemeClr val="lt1"/>
                        </a:solidFill>
                        <a:latin typeface="Overlock"/>
                        <a:ea typeface="Overlock"/>
                        <a:cs typeface="Overlock"/>
                        <a:sym typeface="Overlock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4" name="Google Shape;254;p11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4569179" y="1173429"/>
            <a:ext cx="26328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endParaRPr sz="18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2679909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3309296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393616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462415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5538142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02554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1992764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6286" y="3936168"/>
            <a:ext cx="498626" cy="49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3309297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686" y="2690870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286" y="4628838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4686" y="5538143"/>
            <a:ext cx="498626" cy="499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3" y="483400"/>
            <a:ext cx="1178266" cy="117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17" y="1411602"/>
            <a:ext cx="1452299" cy="4868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80110" y="2061525"/>
            <a:ext cx="3556058" cy="31233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Suscripciones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Patrocinadores</a:t>
            </a:r>
            <a:endParaRPr sz="18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Donaciones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 Venta de </a:t>
            </a:r>
            <a:r>
              <a:rPr lang="es-AR" sz="2400" dirty="0" smtClean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Servicios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(Futuro)</a:t>
            </a:r>
            <a:endParaRPr sz="2400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-150966" y="-133864"/>
            <a:ext cx="5637367" cy="1304776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 sz="6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Plan de negocio</a:t>
            </a:r>
            <a:endParaRPr sz="6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6" name="Google Shape;276;p12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800" y="1157600"/>
            <a:ext cx="7834099" cy="4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 txBox="1">
            <a:spLocks noGrp="1"/>
          </p:cNvSpPr>
          <p:nvPr>
            <p:ph type="ctrTitle"/>
          </p:nvPr>
        </p:nvSpPr>
        <p:spPr>
          <a:xfrm>
            <a:off x="0" y="94157"/>
            <a:ext cx="3907706" cy="1484579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Tecnología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95" name="Google Shape;295;p14"/>
          <p:cNvSpPr txBox="1">
            <a:spLocks noGrp="1"/>
          </p:cNvSpPr>
          <p:nvPr>
            <p:ph type="subTitle" idx="1"/>
          </p:nvPr>
        </p:nvSpPr>
        <p:spPr>
          <a:xfrm>
            <a:off x="267313" y="-22784"/>
            <a:ext cx="1808701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La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0" name="Google Shape;300;p1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 rot="10800000" flipH="1">
            <a:off x="0" y="0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Futuro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86511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025" y="1948391"/>
            <a:ext cx="2707755" cy="21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4025" y="4050455"/>
            <a:ext cx="2707755" cy="21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5" descr="Resultado de imagen para Objeto restaurado antes despué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6270" y="1948391"/>
            <a:ext cx="2707755" cy="421979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 txBox="1"/>
          <p:nvPr/>
        </p:nvSpPr>
        <p:spPr>
          <a:xfrm>
            <a:off x="516777" y="2675796"/>
            <a:ext cx="4053300" cy="328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Transformar materia prima reciclada (plástico, papel, etc.)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2286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endParaRPr sz="2400" dirty="0">
              <a:solidFill>
                <a:schemeClr val="bg2">
                  <a:lumMod val="5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381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Sustancias reutilizable.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2286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endParaRPr sz="2400" dirty="0">
              <a:solidFill>
                <a:schemeClr val="bg2">
                  <a:lumMod val="5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38100"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</a:pPr>
            <a:r>
              <a:rPr lang="es-AR" sz="2400" dirty="0">
                <a:solidFill>
                  <a:schemeClr val="bg2">
                    <a:lumMod val="50000"/>
                  </a:schemeClr>
                </a:solidFill>
                <a:latin typeface="Overlock"/>
                <a:ea typeface="Overlock"/>
                <a:cs typeface="Overlock"/>
                <a:sym typeface="Overlock"/>
              </a:rPr>
              <a:t>Restauración de objetos</a:t>
            </a:r>
            <a:endParaRPr sz="2400" dirty="0">
              <a:solidFill>
                <a:schemeClr val="bg2">
                  <a:lumMod val="50000"/>
                </a:schemeClr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4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ctrTitle"/>
          </p:nvPr>
        </p:nvSpPr>
        <p:spPr>
          <a:xfrm>
            <a:off x="-1" y="2456642"/>
            <a:ext cx="12191999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Overlock"/>
              <a:buNone/>
            </a:pP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Gracias</a:t>
            </a:r>
            <a:b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lang="es-AR" sz="7919" dirty="0">
                <a:solidFill>
                  <a:srgbClr val="525D50"/>
                </a:solidFill>
                <a:latin typeface="Overlock"/>
                <a:ea typeface="Overlock"/>
                <a:cs typeface="Overlock"/>
                <a:sym typeface="Overlock"/>
              </a:rPr>
              <a:t>por su atención</a:t>
            </a:r>
            <a:endParaRPr sz="7919" dirty="0">
              <a:solidFill>
                <a:srgbClr val="525D5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rgbClr val="E3F3F3"/>
            </a:gs>
            <a:gs pos="100000">
              <a:srgbClr val="E3F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905286" y="5242141"/>
            <a:ext cx="2374873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PABLO</a:t>
            </a:r>
            <a:endParaRPr sz="1800" b="0" i="0" u="none" strike="noStrike" cap="none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GARCIA</a:t>
            </a:r>
            <a:endParaRPr sz="2400" b="0" i="0" u="none" strike="noStrike" cap="none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6904858" y="5256895"/>
            <a:ext cx="2888690" cy="830956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REYNA</a:t>
            </a:r>
            <a:endParaRPr sz="1800" b="0" i="0" u="none" strike="noStrike" cap="none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lock"/>
              <a:buNone/>
            </a:pPr>
            <a:r>
              <a:rPr lang="es-AR" sz="2400" b="0" i="0" u="none" strike="noStrike" cap="none" dirty="0" smtClean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RONDO SÁNCHEZ</a:t>
            </a:r>
            <a:endParaRPr sz="2400" b="0" i="0" u="none" strike="noStrike" cap="none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6" name="Google Shape;106;p2"/>
          <p:cNvSpPr/>
          <p:nvPr/>
        </p:nvSpPr>
        <p:spPr>
          <a:xfrm rot="-5400000">
            <a:off x="9927112" y="4593111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09" y="58769"/>
            <a:ext cx="2293980" cy="22939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" y="3127135"/>
            <a:ext cx="2315431" cy="2129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77" y="3094168"/>
            <a:ext cx="2389853" cy="223203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95" y="1971094"/>
            <a:ext cx="2027608" cy="679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 dirty="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 dirty="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099660" y="2442640"/>
            <a:ext cx="8322590" cy="1224571"/>
          </a:xfrm>
          <a:prstGeom prst="rect">
            <a:avLst/>
          </a:prstGeom>
          <a:gradFill>
            <a:gsLst>
              <a:gs pos="0">
                <a:srgbClr val="002060">
                  <a:alpha val="51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1" dirty="0" smtClean="0">
                <a:solidFill>
                  <a:schemeClr val="bg1"/>
                </a:solidFill>
              </a:rPr>
              <a:t>Malas experiencias de viaje</a:t>
            </a:r>
            <a:endParaRPr sz="4800" b="1" i="1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-91702" y="4372741"/>
            <a:ext cx="8630221" cy="29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lang="es-AR" sz="3200" dirty="0" smtClean="0">
                <a:highlight>
                  <a:srgbClr val="CC0000"/>
                </a:highlight>
              </a:rPr>
              <a:t>Argentina</a:t>
            </a:r>
            <a:r>
              <a:rPr lang="es-AR" sz="2400" b="0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4000" b="1" i="0" u="none" strike="noStrike" cap="none" dirty="0" smtClean="0">
                <a:solidFill>
                  <a:srgbClr val="000000"/>
                </a:solidFill>
                <a:highlight>
                  <a:srgbClr val="CC0000"/>
                </a:highlight>
                <a:latin typeface="Arial"/>
                <a:ea typeface="Arial"/>
                <a:cs typeface="Arial"/>
                <a:sym typeface="Arial"/>
              </a:rPr>
              <a:t>EL 80% SUFRIO UN PROBLEMA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AR" sz="3200" dirty="0">
                <a:highlight>
                  <a:srgbClr val="CC0000"/>
                </a:highlight>
              </a:rPr>
              <a:t>e</a:t>
            </a:r>
            <a:r>
              <a:rPr lang="es-AR" sz="3200" dirty="0" smtClean="0">
                <a:highlight>
                  <a:srgbClr val="CC0000"/>
                </a:highlight>
              </a:rPr>
              <a:t>n la estadía en otro país/ región.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rgbClr val="000000"/>
              </a:solidFill>
              <a:highlight>
                <a:srgbClr val="CC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6" name="Google Shape;126;p4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61517" y="4854908"/>
            <a:ext cx="8796504" cy="1126790"/>
          </a:xfrm>
          <a:prstGeom prst="rect">
            <a:avLst/>
          </a:prstGeom>
          <a:gradFill>
            <a:gsLst>
              <a:gs pos="0">
                <a:srgbClr val="223240">
                  <a:alpha val="50000"/>
                </a:srgbClr>
              </a:gs>
              <a:gs pos="100000">
                <a:srgbClr val="223240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1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 encontrar solución rápida</a:t>
            </a:r>
            <a:endParaRPr sz="4800" b="1" i="1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2417359" y="3250067"/>
            <a:ext cx="3936671" cy="221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quiere ver lo máximo posible  de la zona local cuando viaja por negocios.</a:t>
            </a:r>
            <a:endParaRPr sz="30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5321643" y="604875"/>
            <a:ext cx="6870357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s-AR" sz="3000" b="1" i="1" dirty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Poca información útil sobre el lugar </a:t>
            </a:r>
            <a:endParaRPr sz="3000" b="1" i="1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Problema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8" name="Google Shape;138;p5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2" y="179427"/>
            <a:ext cx="2100648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s-AR" sz="2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el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99" y="2338288"/>
            <a:ext cx="3443245" cy="3443245"/>
          </a:xfrm>
          <a:prstGeom prst="rect">
            <a:avLst/>
          </a:prstGeom>
        </p:spPr>
      </p:pic>
      <p:sp>
        <p:nvSpPr>
          <p:cNvPr id="11" name="Google Shape;134;p5"/>
          <p:cNvSpPr txBox="1"/>
          <p:nvPr/>
        </p:nvSpPr>
        <p:spPr>
          <a:xfrm>
            <a:off x="2432852" y="2367895"/>
            <a:ext cx="1596428" cy="114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AR" sz="5400" b="0" i="0" u="none" strike="noStrike" cap="none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3%</a:t>
            </a:r>
            <a:endParaRPr sz="5400" b="0" i="0" u="none" strike="noStrike" cap="none" dirty="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97" y="2367895"/>
            <a:ext cx="3471863" cy="3443246"/>
          </a:xfrm>
          <a:prstGeom prst="rect">
            <a:avLst/>
          </a:prstGeom>
        </p:spPr>
      </p:pic>
      <p:sp>
        <p:nvSpPr>
          <p:cNvPr id="15" name="Google Shape;134;p5"/>
          <p:cNvSpPr txBox="1"/>
          <p:nvPr/>
        </p:nvSpPr>
        <p:spPr>
          <a:xfrm>
            <a:off x="8396924" y="2953997"/>
            <a:ext cx="3936671" cy="227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  <a:buSzPts val="3000"/>
            </a:pPr>
            <a:r>
              <a:rPr lang="es-AR" sz="3000" b="0" i="0" u="none" strike="noStrike" cap="none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Al viajar, por término m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edio se utilizan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5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categorías </a:t>
            </a:r>
          </a:p>
          <a:p>
            <a:pPr>
              <a:buClr>
                <a:schemeClr val="lt1"/>
              </a:buClr>
              <a:buSzPts val="3000"/>
            </a:pPr>
            <a:r>
              <a:rPr lang="es-AR" sz="3000" dirty="0" smtClean="0">
                <a:solidFill>
                  <a:srgbClr val="525D50"/>
                </a:solidFill>
                <a:latin typeface="Calibri"/>
                <a:ea typeface="Calibri"/>
                <a:cs typeface="Calibri"/>
                <a:sym typeface="Calibri"/>
              </a:rPr>
              <a:t>de aplicaciones</a:t>
            </a:r>
            <a:endParaRPr lang="es-AR" sz="5400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lt1"/>
              </a:buClr>
              <a:buSzPts val="3000"/>
            </a:pPr>
            <a:endParaRPr sz="5400" b="0" i="0" u="none" strike="noStrike" cap="none" dirty="0">
              <a:solidFill>
                <a:srgbClr val="525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ctrTitle"/>
          </p:nvPr>
        </p:nvSpPr>
        <p:spPr>
          <a:xfrm>
            <a:off x="-152586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verlock"/>
              <a:buNone/>
            </a:pPr>
            <a:r>
              <a:rPr lang="es-AR" sz="48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propuesta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8" name="Google Shape;148;p6"/>
          <p:cNvSpPr txBox="1">
            <a:spLocks noGrp="1"/>
          </p:cNvSpPr>
          <p:nvPr>
            <p:ph type="subTitle" idx="1"/>
          </p:nvPr>
        </p:nvSpPr>
        <p:spPr>
          <a:xfrm>
            <a:off x="13618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Nuestra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6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50" y="1759717"/>
            <a:ext cx="3817374" cy="3817374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2830160" y="3148331"/>
            <a:ext cx="811075" cy="94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Llaves 7"/>
          <p:cNvSpPr/>
          <p:nvPr/>
        </p:nvSpPr>
        <p:spPr>
          <a:xfrm>
            <a:off x="6632889" y="734101"/>
            <a:ext cx="3345689" cy="5636137"/>
          </a:xfrm>
          <a:prstGeom prst="bracePai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83" y="674485"/>
            <a:ext cx="1253169" cy="12531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162" y="2167750"/>
            <a:ext cx="1214872" cy="121487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67" y="3809690"/>
            <a:ext cx="1120685" cy="112068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56" y="5126474"/>
            <a:ext cx="1499674" cy="149967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30" y="1986666"/>
            <a:ext cx="1574969" cy="291682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" y="1729931"/>
            <a:ext cx="2314741" cy="339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ubTitle" idx="1"/>
          </p:nvPr>
        </p:nvSpPr>
        <p:spPr>
          <a:xfrm>
            <a:off x="0" y="7050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AR" sz="36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2670" y="963824"/>
            <a:ext cx="5535849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>
            <a:spLocks noGrp="1"/>
          </p:cNvSpPr>
          <p:nvPr>
            <p:ph type="ctrTitle"/>
          </p:nvPr>
        </p:nvSpPr>
        <p:spPr>
          <a:xfrm>
            <a:off x="-88914" y="-8459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8" name="Google Shape;198;p8"/>
          <p:cNvSpPr txBox="1">
            <a:spLocks noGrp="1"/>
          </p:cNvSpPr>
          <p:nvPr>
            <p:ph type="subTitle" idx="1"/>
          </p:nvPr>
        </p:nvSpPr>
        <p:spPr>
          <a:xfrm>
            <a:off x="0" y="18066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AR" sz="44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2827" y="1015875"/>
            <a:ext cx="5404692" cy="5263207"/>
          </a:xfrm>
          <a:prstGeom prst="ellipse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200" name="Google Shape;200;p8"/>
          <p:cNvSpPr txBox="1"/>
          <p:nvPr/>
        </p:nvSpPr>
        <p:spPr>
          <a:xfrm>
            <a:off x="5029201" y="1426229"/>
            <a:ext cx="20105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LAMPARITA</a:t>
            </a:r>
            <a:endParaRPr sz="2000" b="0" i="0" u="none" strike="noStrike" cap="none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4627084" y="2146161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0" i="0" u="none" strike="noStrike" cap="none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Opciones: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4627083" y="2705105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Lamparita Macetero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4635053" y="3170582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Arial"/>
              <a:buChar char="•"/>
            </a:pPr>
            <a:r>
              <a:rPr lang="es-AR" sz="2000" u="sng">
                <a:solidFill>
                  <a:srgbClr val="2E75B5"/>
                </a:solidFill>
                <a:latin typeface="Overlock"/>
                <a:ea typeface="Overlock"/>
                <a:cs typeface="Overlock"/>
                <a:sym typeface="Overlock"/>
              </a:rPr>
              <a:t>Lamparita vela</a:t>
            </a:r>
            <a:endParaRPr sz="2000" u="sng">
              <a:solidFill>
                <a:srgbClr val="2E75B5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4635053" y="3630387"/>
            <a:ext cx="29525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563" marR="0" lvl="0" indent="-182563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s-AR" sz="2000">
                <a:solidFill>
                  <a:schemeClr val="accent1"/>
                </a:solidFill>
                <a:latin typeface="Overlock"/>
                <a:ea typeface="Overlock"/>
                <a:cs typeface="Overlock"/>
                <a:sym typeface="Overlock"/>
              </a:rPr>
              <a:t>Lamparita portalápiz</a:t>
            </a:r>
            <a:endParaRPr sz="2000">
              <a:solidFill>
                <a:schemeClr val="accen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5" name="Google Shape;205;p8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3F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 rot="10800000" flipH="1">
            <a:off x="-1" y="-4"/>
            <a:ext cx="8538520" cy="1927657"/>
          </a:xfrm>
          <a:prstGeom prst="rtTriangle">
            <a:avLst/>
          </a:prstGeom>
          <a:gradFill>
            <a:gsLst>
              <a:gs pos="0">
                <a:srgbClr val="223240"/>
              </a:gs>
              <a:gs pos="50000">
                <a:schemeClr val="bg2">
                  <a:lumMod val="60000"/>
                  <a:lumOff val="40000"/>
                </a:schemeClr>
              </a:gs>
              <a:gs pos="100000">
                <a:srgbClr val="22324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>
            <a:spLocks noGrp="1"/>
          </p:cNvSpPr>
          <p:nvPr>
            <p:ph type="ctrTitle"/>
          </p:nvPr>
        </p:nvSpPr>
        <p:spPr>
          <a:xfrm>
            <a:off x="0" y="-86533"/>
            <a:ext cx="3610770" cy="1882094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s-AR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funciona</a:t>
            </a:r>
            <a:endParaRPr sz="4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0" y="-86533"/>
            <a:ext cx="2628899" cy="836448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s-AR" sz="4000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Como</a:t>
            </a:r>
            <a:endParaRPr sz="40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grpSp>
        <p:nvGrpSpPr>
          <p:cNvPr id="214" name="Google Shape;214;p9"/>
          <p:cNvGrpSpPr/>
          <p:nvPr/>
        </p:nvGrpSpPr>
        <p:grpSpPr>
          <a:xfrm>
            <a:off x="1660420" y="1116828"/>
            <a:ext cx="5450788" cy="5450788"/>
            <a:chOff x="3276731" y="1015875"/>
            <a:chExt cx="5450788" cy="5450788"/>
          </a:xfrm>
        </p:grpSpPr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76731" y="1015875"/>
              <a:ext cx="5450788" cy="54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46905" y="4919697"/>
              <a:ext cx="528215" cy="13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/>
          <p:nvPr/>
        </p:nvSpPr>
        <p:spPr>
          <a:xfrm>
            <a:off x="8848250" y="1326007"/>
            <a:ext cx="1300551" cy="87136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9276420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9695966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10115512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10545817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10976123" y="3546733"/>
            <a:ext cx="333487" cy="33348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6406" y="4863862"/>
            <a:ext cx="1958839" cy="14133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4" name="Google Shape;224;p9"/>
          <p:cNvSpPr/>
          <p:nvPr/>
        </p:nvSpPr>
        <p:spPr>
          <a:xfrm rot="-5400000">
            <a:off x="9927112" y="4593106"/>
            <a:ext cx="876296" cy="3653481"/>
          </a:xfrm>
          <a:prstGeom prst="rtTriangle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181</Words>
  <Application>Microsoft Office PowerPoint</Application>
  <PresentationFormat>Panorámica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Overlock</vt:lpstr>
      <vt:lpstr>Tema de Office</vt:lpstr>
      <vt:lpstr>Presentación de PowerPoint</vt:lpstr>
      <vt:lpstr>Presentación de PowerPoint</vt:lpstr>
      <vt:lpstr>Problema</vt:lpstr>
      <vt:lpstr>Problema</vt:lpstr>
      <vt:lpstr>Problema</vt:lpstr>
      <vt:lpstr>propuesta</vt:lpstr>
      <vt:lpstr>funciona</vt:lpstr>
      <vt:lpstr>funciona</vt:lpstr>
      <vt:lpstr>funciona</vt:lpstr>
      <vt:lpstr>Beneficios</vt:lpstr>
      <vt:lpstr>Presentación de PowerPoint</vt:lpstr>
      <vt:lpstr>Presentación de PowerPoint</vt:lpstr>
      <vt:lpstr>Tecnología</vt:lpstr>
      <vt:lpstr>Futuro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Rondo Sanchez, Reyna</cp:lastModifiedBy>
  <cp:revision>30</cp:revision>
  <dcterms:modified xsi:type="dcterms:W3CDTF">2019-10-28T03:07:15Z</dcterms:modified>
</cp:coreProperties>
</file>