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87b3b0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587b3b0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587b3b0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587b3b0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587b3b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587b3b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587b3b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587b3b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587b3b0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587b3b0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587b3b0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587b3b0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587b3b0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587b3b0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587b3b0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587b3b0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-11" y="1000670"/>
            <a:ext cx="7314320" cy="3087225"/>
            <a:chOff x="-11" y="1378677"/>
            <a:chExt cx="7314320" cy="4116300"/>
          </a:xfrm>
        </p:grpSpPr>
        <p:sp>
          <p:nvSpPr>
            <p:cNvPr id="63" name="Google Shape;63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2"/>
          <p:cNvSpPr txBox="1"/>
          <p:nvPr>
            <p:ph type="ctrTitle"/>
          </p:nvPr>
        </p:nvSpPr>
        <p:spPr>
          <a:xfrm>
            <a:off x="685800" y="1699932"/>
            <a:ext cx="64008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6" name="Google Shape;66;p2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0" name="Google Shape;70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56245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idx="2" type="body"/>
          </p:nvPr>
        </p:nvSpPr>
        <p:spPr>
          <a:xfrm>
            <a:off x="4648200" y="1278514"/>
            <a:ext cx="4038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78" name="Google Shape;78;p4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79" name="Google Shape;79;p4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13" y="-9141"/>
            <a:ext cx="8005728" cy="1209422"/>
            <a:chOff x="-13" y="-12188"/>
            <a:chExt cx="8005728" cy="1161900"/>
          </a:xfrm>
        </p:grpSpPr>
        <p:sp>
          <p:nvSpPr>
            <p:cNvPr id="85" name="Google Shape;85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 flipH="1">
            <a:off x="8964666" y="4623761"/>
            <a:ext cx="187800" cy="5214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 flipH="1">
            <a:off x="3866778" y="4623761"/>
            <a:ext cx="5097900" cy="5214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866813" y="4623761"/>
            <a:ext cx="50979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esson-pla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3868" y="-71"/>
            <a:ext cx="3409813" cy="2107677"/>
            <a:chOff x="0" y="1494"/>
            <a:chExt cx="3409813" cy="2810236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" name="Google Shape;32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34" name="Google Shape;34;p1"/>
          <p:cNvGrpSpPr/>
          <p:nvPr/>
        </p:nvGrpSpPr>
        <p:grpSpPr>
          <a:xfrm rot="10800000">
            <a:off x="5734187" y="3035894"/>
            <a:ext cx="3409813" cy="2107677"/>
            <a:chOff x="0" y="1494"/>
            <a:chExt cx="3409813" cy="2810236"/>
          </a:xfrm>
        </p:grpSpPr>
        <p:cxnSp>
          <p:nvCxnSpPr>
            <p:cNvPr id="35" name="Google Shape;35;p1"/>
            <p:cNvCxnSpPr/>
            <p:nvPr/>
          </p:nvCxnSpPr>
          <p:spPr>
            <a:xfrm>
              <a:off x="0" y="245543"/>
              <a:ext cx="3251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-5400000">
              <a:off x="-1212177" y="1407880"/>
              <a:ext cx="2806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>
              <a:off x="0" y="474143"/>
              <a:ext cx="2667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>
              <a:off x="0" y="702743"/>
              <a:ext cx="2167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0" y="931343"/>
              <a:ext cx="186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0" y="1159943"/>
              <a:ext cx="1490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0" y="1388543"/>
              <a:ext cx="1219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0" y="1617143"/>
              <a:ext cx="990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>
              <a:off x="0" y="1845743"/>
              <a:ext cx="745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>
              <a:off x="0" y="2074343"/>
              <a:ext cx="533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>
              <a:off x="0" y="2302944"/>
              <a:ext cx="262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-5400000">
              <a:off x="-814261" y="1238115"/>
              <a:ext cx="24684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-5400000">
              <a:off x="-357712" y="1014528"/>
              <a:ext cx="20181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-5400000">
              <a:off x="-853" y="887577"/>
              <a:ext cx="17640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rot="-5400000">
              <a:off x="326307" y="790194"/>
              <a:ext cx="1569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rot="-5400000">
              <a:off x="636517" y="709727"/>
              <a:ext cx="1408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rot="-5400000">
              <a:off x="972229" y="603962"/>
              <a:ext cx="1196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rot="-5400000">
              <a:off x="1278237" y="527761"/>
              <a:ext cx="10443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rot="-5400000">
              <a:off x="1590398" y="440777"/>
              <a:ext cx="879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rot="-5400000">
              <a:off x="1883657" y="377227"/>
              <a:ext cx="7527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-5400000">
              <a:off x="2198067" y="292494"/>
              <a:ext cx="583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-5400000">
              <a:off x="2521028" y="199377"/>
              <a:ext cx="3972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rot="-5400000">
              <a:off x="2801688" y="148627"/>
              <a:ext cx="2955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rot="-5400000">
              <a:off x="3079243" y="102444"/>
              <a:ext cx="201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-5400000">
              <a:off x="3324763" y="85077"/>
              <a:ext cx="168600" cy="1500"/>
            </a:xfrm>
            <a:prstGeom prst="straightConnector1">
              <a:avLst/>
            </a:prstGeom>
            <a:noFill/>
            <a:ln cap="flat" cmpd="sng" w="12700">
              <a:solidFill>
                <a:srgbClr val="B7CCE4">
                  <a:alpha val="53725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" name="Google Shape;60;p1"/>
          <p:cNvSpPr txBox="1"/>
          <p:nvPr>
            <p:ph idx="12" type="sldNum"/>
          </p:nvPr>
        </p:nvSpPr>
        <p:spPr>
          <a:xfrm>
            <a:off x="8425675" y="4622075"/>
            <a:ext cx="5487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685800" y="1058871"/>
            <a:ext cx="6400800" cy="16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Ingeniría Software</a:t>
            </a:r>
            <a:endParaRPr/>
          </a:p>
        </p:txBody>
      </p: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685800" y="2700338"/>
            <a:ext cx="6400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Cátedra de Ingeniería Software - UNLAM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Software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457200" y="1278525"/>
            <a:ext cx="8273100" cy="3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el conjunto de los programas de cómputo, procedimientos, reglas, documentación y datos asociados, que forman parte de las operaciones de un sistema de computación.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es: 1- Instrucciones (programas de cómputo) que cuando se ejecutan proporcionan las características, función y desempeño buscados; 2- estructuras de datos que permiten que los programas manipulen en forma adecuada la información, y 3- información descriptiva tanto en papel como en formas virtuales que describen la operación y uso de los programas.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es el Software</a:t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278525"/>
            <a:ext cx="77580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se desarrolla o modifica con intelecto; no se manufactura en el sentido clásico.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software no se “desgasta”.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Aunque la industria se mueve hacia la construcción basada en componentes, la mayor parte del software se construye para un uso individualizado.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“Información”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tienen en común?</a:t>
            </a:r>
            <a:endParaRPr/>
          </a:p>
        </p:txBody>
      </p:sp>
      <p:pic>
        <p:nvPicPr>
          <p:cNvPr descr="Pizza My Heart | by" id="119" name="Google Shape;11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70225"/>
            <a:ext cx="2370037" cy="158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asa veche din Horodnic" id="120" name="Google Shape;12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6825" y="2279975"/>
            <a:ext cx="2248097" cy="168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meros años[editar | editar"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125" y="3072450"/>
            <a:ext cx="2474900" cy="18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Ingenieria de SW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Método: modo ordenado de proceder para llegar a un resultado o fin determinado, esp. para descubrir la verdad y sistematizar los conocimientos.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Herramienta: instrumento, generalmente de hierro, con que trabajan los artesanos.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Actividad: como el conjunto de tareas o acciones realizadas para lograr un objetivo.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Proceso: 1- acción de proceder. 2- método de ejecutar algunas cosas.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Ingenieria de SW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457200" y="1278516"/>
            <a:ext cx="8229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aplicación de un enfoque sistemático, disciplinado y cuantificable al desarrollo, operación (funcionamiento) y mantenimiento del software, es decir, la aplicación de ingeniería al software [IEEE, 1993].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del Software trata del establecimiento de los principios y métodos de la ingeniería a fin de obtener software de modo rentable, que sea fiable y trabaje en máquinas reales [Bauer, 1972]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Ingeniería de Software es el estudio de los principios y metodologías para el desarrollo y mantenimiento de sistemas de software [Zelkovitz, 1978]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>
            <a:off x="543550" y="1350550"/>
            <a:ext cx="6368700" cy="3286500"/>
          </a:xfrm>
          <a:prstGeom prst="roundRect">
            <a:avLst>
              <a:gd fmla="val 7691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Software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981075" y="1768675"/>
            <a:ext cx="5707500" cy="27030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483500" y="2058725"/>
            <a:ext cx="4962000" cy="2161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877325" y="2342325"/>
            <a:ext cx="4315200" cy="816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877325" y="3168775"/>
            <a:ext cx="4315200" cy="816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57200" y="1395200"/>
            <a:ext cx="47049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Proceso SW</a:t>
            </a:r>
            <a:endParaRPr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Estructura de Proceso</a:t>
            </a:r>
            <a:endParaRPr/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Actividades Sombrilla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Actividad estructural 1</a:t>
            </a:r>
            <a:endParaRPr/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1.1</a:t>
            </a:r>
            <a:endParaRPr/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1.2</a:t>
            </a:r>
            <a:endParaRPr/>
          </a:p>
          <a:p>
            <a: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Actividad estructural 2</a:t>
            </a:r>
            <a:endParaRPr/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2.1</a:t>
            </a:r>
            <a:endParaRPr/>
          </a:p>
          <a:p>
            <a: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Tareas 2.2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417150" y="1418625"/>
            <a:ext cx="8206200" cy="3286500"/>
          </a:xfrm>
          <a:prstGeom prst="roundRect">
            <a:avLst>
              <a:gd fmla="val 6212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Producto - Proceso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272875" y="3706550"/>
            <a:ext cx="2426336" cy="39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E69138"/>
                </a:solidFill>
                <a:latin typeface="Arial"/>
              </a:rPr>
              <a:t>Necesidad</a:t>
            </a:r>
          </a:p>
        </p:txBody>
      </p:sp>
      <p:sp>
        <p:nvSpPr>
          <p:cNvPr id="152" name="Google Shape;152;p15"/>
          <p:cNvSpPr txBox="1"/>
          <p:nvPr/>
        </p:nvSpPr>
        <p:spPr>
          <a:xfrm>
            <a:off x="990801" y="3571275"/>
            <a:ext cx="1424400" cy="650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Organización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728963" y="3571275"/>
            <a:ext cx="1283400" cy="6504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Solución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594962" y="3744820"/>
            <a:ext cx="4980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 flipH="1">
            <a:off x="1608000" y="2293700"/>
            <a:ext cx="5756100" cy="1201200"/>
          </a:xfrm>
          <a:prstGeom prst="curvedDownArrow">
            <a:avLst>
              <a:gd fmla="val 18145" name="adj1"/>
              <a:gd fmla="val 36649" name="adj2"/>
              <a:gd fmla="val 22685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5953688" y="3753950"/>
            <a:ext cx="520800" cy="30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73500" y="1546850"/>
            <a:ext cx="3883516" cy="3724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AA84F"/>
                </a:solidFill>
                <a:latin typeface="Arial"/>
              </a:rPr>
              <a:t>Marco de Proceso</a:t>
            </a:r>
          </a:p>
        </p:txBody>
      </p:sp>
      <p:sp>
        <p:nvSpPr>
          <p:cNvPr id="158" name="Google Shape;158;p15"/>
          <p:cNvSpPr/>
          <p:nvPr/>
        </p:nvSpPr>
        <p:spPr>
          <a:xfrm>
            <a:off x="3536137" y="2496900"/>
            <a:ext cx="1899823" cy="3032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76A5AF"/>
                </a:solidFill>
                <a:latin typeface="Arial"/>
              </a:rPr>
              <a:t>Producto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title"/>
          </p:nvPr>
        </p:nvSpPr>
        <p:spPr>
          <a:xfrm>
            <a:off x="457200" y="101101"/>
            <a:ext cx="7315500" cy="1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Ordenando el Caos</a:t>
            </a:r>
            <a:endParaRPr/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457200" y="1278521"/>
            <a:ext cx="82296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Encadenar y ordenar las tareas y actividades.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Ciclos de Vida: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 Cascada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 V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Modelos Incremental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Modelos Evolutivos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5693500" y="195380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6935200" y="2222475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476425" y="2650275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184850" y="306860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677200" y="1794675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215575" y="2890425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6552750" y="152600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6205813" y="2422113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7677200" y="2462625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291750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1905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479385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67020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73763"/>
          </a:solidFill>
          <a:ln cap="flat" cmpd="sng" w="19050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838200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931175" y="421275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1041150" y="4316550"/>
            <a:ext cx="632100" cy="42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979325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32013" y="4125038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>
            <a:off x="3855675" y="41250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>
            <a:off x="7486250" y="1454888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4903825" y="4212750"/>
            <a:ext cx="632100" cy="4278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Plan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