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3B19D1-5CF2-4953-A163-78D379E7396A}">
  <a:tblStyle styleId="{7F3B19D1-5CF2-4953-A163-78D379E73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javiergarzas.com/2013/07/ciclos-de-vida-software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60fcf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60fcf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8c8b3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8c8b3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8c8b3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8c8b3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en claro o bastante aproximado que se quiere, por lo menos hacia a donde apuntar y </a:t>
            </a:r>
            <a:r>
              <a:rPr lang="en"/>
              <a:t>características</a:t>
            </a:r>
            <a:r>
              <a:rPr lang="en"/>
              <a:t> principales que se desean.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Incremental, el sistema de divide en subsitemas o </a:t>
            </a:r>
            <a:r>
              <a:rPr lang="en"/>
              <a:t>módulos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Iterativo, se entrega el sistema completo (o casi) y se mejora en cada incremento.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http://www.javiergarzas.com/2013/07/ciclos-de-vida-software.html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4821f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4821f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urgencia por ver el producto es mas que ponerse a pensar y definir que se quiere.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una idea con alguna funcionalidad y </a:t>
            </a:r>
            <a:r>
              <a:rPr lang="en"/>
              <a:t>características</a:t>
            </a:r>
            <a:r>
              <a:rPr lang="en"/>
              <a:t>, pero no se sabe ni el alcance y ni los detalles. La incertidumbre es muy alta.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Prototipos: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Espiral: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desarrolla en una serie de entregas evolutivas. Durante las primeras iteraciones, lo que se entrega puede ser un modelo o prototipo. En las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iteraciones posteriores se producen versiones cada vez más completas del sistema cuya ingeniería se está haciendo.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559aaf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559aa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cc4b8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cc4b8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60fcf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c60fcf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c60fcf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c60fcf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c60fcf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c60fcf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63" name="Google Shape;63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0" name="Google Shape;70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9" name="Google Shape;79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85" name="Google Shape;85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Google Shape;34;p1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Ciclos de Vida</a:t>
            </a:r>
            <a:endParaRPr/>
          </a:p>
        </p:txBody>
      </p:sp>
      <p:sp>
        <p:nvSpPr>
          <p:cNvPr id="101" name="Google Shape;101;p8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Resultado: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Ciclo de Vida </a:t>
            </a:r>
            <a:r>
              <a:rPr b="1" lang="en">
                <a:solidFill>
                  <a:srgbClr val="CC0000"/>
                </a:solidFill>
              </a:rPr>
              <a:t>ROJO</a:t>
            </a:r>
            <a:r>
              <a:rPr lang="en"/>
              <a:t>=18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Ciclo de Vida </a:t>
            </a:r>
            <a:r>
              <a:rPr b="1" lang="en">
                <a:solidFill>
                  <a:srgbClr val="0000FF"/>
                </a:solidFill>
              </a:rPr>
              <a:t>AZUL</a:t>
            </a:r>
            <a:r>
              <a:rPr lang="en"/>
              <a:t>=15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Según la evaluación de los criterios la </a:t>
            </a:r>
            <a:r>
              <a:rPr i="1" lang="en" u="sng"/>
              <a:t>recomendación </a:t>
            </a:r>
            <a:r>
              <a:rPr lang="en"/>
              <a:t>es utilizar el MVC Rojo.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Cascada (Waterfall)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Evolutivo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 - Cascada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2707175"/>
            <a:ext cx="70977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Debe completarse una etapa para pasar a la otra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permite volver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 </a:t>
            </a:r>
            <a:r>
              <a:rPr i="1" lang="en" sz="1400" u="sng"/>
              <a:t>difícil</a:t>
            </a:r>
            <a:r>
              <a:rPr lang="en" sz="1400"/>
              <a:t> (o casi imposible) obtener todos los requerimientos al principio.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hay una versión hasta muy avanzado el proyecto.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 errores encontrados son muy costosos de reparar.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 situaciones de bloqueo en caso de retrasos.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realidad indica que es muy raro que un proyecto sigan un flujo secuencial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Congelar requisitos requiere la s</a:t>
            </a:r>
            <a:r>
              <a:rPr lang="en" sz="1400"/>
              <a:t>elección</a:t>
            </a:r>
            <a:r>
              <a:rPr lang="en" sz="1400"/>
              <a:t> de HW. Puede que quede obsoleto.</a:t>
            </a:r>
            <a:endParaRPr sz="1400"/>
          </a:p>
        </p:txBody>
      </p:sp>
      <p:pic>
        <p:nvPicPr>
          <p:cNvPr id="108" name="Google Shape;1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713" y="1278525"/>
            <a:ext cx="6296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 - Incremental</a:t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1363072"/>
            <a:ext cx="4433075" cy="24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4811975" y="1248725"/>
            <a:ext cx="41616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se tienen todas los requerimientos al inicio.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Hay una urgencia para ver parte del producto.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entregan funcionalidades completas en cada incremento.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entregan primero elementos fundamentales o básicos para una evaluación.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puede iniciar el proyecto con poco personal, e ir incrementando en futuras iteraciones.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1er entrega = Producto Fundamental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 - Evolutivo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76850" y="1278525"/>
            <a:ext cx="8984100" cy="24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producto evoluciona en el tiempo.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crea un producto sin todas los requerimientos para poder salir lo antes posible.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tiene en claro las funcionalidades básicas, pero no los detalles.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requerimientos cambian conforme avanza el desarrollo.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 una gran </a:t>
            </a:r>
            <a:r>
              <a:rPr lang="en"/>
              <a:t>incertidumbre</a:t>
            </a:r>
            <a:r>
              <a:rPr lang="en"/>
              <a:t> de de cuantos ciclos son necesarios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hay marcada una velocidad de </a:t>
            </a:r>
            <a:r>
              <a:rPr lang="en"/>
              <a:t>evolución</a:t>
            </a:r>
            <a:r>
              <a:rPr lang="en"/>
              <a:t>. Caos vs Productividad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Deben ser altamente flexibles. Calidad? Tiempo?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50" y="2912348"/>
            <a:ext cx="2180975" cy="20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 txBox="1"/>
          <p:nvPr/>
        </p:nvSpPr>
        <p:spPr>
          <a:xfrm>
            <a:off x="76200" y="1245075"/>
            <a:ext cx="27807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2"/>
                </a:solidFill>
              </a:rPr>
              <a:t>Prototipos:</a:t>
            </a:r>
            <a:endParaRPr b="1" u="sng"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Se definen objetivos generales.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Hay que probar algún algoritmo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Se desechan o se reutilizan.</a:t>
            </a: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950" y="2854800"/>
            <a:ext cx="3181175" cy="20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/>
          <p:nvPr/>
        </p:nvSpPr>
        <p:spPr>
          <a:xfrm>
            <a:off x="4465375" y="1245075"/>
            <a:ext cx="25962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2"/>
                </a:solidFill>
              </a:rPr>
              <a:t>El modelo espiral:</a:t>
            </a:r>
            <a:endParaRPr b="1" u="sng"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Guiados por el riesgo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Se marcan puntos de referencia por ciclo.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99" y="1115100"/>
            <a:ext cx="6147053" cy="40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MCV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Evaluamos 20 criterios agrupados por: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Recursos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cada criterio asignamos un valor: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Ej: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Novato, Conocedor o Experto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Sencillo, Dificil, Complejo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14"/>
          <p:cNvGraphicFramePr/>
          <p:nvPr/>
        </p:nvGraphicFramePr>
        <p:xfrm>
          <a:off x="4751100" y="213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{7F3B19D1-5CF2-4953-A163-78D379E7396A}</a:tableStyleId>
              </a:tblPr>
              <a:tblGrid>
                <a:gridCol w="936050"/>
                <a:gridCol w="1071125"/>
                <a:gridCol w="1071125"/>
                <a:gridCol w="1071125"/>
              </a:tblGrid>
              <a:tr h="549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Novato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Conocedor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Sencillo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Dificil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549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Selección MCV</a:t>
            </a:r>
            <a:endParaRPr/>
          </a:p>
        </p:txBody>
      </p:sp>
      <p:graphicFrame>
        <p:nvGraphicFramePr>
          <p:cNvPr id="149" name="Google Shape;149;p15"/>
          <p:cNvGraphicFramePr/>
          <p:nvPr/>
        </p:nvGraphicFramePr>
        <p:xfrm>
          <a:off x="91550" y="13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{7F3B19D1-5CF2-4953-A163-78D379E7396A}</a:tableStyleId>
              </a:tblPr>
              <a:tblGrid>
                <a:gridCol w="958575"/>
                <a:gridCol w="1014825"/>
                <a:gridCol w="1138650"/>
                <a:gridCol w="1037350"/>
              </a:tblGrid>
              <a:tr h="48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Novato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Conocedor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Sencillo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Dificil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8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4813450" y="31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{7F3B19D1-5CF2-4953-A163-78D379E7396A}</a:tableStyleId>
              </a:tblPr>
              <a:tblGrid>
                <a:gridCol w="958575"/>
                <a:gridCol w="1014825"/>
                <a:gridCol w="1138650"/>
                <a:gridCol w="1037350"/>
              </a:tblGrid>
              <a:tr h="48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8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 rot="5400000">
            <a:off x="5199625" y="911550"/>
            <a:ext cx="1305600" cy="2859000"/>
          </a:xfrm>
          <a:prstGeom prst="bentArrow">
            <a:avLst>
              <a:gd fmla="val 15006" name="adj1"/>
              <a:gd fmla="val 19998" name="adj2"/>
              <a:gd fmla="val 26663" name="adj3"/>
              <a:gd fmla="val 73337" name="adj4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Selección MCV</a:t>
            </a:r>
            <a:endParaRPr/>
          </a:p>
        </p:txBody>
      </p:sp>
      <p:graphicFrame>
        <p:nvGraphicFramePr>
          <p:cNvPr id="157" name="Google Shape;157;p16"/>
          <p:cNvGraphicFramePr/>
          <p:nvPr/>
        </p:nvGraphicFramePr>
        <p:xfrm>
          <a:off x="111475" y="137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{7F3B19D1-5CF2-4953-A163-78D379E7396A}</a:tableStyleId>
              </a:tblPr>
              <a:tblGrid>
                <a:gridCol w="936525"/>
                <a:gridCol w="723950"/>
                <a:gridCol w="723950"/>
                <a:gridCol w="723950"/>
              </a:tblGrid>
              <a:tr h="3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16"/>
          <p:cNvGraphicFramePr/>
          <p:nvPr/>
        </p:nvGraphicFramePr>
        <p:xfrm>
          <a:off x="3445525" y="137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{7F3B19D1-5CF2-4953-A163-78D379E7396A}</a:tableStyleId>
              </a:tblPr>
              <a:tblGrid>
                <a:gridCol w="915925"/>
                <a:gridCol w="583500"/>
                <a:gridCol w="583500"/>
                <a:gridCol w="583500"/>
                <a:gridCol w="1762900"/>
                <a:gridCol w="659900"/>
              </a:tblGrid>
              <a:tr h="3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0x1+1x0+1x0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0x0+0x0+1x1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0x1+1x1+1x0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6"/>
          <p:cNvGraphicFramePr/>
          <p:nvPr/>
        </p:nvGraphicFramePr>
        <p:xfrm>
          <a:off x="3445525" y="326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{7F3B19D1-5CF2-4953-A163-78D379E7396A}</a:tableStyleId>
              </a:tblPr>
              <a:tblGrid>
                <a:gridCol w="915925"/>
                <a:gridCol w="583500"/>
                <a:gridCol w="583500"/>
                <a:gridCol w="583500"/>
                <a:gridCol w="1762900"/>
                <a:gridCol w="659900"/>
              </a:tblGrid>
              <a:tr h="34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0x1+0x0+1x0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0x0+0x0+1x1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0x1+1x0+1x0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