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layfair Displ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11DC8C0-824C-4A04-A8DE-A5626625DB79}">
  <a:tblStyle styleId="{111DC8C0-824C-4A04-A8DE-A5626625DB7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italic.fntdata"/><Relationship Id="rId30" Type="http://schemas.openxmlformats.org/officeDocument/2006/relationships/font" Target="fonts/PlayfairDispl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PlayfairDispl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267489d19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7489d19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267489d19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7489d19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 hito es un evento donde se aprueba un entregable importante dentro del proyecto.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267489d19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7489d19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267489d19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7489d19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267489d19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7489d19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267489d19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7489d19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267489d19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7489d19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267489d19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7489d19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Utiliza histórico de proyectos</a:t>
            </a:r>
            <a:endParaRPr/>
          </a:p>
          <a:p>
            <a:pPr indent="0" lvl="0" marL="0">
              <a:spcBef>
                <a:spcPts val="0"/>
              </a:spcBef>
              <a:spcAft>
                <a:spcPts val="0"/>
              </a:spcAft>
              <a:buNone/>
            </a:pPr>
            <a:r>
              <a:rPr lang="en"/>
              <a:t>U</a:t>
            </a:r>
            <a:r>
              <a:rPr lang="en"/>
              <a:t>tilizar parámetros en base a información histórica para poder estimar la duración de una actividad futura. </a:t>
            </a:r>
            <a:endParaRPr/>
          </a:p>
          <a:p>
            <a:pPr indent="0" lvl="0" marL="0">
              <a:spcBef>
                <a:spcPts val="0"/>
              </a:spcBef>
              <a:spcAft>
                <a:spcPts val="0"/>
              </a:spcAft>
              <a:buNone/>
            </a:pPr>
            <a:r>
              <a:t/>
            </a:r>
            <a:endParaRPr/>
          </a:p>
          <a:p>
            <a:pPr indent="0" lvl="0" marL="0">
              <a:spcBef>
                <a:spcPts val="0"/>
              </a:spcBef>
              <a:spcAft>
                <a:spcPts val="0"/>
              </a:spcAft>
              <a:buNone/>
            </a:pPr>
            <a:r>
              <a:rPr lang="en"/>
              <a:t>El valor R2 de 0,92 indica que la variable X (número de formularios) está explicando en un 92% a la variable Y (duración en horas). Valores de R2 superiores a 0,7 indican que los datos son aceptables para proyectar el futuro. </a:t>
            </a:r>
            <a:endParaRPr/>
          </a:p>
          <a:p>
            <a:pPr indent="0" lvl="0" marL="0">
              <a:spcBef>
                <a:spcPts val="0"/>
              </a:spcBef>
              <a:spcAft>
                <a:spcPts val="0"/>
              </a:spcAft>
              <a:buNone/>
            </a:pPr>
            <a:r>
              <a:rPr lang="en"/>
              <a:t>Reemplazando la incógnita de 10 formularios (X = 10) en la ecuación, se obtiene lo siguiente: Y = 3,2699 x 10 – 0,4229 = 32,28 y tiene un 92% de confianza.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267489d19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7489d19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000"/>
              <a:t>Tarea que tiene una duracion optimista de 4, mas probable 7 y pesimista de 16</a:t>
            </a:r>
            <a:endParaRPr sz="1000"/>
          </a:p>
          <a:p>
            <a:pPr indent="0" lvl="0" marL="0" rtl="0">
              <a:lnSpc>
                <a:spcPct val="115000"/>
              </a:lnSpc>
              <a:spcBef>
                <a:spcPts val="0"/>
              </a:spcBef>
              <a:spcAft>
                <a:spcPts val="0"/>
              </a:spcAft>
              <a:buNone/>
            </a:pPr>
            <a:r>
              <a:rPr lang="en" sz="1000"/>
              <a:t>Duracion est (4 + 4*7+16)/6 =8</a:t>
            </a:r>
            <a:endParaRPr sz="1000"/>
          </a:p>
          <a:p>
            <a:pPr indent="0" lvl="0" marL="0" rtl="0">
              <a:lnSpc>
                <a:spcPct val="115000"/>
              </a:lnSpc>
              <a:spcBef>
                <a:spcPts val="0"/>
              </a:spcBef>
              <a:spcAft>
                <a:spcPts val="0"/>
              </a:spcAft>
              <a:buNone/>
            </a:pPr>
            <a:r>
              <a:rPr lang="en" sz="1000"/>
              <a:t>Desv estandard (16 - 4)/6 = 2</a:t>
            </a:r>
            <a:endParaRPr sz="1000"/>
          </a:p>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267489d19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7489d19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Utiliza formulas matematicas (estadisticas)</a:t>
            </a:r>
            <a:endParaRPr/>
          </a:p>
          <a:p>
            <a:pPr indent="0" lvl="0" marL="0">
              <a:spcBef>
                <a:spcPts val="0"/>
              </a:spcBef>
              <a:spcAft>
                <a:spcPts val="0"/>
              </a:spcAft>
              <a:buNone/>
            </a:pPr>
            <a:r>
              <a:rPr lang="en"/>
              <a:t>C</a:t>
            </a:r>
            <a:r>
              <a:rPr lang="en"/>
              <a:t>onsiste en estimar la duración de una actividad utilizando las estimaciones pesimista, más probable y optimista. Esta técnica también es conocida como PERT: Program Evaluation and Review Technique.</a:t>
            </a:r>
            <a:endParaRPr/>
          </a:p>
          <a:p>
            <a:pPr indent="0" lvl="0" marL="0">
              <a:spcBef>
                <a:spcPts val="0"/>
              </a:spcBef>
              <a:spcAft>
                <a:spcPts val="0"/>
              </a:spcAft>
              <a:buNone/>
            </a:pPr>
            <a:r>
              <a:rPr lang="en"/>
              <a:t>El tiempo de una actividad se considera como una variable según la distribución beta.</a:t>
            </a:r>
            <a:endParaRPr/>
          </a:p>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267489d19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7489d19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267720fb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7720fb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SzPts val="1100"/>
              <a:buChar char="●"/>
            </a:pPr>
            <a:r>
              <a:rPr lang="en"/>
              <a:t>Fecha Resultante: Es la que sale suponiendo una fecha de comienzo y estimando hacia adelante.</a:t>
            </a:r>
            <a:endParaRPr/>
          </a:p>
          <a:p>
            <a:pPr indent="-298450" lvl="0" marL="457200" rtl="0">
              <a:lnSpc>
                <a:spcPct val="115000"/>
              </a:lnSpc>
              <a:spcBef>
                <a:spcPts val="0"/>
              </a:spcBef>
              <a:spcAft>
                <a:spcPts val="0"/>
              </a:spcAft>
              <a:buSzPts val="1100"/>
              <a:buChar char="●"/>
            </a:pPr>
            <a:r>
              <a:rPr lang="en"/>
              <a:t>Fecha Estipulada: Es la fecha que debemos terminar, por lo tanto de debe comenzar a estimar hacia atrás.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 estimación de alim</a:t>
            </a:r>
            <a:r>
              <a:rPr lang="en"/>
              <a:t>e</a:t>
            </a:r>
            <a:r>
              <a:rPr lang="en"/>
              <a:t>nta de Recursos, Actividades, Costos, Riesgos, Limitaciones, Esfuerzo.</a:t>
            </a:r>
            <a:endParaRPr/>
          </a:p>
          <a:p>
            <a:pPr indent="0" lvl="0" marL="0">
              <a:spcBef>
                <a:spcPts val="0"/>
              </a:spcBef>
              <a:spcAft>
                <a:spcPts val="0"/>
              </a:spcAft>
              <a:buNone/>
            </a:pPr>
            <a:r>
              <a:rPr lang="en"/>
              <a:t>Que herramientas debo usar?</a:t>
            </a:r>
            <a:endParaRPr/>
          </a:p>
          <a:p>
            <a:pPr indent="0" lvl="0" marL="0">
              <a:spcBef>
                <a:spcPts val="0"/>
              </a:spcBef>
              <a:spcAft>
                <a:spcPts val="0"/>
              </a:spcAft>
              <a:buNone/>
            </a:pPr>
            <a:r>
              <a:rPr lang="en"/>
              <a:t>Cual es el nivel de precisión?</a:t>
            </a:r>
            <a:endParaRPr/>
          </a:p>
          <a:p>
            <a:pPr indent="0" lvl="0" marL="0">
              <a:spcBef>
                <a:spcPts val="0"/>
              </a:spcBef>
              <a:spcAft>
                <a:spcPts val="0"/>
              </a:spcAft>
              <a:buNone/>
            </a:pPr>
            <a:r>
              <a:rPr lang="en"/>
              <a:t>Como se estimara la contingencia?</a:t>
            </a:r>
            <a:endParaRPr/>
          </a:p>
          <a:p>
            <a:pPr indent="0" lvl="0" marL="0">
              <a:spcBef>
                <a:spcPts val="0"/>
              </a:spcBef>
              <a:spcAft>
                <a:spcPts val="0"/>
              </a:spcAft>
              <a:buNone/>
            </a:pPr>
            <a:r>
              <a:rPr lang="en"/>
              <a:t>Como se va a controlar?</a:t>
            </a:r>
            <a:endParaRPr/>
          </a:p>
          <a:p>
            <a:pPr indent="0" lvl="0" marL="0">
              <a:spcBef>
                <a:spcPts val="0"/>
              </a:spcBef>
              <a:spcAft>
                <a:spcPts val="0"/>
              </a:spcAft>
              <a:buNone/>
            </a:pPr>
            <a:r>
              <a:rPr lang="en"/>
              <a:t>Cuando y como se presentan los niveles de avance?</a:t>
            </a:r>
            <a:endParaRPr/>
          </a:p>
          <a:p>
            <a:pPr indent="0" lvl="0" marL="0">
              <a:spcBef>
                <a:spcPts val="0"/>
              </a:spcBef>
              <a:spcAft>
                <a:spcPts val="0"/>
              </a:spcAft>
              <a:buNone/>
            </a:pPr>
            <a:r>
              <a:t/>
            </a:r>
            <a:endParaRPr/>
          </a:p>
          <a:p>
            <a:pPr indent="0" lvl="0" marL="0">
              <a:spcBef>
                <a:spcPts val="0"/>
              </a:spcBef>
              <a:spcAft>
                <a:spcPts val="0"/>
              </a:spcAft>
              <a:buNone/>
            </a:pPr>
            <a:r>
              <a:rPr lang="en"/>
              <a:t>1.Tenemos que conocer previamente el ámbito del SW, documentos, casos de usos. Validar!</a:t>
            </a:r>
            <a:endParaRPr/>
          </a:p>
          <a:p>
            <a:pPr indent="0" lvl="0" marL="0">
              <a:spcBef>
                <a:spcPts val="0"/>
              </a:spcBef>
              <a:spcAft>
                <a:spcPts val="0"/>
              </a:spcAft>
              <a:buNone/>
            </a:pPr>
            <a:r>
              <a:rPr lang="en"/>
              <a:t>2. Recursos a utilizar:</a:t>
            </a:r>
            <a:endParaRPr/>
          </a:p>
          <a:p>
            <a:pPr indent="0" lvl="0" marL="0">
              <a:spcBef>
                <a:spcPts val="0"/>
              </a:spcBef>
              <a:spcAft>
                <a:spcPts val="0"/>
              </a:spcAft>
              <a:buNone/>
            </a:pPr>
            <a:r>
              <a:rPr lang="en"/>
              <a:t>Personal. Habilidades.</a:t>
            </a:r>
            <a:endParaRPr/>
          </a:p>
          <a:p>
            <a:pPr indent="0" lvl="0" marL="0">
              <a:spcBef>
                <a:spcPts val="0"/>
              </a:spcBef>
              <a:spcAft>
                <a:spcPts val="0"/>
              </a:spcAft>
              <a:buNone/>
            </a:pPr>
            <a:r>
              <a:rPr lang="en"/>
              <a:t>SW reutilizable. Componentes existentes, comerciales, nuevos.</a:t>
            </a:r>
            <a:endParaRPr/>
          </a:p>
          <a:p>
            <a:pPr indent="0" lvl="0" marL="0">
              <a:spcBef>
                <a:spcPts val="0"/>
              </a:spcBef>
              <a:spcAft>
                <a:spcPts val="0"/>
              </a:spcAft>
              <a:buNone/>
            </a:pPr>
            <a:r>
              <a:rPr lang="en"/>
              <a:t>Entorno de desarrollo. HW y SW para el desarrollo y producción.</a:t>
            </a:r>
            <a:endParaRPr/>
          </a:p>
          <a:p>
            <a:pPr indent="0" lvl="0" marL="0">
              <a:spcBef>
                <a:spcPts val="0"/>
              </a:spcBef>
              <a:spcAft>
                <a:spcPts val="0"/>
              </a:spcAft>
              <a:buNone/>
            </a:pPr>
            <a:r>
              <a:t/>
            </a:r>
            <a:endParaRPr/>
          </a:p>
          <a:p>
            <a:pPr indent="0" lvl="0" marL="0">
              <a:spcBef>
                <a:spcPts val="0"/>
              </a:spcBef>
              <a:spcAft>
                <a:spcPts val="0"/>
              </a:spcAft>
              <a:buNone/>
            </a:pPr>
            <a:r>
              <a:rPr lang="en"/>
              <a:t>La precisión se basa en:</a:t>
            </a:r>
            <a:endParaRPr/>
          </a:p>
          <a:p>
            <a:pPr indent="0" lvl="0" marL="0">
              <a:spcBef>
                <a:spcPts val="0"/>
              </a:spcBef>
              <a:spcAft>
                <a:spcPts val="0"/>
              </a:spcAft>
              <a:buNone/>
            </a:pPr>
            <a:r>
              <a:rPr lang="en"/>
              <a:t>El grado con que se estimó el tamaño del SW</a:t>
            </a:r>
            <a:endParaRPr/>
          </a:p>
          <a:p>
            <a:pPr indent="0" lvl="0" marL="0">
              <a:spcBef>
                <a:spcPts val="0"/>
              </a:spcBef>
              <a:spcAft>
                <a:spcPts val="0"/>
              </a:spcAft>
              <a:buNone/>
            </a:pPr>
            <a:r>
              <a:rPr lang="en"/>
              <a:t>La habilidad para traducir la estimación en personas, tiempo y dinero.</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267489d19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7489d19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El número de personas requeridas para un proyecto de software puede determinarse sólo después de hacer una estimación del esfuerzo de desarrollo (por ejemplo, persona-meses).</a:t>
            </a:r>
            <a:endParaRPr/>
          </a:p>
          <a:p>
            <a:pPr indent="0" lvl="0" marL="0">
              <a:spcBef>
                <a:spcPts val="0"/>
              </a:spcBef>
              <a:spcAft>
                <a:spcPts val="0"/>
              </a:spcAft>
              <a:buNone/>
            </a:pPr>
            <a:r>
              <a:t/>
            </a:r>
            <a:endParaRPr/>
          </a:p>
          <a:p>
            <a:pPr indent="0" lvl="0" marL="0">
              <a:spcBef>
                <a:spcPts val="0"/>
              </a:spcBef>
              <a:spcAft>
                <a:spcPts val="0"/>
              </a:spcAft>
              <a:buNone/>
            </a:pPr>
            <a:r>
              <a:rPr lang="en"/>
              <a:t>Desarrollo/Diseño basado en componentes pone el énfasis en la reusabilidad</a:t>
            </a:r>
            <a:endParaRPr/>
          </a:p>
          <a:p>
            <a:pPr indent="-317500" lvl="0" marL="457200" rtl="0">
              <a:spcBef>
                <a:spcPts val="0"/>
              </a:spcBef>
              <a:spcAft>
                <a:spcPts val="0"/>
              </a:spcAft>
              <a:buSzPts val="1400"/>
              <a:buChar char="-"/>
            </a:pPr>
            <a:r>
              <a:rPr lang="en"/>
              <a:t>Componentes comerciales - Telerik</a:t>
            </a:r>
            <a:endParaRPr/>
          </a:p>
          <a:p>
            <a:pPr indent="-317500" lvl="0" marL="457200" rtl="0">
              <a:spcBef>
                <a:spcPts val="0"/>
              </a:spcBef>
              <a:spcAft>
                <a:spcPts val="0"/>
              </a:spcAft>
              <a:buSzPts val="1400"/>
              <a:buChar char="-"/>
            </a:pPr>
            <a:r>
              <a:rPr lang="en"/>
              <a:t>Componentes de experiencia completa (riesgo bajo) - NHibernate, Entity Framework</a:t>
            </a:r>
            <a:endParaRPr/>
          </a:p>
          <a:p>
            <a:pPr indent="-317500" lvl="0" marL="457200" rtl="0">
              <a:spcBef>
                <a:spcPts val="0"/>
              </a:spcBef>
              <a:spcAft>
                <a:spcPts val="0"/>
              </a:spcAft>
              <a:buSzPts val="1400"/>
              <a:buChar char="-"/>
            </a:pPr>
            <a:r>
              <a:rPr lang="en"/>
              <a:t>Componentes experiencia parcial (riesgo medio) - Seguridad proyecto anterior.</a:t>
            </a:r>
            <a:endParaRPr/>
          </a:p>
          <a:p>
            <a:pPr indent="-317500" lvl="0" marL="457200">
              <a:spcBef>
                <a:spcPts val="0"/>
              </a:spcBef>
              <a:spcAft>
                <a:spcPts val="0"/>
              </a:spcAft>
              <a:buSzPts val="1400"/>
              <a:buChar char="-"/>
            </a:pPr>
            <a:r>
              <a:rPr lang="en"/>
              <a:t>Componentes nuevos - Desde cero</a:t>
            </a:r>
            <a:endParaRPr/>
          </a:p>
          <a:p>
            <a:pPr indent="0" lvl="0" marL="0">
              <a:spcBef>
                <a:spcPts val="0"/>
              </a:spcBef>
              <a:spcAft>
                <a:spcPts val="0"/>
              </a:spcAft>
              <a:buNone/>
            </a:pPr>
            <a:r>
              <a:t/>
            </a:r>
            <a:endParaRPr/>
          </a:p>
          <a:p>
            <a:pPr indent="0" lvl="0" marL="0">
              <a:spcBef>
                <a:spcPts val="0"/>
              </a:spcBef>
              <a:spcAft>
                <a:spcPts val="0"/>
              </a:spcAft>
              <a:buNone/>
            </a:pPr>
            <a:r>
              <a:rPr lang="en"/>
              <a:t>Ambientales. HW y SW</a:t>
            </a:r>
            <a:endParaRPr/>
          </a:p>
          <a:p>
            <a:pPr indent="-317500" lvl="0" marL="457200" rtl="0">
              <a:spcBef>
                <a:spcPts val="0"/>
              </a:spcBef>
              <a:spcAft>
                <a:spcPts val="0"/>
              </a:spcAft>
              <a:buSzPts val="1400"/>
              <a:buChar char="-"/>
            </a:pPr>
            <a:r>
              <a:rPr lang="en"/>
              <a:t>Servidores prueba</a:t>
            </a:r>
            <a:endParaRPr/>
          </a:p>
          <a:p>
            <a:pPr indent="-317500" lvl="0" marL="457200" rtl="0">
              <a:spcBef>
                <a:spcPts val="0"/>
              </a:spcBef>
              <a:spcAft>
                <a:spcPts val="0"/>
              </a:spcAft>
              <a:buSzPts val="1400"/>
              <a:buChar char="-"/>
            </a:pPr>
            <a:r>
              <a:rPr lang="en"/>
              <a:t>Impresoras 3D</a:t>
            </a:r>
            <a:endParaRPr/>
          </a:p>
          <a:p>
            <a:pPr indent="-317500" lvl="0" marL="457200">
              <a:spcBef>
                <a:spcPts val="0"/>
              </a:spcBef>
              <a:spcAft>
                <a:spcPts val="0"/>
              </a:spcAft>
              <a:buSzPts val="1400"/>
              <a:buChar char="-"/>
            </a:pPr>
            <a:r>
              <a:rPr lang="en"/>
              <a:t>Salas de reunion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267489d19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7489d19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Demasiadas variables (humanas, técnicas, ambientales, políticas) -&gt; afectan el costo final.</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267489d19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7489d19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La EDT es una especie de organigrama jerárquico del proyecto donde se subdivide el mismo en menores componentes. El nivel más bajo de cada división se denomina “paquete de trabajo”. Por otro lado, también suelen existir “cuentas de control” que son lugares para medir el avance del alcance, el cronograma o los costos. Cada cuenta de control incluye uno o más paquetes de trabajo.</a:t>
            </a:r>
            <a:endParaRPr sz="1800"/>
          </a:p>
          <a:p>
            <a:pPr indent="0" lvl="0" marL="0">
              <a:spcBef>
                <a:spcPts val="0"/>
              </a:spcBef>
              <a:spcAft>
                <a:spcPts val="0"/>
              </a:spcAft>
              <a:buNone/>
            </a:pPr>
            <a:r>
              <a:t/>
            </a:r>
            <a:endParaRPr sz="1800"/>
          </a:p>
          <a:p>
            <a:pPr indent="0" lvl="0" marL="0">
              <a:spcBef>
                <a:spcPts val="0"/>
              </a:spcBef>
              <a:spcAft>
                <a:spcPts val="0"/>
              </a:spcAft>
              <a:buNone/>
            </a:pPr>
            <a:r>
              <a:rPr lang="en" sz="1800"/>
              <a:t>No define secuencia, no define tareas, sino entregables</a:t>
            </a:r>
            <a:endParaRPr sz="1800"/>
          </a:p>
          <a:p>
            <a:pPr indent="0" lvl="0" marL="0">
              <a:spcBef>
                <a:spcPts val="0"/>
              </a:spcBef>
              <a:spcAft>
                <a:spcPts val="0"/>
              </a:spcAft>
              <a:buNone/>
            </a:pPr>
            <a:r>
              <a:t/>
            </a:r>
            <a:endParaRPr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267489d19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7489d19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Herramienta de trabajo en equipo que involucra con sentido de pertenencia a los miembros claves</a:t>
            </a:r>
            <a:endParaRPr/>
          </a:p>
          <a:p>
            <a:pPr indent="0" lvl="0" marL="0">
              <a:spcBef>
                <a:spcPts val="0"/>
              </a:spcBef>
              <a:spcAft>
                <a:spcPts val="0"/>
              </a:spcAft>
              <a:buNone/>
            </a:pPr>
            <a:r>
              <a:rPr lang="en"/>
              <a:t>Tener una visión de conjunto para que el equipo de trabajo comprenda</a:t>
            </a:r>
            <a:endParaRPr/>
          </a:p>
          <a:p>
            <a:pPr indent="0" lvl="0" marL="0">
              <a:spcBef>
                <a:spcPts val="0"/>
              </a:spcBef>
              <a:spcAft>
                <a:spcPts val="0"/>
              </a:spcAft>
              <a:buNone/>
            </a:pPr>
            <a:r>
              <a:rPr lang="en"/>
              <a:t>rápidamente su lugar en el proyecto</a:t>
            </a:r>
            <a:endParaRPr/>
          </a:p>
          <a:p>
            <a:pPr indent="0" lvl="0" marL="0">
              <a:spcBef>
                <a:spcPts val="0"/>
              </a:spcBef>
              <a:spcAft>
                <a:spcPts val="0"/>
              </a:spcAft>
              <a:buNone/>
            </a:pPr>
            <a:r>
              <a:rPr lang="en"/>
              <a:t>Servir como base para la estimación de tiempos, costos, personas y riesgos.</a:t>
            </a:r>
            <a:endParaRPr/>
          </a:p>
          <a:p>
            <a:pPr indent="0" lvl="0" marL="0">
              <a:spcBef>
                <a:spcPts val="0"/>
              </a:spcBef>
              <a:spcAft>
                <a:spcPts val="0"/>
              </a:spcAft>
              <a:buNone/>
            </a:pPr>
            <a:r>
              <a:rPr lang="en"/>
              <a:t>Facilitar la comunicación</a:t>
            </a:r>
            <a:endParaRPr/>
          </a:p>
          <a:p>
            <a:pPr indent="0" lvl="0" marL="0">
              <a:spcBef>
                <a:spcPts val="0"/>
              </a:spcBef>
              <a:spcAft>
                <a:spcPts val="0"/>
              </a:spcAft>
              <a:buNone/>
            </a:pPr>
            <a:r>
              <a:rPr lang="en"/>
              <a:t>Facilitar el control integrado de cambios</a:t>
            </a:r>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Planificación</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Descomposición</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22" name="Google Shape;122;p22"/>
          <p:cNvPicPr preferRelativeResize="0"/>
          <p:nvPr/>
        </p:nvPicPr>
        <p:blipFill>
          <a:blip r:embed="rId3">
            <a:alphaModFix/>
          </a:blip>
          <a:stretch>
            <a:fillRect/>
          </a:stretch>
        </p:blipFill>
        <p:spPr>
          <a:xfrm>
            <a:off x="1071090" y="1477175"/>
            <a:ext cx="7249884" cy="30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Definir las actividades</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Generar las lista de </a:t>
            </a:r>
            <a:r>
              <a:rPr b="1" lang="en"/>
              <a:t>Actividades</a:t>
            </a:r>
            <a:endParaRPr b="1"/>
          </a:p>
          <a:p>
            <a:pPr indent="0" lvl="0" marL="0">
              <a:spcBef>
                <a:spcPts val="1600"/>
              </a:spcBef>
              <a:spcAft>
                <a:spcPts val="1600"/>
              </a:spcAft>
              <a:buNone/>
            </a:pPr>
            <a:r>
              <a:rPr lang="en"/>
              <a:t>Generar lista de </a:t>
            </a:r>
            <a:r>
              <a:rPr b="1" lang="en"/>
              <a:t>Hitos</a:t>
            </a:r>
            <a:r>
              <a:rPr lang="en"/>
              <a:t>.</a:t>
            </a:r>
            <a:endParaRPr/>
          </a:p>
        </p:txBody>
      </p:sp>
      <p:pic>
        <p:nvPicPr>
          <p:cNvPr id="129" name="Google Shape;129;p23"/>
          <p:cNvPicPr preferRelativeResize="0"/>
          <p:nvPr/>
        </p:nvPicPr>
        <p:blipFill>
          <a:blip r:embed="rId3">
            <a:alphaModFix/>
          </a:blip>
          <a:stretch>
            <a:fillRect/>
          </a:stretch>
        </p:blipFill>
        <p:spPr>
          <a:xfrm>
            <a:off x="3312100" y="2074150"/>
            <a:ext cx="5670851" cy="2864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Secuenciar Actividades</a:t>
            </a:r>
            <a:endParaRPr/>
          </a:p>
        </p:txBody>
      </p:sp>
      <p:sp>
        <p:nvSpPr>
          <p:cNvPr id="135" name="Google Shape;135;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t>Diagramación</a:t>
            </a:r>
            <a:r>
              <a:rPr lang="en" sz="1800"/>
              <a:t> por precedencia (PDM)</a:t>
            </a:r>
            <a:endParaRPr sz="1800"/>
          </a:p>
        </p:txBody>
      </p:sp>
      <p:sp>
        <p:nvSpPr>
          <p:cNvPr id="136" name="Google Shape;136;p24"/>
          <p:cNvSpPr txBox="1"/>
          <p:nvPr>
            <p:ph idx="2" type="body"/>
          </p:nvPr>
        </p:nvSpPr>
        <p:spPr>
          <a:xfrm>
            <a:off x="4832400" y="1017450"/>
            <a:ext cx="3999900" cy="355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Tipos de Precedencia</a:t>
            </a:r>
            <a:endParaRPr sz="1800"/>
          </a:p>
          <a:p>
            <a:pPr indent="0" lvl="0" marL="0">
              <a:spcBef>
                <a:spcPts val="1600"/>
              </a:spcBef>
              <a:spcAft>
                <a:spcPts val="0"/>
              </a:spcAft>
              <a:buNone/>
            </a:pPr>
            <a:r>
              <a:rPr lang="en" sz="1800"/>
              <a:t>Final a Inicio</a:t>
            </a:r>
            <a:endParaRPr sz="1800"/>
          </a:p>
          <a:p>
            <a:pPr indent="0" lvl="0" marL="0">
              <a:spcBef>
                <a:spcPts val="1600"/>
              </a:spcBef>
              <a:spcAft>
                <a:spcPts val="0"/>
              </a:spcAft>
              <a:buNone/>
            </a:pPr>
            <a:r>
              <a:t/>
            </a:r>
            <a:endParaRPr sz="1800"/>
          </a:p>
          <a:p>
            <a:pPr indent="0" lvl="0" marL="0">
              <a:spcBef>
                <a:spcPts val="1600"/>
              </a:spcBef>
              <a:spcAft>
                <a:spcPts val="0"/>
              </a:spcAft>
              <a:buNone/>
            </a:pPr>
            <a:r>
              <a:rPr lang="en" sz="1800"/>
              <a:t>Final a Final</a:t>
            </a:r>
            <a:endParaRPr sz="1800"/>
          </a:p>
          <a:p>
            <a:pPr indent="0" lvl="0" marL="0">
              <a:spcBef>
                <a:spcPts val="1600"/>
              </a:spcBef>
              <a:spcAft>
                <a:spcPts val="0"/>
              </a:spcAft>
              <a:buNone/>
            </a:pPr>
            <a:r>
              <a:t/>
            </a:r>
            <a:endParaRPr sz="1800"/>
          </a:p>
          <a:p>
            <a:pPr indent="0" lvl="0" marL="0">
              <a:spcBef>
                <a:spcPts val="1600"/>
              </a:spcBef>
              <a:spcAft>
                <a:spcPts val="1600"/>
              </a:spcAft>
              <a:buNone/>
            </a:pPr>
            <a:r>
              <a:rPr lang="en" sz="1800"/>
              <a:t>Inicio a Inicio</a:t>
            </a:r>
            <a:endParaRPr sz="1800"/>
          </a:p>
        </p:txBody>
      </p:sp>
      <p:pic>
        <p:nvPicPr>
          <p:cNvPr id="137" name="Google Shape;137;p24"/>
          <p:cNvPicPr preferRelativeResize="0"/>
          <p:nvPr/>
        </p:nvPicPr>
        <p:blipFill>
          <a:blip r:embed="rId3">
            <a:alphaModFix/>
          </a:blip>
          <a:stretch>
            <a:fillRect/>
          </a:stretch>
        </p:blipFill>
        <p:spPr>
          <a:xfrm>
            <a:off x="311700" y="2114550"/>
            <a:ext cx="3463150" cy="1626175"/>
          </a:xfrm>
          <a:prstGeom prst="rect">
            <a:avLst/>
          </a:prstGeom>
          <a:noFill/>
          <a:ln>
            <a:noFill/>
          </a:ln>
        </p:spPr>
      </p:pic>
      <p:pic>
        <p:nvPicPr>
          <p:cNvPr id="138" name="Google Shape;138;p24"/>
          <p:cNvPicPr preferRelativeResize="0"/>
          <p:nvPr/>
        </p:nvPicPr>
        <p:blipFill>
          <a:blip r:embed="rId4">
            <a:alphaModFix/>
          </a:blip>
          <a:stretch>
            <a:fillRect/>
          </a:stretch>
        </p:blipFill>
        <p:spPr>
          <a:xfrm>
            <a:off x="5369147" y="1932697"/>
            <a:ext cx="3463150" cy="531066"/>
          </a:xfrm>
          <a:prstGeom prst="rect">
            <a:avLst/>
          </a:prstGeom>
          <a:noFill/>
          <a:ln>
            <a:noFill/>
          </a:ln>
        </p:spPr>
      </p:pic>
      <p:pic>
        <p:nvPicPr>
          <p:cNvPr id="139" name="Google Shape;139;p24"/>
          <p:cNvPicPr preferRelativeResize="0"/>
          <p:nvPr/>
        </p:nvPicPr>
        <p:blipFill>
          <a:blip r:embed="rId5">
            <a:alphaModFix/>
          </a:blip>
          <a:stretch>
            <a:fillRect/>
          </a:stretch>
        </p:blipFill>
        <p:spPr>
          <a:xfrm>
            <a:off x="6424625" y="2711375"/>
            <a:ext cx="2407675" cy="1045525"/>
          </a:xfrm>
          <a:prstGeom prst="rect">
            <a:avLst/>
          </a:prstGeom>
          <a:noFill/>
          <a:ln>
            <a:noFill/>
          </a:ln>
        </p:spPr>
      </p:pic>
      <p:pic>
        <p:nvPicPr>
          <p:cNvPr id="140" name="Google Shape;140;p24"/>
          <p:cNvPicPr preferRelativeResize="0"/>
          <p:nvPr/>
        </p:nvPicPr>
        <p:blipFill>
          <a:blip r:embed="rId6">
            <a:alphaModFix/>
          </a:blip>
          <a:stretch>
            <a:fillRect/>
          </a:stretch>
        </p:blipFill>
        <p:spPr>
          <a:xfrm>
            <a:off x="6177425" y="4004497"/>
            <a:ext cx="2654875" cy="979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Secuenciar Actividades</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Tipo de </a:t>
            </a:r>
            <a:r>
              <a:rPr b="1" lang="en"/>
              <a:t>dependencias:</a:t>
            </a:r>
            <a:endParaRPr b="1"/>
          </a:p>
          <a:p>
            <a:pPr indent="-342900" lvl="0" marL="457200" rtl="0">
              <a:spcBef>
                <a:spcPts val="1600"/>
              </a:spcBef>
              <a:spcAft>
                <a:spcPts val="0"/>
              </a:spcAft>
              <a:buSzPts val="1800"/>
              <a:buChar char="●"/>
            </a:pPr>
            <a:r>
              <a:rPr b="1" lang="en"/>
              <a:t>Dependencias obligatorias:</a:t>
            </a:r>
            <a:r>
              <a:rPr lang="en"/>
              <a:t> también conocidas como "Lógica Dura" Una dependencia obligatoria es inherente a la naturaleza del trabajo (ejemplo: se debe diseñar antes de construir) o es requerida por el contrato.</a:t>
            </a:r>
            <a:endParaRPr/>
          </a:p>
          <a:p>
            <a:pPr indent="-342900" lvl="0" marL="457200" rtl="0">
              <a:spcBef>
                <a:spcPts val="0"/>
              </a:spcBef>
              <a:spcAft>
                <a:spcPts val="0"/>
              </a:spcAft>
              <a:buSzPts val="1800"/>
              <a:buChar char="●"/>
            </a:pPr>
            <a:r>
              <a:rPr b="1" lang="en"/>
              <a:t>Dependencias discrecionales:</a:t>
            </a:r>
            <a:r>
              <a:rPr lang="en"/>
              <a:t> también conocidas como "Preferida, Preferencial o Lógica Blanda". Existen otras formas en que se podría realizar el trabajo, pero este es el enfoque preferido. Puedes cambiar una dependencia discrecional si es necesario, mientras que no puedes cambiar fácilmente los otros tipos de dependencias.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Secuenciar Actividades</a:t>
            </a:r>
            <a:endParaRPr/>
          </a:p>
        </p:txBody>
      </p:sp>
      <p:sp>
        <p:nvSpPr>
          <p:cNvPr id="152" name="Google Shape;15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Tipo de dependencias:</a:t>
            </a:r>
            <a:endParaRPr b="1"/>
          </a:p>
          <a:p>
            <a:pPr indent="-342900" lvl="0" marL="457200" rtl="0">
              <a:spcBef>
                <a:spcPts val="1600"/>
              </a:spcBef>
              <a:spcAft>
                <a:spcPts val="0"/>
              </a:spcAft>
              <a:buSzPts val="1800"/>
              <a:buChar char="●"/>
            </a:pPr>
            <a:r>
              <a:rPr b="1" lang="en"/>
              <a:t>Dependencia externa</a:t>
            </a:r>
            <a:r>
              <a:rPr lang="en"/>
              <a:t> Esta dependencia se basa en las necesidades o deseos de una parte externa del proyecto (ejemplo: gobierno o proveedores).</a:t>
            </a:r>
            <a:endParaRPr/>
          </a:p>
          <a:p>
            <a:pPr indent="-342900" lvl="0" marL="457200" rtl="0">
              <a:spcBef>
                <a:spcPts val="0"/>
              </a:spcBef>
              <a:spcAft>
                <a:spcPts val="0"/>
              </a:spcAft>
              <a:buSzPts val="1800"/>
              <a:buChar char="●"/>
            </a:pPr>
            <a:r>
              <a:rPr b="1" lang="en"/>
              <a:t>Dependencia interna</a:t>
            </a:r>
            <a:r>
              <a:rPr lang="en"/>
              <a:t> Esta dependencia se basa en las necesidades del proyecto y puede ser algo que el equipo del proyecto puede controlar.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Estimación</a:t>
            </a:r>
            <a:endParaRPr/>
          </a:p>
        </p:txBody>
      </p:sp>
      <p:sp>
        <p:nvSpPr>
          <p:cNvPr id="158" name="Google Shape;15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Estimar los recursos → Calendario de Recursos</a:t>
            </a:r>
            <a:endParaRPr/>
          </a:p>
          <a:p>
            <a:pPr indent="0" lvl="0" marL="0">
              <a:spcBef>
                <a:spcPts val="1600"/>
              </a:spcBef>
              <a:spcAft>
                <a:spcPts val="1600"/>
              </a:spcAft>
              <a:buNone/>
            </a:pPr>
            <a:r>
              <a:rPr lang="en"/>
              <a:t>Estimación</a:t>
            </a:r>
            <a:r>
              <a:rPr lang="en"/>
              <a:t> ascendente</a:t>
            </a:r>
            <a:endParaRPr/>
          </a:p>
        </p:txBody>
      </p:sp>
      <p:pic>
        <p:nvPicPr>
          <p:cNvPr id="159" name="Google Shape;159;p27"/>
          <p:cNvPicPr preferRelativeResize="0"/>
          <p:nvPr/>
        </p:nvPicPr>
        <p:blipFill>
          <a:blip r:embed="rId3">
            <a:alphaModFix/>
          </a:blip>
          <a:stretch>
            <a:fillRect/>
          </a:stretch>
        </p:blipFill>
        <p:spPr>
          <a:xfrm>
            <a:off x="5890350" y="1395350"/>
            <a:ext cx="2391125" cy="2930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Es una de las actividades </a:t>
            </a:r>
            <a:r>
              <a:rPr lang="en"/>
              <a:t>más</a:t>
            </a:r>
            <a:r>
              <a:rPr lang="en"/>
              <a:t> </a:t>
            </a:r>
            <a:r>
              <a:rPr lang="en"/>
              <a:t>difíciles</a:t>
            </a:r>
            <a:r>
              <a:rPr lang="en"/>
              <a:t> y requiere mucho esfuerzo, el riesgo es muy grande.</a:t>
            </a:r>
            <a:endParaRPr/>
          </a:p>
          <a:p>
            <a:pPr indent="0" lvl="0" marL="0">
              <a:spcBef>
                <a:spcPts val="1600"/>
              </a:spcBef>
              <a:spcAft>
                <a:spcPts val="0"/>
              </a:spcAft>
              <a:buNone/>
            </a:pPr>
            <a:r>
              <a:rPr lang="en"/>
              <a:t>Como?</a:t>
            </a:r>
            <a:endParaRPr/>
          </a:p>
          <a:p>
            <a:pPr indent="-342900" lvl="0" marL="457200">
              <a:spcBef>
                <a:spcPts val="1600"/>
              </a:spcBef>
              <a:spcAft>
                <a:spcPts val="0"/>
              </a:spcAft>
              <a:buSzPts val="1800"/>
              <a:buChar char="●"/>
            </a:pPr>
            <a:r>
              <a:rPr lang="en"/>
              <a:t>Juicio experto</a:t>
            </a:r>
            <a:endParaRPr/>
          </a:p>
          <a:p>
            <a:pPr indent="-342900" lvl="0" marL="457200">
              <a:spcBef>
                <a:spcPts val="0"/>
              </a:spcBef>
              <a:spcAft>
                <a:spcPts val="0"/>
              </a:spcAft>
              <a:buSzPts val="1800"/>
              <a:buChar char="●"/>
            </a:pPr>
            <a:r>
              <a:rPr lang="en"/>
              <a:t>Estimacion analoga</a:t>
            </a:r>
            <a:endParaRPr/>
          </a:p>
          <a:p>
            <a:pPr indent="-342900" lvl="0" marL="457200">
              <a:spcBef>
                <a:spcPts val="0"/>
              </a:spcBef>
              <a:spcAft>
                <a:spcPts val="0"/>
              </a:spcAft>
              <a:buSzPts val="1800"/>
              <a:buChar char="●"/>
            </a:pPr>
            <a:r>
              <a:rPr lang="en"/>
              <a:t>Analisis de reserva</a:t>
            </a:r>
            <a:endParaRPr/>
          </a:p>
          <a:p>
            <a:pPr indent="-342900" lvl="0" marL="457200" rtl="0">
              <a:spcBef>
                <a:spcPts val="0"/>
              </a:spcBef>
              <a:spcAft>
                <a:spcPts val="0"/>
              </a:spcAft>
              <a:buSzPts val="1800"/>
              <a:buChar char="●"/>
            </a:pPr>
            <a:r>
              <a:rPr lang="en"/>
              <a:t>Parametrica</a:t>
            </a:r>
            <a:endParaRPr/>
          </a:p>
          <a:p>
            <a:pPr indent="-342900" lvl="0" marL="457200">
              <a:spcBef>
                <a:spcPts val="0"/>
              </a:spcBef>
              <a:spcAft>
                <a:spcPts val="0"/>
              </a:spcAft>
              <a:buSzPts val="1800"/>
              <a:buChar char="●"/>
            </a:pPr>
            <a:r>
              <a:rPr lang="en"/>
              <a:t>Por 3 Valores</a:t>
            </a:r>
            <a:endParaRPr/>
          </a:p>
        </p:txBody>
      </p:sp>
      <p:sp>
        <p:nvSpPr>
          <p:cNvPr id="165" name="Google Shape;165;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Estimación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Estimación paramétrica</a:t>
            </a:r>
            <a:endParaRPr/>
          </a:p>
        </p:txBody>
      </p:sp>
      <p:graphicFrame>
        <p:nvGraphicFramePr>
          <p:cNvPr id="171" name="Google Shape;171;p29"/>
          <p:cNvGraphicFramePr/>
          <p:nvPr/>
        </p:nvGraphicFramePr>
        <p:xfrm>
          <a:off x="524950" y="558775"/>
          <a:ext cx="3000000" cy="3000000"/>
        </p:xfrm>
        <a:graphic>
          <a:graphicData uri="http://schemas.openxmlformats.org/drawingml/2006/table">
            <a:tbl>
              <a:tblPr>
                <a:noFill/>
                <a:tableStyleId>{111DC8C0-824C-4A04-A8DE-A5626625DB79}</a:tableStyleId>
              </a:tblPr>
              <a:tblGrid>
                <a:gridCol w="781050"/>
                <a:gridCol w="819150"/>
              </a:tblGrid>
              <a:tr h="200025">
                <a:tc>
                  <a:txBody>
                    <a:bodyPr>
                      <a:noAutofit/>
                    </a:bodyPr>
                    <a:lstStyle/>
                    <a:p>
                      <a:pPr indent="0" lvl="0" marL="0" rtl="0" algn="ctr">
                        <a:lnSpc>
                          <a:spcPct val="115000"/>
                        </a:lnSpc>
                        <a:spcBef>
                          <a:spcPts val="0"/>
                        </a:spcBef>
                        <a:spcAft>
                          <a:spcPts val="0"/>
                        </a:spcAft>
                        <a:buNone/>
                      </a:pPr>
                      <a:r>
                        <a:rPr lang="en" sz="1000">
                          <a:solidFill>
                            <a:srgbClr val="FFFFFF"/>
                          </a:solidFill>
                        </a:rPr>
                        <a:t>Fomularios</a:t>
                      </a:r>
                      <a:endParaRPr sz="1000">
                        <a:solidFill>
                          <a:srgbClr val="FFFFFF"/>
                        </a:solidFill>
                      </a:endParaRPr>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45818E"/>
                    </a:solidFill>
                  </a:tcPr>
                </a:tc>
                <a:tc>
                  <a:txBody>
                    <a:bodyPr>
                      <a:noAutofit/>
                    </a:bodyPr>
                    <a:lstStyle/>
                    <a:p>
                      <a:pPr indent="0" lvl="0" marL="0" rtl="0" algn="ctr">
                        <a:lnSpc>
                          <a:spcPct val="115000"/>
                        </a:lnSpc>
                        <a:spcBef>
                          <a:spcPts val="0"/>
                        </a:spcBef>
                        <a:spcAft>
                          <a:spcPts val="0"/>
                        </a:spcAft>
                        <a:buNone/>
                      </a:pPr>
                      <a:r>
                        <a:rPr lang="en" sz="1000">
                          <a:solidFill>
                            <a:srgbClr val="FFFFFF"/>
                          </a:solidFill>
                        </a:rPr>
                        <a:t>Horas</a:t>
                      </a:r>
                      <a:endParaRPr sz="1000">
                        <a:solidFill>
                          <a:srgbClr val="FFFFFF"/>
                        </a:solidFill>
                      </a:endParaRPr>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45818E"/>
                    </a:solidFill>
                  </a:tcPr>
                </a:tc>
              </a:tr>
              <a:tr h="200025">
                <a:tc>
                  <a:txBody>
                    <a:bodyPr>
                      <a:noAutofit/>
                    </a:bodyPr>
                    <a:lstStyle/>
                    <a:p>
                      <a:pPr indent="0" lvl="0" marL="0" rtl="0" algn="ctr">
                        <a:lnSpc>
                          <a:spcPct val="115000"/>
                        </a:lnSpc>
                        <a:spcBef>
                          <a:spcPts val="0"/>
                        </a:spcBef>
                        <a:spcAft>
                          <a:spcPts val="0"/>
                        </a:spcAft>
                        <a:buNone/>
                      </a:pPr>
                      <a:r>
                        <a:rPr lang="en" sz="1000"/>
                        <a:t>5</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sz="1000"/>
                        <a:t>18</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FFFF"/>
                    </a:solidFill>
                  </a:tcPr>
                </a:tc>
              </a:tr>
              <a:tr h="200025">
                <a:tc>
                  <a:txBody>
                    <a:bodyPr>
                      <a:noAutofit/>
                    </a:bodyPr>
                    <a:lstStyle/>
                    <a:p>
                      <a:pPr indent="0" lvl="0" marL="0" rtl="0" algn="ctr">
                        <a:lnSpc>
                          <a:spcPct val="115000"/>
                        </a:lnSpc>
                        <a:spcBef>
                          <a:spcPts val="0"/>
                        </a:spcBef>
                        <a:spcAft>
                          <a:spcPts val="0"/>
                        </a:spcAft>
                        <a:buNone/>
                      </a:pPr>
                      <a:r>
                        <a:rPr lang="en" sz="1000"/>
                        <a:t>2</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4F4F4"/>
                    </a:solidFill>
                  </a:tcPr>
                </a:tc>
                <a:tc>
                  <a:txBody>
                    <a:bodyPr>
                      <a:noAutofit/>
                    </a:bodyPr>
                    <a:lstStyle/>
                    <a:p>
                      <a:pPr indent="0" lvl="0" marL="0" rtl="0" algn="ctr">
                        <a:lnSpc>
                          <a:spcPct val="115000"/>
                        </a:lnSpc>
                        <a:spcBef>
                          <a:spcPts val="0"/>
                        </a:spcBef>
                        <a:spcAft>
                          <a:spcPts val="0"/>
                        </a:spcAft>
                        <a:buNone/>
                      </a:pPr>
                      <a:r>
                        <a:rPr lang="en" sz="1000"/>
                        <a:t>7</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4F4F4"/>
                    </a:solidFill>
                  </a:tcPr>
                </a:tc>
              </a:tr>
              <a:tr h="200025">
                <a:tc>
                  <a:txBody>
                    <a:bodyPr>
                      <a:noAutofit/>
                    </a:bodyPr>
                    <a:lstStyle/>
                    <a:p>
                      <a:pPr indent="0" lvl="0" marL="0" rtl="0" algn="ctr">
                        <a:lnSpc>
                          <a:spcPct val="115000"/>
                        </a:lnSpc>
                        <a:spcBef>
                          <a:spcPts val="0"/>
                        </a:spcBef>
                        <a:spcAft>
                          <a:spcPts val="0"/>
                        </a:spcAft>
                        <a:buNone/>
                      </a:pPr>
                      <a:r>
                        <a:rPr lang="en" sz="1000"/>
                        <a:t>15</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sz="1000"/>
                        <a:t>53</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FFFF"/>
                    </a:solidFill>
                  </a:tcPr>
                </a:tc>
              </a:tr>
              <a:tr h="200025">
                <a:tc>
                  <a:txBody>
                    <a:bodyPr>
                      <a:noAutofit/>
                    </a:bodyPr>
                    <a:lstStyle/>
                    <a:p>
                      <a:pPr indent="0" lvl="0" marL="0" rtl="0" algn="ctr">
                        <a:lnSpc>
                          <a:spcPct val="115000"/>
                        </a:lnSpc>
                        <a:spcBef>
                          <a:spcPts val="0"/>
                        </a:spcBef>
                        <a:spcAft>
                          <a:spcPts val="0"/>
                        </a:spcAft>
                        <a:buNone/>
                      </a:pPr>
                      <a:r>
                        <a:rPr lang="en" sz="1000"/>
                        <a:t>10</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4F4F4"/>
                    </a:solidFill>
                  </a:tcPr>
                </a:tc>
                <a:tc>
                  <a:txBody>
                    <a:bodyPr>
                      <a:noAutofit/>
                    </a:bodyPr>
                    <a:lstStyle/>
                    <a:p>
                      <a:pPr indent="0" lvl="0" marL="0" rtl="0" algn="ctr">
                        <a:lnSpc>
                          <a:spcPct val="115000"/>
                        </a:lnSpc>
                        <a:spcBef>
                          <a:spcPts val="0"/>
                        </a:spcBef>
                        <a:spcAft>
                          <a:spcPts val="0"/>
                        </a:spcAft>
                        <a:buNone/>
                      </a:pPr>
                      <a:r>
                        <a:rPr lang="en" sz="1000"/>
                        <a:t>47</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4F4F4"/>
                    </a:solidFill>
                  </a:tcPr>
                </a:tc>
              </a:tr>
              <a:tr h="200025">
                <a:tc>
                  <a:txBody>
                    <a:bodyPr>
                      <a:noAutofit/>
                    </a:bodyPr>
                    <a:lstStyle/>
                    <a:p>
                      <a:pPr indent="0" lvl="0" marL="0" rtl="0" algn="ctr">
                        <a:lnSpc>
                          <a:spcPct val="115000"/>
                        </a:lnSpc>
                        <a:spcBef>
                          <a:spcPts val="0"/>
                        </a:spcBef>
                        <a:spcAft>
                          <a:spcPts val="0"/>
                        </a:spcAft>
                        <a:buNone/>
                      </a:pPr>
                      <a:r>
                        <a:rPr lang="en" sz="1000"/>
                        <a:t>1</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sz="1000"/>
                        <a:t>3</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FFFF"/>
                    </a:solidFill>
                  </a:tcPr>
                </a:tc>
              </a:tr>
              <a:tr h="200025">
                <a:tc>
                  <a:txBody>
                    <a:bodyPr>
                      <a:noAutofit/>
                    </a:bodyPr>
                    <a:lstStyle/>
                    <a:p>
                      <a:pPr indent="0" lvl="0" marL="0" rtl="0" algn="ctr">
                        <a:lnSpc>
                          <a:spcPct val="115000"/>
                        </a:lnSpc>
                        <a:spcBef>
                          <a:spcPts val="0"/>
                        </a:spcBef>
                        <a:spcAft>
                          <a:spcPts val="0"/>
                        </a:spcAft>
                        <a:buNone/>
                      </a:pPr>
                      <a:r>
                        <a:rPr lang="en" sz="1000"/>
                        <a:t>15</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4F4F4"/>
                    </a:solidFill>
                  </a:tcPr>
                </a:tc>
                <a:tc>
                  <a:txBody>
                    <a:bodyPr>
                      <a:noAutofit/>
                    </a:bodyPr>
                    <a:lstStyle/>
                    <a:p>
                      <a:pPr indent="0" lvl="0" marL="0" rtl="0" algn="ctr">
                        <a:lnSpc>
                          <a:spcPct val="115000"/>
                        </a:lnSpc>
                        <a:spcBef>
                          <a:spcPts val="0"/>
                        </a:spcBef>
                        <a:spcAft>
                          <a:spcPts val="0"/>
                        </a:spcAft>
                        <a:buNone/>
                      </a:pPr>
                      <a:r>
                        <a:rPr lang="en" sz="1000"/>
                        <a:t>50</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4F4F4"/>
                    </a:solidFill>
                  </a:tcPr>
                </a:tc>
              </a:tr>
              <a:tr h="200025">
                <a:tc>
                  <a:txBody>
                    <a:bodyPr>
                      <a:noAutofit/>
                    </a:bodyPr>
                    <a:lstStyle/>
                    <a:p>
                      <a:pPr indent="0" lvl="0" marL="0" rtl="0" algn="ctr">
                        <a:lnSpc>
                          <a:spcPct val="115000"/>
                        </a:lnSpc>
                        <a:spcBef>
                          <a:spcPts val="0"/>
                        </a:spcBef>
                        <a:spcAft>
                          <a:spcPts val="0"/>
                        </a:spcAft>
                        <a:buNone/>
                      </a:pPr>
                      <a:r>
                        <a:rPr lang="en" sz="1000"/>
                        <a:t>14</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sz="1000"/>
                        <a:t>40</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FFFF"/>
                    </a:solidFill>
                  </a:tcPr>
                </a:tc>
              </a:tr>
              <a:tr h="200025">
                <a:tc>
                  <a:txBody>
                    <a:bodyPr>
                      <a:noAutofit/>
                    </a:bodyPr>
                    <a:lstStyle/>
                    <a:p>
                      <a:pPr indent="0" lvl="0" marL="0" rtl="0" algn="ctr">
                        <a:lnSpc>
                          <a:spcPct val="115000"/>
                        </a:lnSpc>
                        <a:spcBef>
                          <a:spcPts val="0"/>
                        </a:spcBef>
                        <a:spcAft>
                          <a:spcPts val="0"/>
                        </a:spcAft>
                        <a:buNone/>
                      </a:pPr>
                      <a:r>
                        <a:rPr lang="en" sz="1000"/>
                        <a:t>2</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4F4F4"/>
                    </a:solidFill>
                  </a:tcPr>
                </a:tc>
                <a:tc>
                  <a:txBody>
                    <a:bodyPr>
                      <a:noAutofit/>
                    </a:bodyPr>
                    <a:lstStyle/>
                    <a:p>
                      <a:pPr indent="0" lvl="0" marL="0" rtl="0" algn="ctr">
                        <a:lnSpc>
                          <a:spcPct val="115000"/>
                        </a:lnSpc>
                        <a:spcBef>
                          <a:spcPts val="0"/>
                        </a:spcBef>
                        <a:spcAft>
                          <a:spcPts val="0"/>
                        </a:spcAft>
                        <a:buNone/>
                      </a:pPr>
                      <a:r>
                        <a:rPr lang="en" sz="1000"/>
                        <a:t>6</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4F4F4"/>
                    </a:solidFill>
                  </a:tcPr>
                </a:tc>
              </a:tr>
              <a:tr h="200025">
                <a:tc>
                  <a:txBody>
                    <a:bodyPr>
                      <a:noAutofit/>
                    </a:bodyPr>
                    <a:lstStyle/>
                    <a:p>
                      <a:pPr indent="0" lvl="0" marL="0" rtl="0" algn="ctr">
                        <a:lnSpc>
                          <a:spcPct val="115000"/>
                        </a:lnSpc>
                        <a:spcBef>
                          <a:spcPts val="0"/>
                        </a:spcBef>
                        <a:spcAft>
                          <a:spcPts val="0"/>
                        </a:spcAft>
                        <a:buNone/>
                      </a:pPr>
                      <a:r>
                        <a:rPr lang="en" sz="1000"/>
                        <a:t>4</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sz="1000"/>
                        <a:t>10</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FFFF"/>
                    </a:solidFill>
                  </a:tcPr>
                </a:tc>
              </a:tr>
              <a:tr h="200025">
                <a:tc>
                  <a:txBody>
                    <a:bodyPr>
                      <a:noAutofit/>
                    </a:bodyPr>
                    <a:lstStyle/>
                    <a:p>
                      <a:pPr indent="0" lvl="0" marL="0" rtl="0" algn="ctr">
                        <a:lnSpc>
                          <a:spcPct val="115000"/>
                        </a:lnSpc>
                        <a:spcBef>
                          <a:spcPts val="0"/>
                        </a:spcBef>
                        <a:spcAft>
                          <a:spcPts val="0"/>
                        </a:spcAft>
                        <a:buNone/>
                      </a:pPr>
                      <a:r>
                        <a:rPr lang="en" sz="1000"/>
                        <a:t>11</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4F4F4"/>
                    </a:solidFill>
                  </a:tcPr>
                </a:tc>
                <a:tc>
                  <a:txBody>
                    <a:bodyPr>
                      <a:noAutofit/>
                    </a:bodyPr>
                    <a:lstStyle/>
                    <a:p>
                      <a:pPr indent="0" lvl="0" marL="0" rtl="0" algn="ctr">
                        <a:lnSpc>
                          <a:spcPct val="115000"/>
                        </a:lnSpc>
                        <a:spcBef>
                          <a:spcPts val="0"/>
                        </a:spcBef>
                        <a:spcAft>
                          <a:spcPts val="0"/>
                        </a:spcAft>
                        <a:buNone/>
                      </a:pPr>
                      <a:r>
                        <a:rPr lang="en" sz="1000"/>
                        <a:t>30</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4F4F4"/>
                    </a:solidFill>
                  </a:tcPr>
                </a:tc>
              </a:tr>
              <a:tr h="200025">
                <a:tc>
                  <a:txBody>
                    <a:bodyPr>
                      <a:noAutofit/>
                    </a:bodyPr>
                    <a:lstStyle/>
                    <a:p>
                      <a:pPr indent="0" lvl="0" marL="0" rtl="0" algn="ctr">
                        <a:lnSpc>
                          <a:spcPct val="115000"/>
                        </a:lnSpc>
                        <a:spcBef>
                          <a:spcPts val="0"/>
                        </a:spcBef>
                        <a:spcAft>
                          <a:spcPts val="0"/>
                        </a:spcAft>
                        <a:buNone/>
                      </a:pPr>
                      <a:r>
                        <a:rPr lang="en" sz="1000"/>
                        <a:t>5</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sz="1000"/>
                        <a:t>16</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FFFF"/>
                    </a:solidFill>
                  </a:tcPr>
                </a:tc>
              </a:tr>
              <a:tr h="200025">
                <a:tc>
                  <a:txBody>
                    <a:bodyPr>
                      <a:noAutofit/>
                    </a:bodyPr>
                    <a:lstStyle/>
                    <a:p>
                      <a:pPr indent="0" lvl="0" marL="0" rtl="0" algn="ctr">
                        <a:lnSpc>
                          <a:spcPct val="115000"/>
                        </a:lnSpc>
                        <a:spcBef>
                          <a:spcPts val="0"/>
                        </a:spcBef>
                        <a:spcAft>
                          <a:spcPts val="0"/>
                        </a:spcAft>
                        <a:buNone/>
                      </a:pPr>
                      <a:r>
                        <a:rPr lang="en" sz="1000"/>
                        <a:t>14</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4F4F4"/>
                    </a:solidFill>
                  </a:tcPr>
                </a:tc>
                <a:tc>
                  <a:txBody>
                    <a:bodyPr>
                      <a:noAutofit/>
                    </a:bodyPr>
                    <a:lstStyle/>
                    <a:p>
                      <a:pPr indent="0" lvl="0" marL="0" rtl="0" algn="ctr">
                        <a:lnSpc>
                          <a:spcPct val="115000"/>
                        </a:lnSpc>
                        <a:spcBef>
                          <a:spcPts val="0"/>
                        </a:spcBef>
                        <a:spcAft>
                          <a:spcPts val="0"/>
                        </a:spcAft>
                        <a:buNone/>
                      </a:pPr>
                      <a:r>
                        <a:rPr lang="en" sz="1000"/>
                        <a:t>40</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4F4F4"/>
                    </a:solidFill>
                  </a:tcPr>
                </a:tc>
              </a:tr>
              <a:tr h="200025">
                <a:tc>
                  <a:txBody>
                    <a:bodyPr>
                      <a:noAutofit/>
                    </a:bodyPr>
                    <a:lstStyle/>
                    <a:p>
                      <a:pPr indent="0" lvl="0" marL="0" rtl="0" algn="ctr">
                        <a:lnSpc>
                          <a:spcPct val="115000"/>
                        </a:lnSpc>
                        <a:spcBef>
                          <a:spcPts val="0"/>
                        </a:spcBef>
                        <a:spcAft>
                          <a:spcPts val="0"/>
                        </a:spcAft>
                        <a:buNone/>
                      </a:pPr>
                      <a:r>
                        <a:rPr lang="en" sz="1000"/>
                        <a:t>16</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sz="1000"/>
                        <a:t>59</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FFFF"/>
                    </a:solidFill>
                  </a:tcPr>
                </a:tc>
              </a:tr>
              <a:tr h="200025">
                <a:tc>
                  <a:txBody>
                    <a:bodyPr>
                      <a:noAutofit/>
                    </a:bodyPr>
                    <a:lstStyle/>
                    <a:p>
                      <a:pPr indent="0" lvl="0" marL="0" rtl="0" algn="ctr">
                        <a:lnSpc>
                          <a:spcPct val="115000"/>
                        </a:lnSpc>
                        <a:spcBef>
                          <a:spcPts val="0"/>
                        </a:spcBef>
                        <a:spcAft>
                          <a:spcPts val="0"/>
                        </a:spcAft>
                        <a:buNone/>
                      </a:pPr>
                      <a:r>
                        <a:rPr lang="en" sz="1000"/>
                        <a:t>9</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4F4F4"/>
                    </a:solidFill>
                  </a:tcPr>
                </a:tc>
                <a:tc>
                  <a:txBody>
                    <a:bodyPr>
                      <a:noAutofit/>
                    </a:bodyPr>
                    <a:lstStyle/>
                    <a:p>
                      <a:pPr indent="0" lvl="0" marL="0" rtl="0" algn="ctr">
                        <a:lnSpc>
                          <a:spcPct val="115000"/>
                        </a:lnSpc>
                        <a:spcBef>
                          <a:spcPts val="0"/>
                        </a:spcBef>
                        <a:spcAft>
                          <a:spcPts val="0"/>
                        </a:spcAft>
                        <a:buNone/>
                      </a:pPr>
                      <a:r>
                        <a:rPr lang="en" sz="1000"/>
                        <a:t>30</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4F4F4"/>
                    </a:solidFill>
                  </a:tcPr>
                </a:tc>
              </a:tr>
              <a:tr h="200025">
                <a:tc>
                  <a:txBody>
                    <a:bodyPr>
                      <a:noAutofit/>
                    </a:bodyPr>
                    <a:lstStyle/>
                    <a:p>
                      <a:pPr indent="0" lvl="0" marL="0" rtl="0" algn="ctr">
                        <a:lnSpc>
                          <a:spcPct val="115000"/>
                        </a:lnSpc>
                        <a:spcBef>
                          <a:spcPts val="0"/>
                        </a:spcBef>
                        <a:spcAft>
                          <a:spcPts val="0"/>
                        </a:spcAft>
                        <a:buNone/>
                      </a:pPr>
                      <a:r>
                        <a:rPr lang="en" sz="1000"/>
                        <a:t>5</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sz="1000"/>
                        <a:t>14</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FFFF"/>
                    </a:solidFill>
                  </a:tcPr>
                </a:tc>
              </a:tr>
              <a:tr h="200025">
                <a:tc>
                  <a:txBody>
                    <a:bodyPr>
                      <a:noAutofit/>
                    </a:bodyPr>
                    <a:lstStyle/>
                    <a:p>
                      <a:pPr indent="0" lvl="0" marL="0" rtl="0" algn="ctr">
                        <a:lnSpc>
                          <a:spcPct val="115000"/>
                        </a:lnSpc>
                        <a:spcBef>
                          <a:spcPts val="0"/>
                        </a:spcBef>
                        <a:spcAft>
                          <a:spcPts val="0"/>
                        </a:spcAft>
                        <a:buNone/>
                      </a:pPr>
                      <a:r>
                        <a:rPr lang="en" sz="1000"/>
                        <a:t>11</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4F4F4"/>
                    </a:solidFill>
                  </a:tcPr>
                </a:tc>
                <a:tc>
                  <a:txBody>
                    <a:bodyPr>
                      <a:noAutofit/>
                    </a:bodyPr>
                    <a:lstStyle/>
                    <a:p>
                      <a:pPr indent="0" lvl="0" marL="0" rtl="0" algn="ctr">
                        <a:lnSpc>
                          <a:spcPct val="115000"/>
                        </a:lnSpc>
                        <a:spcBef>
                          <a:spcPts val="0"/>
                        </a:spcBef>
                        <a:spcAft>
                          <a:spcPts val="0"/>
                        </a:spcAft>
                        <a:buNone/>
                      </a:pPr>
                      <a:r>
                        <a:rPr lang="en" sz="1000"/>
                        <a:t>35</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4F4F4"/>
                    </a:solidFill>
                  </a:tcPr>
                </a:tc>
              </a:tr>
              <a:tr h="200025">
                <a:tc>
                  <a:txBody>
                    <a:bodyPr>
                      <a:noAutofit/>
                    </a:bodyPr>
                    <a:lstStyle/>
                    <a:p>
                      <a:pPr indent="0" lvl="0" marL="0" rtl="0" algn="ctr">
                        <a:lnSpc>
                          <a:spcPct val="115000"/>
                        </a:lnSpc>
                        <a:spcBef>
                          <a:spcPts val="0"/>
                        </a:spcBef>
                        <a:spcAft>
                          <a:spcPts val="0"/>
                        </a:spcAft>
                        <a:buNone/>
                      </a:pPr>
                      <a:r>
                        <a:rPr lang="en" sz="1000"/>
                        <a:t>9</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sz="1000"/>
                        <a:t>25</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FFFF"/>
                    </a:solidFill>
                  </a:tcPr>
                </a:tc>
              </a:tr>
              <a:tr h="200025">
                <a:tc>
                  <a:txBody>
                    <a:bodyPr>
                      <a:noAutofit/>
                    </a:bodyPr>
                    <a:lstStyle/>
                    <a:p>
                      <a:pPr indent="0" lvl="0" marL="0" rtl="0" algn="ctr">
                        <a:lnSpc>
                          <a:spcPct val="115000"/>
                        </a:lnSpc>
                        <a:spcBef>
                          <a:spcPts val="0"/>
                        </a:spcBef>
                        <a:spcAft>
                          <a:spcPts val="0"/>
                        </a:spcAft>
                        <a:buNone/>
                      </a:pPr>
                      <a:r>
                        <a:rPr lang="en" sz="1000"/>
                        <a:t>16</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4F4F4"/>
                    </a:solidFill>
                  </a:tcPr>
                </a:tc>
                <a:tc>
                  <a:txBody>
                    <a:bodyPr>
                      <a:noAutofit/>
                    </a:bodyPr>
                    <a:lstStyle/>
                    <a:p>
                      <a:pPr indent="0" lvl="0" marL="0" rtl="0" algn="ctr">
                        <a:lnSpc>
                          <a:spcPct val="115000"/>
                        </a:lnSpc>
                        <a:spcBef>
                          <a:spcPts val="0"/>
                        </a:spcBef>
                        <a:spcAft>
                          <a:spcPts val="0"/>
                        </a:spcAft>
                        <a:buNone/>
                      </a:pPr>
                      <a:r>
                        <a:rPr lang="en" sz="1000"/>
                        <a:t>48</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4F4F4"/>
                    </a:solidFill>
                  </a:tcPr>
                </a:tc>
              </a:tr>
              <a:tr h="200025">
                <a:tc>
                  <a:txBody>
                    <a:bodyPr>
                      <a:noAutofit/>
                    </a:bodyPr>
                    <a:lstStyle/>
                    <a:p>
                      <a:pPr indent="0" lvl="0" marL="0" rtl="0" algn="ctr">
                        <a:lnSpc>
                          <a:spcPct val="115000"/>
                        </a:lnSpc>
                        <a:spcBef>
                          <a:spcPts val="0"/>
                        </a:spcBef>
                        <a:spcAft>
                          <a:spcPts val="0"/>
                        </a:spcAft>
                        <a:buNone/>
                      </a:pPr>
                      <a:r>
                        <a:rPr lang="en" sz="1000"/>
                        <a:t>14</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 sz="1000"/>
                        <a:t>43</a:t>
                      </a:r>
                      <a:endParaRPr sz="10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FFFFF"/>
                    </a:solidFill>
                  </a:tcPr>
                </a:tc>
              </a:tr>
            </a:tbl>
          </a:graphicData>
        </a:graphic>
      </p:graphicFrame>
      <p:pic>
        <p:nvPicPr>
          <p:cNvPr id="172" name="Google Shape;172;p29" title="Chart"/>
          <p:cNvPicPr preferRelativeResize="0"/>
          <p:nvPr/>
        </p:nvPicPr>
        <p:blipFill>
          <a:blip r:embed="rId3">
            <a:alphaModFix/>
          </a:blip>
          <a:stretch>
            <a:fillRect/>
          </a:stretch>
        </p:blipFill>
        <p:spPr>
          <a:xfrm>
            <a:off x="2277550" y="914650"/>
            <a:ext cx="6921649" cy="3835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lgn="r">
              <a:spcBef>
                <a:spcPts val="0"/>
              </a:spcBef>
              <a:spcAft>
                <a:spcPts val="0"/>
              </a:spcAft>
              <a:buNone/>
            </a:pPr>
            <a:r>
              <a:rPr lang="en"/>
              <a:t>3 Valores (Pert)</a:t>
            </a:r>
            <a:endParaRPr/>
          </a:p>
        </p:txBody>
      </p:sp>
      <p:pic>
        <p:nvPicPr>
          <p:cNvPr id="178" name="Google Shape;178;p30"/>
          <p:cNvPicPr preferRelativeResize="0"/>
          <p:nvPr/>
        </p:nvPicPr>
        <p:blipFill>
          <a:blip r:embed="rId3">
            <a:alphaModFix/>
          </a:blip>
          <a:stretch>
            <a:fillRect/>
          </a:stretch>
        </p:blipFill>
        <p:spPr>
          <a:xfrm>
            <a:off x="170050" y="558800"/>
            <a:ext cx="5395401" cy="3396300"/>
          </a:xfrm>
          <a:prstGeom prst="rect">
            <a:avLst/>
          </a:prstGeom>
          <a:noFill/>
          <a:ln>
            <a:noFill/>
          </a:ln>
        </p:spPr>
      </p:pic>
      <p:graphicFrame>
        <p:nvGraphicFramePr>
          <p:cNvPr id="179" name="Google Shape;179;p30"/>
          <p:cNvGraphicFramePr/>
          <p:nvPr/>
        </p:nvGraphicFramePr>
        <p:xfrm>
          <a:off x="5740475" y="1834450"/>
          <a:ext cx="3000000" cy="3000000"/>
        </p:xfrm>
        <a:graphic>
          <a:graphicData uri="http://schemas.openxmlformats.org/drawingml/2006/table">
            <a:tbl>
              <a:tblPr>
                <a:noFill/>
                <a:tableStyleId>{111DC8C0-824C-4A04-A8DE-A5626625DB79}</a:tableStyleId>
              </a:tblPr>
              <a:tblGrid>
                <a:gridCol w="3091825"/>
              </a:tblGrid>
              <a:tr h="200025">
                <a:tc>
                  <a:txBody>
                    <a:bodyPr>
                      <a:noAutofit/>
                    </a:bodyPr>
                    <a:lstStyle/>
                    <a:p>
                      <a:pPr indent="0" lvl="0" marL="0" rtl="0">
                        <a:lnSpc>
                          <a:spcPct val="115000"/>
                        </a:lnSpc>
                        <a:spcBef>
                          <a:spcPts val="0"/>
                        </a:spcBef>
                        <a:spcAft>
                          <a:spcPts val="0"/>
                        </a:spcAft>
                        <a:buNone/>
                      </a:pPr>
                      <a:r>
                        <a:rPr b="1" lang="en" sz="1200"/>
                        <a:t>68,26% de proabilidad 8 +/-2, o sea 6 y 10 dias</a:t>
                      </a:r>
                      <a:endParaRPr b="1" sz="1200"/>
                    </a:p>
                  </a:txBody>
                  <a:tcPr marT="19050" marB="19050" marR="91425" marL="9142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b="1" lang="en" sz="1200"/>
                        <a:t>95,46% de proabilidad 8 +/-4, o sea 4 y 12 dias</a:t>
                      </a:r>
                      <a:endParaRPr b="1" sz="1200"/>
                    </a:p>
                  </a:txBody>
                  <a:tcPr marT="19050" marB="19050" marR="91425" marL="9142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00025">
                <a:tc>
                  <a:txBody>
                    <a:bodyPr>
                      <a:noAutofit/>
                    </a:bodyPr>
                    <a:lstStyle/>
                    <a:p>
                      <a:pPr indent="0" lvl="0" marL="0" rtl="0">
                        <a:lnSpc>
                          <a:spcPct val="115000"/>
                        </a:lnSpc>
                        <a:spcBef>
                          <a:spcPts val="0"/>
                        </a:spcBef>
                        <a:spcAft>
                          <a:spcPts val="0"/>
                        </a:spcAft>
                        <a:buNone/>
                      </a:pPr>
                      <a:r>
                        <a:rPr b="1" lang="en" sz="1200"/>
                        <a:t>99,73% de proabilidad 8 +/-6, o sea 2 y 14 dias</a:t>
                      </a:r>
                      <a:endParaRPr b="1" sz="1200"/>
                    </a:p>
                  </a:txBody>
                  <a:tcPr marT="19050" marB="19050" marR="91425" marL="9142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3 Valores (Pert)</a:t>
            </a:r>
            <a:endParaRPr/>
          </a:p>
        </p:txBody>
      </p:sp>
      <p:pic>
        <p:nvPicPr>
          <p:cNvPr id="185" name="Google Shape;185;p31"/>
          <p:cNvPicPr preferRelativeResize="0"/>
          <p:nvPr/>
        </p:nvPicPr>
        <p:blipFill>
          <a:blip r:embed="rId3">
            <a:alphaModFix/>
          </a:blip>
          <a:stretch>
            <a:fillRect/>
          </a:stretch>
        </p:blipFill>
        <p:spPr>
          <a:xfrm>
            <a:off x="107250" y="1135975"/>
            <a:ext cx="5629701" cy="2615925"/>
          </a:xfrm>
          <a:prstGeom prst="rect">
            <a:avLst/>
          </a:prstGeom>
          <a:noFill/>
          <a:ln>
            <a:noFill/>
          </a:ln>
        </p:spPr>
      </p:pic>
      <p:pic>
        <p:nvPicPr>
          <p:cNvPr id="186" name="Google Shape;186;p31"/>
          <p:cNvPicPr preferRelativeResize="0"/>
          <p:nvPr/>
        </p:nvPicPr>
        <p:blipFill>
          <a:blip r:embed="rId4">
            <a:alphaModFix/>
          </a:blip>
          <a:stretch>
            <a:fillRect/>
          </a:stretch>
        </p:blipFill>
        <p:spPr>
          <a:xfrm>
            <a:off x="3080974" y="3492275"/>
            <a:ext cx="5819050" cy="1408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Repaso</a:t>
            </a:r>
            <a:endParaRPr/>
          </a:p>
        </p:txBody>
      </p:sp>
      <p:sp>
        <p:nvSpPr>
          <p:cNvPr id="66" name="Google Shape;66;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a:t>Personas</a:t>
            </a:r>
            <a:endParaRPr b="1"/>
          </a:p>
          <a:p>
            <a:pPr indent="0" lvl="0" marL="0">
              <a:spcBef>
                <a:spcPts val="1600"/>
              </a:spcBef>
              <a:spcAft>
                <a:spcPts val="0"/>
              </a:spcAft>
              <a:buNone/>
            </a:pPr>
            <a:r>
              <a:rPr b="1" lang="en"/>
              <a:t>Producto</a:t>
            </a:r>
            <a:endParaRPr b="1"/>
          </a:p>
          <a:p>
            <a:pPr indent="0" lvl="0" marL="0">
              <a:spcBef>
                <a:spcPts val="1600"/>
              </a:spcBef>
              <a:spcAft>
                <a:spcPts val="0"/>
              </a:spcAft>
              <a:buNone/>
            </a:pPr>
            <a:r>
              <a:rPr b="1" lang="en"/>
              <a:t>Proceso</a:t>
            </a:r>
            <a:endParaRPr b="1"/>
          </a:p>
          <a:p>
            <a:pPr indent="0" lvl="0" marL="0">
              <a:spcBef>
                <a:spcPts val="1600"/>
              </a:spcBef>
              <a:spcAft>
                <a:spcPts val="1600"/>
              </a:spcAft>
              <a:buNone/>
            </a:pPr>
            <a:r>
              <a:rPr b="1" lang="en"/>
              <a:t>Proyecto</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Cronograma</a:t>
            </a:r>
            <a:endParaRPr/>
          </a:p>
        </p:txBody>
      </p:sp>
      <p:sp>
        <p:nvSpPr>
          <p:cNvPr id="192" name="Google Shape;19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Personal y esfuerzo</a:t>
            </a:r>
            <a:endParaRPr/>
          </a:p>
          <a:p>
            <a:pPr indent="0" lvl="0" marL="0">
              <a:spcBef>
                <a:spcPts val="1600"/>
              </a:spcBef>
              <a:spcAft>
                <a:spcPts val="1600"/>
              </a:spcAft>
              <a:buNone/>
            </a:pPr>
            <a:r>
              <a:t/>
            </a:r>
            <a:endParaRPr/>
          </a:p>
        </p:txBody>
      </p:sp>
      <p:pic>
        <p:nvPicPr>
          <p:cNvPr id="193" name="Google Shape;193;p32"/>
          <p:cNvPicPr preferRelativeResize="0"/>
          <p:nvPr/>
        </p:nvPicPr>
        <p:blipFill>
          <a:blip r:embed="rId3">
            <a:alphaModFix/>
          </a:blip>
          <a:stretch>
            <a:fillRect/>
          </a:stretch>
        </p:blipFill>
        <p:spPr>
          <a:xfrm>
            <a:off x="248374" y="2040924"/>
            <a:ext cx="5249324" cy="2273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Cronograma</a:t>
            </a:r>
            <a:endParaRPr/>
          </a:p>
        </p:txBody>
      </p:sp>
      <p:sp>
        <p:nvSpPr>
          <p:cNvPr id="199" name="Google Shape;19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Compresión del cronograma: Consiste en acortar el cronograma sin modificar el alcance</a:t>
            </a:r>
            <a:endParaRPr/>
          </a:p>
          <a:p>
            <a:pPr indent="-342900" lvl="0" marL="457200" rtl="0">
              <a:spcBef>
                <a:spcPts val="1600"/>
              </a:spcBef>
              <a:spcAft>
                <a:spcPts val="0"/>
              </a:spcAft>
              <a:buSzPts val="1800"/>
              <a:buChar char="●"/>
            </a:pPr>
            <a:r>
              <a:rPr b="1" lang="en"/>
              <a:t>Ejecución rápida (fastracking)</a:t>
            </a:r>
            <a:r>
              <a:rPr lang="en"/>
              <a:t>: Realizar tareas tareas en paralelo, aumenta los riesgos. Por que?</a:t>
            </a:r>
            <a:endParaRPr/>
          </a:p>
          <a:p>
            <a:pPr indent="-342900" lvl="0" marL="457200" rtl="0">
              <a:spcBef>
                <a:spcPts val="0"/>
              </a:spcBef>
              <a:spcAft>
                <a:spcPts val="0"/>
              </a:spcAft>
              <a:buSzPts val="1800"/>
              <a:buChar char="●"/>
            </a:pPr>
            <a:r>
              <a:rPr b="1" lang="en"/>
              <a:t>Compresión (crashing)</a:t>
            </a:r>
            <a:r>
              <a:rPr lang="en"/>
              <a:t>: Agregar recursos para acortar la duración, tratando de gastar lo menos posible.</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descr="Background pointer shape in timeline graphic" id="204" name="Google Shape;204;p34"/>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05" name="Google Shape;205;p34"/>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09.05.XX</a:t>
            </a:r>
            <a:endParaRPr b="1" sz="1600">
              <a:solidFill>
                <a:schemeClr val="lt1"/>
              </a:solidFill>
            </a:endParaRPr>
          </a:p>
        </p:txBody>
      </p:sp>
      <p:grpSp>
        <p:nvGrpSpPr>
          <p:cNvPr id="206" name="Google Shape;206;p34"/>
          <p:cNvGrpSpPr/>
          <p:nvPr/>
        </p:nvGrpSpPr>
        <p:grpSpPr>
          <a:xfrm>
            <a:off x="969270" y="1610215"/>
            <a:ext cx="198900" cy="593656"/>
            <a:chOff x="777447" y="1610215"/>
            <a:chExt cx="198900" cy="593656"/>
          </a:xfrm>
        </p:grpSpPr>
        <p:cxnSp>
          <p:nvCxnSpPr>
            <p:cNvPr id="207" name="Google Shape;207;p34"/>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208" name="Google Shape;208;p34"/>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09" name="Google Shape;209;p34"/>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600"/>
              <a:t>Lorem ipsum dolor sit amet, consectetur adipiscing elit</a:t>
            </a:r>
            <a:endParaRPr sz="1600"/>
          </a:p>
        </p:txBody>
      </p:sp>
      <p:sp>
        <p:nvSpPr>
          <p:cNvPr descr="Background pointer shape in timeline graphic" id="210" name="Google Shape;210;p34"/>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11" name="Google Shape;211;p34"/>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09.17.XX</a:t>
            </a:r>
            <a:endParaRPr b="1" sz="1600">
              <a:solidFill>
                <a:schemeClr val="lt1"/>
              </a:solidFill>
            </a:endParaRPr>
          </a:p>
        </p:txBody>
      </p:sp>
      <p:grpSp>
        <p:nvGrpSpPr>
          <p:cNvPr id="212" name="Google Shape;212;p34"/>
          <p:cNvGrpSpPr/>
          <p:nvPr/>
        </p:nvGrpSpPr>
        <p:grpSpPr>
          <a:xfrm>
            <a:off x="2684632" y="2938958"/>
            <a:ext cx="198900" cy="593656"/>
            <a:chOff x="2223534" y="2938958"/>
            <a:chExt cx="198900" cy="593656"/>
          </a:xfrm>
        </p:grpSpPr>
        <p:cxnSp>
          <p:nvCxnSpPr>
            <p:cNvPr id="213" name="Google Shape;213;p34"/>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214" name="Google Shape;214;p34"/>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5" name="Google Shape;215;p34"/>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600"/>
              <a:t>Lorem ipsum dolor sit amet, consectetur adipiscing elit</a:t>
            </a:r>
            <a:endParaRPr sz="1600"/>
          </a:p>
        </p:txBody>
      </p:sp>
      <p:sp>
        <p:nvSpPr>
          <p:cNvPr descr="Background pointer shape in timeline graphic" id="216" name="Google Shape;216;p34"/>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17" name="Google Shape;217;p34"/>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10.13.XX</a:t>
            </a:r>
            <a:endParaRPr b="1" sz="1600">
              <a:solidFill>
                <a:schemeClr val="lt1"/>
              </a:solidFill>
            </a:endParaRPr>
          </a:p>
        </p:txBody>
      </p:sp>
      <p:grpSp>
        <p:nvGrpSpPr>
          <p:cNvPr id="218" name="Google Shape;218;p34"/>
          <p:cNvGrpSpPr/>
          <p:nvPr/>
        </p:nvGrpSpPr>
        <p:grpSpPr>
          <a:xfrm>
            <a:off x="4319545" y="1610215"/>
            <a:ext cx="198900" cy="593656"/>
            <a:chOff x="3918084" y="1610215"/>
            <a:chExt cx="198900" cy="593656"/>
          </a:xfrm>
        </p:grpSpPr>
        <p:cxnSp>
          <p:nvCxnSpPr>
            <p:cNvPr id="219" name="Google Shape;219;p3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20" name="Google Shape;220;p34"/>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21" name="Google Shape;221;p34"/>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600"/>
              <a:t>Lorem ipsum dolor sit amet, consectetur adipiscing elit</a:t>
            </a:r>
            <a:endParaRPr sz="1600"/>
          </a:p>
        </p:txBody>
      </p:sp>
      <p:sp>
        <p:nvSpPr>
          <p:cNvPr descr="Background pointer shape in timeline graphic" id="222" name="Google Shape;222;p34"/>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23" name="Google Shape;223;p34"/>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10.20.XX</a:t>
            </a:r>
            <a:endParaRPr b="1" sz="1600">
              <a:solidFill>
                <a:schemeClr val="lt1"/>
              </a:solidFill>
            </a:endParaRPr>
          </a:p>
        </p:txBody>
      </p:sp>
      <p:grpSp>
        <p:nvGrpSpPr>
          <p:cNvPr id="224" name="Google Shape;224;p34"/>
          <p:cNvGrpSpPr/>
          <p:nvPr/>
        </p:nvGrpSpPr>
        <p:grpSpPr>
          <a:xfrm>
            <a:off x="5973070" y="2938958"/>
            <a:ext cx="198900" cy="593656"/>
            <a:chOff x="5958946" y="2938958"/>
            <a:chExt cx="198900" cy="593656"/>
          </a:xfrm>
        </p:grpSpPr>
        <p:cxnSp>
          <p:nvCxnSpPr>
            <p:cNvPr id="225" name="Google Shape;225;p34"/>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26" name="Google Shape;226;p34"/>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27" name="Google Shape;227;p34"/>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600"/>
              <a:t>Lorem ipsum dolor sit amet, consectetur adipiscing elit</a:t>
            </a:r>
            <a:endParaRPr sz="1600"/>
          </a:p>
        </p:txBody>
      </p:sp>
      <p:sp>
        <p:nvSpPr>
          <p:cNvPr descr="Background pointer shape in timeline graphic" id="228" name="Google Shape;228;p34"/>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29" name="Google Shape;229;p34"/>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11.01.XX</a:t>
            </a:r>
            <a:endParaRPr b="1" sz="1600">
              <a:solidFill>
                <a:schemeClr val="lt1"/>
              </a:solidFill>
            </a:endParaRPr>
          </a:p>
        </p:txBody>
      </p:sp>
      <p:grpSp>
        <p:nvGrpSpPr>
          <p:cNvPr id="230" name="Google Shape;230;p34"/>
          <p:cNvGrpSpPr/>
          <p:nvPr/>
        </p:nvGrpSpPr>
        <p:grpSpPr>
          <a:xfrm>
            <a:off x="7669807" y="1610215"/>
            <a:ext cx="198900" cy="593656"/>
            <a:chOff x="3918084" y="1610215"/>
            <a:chExt cx="198900" cy="593656"/>
          </a:xfrm>
        </p:grpSpPr>
        <p:cxnSp>
          <p:nvCxnSpPr>
            <p:cNvPr id="231" name="Google Shape;231;p3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32" name="Google Shape;232;p34"/>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3" name="Google Shape;233;p34"/>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600"/>
              <a:t>Lorem ipsum dolor sit amet, consectetur adipiscing elit</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Next steps</a:t>
            </a:r>
            <a:endParaRPr/>
          </a:p>
        </p:txBody>
      </p:sp>
      <p:sp>
        <p:nvSpPr>
          <p:cNvPr id="239" name="Google Shape;23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100">
                <a:solidFill>
                  <a:schemeClr val="dk1"/>
                </a:solidFill>
              </a:rPr>
              <a:t>Assignment 1</a:t>
            </a:r>
            <a:endParaRPr b="1" sz="2100">
              <a:solidFill>
                <a:schemeClr val="dk1"/>
              </a:solidFill>
            </a:endParaRPr>
          </a:p>
          <a:p>
            <a:pPr indent="0" lvl="0" marL="0" rtl="0">
              <a:spcBef>
                <a:spcPts val="0"/>
              </a:spcBef>
              <a:spcAft>
                <a:spcPts val="0"/>
              </a:spcAft>
              <a:buNone/>
            </a:pPr>
            <a:r>
              <a:rPr lang="en" sz="1600"/>
              <a:t>Lorem ipsum dolor sit amet</a:t>
            </a:r>
            <a:endParaRPr sz="1600"/>
          </a:p>
          <a:p>
            <a:pPr indent="0" lvl="0" marL="0" rtl="0">
              <a:spcBef>
                <a:spcPts val="0"/>
              </a:spcBef>
              <a:spcAft>
                <a:spcPts val="0"/>
              </a:spcAft>
              <a:buNone/>
            </a:pPr>
            <a:r>
              <a:rPr lang="en" sz="1600"/>
              <a:t>Consectetur adipiscing elit, sed do eiusmod tempor</a:t>
            </a:r>
            <a:endParaRPr sz="1600"/>
          </a:p>
          <a:p>
            <a:pPr indent="0" lvl="0" marL="0" rtl="0">
              <a:spcBef>
                <a:spcPts val="1600"/>
              </a:spcBef>
              <a:spcAft>
                <a:spcPts val="0"/>
              </a:spcAft>
              <a:buNone/>
            </a:pPr>
            <a:r>
              <a:rPr b="1" lang="en" sz="2100">
                <a:solidFill>
                  <a:schemeClr val="dk1"/>
                </a:solidFill>
              </a:rPr>
              <a:t>Assignment 2</a:t>
            </a:r>
            <a:endParaRPr b="1" sz="2100">
              <a:solidFill>
                <a:schemeClr val="dk1"/>
              </a:solidFill>
            </a:endParaRPr>
          </a:p>
          <a:p>
            <a:pPr indent="0" lvl="0" marL="0" rtl="0">
              <a:spcBef>
                <a:spcPts val="0"/>
              </a:spcBef>
              <a:spcAft>
                <a:spcPts val="0"/>
              </a:spcAft>
              <a:buNone/>
            </a:pPr>
            <a:r>
              <a:rPr lang="en" sz="1600"/>
              <a:t>Lorem ipsum dolor sit amet</a:t>
            </a:r>
            <a:endParaRPr sz="1600"/>
          </a:p>
          <a:p>
            <a:pPr indent="0" lvl="0" marL="0" rtl="0">
              <a:spcBef>
                <a:spcPts val="1600"/>
              </a:spcBef>
              <a:spcAft>
                <a:spcPts val="0"/>
              </a:spcAft>
              <a:buNone/>
            </a:pPr>
            <a:r>
              <a:rPr b="1" lang="en" sz="2100">
                <a:solidFill>
                  <a:schemeClr val="dk1"/>
                </a:solidFill>
              </a:rPr>
              <a:t>Assignment 3</a:t>
            </a:r>
            <a:endParaRPr b="1" sz="2100">
              <a:solidFill>
                <a:schemeClr val="dk1"/>
              </a:solidFill>
            </a:endParaRPr>
          </a:p>
          <a:p>
            <a:pPr indent="0" lvl="0" marL="0" rtl="0">
              <a:spcBef>
                <a:spcPts val="0"/>
              </a:spcBef>
              <a:spcAft>
                <a:spcPts val="0"/>
              </a:spcAft>
              <a:buNone/>
            </a:pPr>
            <a:r>
              <a:rPr lang="en" sz="1600"/>
              <a:t>Consectetur adipiscing elit, sed do eiusmod tempor</a:t>
            </a:r>
            <a:endParaRPr sz="1600"/>
          </a:p>
          <a:p>
            <a:pPr indent="0" lvl="0" marL="0" rtl="0">
              <a:spcBef>
                <a:spcPts val="1200"/>
              </a:spcBef>
              <a:spcAft>
                <a:spcPts val="160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Tipos de </a:t>
            </a:r>
            <a:r>
              <a:rPr lang="en"/>
              <a:t>Planificación</a:t>
            </a:r>
            <a:endParaRPr/>
          </a:p>
        </p:txBody>
      </p:sp>
      <p:sp>
        <p:nvSpPr>
          <p:cNvPr id="72" name="Google Shape;72;p1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b="1" lang="en" sz="2100">
                <a:solidFill>
                  <a:schemeClr val="dk1"/>
                </a:solidFill>
              </a:rPr>
              <a:t>Fecha Resultante</a:t>
            </a:r>
            <a:endParaRPr sz="1600"/>
          </a:p>
        </p:txBody>
      </p:sp>
      <p:sp>
        <p:nvSpPr>
          <p:cNvPr id="73" name="Google Shape;73;p1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Clr>
                <a:schemeClr val="dk2"/>
              </a:buClr>
              <a:buSzPts val="1100"/>
              <a:buNone/>
            </a:pPr>
            <a:r>
              <a:rPr b="1" lang="en" sz="2100">
                <a:solidFill>
                  <a:schemeClr val="dk1"/>
                </a:solidFill>
              </a:rPr>
              <a:t>Fecha Estipulada</a:t>
            </a:r>
            <a:endParaRPr sz="1800"/>
          </a:p>
        </p:txBody>
      </p:sp>
      <p:pic>
        <p:nvPicPr>
          <p:cNvPr descr="Question - Free images on Pixabay" id="74" name="Google Shape;74;p15"/>
          <p:cNvPicPr preferRelativeResize="0"/>
          <p:nvPr/>
        </p:nvPicPr>
        <p:blipFill>
          <a:blip r:embed="rId3">
            <a:alphaModFix/>
          </a:blip>
          <a:stretch>
            <a:fillRect/>
          </a:stretch>
        </p:blipFill>
        <p:spPr>
          <a:xfrm>
            <a:off x="4752650" y="1747700"/>
            <a:ext cx="2932951" cy="2932951"/>
          </a:xfrm>
          <a:prstGeom prst="rect">
            <a:avLst/>
          </a:prstGeom>
          <a:noFill/>
          <a:ln>
            <a:noFill/>
          </a:ln>
        </p:spPr>
      </p:pic>
      <p:pic>
        <p:nvPicPr>
          <p:cNvPr descr="Question - Free images on Pixabay" id="75" name="Google Shape;75;p15"/>
          <p:cNvPicPr preferRelativeResize="0"/>
          <p:nvPr/>
        </p:nvPicPr>
        <p:blipFill>
          <a:blip r:embed="rId4">
            <a:alphaModFix/>
          </a:blip>
          <a:stretch>
            <a:fillRect/>
          </a:stretch>
        </p:blipFill>
        <p:spPr>
          <a:xfrm>
            <a:off x="547550" y="1747700"/>
            <a:ext cx="2786200" cy="2786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 necesito?</a:t>
            </a:r>
            <a:endParaRPr/>
          </a:p>
        </p:txBody>
      </p:sp>
      <p:sp>
        <p:nvSpPr>
          <p:cNvPr id="81" name="Google Shape;81;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100">
                <a:solidFill>
                  <a:schemeClr val="dk1"/>
                </a:solidFill>
              </a:rPr>
              <a:t>Entradas?</a:t>
            </a:r>
            <a:endParaRPr b="1" sz="2100">
              <a:solidFill>
                <a:schemeClr val="dk1"/>
              </a:solidFill>
            </a:endParaRPr>
          </a:p>
          <a:p>
            <a:pPr indent="-330200" lvl="0" marL="457200" rtl="0">
              <a:spcBef>
                <a:spcPts val="1600"/>
              </a:spcBef>
              <a:spcAft>
                <a:spcPts val="0"/>
              </a:spcAft>
              <a:buSzPts val="1600"/>
              <a:buChar char="●"/>
            </a:pPr>
            <a:r>
              <a:rPr lang="en" sz="1600"/>
              <a:t>Recursos</a:t>
            </a:r>
            <a:endParaRPr sz="1600"/>
          </a:p>
          <a:p>
            <a:pPr indent="-330200" lvl="0" marL="457200" rtl="0">
              <a:spcBef>
                <a:spcPts val="1200"/>
              </a:spcBef>
              <a:spcAft>
                <a:spcPts val="0"/>
              </a:spcAft>
              <a:buSzPts val="1600"/>
              <a:buChar char="●"/>
            </a:pPr>
            <a:r>
              <a:rPr lang="en" sz="1600"/>
              <a:t>Actividades</a:t>
            </a:r>
            <a:endParaRPr sz="1600"/>
          </a:p>
          <a:p>
            <a:pPr indent="-330200" lvl="0" marL="457200" rtl="0">
              <a:spcBef>
                <a:spcPts val="1200"/>
              </a:spcBef>
              <a:spcAft>
                <a:spcPts val="0"/>
              </a:spcAft>
              <a:buSzPts val="1600"/>
              <a:buChar char="●"/>
            </a:pPr>
            <a:r>
              <a:rPr lang="en" sz="1600"/>
              <a:t>Costos</a:t>
            </a:r>
            <a:endParaRPr sz="1600"/>
          </a:p>
          <a:p>
            <a:pPr indent="-330200" lvl="0" marL="457200" rtl="0">
              <a:spcBef>
                <a:spcPts val="1200"/>
              </a:spcBef>
              <a:spcAft>
                <a:spcPts val="0"/>
              </a:spcAft>
              <a:buSzPts val="1600"/>
              <a:buChar char="●"/>
            </a:pPr>
            <a:r>
              <a:rPr lang="en" sz="1600"/>
              <a:t>Riesgos</a:t>
            </a:r>
            <a:endParaRPr sz="1600"/>
          </a:p>
          <a:p>
            <a:pPr indent="-330200" lvl="0" marL="457200" rtl="0">
              <a:spcBef>
                <a:spcPts val="1200"/>
              </a:spcBef>
              <a:spcAft>
                <a:spcPts val="0"/>
              </a:spcAft>
              <a:buSzPts val="1600"/>
              <a:buChar char="●"/>
            </a:pPr>
            <a:r>
              <a:rPr lang="en" sz="1600"/>
              <a:t>Esfuerzo</a:t>
            </a:r>
            <a:endParaRPr sz="1600"/>
          </a:p>
          <a:p>
            <a:pPr indent="-330200" lvl="0" marL="457200" rtl="0">
              <a:spcBef>
                <a:spcPts val="1200"/>
              </a:spcBef>
              <a:spcAft>
                <a:spcPts val="0"/>
              </a:spcAft>
              <a:buSzPts val="1600"/>
              <a:buChar char="●"/>
            </a:pPr>
            <a:r>
              <a:rPr lang="en" sz="1600"/>
              <a:t>Limitaciones</a:t>
            </a:r>
            <a:endParaRPr sz="1600"/>
          </a:p>
          <a:p>
            <a:pPr indent="-330200" lvl="0" marL="457200">
              <a:spcBef>
                <a:spcPts val="1200"/>
              </a:spcBef>
              <a:spcAft>
                <a:spcPts val="1200"/>
              </a:spcAft>
              <a:buSzPts val="1600"/>
              <a:buChar char="●"/>
            </a:pPr>
            <a:r>
              <a:rPr lang="en" sz="1600"/>
              <a:t>Complejidad</a:t>
            </a:r>
            <a:endParaRPr sz="1600"/>
          </a:p>
        </p:txBody>
      </p:sp>
      <p:sp>
        <p:nvSpPr>
          <p:cNvPr id="82" name="Google Shape;82;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100">
                <a:solidFill>
                  <a:schemeClr val="dk1"/>
                </a:solidFill>
              </a:rPr>
              <a:t>Preguntas?</a:t>
            </a:r>
            <a:endParaRPr b="1" sz="2100">
              <a:solidFill>
                <a:schemeClr val="dk1"/>
              </a:solidFill>
            </a:endParaRPr>
          </a:p>
          <a:p>
            <a:pPr indent="-330200" lvl="0" marL="457200" rtl="0">
              <a:spcBef>
                <a:spcPts val="1600"/>
              </a:spcBef>
              <a:spcAft>
                <a:spcPts val="0"/>
              </a:spcAft>
              <a:buSzPts val="1600"/>
              <a:buChar char="●"/>
            </a:pPr>
            <a:r>
              <a:rPr lang="en" sz="1600"/>
              <a:t>Que herramientas debo usar?</a:t>
            </a:r>
            <a:endParaRPr sz="1600"/>
          </a:p>
          <a:p>
            <a:pPr indent="-330200" lvl="0" marL="457200" rtl="0">
              <a:spcBef>
                <a:spcPts val="1200"/>
              </a:spcBef>
              <a:spcAft>
                <a:spcPts val="0"/>
              </a:spcAft>
              <a:buSzPts val="1600"/>
              <a:buChar char="●"/>
            </a:pPr>
            <a:r>
              <a:rPr lang="en" sz="1600"/>
              <a:t>Cual es el nivel de precisión?</a:t>
            </a:r>
            <a:endParaRPr sz="1600"/>
          </a:p>
          <a:p>
            <a:pPr indent="-330200" lvl="0" marL="457200" rtl="0">
              <a:spcBef>
                <a:spcPts val="1200"/>
              </a:spcBef>
              <a:spcAft>
                <a:spcPts val="0"/>
              </a:spcAft>
              <a:buSzPts val="1600"/>
              <a:buChar char="●"/>
            </a:pPr>
            <a:r>
              <a:rPr lang="en" sz="1600"/>
              <a:t>Como se estimara la contingencia?</a:t>
            </a:r>
            <a:endParaRPr sz="1600"/>
          </a:p>
          <a:p>
            <a:pPr indent="-330200" lvl="0" marL="457200" rtl="0">
              <a:spcBef>
                <a:spcPts val="1200"/>
              </a:spcBef>
              <a:spcAft>
                <a:spcPts val="0"/>
              </a:spcAft>
              <a:buSzPts val="1600"/>
              <a:buChar char="●"/>
            </a:pPr>
            <a:r>
              <a:rPr lang="en" sz="1600"/>
              <a:t>Como se va a controlar?</a:t>
            </a:r>
            <a:endParaRPr sz="1600"/>
          </a:p>
          <a:p>
            <a:pPr indent="-330200" lvl="0" marL="457200">
              <a:spcBef>
                <a:spcPts val="1200"/>
              </a:spcBef>
              <a:spcAft>
                <a:spcPts val="1200"/>
              </a:spcAft>
              <a:buSzPts val="1600"/>
              <a:buChar char="●"/>
            </a:pPr>
            <a:r>
              <a:rPr lang="en" sz="1600"/>
              <a:t>Cuando y como se presentan los avances? (milestones/hitos)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Actividades</a:t>
            </a:r>
            <a:endParaRPr/>
          </a:p>
        </p:txBody>
      </p:sp>
      <p:sp>
        <p:nvSpPr>
          <p:cNvPr id="88" name="Google Shape;88;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Establecer el ámbito</a:t>
            </a:r>
            <a:endParaRPr sz="1600"/>
          </a:p>
          <a:p>
            <a:pPr indent="-330200" lvl="0" marL="457200" rtl="0">
              <a:spcBef>
                <a:spcPts val="1200"/>
              </a:spcBef>
              <a:spcAft>
                <a:spcPts val="0"/>
              </a:spcAft>
              <a:buSzPts val="1600"/>
              <a:buChar char="●"/>
            </a:pPr>
            <a:r>
              <a:rPr lang="en" sz="1600"/>
              <a:t>Factibilidad</a:t>
            </a:r>
            <a:endParaRPr sz="1600"/>
          </a:p>
          <a:p>
            <a:pPr indent="-330200" lvl="0" marL="457200" rtl="0">
              <a:spcBef>
                <a:spcPts val="1200"/>
              </a:spcBef>
              <a:spcAft>
                <a:spcPts val="0"/>
              </a:spcAft>
              <a:buSzPts val="1600"/>
              <a:buChar char="●"/>
            </a:pPr>
            <a:r>
              <a:rPr lang="en" sz="1600"/>
              <a:t>Riesgos</a:t>
            </a:r>
            <a:endParaRPr sz="1600"/>
          </a:p>
          <a:p>
            <a:pPr indent="-330200" lvl="0" marL="457200" rtl="0">
              <a:spcBef>
                <a:spcPts val="1200"/>
              </a:spcBef>
              <a:spcAft>
                <a:spcPts val="0"/>
              </a:spcAft>
              <a:buSzPts val="1600"/>
              <a:buChar char="●"/>
            </a:pPr>
            <a:r>
              <a:rPr lang="en" sz="1600"/>
              <a:t>Definir recursos</a:t>
            </a:r>
            <a:endParaRPr sz="1600"/>
          </a:p>
          <a:p>
            <a:pPr indent="-330200" lvl="1" marL="914400" rtl="0">
              <a:spcBef>
                <a:spcPts val="1200"/>
              </a:spcBef>
              <a:spcAft>
                <a:spcPts val="0"/>
              </a:spcAft>
              <a:buSzPts val="1600"/>
              <a:buChar char="○"/>
            </a:pPr>
            <a:r>
              <a:rPr lang="en" sz="1600"/>
              <a:t>Humanos</a:t>
            </a:r>
            <a:endParaRPr sz="1600"/>
          </a:p>
          <a:p>
            <a:pPr indent="-330200" lvl="1" marL="914400" rtl="0">
              <a:spcBef>
                <a:spcPts val="1200"/>
              </a:spcBef>
              <a:spcAft>
                <a:spcPts val="0"/>
              </a:spcAft>
              <a:buSzPts val="1600"/>
              <a:buChar char="○"/>
            </a:pPr>
            <a:r>
              <a:rPr lang="en" sz="1600"/>
              <a:t>De SW reutilizables</a:t>
            </a:r>
            <a:endParaRPr sz="1600"/>
          </a:p>
          <a:p>
            <a:pPr indent="-330200" lvl="1" marL="914400">
              <a:spcBef>
                <a:spcPts val="1200"/>
              </a:spcBef>
              <a:spcAft>
                <a:spcPts val="1200"/>
              </a:spcAft>
              <a:buSzPts val="1600"/>
              <a:buChar char="○"/>
            </a:pPr>
            <a:r>
              <a:rPr lang="en" sz="1600"/>
              <a:t>Ambientales</a:t>
            </a:r>
            <a:endParaRPr sz="1600"/>
          </a:p>
        </p:txBody>
      </p:sp>
      <p:sp>
        <p:nvSpPr>
          <p:cNvPr id="89" name="Google Shape;89;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Costo y esfuerzo</a:t>
            </a:r>
            <a:endParaRPr sz="1600"/>
          </a:p>
          <a:p>
            <a:pPr indent="-330200" lvl="1" marL="914400" rtl="0">
              <a:spcBef>
                <a:spcPts val="1200"/>
              </a:spcBef>
              <a:spcAft>
                <a:spcPts val="0"/>
              </a:spcAft>
              <a:buSzPts val="1600"/>
              <a:buChar char="○"/>
            </a:pPr>
            <a:r>
              <a:rPr lang="en" sz="1600"/>
              <a:t>Descomponer</a:t>
            </a:r>
            <a:endParaRPr sz="1600"/>
          </a:p>
          <a:p>
            <a:pPr indent="-330200" lvl="1" marL="914400" rtl="0">
              <a:spcBef>
                <a:spcPts val="1200"/>
              </a:spcBef>
              <a:spcAft>
                <a:spcPts val="0"/>
              </a:spcAft>
              <a:buSzPts val="1600"/>
              <a:buChar char="○"/>
            </a:pPr>
            <a:r>
              <a:rPr lang="en" sz="1600"/>
              <a:t>Dimensionar</a:t>
            </a:r>
            <a:endParaRPr sz="1600"/>
          </a:p>
          <a:p>
            <a:pPr indent="-330200" lvl="0" marL="457200" rtl="0">
              <a:spcBef>
                <a:spcPts val="1200"/>
              </a:spcBef>
              <a:spcAft>
                <a:spcPts val="0"/>
              </a:spcAft>
              <a:buSzPts val="1600"/>
              <a:buChar char="●"/>
            </a:pPr>
            <a:r>
              <a:rPr lang="en" sz="1600"/>
              <a:t>Cronograma/Calendario</a:t>
            </a:r>
            <a:endParaRPr sz="1600"/>
          </a:p>
          <a:p>
            <a:pPr indent="-330200" lvl="1" marL="914400" rtl="0">
              <a:spcBef>
                <a:spcPts val="1200"/>
              </a:spcBef>
              <a:spcAft>
                <a:spcPts val="0"/>
              </a:spcAft>
              <a:buSzPts val="1600"/>
              <a:buChar char="○"/>
            </a:pPr>
            <a:r>
              <a:rPr lang="en" sz="1600"/>
              <a:t>Tareas significativas</a:t>
            </a:r>
            <a:endParaRPr sz="1600"/>
          </a:p>
          <a:p>
            <a:pPr indent="-330200" lvl="1" marL="914400" rtl="0">
              <a:spcBef>
                <a:spcPts val="1200"/>
              </a:spcBef>
              <a:spcAft>
                <a:spcPts val="0"/>
              </a:spcAft>
              <a:buSzPts val="1600"/>
              <a:buChar char="○"/>
            </a:pPr>
            <a:r>
              <a:rPr lang="en" sz="1600"/>
              <a:t>Red/Secuencia</a:t>
            </a:r>
            <a:endParaRPr sz="1600"/>
          </a:p>
          <a:p>
            <a:pPr indent="-330200" lvl="1" marL="914400" rtl="0">
              <a:spcBef>
                <a:spcPts val="1200"/>
              </a:spcBef>
              <a:spcAft>
                <a:spcPts val="0"/>
              </a:spcAft>
              <a:buSzPts val="1600"/>
              <a:buChar char="○"/>
            </a:pPr>
            <a:r>
              <a:rPr lang="en" sz="1600"/>
              <a:t>Herramienta calendarización</a:t>
            </a:r>
            <a:endParaRPr sz="1600"/>
          </a:p>
          <a:p>
            <a:pPr indent="-330200" lvl="1" marL="914400">
              <a:spcBef>
                <a:spcPts val="1200"/>
              </a:spcBef>
              <a:spcAft>
                <a:spcPts val="1200"/>
              </a:spcAft>
              <a:buSzPts val="1600"/>
              <a:buChar char="○"/>
            </a:pPr>
            <a:r>
              <a:rPr lang="en" sz="1600"/>
              <a:t>Mecanismo seguimiento</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Recursos</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Características</a:t>
            </a:r>
            <a:r>
              <a:rPr lang="en"/>
              <a:t>:</a:t>
            </a:r>
            <a:endParaRPr/>
          </a:p>
          <a:p>
            <a:pPr indent="-342900" lvl="0" marL="457200">
              <a:spcBef>
                <a:spcPts val="1600"/>
              </a:spcBef>
              <a:spcAft>
                <a:spcPts val="0"/>
              </a:spcAft>
              <a:buSzPts val="1800"/>
              <a:buAutoNum type="arabicPeriod"/>
            </a:pPr>
            <a:r>
              <a:rPr lang="en"/>
              <a:t>Descripción</a:t>
            </a:r>
            <a:endParaRPr/>
          </a:p>
          <a:p>
            <a:pPr indent="-342900" lvl="0" marL="457200">
              <a:spcBef>
                <a:spcPts val="0"/>
              </a:spcBef>
              <a:spcAft>
                <a:spcPts val="0"/>
              </a:spcAft>
              <a:buSzPts val="1800"/>
              <a:buAutoNum type="arabicPeriod"/>
            </a:pPr>
            <a:r>
              <a:rPr lang="en"/>
              <a:t>Enunciado disponibilidad</a:t>
            </a:r>
            <a:endParaRPr/>
          </a:p>
          <a:p>
            <a:pPr indent="-342900" lvl="0" marL="457200">
              <a:spcBef>
                <a:spcPts val="0"/>
              </a:spcBef>
              <a:spcAft>
                <a:spcPts val="0"/>
              </a:spcAft>
              <a:buSzPts val="1800"/>
              <a:buAutoNum type="arabicPeriod"/>
            </a:pPr>
            <a:r>
              <a:rPr lang="en"/>
              <a:t>Cuando</a:t>
            </a:r>
            <a:endParaRPr/>
          </a:p>
          <a:p>
            <a:pPr indent="-342900" lvl="0" marL="457200">
              <a:spcBef>
                <a:spcPts val="0"/>
              </a:spcBef>
              <a:spcAft>
                <a:spcPts val="0"/>
              </a:spcAft>
              <a:buSzPts val="1800"/>
              <a:buAutoNum type="arabicPeriod"/>
            </a:pPr>
            <a:r>
              <a:rPr lang="en"/>
              <a:t>Duracion</a:t>
            </a:r>
            <a:endParaRPr/>
          </a:p>
        </p:txBody>
      </p:sp>
      <p:pic>
        <p:nvPicPr>
          <p:cNvPr id="96" name="Google Shape;96;p18"/>
          <p:cNvPicPr preferRelativeResize="0"/>
          <p:nvPr/>
        </p:nvPicPr>
        <p:blipFill>
          <a:blip r:embed="rId3">
            <a:alphaModFix/>
          </a:blip>
          <a:stretch>
            <a:fillRect/>
          </a:stretch>
        </p:blipFill>
        <p:spPr>
          <a:xfrm>
            <a:off x="4182325" y="506575"/>
            <a:ext cx="4416124" cy="4416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91350"/>
            <a:ext cx="41175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Estimación</a:t>
            </a:r>
            <a:endParaRPr/>
          </a:p>
        </p:txBody>
      </p:sp>
      <p:sp>
        <p:nvSpPr>
          <p:cNvPr id="102" name="Google Shape;102;p19"/>
          <p:cNvSpPr txBox="1"/>
          <p:nvPr>
            <p:ph idx="1" type="body"/>
          </p:nvPr>
        </p:nvSpPr>
        <p:spPr>
          <a:xfrm>
            <a:off x="311700" y="1152475"/>
            <a:ext cx="39615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 es una ciencia exacta</a:t>
            </a:r>
            <a:endParaRPr/>
          </a:p>
          <a:p>
            <a:pPr indent="0" lvl="0" marL="0">
              <a:spcBef>
                <a:spcPts val="1600"/>
              </a:spcBef>
              <a:spcAft>
                <a:spcPts val="0"/>
              </a:spcAft>
              <a:buNone/>
            </a:pPr>
            <a:r>
              <a:rPr lang="en"/>
              <a:t>Muchas variables</a:t>
            </a:r>
            <a:endParaRPr/>
          </a:p>
          <a:p>
            <a:pPr indent="0" lvl="0" marL="0">
              <a:spcBef>
                <a:spcPts val="1600"/>
              </a:spcBef>
              <a:spcAft>
                <a:spcPts val="0"/>
              </a:spcAft>
              <a:buNone/>
            </a:pPr>
            <a:r>
              <a:rPr lang="en"/>
              <a:t>Asume un riesgo aceptable (costo)</a:t>
            </a:r>
            <a:endParaRPr/>
          </a:p>
          <a:p>
            <a:pPr indent="0" lvl="0" marL="0">
              <a:spcBef>
                <a:spcPts val="1600"/>
              </a:spcBef>
              <a:spcAft>
                <a:spcPts val="1600"/>
              </a:spcAft>
              <a:buNone/>
            </a:pPr>
            <a:r>
              <a:rPr lang="en"/>
              <a:t>Empirico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Descomposición</a:t>
            </a:r>
            <a:endParaRPr/>
          </a:p>
        </p:txBody>
      </p:sp>
      <p:sp>
        <p:nvSpPr>
          <p:cNvPr id="108" name="Google Shape;108;p20"/>
          <p:cNvSpPr txBox="1"/>
          <p:nvPr>
            <p:ph idx="1" type="body"/>
          </p:nvPr>
        </p:nvSpPr>
        <p:spPr>
          <a:xfrm>
            <a:off x="311700" y="1152475"/>
            <a:ext cx="8520600" cy="3822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ETD/WBS (Estructura de </a:t>
            </a:r>
            <a:r>
              <a:rPr lang="en"/>
              <a:t>desglose</a:t>
            </a:r>
            <a:r>
              <a:rPr lang="en"/>
              <a:t> de trabajo) : Organigrama jerárquico del proyecto donde se subdivide el mismo en menores componentes.</a:t>
            </a:r>
            <a:endParaRPr/>
          </a:p>
          <a:p>
            <a:pPr indent="0" lvl="0" marL="0">
              <a:spcBef>
                <a:spcPts val="1600"/>
              </a:spcBef>
              <a:spcAft>
                <a:spcPts val="0"/>
              </a:spcAft>
              <a:buNone/>
            </a:pPr>
            <a:r>
              <a:rPr lang="en"/>
              <a:t>El de mas bajo nivel se llama “Paquete de trabajo”</a:t>
            </a:r>
            <a:endParaRPr/>
          </a:p>
          <a:p>
            <a:pPr indent="-342900" lvl="0" marL="457200">
              <a:spcBef>
                <a:spcPts val="1600"/>
              </a:spcBef>
              <a:spcAft>
                <a:spcPts val="0"/>
              </a:spcAft>
              <a:buSzPts val="1800"/>
              <a:buChar char="●"/>
            </a:pPr>
            <a:r>
              <a:rPr lang="en"/>
              <a:t>Consiste en dividir en componentes menores para facilitar la planificación y control.</a:t>
            </a:r>
            <a:endParaRPr/>
          </a:p>
          <a:p>
            <a:pPr indent="-342900" lvl="0" marL="457200">
              <a:spcBef>
                <a:spcPts val="0"/>
              </a:spcBef>
              <a:spcAft>
                <a:spcPts val="0"/>
              </a:spcAft>
              <a:buSzPts val="1800"/>
              <a:buChar char="●"/>
            </a:pPr>
            <a:r>
              <a:rPr lang="en"/>
              <a:t>Es un organigrama jerárquico donde se va subdividiendo en menores componentes.</a:t>
            </a:r>
            <a:endParaRPr/>
          </a:p>
          <a:p>
            <a:pPr indent="-342900" lvl="0" marL="457200" rtl="0">
              <a:spcBef>
                <a:spcPts val="0"/>
              </a:spcBef>
              <a:spcAft>
                <a:spcPts val="0"/>
              </a:spcAft>
              <a:buSzPts val="1800"/>
              <a:buChar char="●"/>
            </a:pPr>
            <a:r>
              <a:rPr lang="en"/>
              <a:t>El nivel más bajo se denomina paquete de trabajo, generalmente se agrupan bajo “Paquetes de control”.</a:t>
            </a:r>
            <a:endParaRPr/>
          </a:p>
          <a:p>
            <a:pPr indent="-342900" lvl="0" marL="457200">
              <a:spcBef>
                <a:spcPts val="0"/>
              </a:spcBef>
              <a:spcAft>
                <a:spcPts val="0"/>
              </a:spcAft>
              <a:buSzPts val="1800"/>
              <a:buChar char="●"/>
            </a:pPr>
            <a:r>
              <a:rPr b="1" lang="en"/>
              <a:t>No define secuencia</a:t>
            </a:r>
            <a:endParaRPr b="1"/>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Descomposición</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15" name="Google Shape;115;p21"/>
          <p:cNvPicPr preferRelativeResize="0"/>
          <p:nvPr/>
        </p:nvPicPr>
        <p:blipFill>
          <a:blip r:embed="rId3">
            <a:alphaModFix/>
          </a:blip>
          <a:stretch>
            <a:fillRect/>
          </a:stretch>
        </p:blipFill>
        <p:spPr>
          <a:xfrm>
            <a:off x="1644715" y="1152473"/>
            <a:ext cx="5513333" cy="349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