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640513" cy="9904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754" y="7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620838"/>
            <a:ext cx="5143500" cy="3449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5202238"/>
            <a:ext cx="5143500" cy="23923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3B120-B52A-4C42-BE8F-E3732AE3249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2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46FA7-2AA1-41F0-AFC7-A795D1E538B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86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D86F6-BBBE-4553-9CDF-BD7301CB522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33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D03DD-98C4-4732-BF1E-557D07E75F9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52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2470150"/>
            <a:ext cx="5915025" cy="41195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8313" y="6629400"/>
            <a:ext cx="5915025" cy="21669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3C6BB-10B8-4DF5-A736-EC5C2D6C29CA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39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05142-2488-4C45-BD26-6DD38367DF4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7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3075" y="527050"/>
            <a:ext cx="5915025" cy="19145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3075" y="2428875"/>
            <a:ext cx="2900363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3075" y="3617913"/>
            <a:ext cx="2900363" cy="53228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2428875"/>
            <a:ext cx="2916237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3617913"/>
            <a:ext cx="2916237" cy="53228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54063-C085-448A-9C3D-146E4614D0B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9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7A0DD-1C5E-4491-A4A7-233AD82784B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00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8F4FE-37D0-4040-A82F-5B7CC02E09F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26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2532D-594B-4987-B1EA-F0327D8F70C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53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E9900-B6E3-403D-AA27-F669A7A8018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1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C47797B-77D7-4D5D-806F-DB37523CE81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9"/>
          <p:cNvGrpSpPr>
            <a:grpSpLocks/>
          </p:cNvGrpSpPr>
          <p:nvPr/>
        </p:nvGrpSpPr>
        <p:grpSpPr bwMode="auto">
          <a:xfrm>
            <a:off x="228600" y="1828800"/>
            <a:ext cx="6526213" cy="4648200"/>
            <a:chOff x="144" y="1152"/>
            <a:chExt cx="4111" cy="2928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1200" y="1152"/>
              <a:ext cx="1872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240" y="1440"/>
              <a:ext cx="76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144" y="2160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3209" y="2118"/>
              <a:ext cx="100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331" y="1512"/>
              <a:ext cx="58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1000" b="1"/>
                <a:t>Proceso de selección de un MCVS</a:t>
              </a:r>
              <a:endParaRPr lang="en-US" altLang="en-US" sz="1000" b="1"/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171" y="2236"/>
              <a:ext cx="91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1000" b="1"/>
                <a:t>Procesos de gestión del proyecto</a:t>
              </a:r>
              <a:endParaRPr lang="en-US" altLang="en-US" sz="1000" b="1"/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171" y="2544"/>
              <a:ext cx="38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AR" altLang="en-US" sz="800"/>
                <a:t>Procesos de iniciación</a:t>
              </a:r>
              <a:endParaRPr lang="en-US" altLang="en-US" sz="800"/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171" y="2544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688" y="2544"/>
              <a:ext cx="40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652" y="254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800"/>
                <a:t>Proceso de seguimiento y control</a:t>
              </a:r>
              <a:endParaRPr lang="en-US" altLang="en-US" sz="800"/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240" y="3024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288" y="3077"/>
              <a:ext cx="68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800"/>
                <a:t>Proceso de gestión de calidad del software</a:t>
              </a:r>
              <a:endParaRPr lang="en-US" altLang="en-US" sz="800"/>
            </a:p>
          </p:txBody>
        </p:sp>
        <p:sp>
          <p:nvSpPr>
            <p:cNvPr id="2064" name="Text Box 18"/>
            <p:cNvSpPr txBox="1">
              <a:spLocks noChangeArrowheads="1"/>
            </p:cNvSpPr>
            <p:nvPr/>
          </p:nvSpPr>
          <p:spPr bwMode="auto">
            <a:xfrm>
              <a:off x="1200" y="1249"/>
              <a:ext cx="188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1000" b="1"/>
                <a:t>Procesos orientados al desarrollo de software</a:t>
              </a:r>
              <a:endParaRPr lang="en-US" altLang="en-US" sz="1000" b="1"/>
            </a:p>
          </p:txBody>
        </p:sp>
        <p:sp>
          <p:nvSpPr>
            <p:cNvPr id="2065" name="Rectangle 19"/>
            <p:cNvSpPr>
              <a:spLocks noChangeArrowheads="1"/>
            </p:cNvSpPr>
            <p:nvPr/>
          </p:nvSpPr>
          <p:spPr bwMode="auto">
            <a:xfrm>
              <a:off x="1303" y="1440"/>
              <a:ext cx="17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66" name="Rectangle 20"/>
            <p:cNvSpPr>
              <a:spLocks noChangeArrowheads="1"/>
            </p:cNvSpPr>
            <p:nvPr/>
          </p:nvSpPr>
          <p:spPr bwMode="auto">
            <a:xfrm>
              <a:off x="1316" y="2208"/>
              <a:ext cx="17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67" name="Rectangle 21"/>
            <p:cNvSpPr>
              <a:spLocks noChangeArrowheads="1"/>
            </p:cNvSpPr>
            <p:nvPr/>
          </p:nvSpPr>
          <p:spPr bwMode="auto">
            <a:xfrm>
              <a:off x="1323" y="2976"/>
              <a:ext cx="17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68" name="Text Box 22"/>
            <p:cNvSpPr txBox="1">
              <a:spLocks noChangeArrowheads="1"/>
            </p:cNvSpPr>
            <p:nvPr/>
          </p:nvSpPr>
          <p:spPr bwMode="auto">
            <a:xfrm>
              <a:off x="1388" y="1488"/>
              <a:ext cx="89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800"/>
                <a:t>Procesos de pre-desarrollo</a:t>
              </a:r>
              <a:endParaRPr lang="en-US" altLang="en-US" sz="800"/>
            </a:p>
          </p:txBody>
        </p:sp>
        <p:sp>
          <p:nvSpPr>
            <p:cNvPr id="2069" name="Text Box 23"/>
            <p:cNvSpPr txBox="1">
              <a:spLocks noChangeArrowheads="1"/>
            </p:cNvSpPr>
            <p:nvPr/>
          </p:nvSpPr>
          <p:spPr bwMode="auto">
            <a:xfrm>
              <a:off x="1392" y="2251"/>
              <a:ext cx="781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altLang="en-US" sz="800"/>
                <a:t>Procesos de desarrollo</a:t>
              </a:r>
              <a:endParaRPr lang="en-US" altLang="en-US" sz="800"/>
            </a:p>
          </p:txBody>
        </p:sp>
        <p:sp>
          <p:nvSpPr>
            <p:cNvPr id="2070" name="Text Box 24"/>
            <p:cNvSpPr txBox="1">
              <a:spLocks noChangeArrowheads="1"/>
            </p:cNvSpPr>
            <p:nvPr/>
          </p:nvSpPr>
          <p:spPr bwMode="auto">
            <a:xfrm>
              <a:off x="1392" y="3024"/>
              <a:ext cx="917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altLang="en-US" sz="800"/>
                <a:t>Procesos de post-desarrollo</a:t>
              </a:r>
              <a:endParaRPr lang="en-US" altLang="en-US" sz="800"/>
            </a:p>
          </p:txBody>
        </p:sp>
        <p:sp>
          <p:nvSpPr>
            <p:cNvPr id="2071" name="Rectangle 25"/>
            <p:cNvSpPr>
              <a:spLocks noChangeArrowheads="1"/>
            </p:cNvSpPr>
            <p:nvPr/>
          </p:nvSpPr>
          <p:spPr bwMode="auto">
            <a:xfrm>
              <a:off x="1584" y="1632"/>
              <a:ext cx="115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72" name="Text Box 26"/>
            <p:cNvSpPr txBox="1">
              <a:spLocks noChangeArrowheads="1"/>
            </p:cNvSpPr>
            <p:nvPr/>
          </p:nvSpPr>
          <p:spPr bwMode="auto">
            <a:xfrm>
              <a:off x="1572" y="1678"/>
              <a:ext cx="119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800"/>
                <a:t>Proceso de exploración de conceptos</a:t>
              </a:r>
              <a:endParaRPr lang="en-US" altLang="en-US" sz="800"/>
            </a:p>
          </p:txBody>
        </p:sp>
        <p:sp>
          <p:nvSpPr>
            <p:cNvPr id="2073" name="Rectangle 27"/>
            <p:cNvSpPr>
              <a:spLocks noChangeArrowheads="1"/>
            </p:cNvSpPr>
            <p:nvPr/>
          </p:nvSpPr>
          <p:spPr bwMode="auto">
            <a:xfrm>
              <a:off x="1584" y="1920"/>
              <a:ext cx="115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74" name="Text Box 28"/>
            <p:cNvSpPr txBox="1">
              <a:spLocks noChangeArrowheads="1"/>
            </p:cNvSpPr>
            <p:nvPr/>
          </p:nvSpPr>
          <p:spPr bwMode="auto">
            <a:xfrm>
              <a:off x="1663" y="1929"/>
              <a:ext cx="102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800"/>
                <a:t>Proceso asignación del sistema</a:t>
              </a:r>
              <a:endParaRPr lang="en-US" altLang="en-US" sz="800"/>
            </a:p>
          </p:txBody>
        </p:sp>
        <p:sp>
          <p:nvSpPr>
            <p:cNvPr id="2075" name="Rectangle 29"/>
            <p:cNvSpPr>
              <a:spLocks noChangeArrowheads="1"/>
            </p:cNvSpPr>
            <p:nvPr/>
          </p:nvSpPr>
          <p:spPr bwMode="auto">
            <a:xfrm>
              <a:off x="1728" y="2386"/>
              <a:ext cx="96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76" name="Rectangle 30"/>
            <p:cNvSpPr>
              <a:spLocks noChangeArrowheads="1"/>
            </p:cNvSpPr>
            <p:nvPr/>
          </p:nvSpPr>
          <p:spPr bwMode="auto">
            <a:xfrm>
              <a:off x="1392" y="2571"/>
              <a:ext cx="67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77" name="Rectangle 31"/>
            <p:cNvSpPr>
              <a:spLocks noChangeArrowheads="1"/>
            </p:cNvSpPr>
            <p:nvPr/>
          </p:nvSpPr>
          <p:spPr bwMode="auto">
            <a:xfrm>
              <a:off x="1728" y="2757"/>
              <a:ext cx="96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78" name="Rectangle 32"/>
            <p:cNvSpPr>
              <a:spLocks noChangeArrowheads="1"/>
            </p:cNvSpPr>
            <p:nvPr/>
          </p:nvSpPr>
          <p:spPr bwMode="auto">
            <a:xfrm>
              <a:off x="1728" y="3168"/>
              <a:ext cx="96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79" name="Rectangle 33"/>
            <p:cNvSpPr>
              <a:spLocks noChangeArrowheads="1"/>
            </p:cNvSpPr>
            <p:nvPr/>
          </p:nvSpPr>
          <p:spPr bwMode="auto">
            <a:xfrm>
              <a:off x="1392" y="336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80" name="Rectangle 34"/>
            <p:cNvSpPr>
              <a:spLocks noChangeArrowheads="1"/>
            </p:cNvSpPr>
            <p:nvPr/>
          </p:nvSpPr>
          <p:spPr bwMode="auto">
            <a:xfrm>
              <a:off x="1947" y="336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81" name="Rectangle 35"/>
            <p:cNvSpPr>
              <a:spLocks noChangeArrowheads="1"/>
            </p:cNvSpPr>
            <p:nvPr/>
          </p:nvSpPr>
          <p:spPr bwMode="auto">
            <a:xfrm>
              <a:off x="2496" y="336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82" name="Text Box 36"/>
            <p:cNvSpPr txBox="1">
              <a:spLocks noChangeArrowheads="1"/>
            </p:cNvSpPr>
            <p:nvPr/>
          </p:nvSpPr>
          <p:spPr bwMode="auto">
            <a:xfrm>
              <a:off x="3188" y="2128"/>
              <a:ext cx="10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1000" b="1"/>
                <a:t>Procesos integrales del proyecto</a:t>
              </a:r>
              <a:endParaRPr lang="en-US" altLang="en-US" sz="1000" b="1"/>
            </a:p>
          </p:txBody>
        </p:sp>
        <p:sp>
          <p:nvSpPr>
            <p:cNvPr id="2083" name="Text Box 37"/>
            <p:cNvSpPr txBox="1">
              <a:spLocks noChangeArrowheads="1"/>
            </p:cNvSpPr>
            <p:nvPr/>
          </p:nvSpPr>
          <p:spPr bwMode="auto">
            <a:xfrm>
              <a:off x="1824" y="2388"/>
              <a:ext cx="735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altLang="en-US" sz="800"/>
                <a:t>Proceso de requisitos</a:t>
              </a:r>
              <a:endParaRPr lang="en-US" altLang="en-US" sz="800"/>
            </a:p>
          </p:txBody>
        </p:sp>
        <p:sp>
          <p:nvSpPr>
            <p:cNvPr id="2084" name="Text Box 38"/>
            <p:cNvSpPr txBox="1">
              <a:spLocks noChangeArrowheads="1"/>
            </p:cNvSpPr>
            <p:nvPr/>
          </p:nvSpPr>
          <p:spPr bwMode="auto">
            <a:xfrm>
              <a:off x="1407" y="2570"/>
              <a:ext cx="650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800"/>
                <a:t>Proceso de diseño</a:t>
              </a:r>
              <a:endParaRPr lang="en-US" altLang="en-US" sz="800"/>
            </a:p>
          </p:txBody>
        </p:sp>
        <p:sp>
          <p:nvSpPr>
            <p:cNvPr id="2085" name="Text Box 39"/>
            <p:cNvSpPr txBox="1">
              <a:spLocks noChangeArrowheads="1"/>
            </p:cNvSpPr>
            <p:nvPr/>
          </p:nvSpPr>
          <p:spPr bwMode="auto">
            <a:xfrm>
              <a:off x="1765" y="2756"/>
              <a:ext cx="910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800"/>
                <a:t>Proceso de implementación</a:t>
              </a:r>
              <a:endParaRPr lang="en-US" altLang="en-US" sz="800"/>
            </a:p>
          </p:txBody>
        </p:sp>
        <p:sp>
          <p:nvSpPr>
            <p:cNvPr id="2086" name="Text Box 40"/>
            <p:cNvSpPr txBox="1">
              <a:spLocks noChangeArrowheads="1"/>
            </p:cNvSpPr>
            <p:nvPr/>
          </p:nvSpPr>
          <p:spPr bwMode="auto">
            <a:xfrm>
              <a:off x="1814" y="3170"/>
              <a:ext cx="76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800"/>
                <a:t>Proceso de instalación</a:t>
              </a:r>
              <a:endParaRPr lang="en-US" altLang="en-US" sz="800"/>
            </a:p>
          </p:txBody>
        </p:sp>
        <p:sp>
          <p:nvSpPr>
            <p:cNvPr id="2087" name="Text Box 41"/>
            <p:cNvSpPr txBox="1">
              <a:spLocks noChangeArrowheads="1"/>
            </p:cNvSpPr>
            <p:nvPr/>
          </p:nvSpPr>
          <p:spPr bwMode="auto">
            <a:xfrm>
              <a:off x="1362" y="3353"/>
              <a:ext cx="53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800"/>
                <a:t>Proceso de operación y soporte</a:t>
              </a:r>
              <a:endParaRPr lang="en-US" altLang="en-US" sz="800"/>
            </a:p>
          </p:txBody>
        </p:sp>
        <p:sp>
          <p:nvSpPr>
            <p:cNvPr id="2088" name="Text Box 42"/>
            <p:cNvSpPr txBox="1">
              <a:spLocks noChangeArrowheads="1"/>
            </p:cNvSpPr>
            <p:nvPr/>
          </p:nvSpPr>
          <p:spPr bwMode="auto">
            <a:xfrm>
              <a:off x="1937" y="3380"/>
              <a:ext cx="5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800"/>
                <a:t>Proceso de Mantenimiento</a:t>
              </a:r>
              <a:endParaRPr lang="en-US" altLang="en-US" sz="800"/>
            </a:p>
          </p:txBody>
        </p:sp>
        <p:sp>
          <p:nvSpPr>
            <p:cNvPr id="2089" name="Text Box 43"/>
            <p:cNvSpPr txBox="1">
              <a:spLocks noChangeArrowheads="1"/>
            </p:cNvSpPr>
            <p:nvPr/>
          </p:nvSpPr>
          <p:spPr bwMode="auto">
            <a:xfrm>
              <a:off x="2459" y="3436"/>
              <a:ext cx="606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800"/>
                <a:t>Proceso de retiro</a:t>
              </a:r>
              <a:endParaRPr lang="en-US" altLang="en-US" sz="800"/>
            </a:p>
          </p:txBody>
        </p:sp>
        <p:sp>
          <p:nvSpPr>
            <p:cNvPr id="2090" name="Rectangle 44"/>
            <p:cNvSpPr>
              <a:spLocks noChangeArrowheads="1"/>
            </p:cNvSpPr>
            <p:nvPr/>
          </p:nvSpPr>
          <p:spPr bwMode="auto">
            <a:xfrm>
              <a:off x="3264" y="2358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91" name="Rectangle 45"/>
            <p:cNvSpPr>
              <a:spLocks noChangeArrowheads="1"/>
            </p:cNvSpPr>
            <p:nvPr/>
          </p:nvSpPr>
          <p:spPr bwMode="auto">
            <a:xfrm>
              <a:off x="3744" y="2358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92" name="Rectangle 47"/>
            <p:cNvSpPr>
              <a:spLocks noChangeArrowheads="1"/>
            </p:cNvSpPr>
            <p:nvPr/>
          </p:nvSpPr>
          <p:spPr bwMode="auto">
            <a:xfrm>
              <a:off x="3216" y="2886"/>
              <a:ext cx="48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93" name="Text Box 49"/>
            <p:cNvSpPr txBox="1">
              <a:spLocks noChangeArrowheads="1"/>
            </p:cNvSpPr>
            <p:nvPr/>
          </p:nvSpPr>
          <p:spPr bwMode="auto">
            <a:xfrm>
              <a:off x="3254" y="2363"/>
              <a:ext cx="44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800"/>
                <a:t>Proceso de verificación y validación</a:t>
              </a:r>
              <a:endParaRPr lang="en-US" altLang="en-US" sz="800"/>
            </a:p>
          </p:txBody>
        </p:sp>
        <p:sp>
          <p:nvSpPr>
            <p:cNvPr id="2094" name="Text Box 50"/>
            <p:cNvSpPr txBox="1">
              <a:spLocks noChangeArrowheads="1"/>
            </p:cNvSpPr>
            <p:nvPr/>
          </p:nvSpPr>
          <p:spPr bwMode="auto">
            <a:xfrm>
              <a:off x="3665" y="2384"/>
              <a:ext cx="58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800"/>
                <a:t>Proceso de gestión de configuración</a:t>
              </a:r>
              <a:endParaRPr lang="en-US" altLang="en-US" sz="800"/>
            </a:p>
          </p:txBody>
        </p:sp>
        <p:sp>
          <p:nvSpPr>
            <p:cNvPr id="2095" name="Text Box 51"/>
            <p:cNvSpPr txBox="1">
              <a:spLocks noChangeArrowheads="1"/>
            </p:cNvSpPr>
            <p:nvPr/>
          </p:nvSpPr>
          <p:spPr bwMode="auto">
            <a:xfrm>
              <a:off x="3171" y="2967"/>
              <a:ext cx="5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800"/>
                <a:t>Proceso de documentación</a:t>
              </a:r>
              <a:endParaRPr lang="en-US" altLang="en-US" sz="800"/>
            </a:p>
          </p:txBody>
        </p:sp>
        <p:sp>
          <p:nvSpPr>
            <p:cNvPr id="2096" name="Rectangle 53"/>
            <p:cNvSpPr>
              <a:spLocks noChangeArrowheads="1"/>
            </p:cNvSpPr>
            <p:nvPr/>
          </p:nvSpPr>
          <p:spPr bwMode="auto">
            <a:xfrm>
              <a:off x="3731" y="2886"/>
              <a:ext cx="48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097" name="Text Box 54"/>
            <p:cNvSpPr txBox="1">
              <a:spLocks noChangeArrowheads="1"/>
            </p:cNvSpPr>
            <p:nvPr/>
          </p:nvSpPr>
          <p:spPr bwMode="auto">
            <a:xfrm>
              <a:off x="3669" y="2962"/>
              <a:ext cx="5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n-US" sz="800"/>
                <a:t>Proceso de formación</a:t>
              </a:r>
              <a:endParaRPr lang="en-US" altLang="en-US" sz="800"/>
            </a:p>
          </p:txBody>
        </p:sp>
        <p:sp>
          <p:nvSpPr>
            <p:cNvPr id="2098" name="Line 55"/>
            <p:cNvSpPr>
              <a:spLocks noChangeShapeType="1"/>
            </p:cNvSpPr>
            <p:nvPr/>
          </p:nvSpPr>
          <p:spPr bwMode="auto">
            <a:xfrm>
              <a:off x="624" y="408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99" name="Line 56"/>
            <p:cNvSpPr>
              <a:spLocks noChangeShapeType="1"/>
            </p:cNvSpPr>
            <p:nvPr/>
          </p:nvSpPr>
          <p:spPr bwMode="auto">
            <a:xfrm flipV="1">
              <a:off x="624" y="35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00" name="Line 58"/>
            <p:cNvSpPr>
              <a:spLocks noChangeShapeType="1"/>
            </p:cNvSpPr>
            <p:nvPr/>
          </p:nvSpPr>
          <p:spPr bwMode="auto">
            <a:xfrm flipV="1">
              <a:off x="3744" y="35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01" name="Line 59"/>
            <p:cNvSpPr>
              <a:spLocks noChangeShapeType="1"/>
            </p:cNvSpPr>
            <p:nvPr/>
          </p:nvSpPr>
          <p:spPr bwMode="auto">
            <a:xfrm>
              <a:off x="2180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02" name="Line 60"/>
            <p:cNvSpPr>
              <a:spLocks noChangeShapeType="1"/>
            </p:cNvSpPr>
            <p:nvPr/>
          </p:nvSpPr>
          <p:spPr bwMode="auto">
            <a:xfrm>
              <a:off x="2688" y="321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03" name="Line 61"/>
            <p:cNvSpPr>
              <a:spLocks noChangeShapeType="1"/>
            </p:cNvSpPr>
            <p:nvPr/>
          </p:nvSpPr>
          <p:spPr bwMode="auto">
            <a:xfrm flipH="1">
              <a:off x="1584" y="321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04" name="Line 62"/>
            <p:cNvSpPr>
              <a:spLocks noChangeShapeType="1"/>
            </p:cNvSpPr>
            <p:nvPr/>
          </p:nvSpPr>
          <p:spPr bwMode="auto">
            <a:xfrm>
              <a:off x="2208" y="331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05" name="Line 63"/>
            <p:cNvSpPr>
              <a:spLocks noChangeShapeType="1"/>
            </p:cNvSpPr>
            <p:nvPr/>
          </p:nvSpPr>
          <p:spPr bwMode="auto">
            <a:xfrm flipH="1">
              <a:off x="1584" y="244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06" name="Line 64"/>
            <p:cNvSpPr>
              <a:spLocks noChangeShapeType="1"/>
            </p:cNvSpPr>
            <p:nvPr/>
          </p:nvSpPr>
          <p:spPr bwMode="auto">
            <a:xfrm>
              <a:off x="1584" y="273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07" name="Line 65"/>
            <p:cNvSpPr>
              <a:spLocks noChangeShapeType="1"/>
            </p:cNvSpPr>
            <p:nvPr/>
          </p:nvSpPr>
          <p:spPr bwMode="auto">
            <a:xfrm>
              <a:off x="57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08" name="Line 66"/>
            <p:cNvSpPr>
              <a:spLocks noChangeShapeType="1"/>
            </p:cNvSpPr>
            <p:nvPr/>
          </p:nvSpPr>
          <p:spPr bwMode="auto">
            <a:xfrm flipV="1">
              <a:off x="672" y="283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09" name="Line 67"/>
            <p:cNvSpPr>
              <a:spLocks noChangeShapeType="1"/>
            </p:cNvSpPr>
            <p:nvPr/>
          </p:nvSpPr>
          <p:spPr bwMode="auto">
            <a:xfrm>
              <a:off x="384" y="28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10" name="Line 69"/>
            <p:cNvSpPr>
              <a:spLocks noChangeShapeType="1"/>
            </p:cNvSpPr>
            <p:nvPr/>
          </p:nvSpPr>
          <p:spPr bwMode="auto">
            <a:xfrm>
              <a:off x="576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11" name="Line 70"/>
            <p:cNvSpPr>
              <a:spLocks noChangeShapeType="1"/>
            </p:cNvSpPr>
            <p:nvPr/>
          </p:nvSpPr>
          <p:spPr bwMode="auto">
            <a:xfrm>
              <a:off x="2160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12" name="Line 71"/>
            <p:cNvSpPr>
              <a:spLocks noChangeShapeType="1"/>
            </p:cNvSpPr>
            <p:nvPr/>
          </p:nvSpPr>
          <p:spPr bwMode="auto">
            <a:xfrm>
              <a:off x="2160" y="216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13" name="Line 72"/>
            <p:cNvSpPr>
              <a:spLocks noChangeShapeType="1"/>
            </p:cNvSpPr>
            <p:nvPr/>
          </p:nvSpPr>
          <p:spPr bwMode="auto">
            <a:xfrm>
              <a:off x="1248" y="177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14" name="Line 73"/>
            <p:cNvSpPr>
              <a:spLocks noChangeShapeType="1"/>
            </p:cNvSpPr>
            <p:nvPr/>
          </p:nvSpPr>
          <p:spPr bwMode="auto">
            <a:xfrm>
              <a:off x="1248" y="336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15" name="Line 74"/>
            <p:cNvSpPr>
              <a:spLocks noChangeShapeType="1"/>
            </p:cNvSpPr>
            <p:nvPr/>
          </p:nvSpPr>
          <p:spPr bwMode="auto">
            <a:xfrm>
              <a:off x="1248" y="177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16" name="Line 75"/>
            <p:cNvSpPr>
              <a:spLocks noChangeShapeType="1"/>
            </p:cNvSpPr>
            <p:nvPr/>
          </p:nvSpPr>
          <p:spPr bwMode="auto">
            <a:xfrm>
              <a:off x="2160" y="29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17" name="Line 77"/>
            <p:cNvSpPr>
              <a:spLocks noChangeShapeType="1"/>
            </p:cNvSpPr>
            <p:nvPr/>
          </p:nvSpPr>
          <p:spPr bwMode="auto">
            <a:xfrm>
              <a:off x="3072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051" name="Text Box 78"/>
          <p:cNvSpPr txBox="1">
            <a:spLocks noChangeArrowheads="1"/>
          </p:cNvSpPr>
          <p:nvPr/>
        </p:nvSpPr>
        <p:spPr bwMode="auto">
          <a:xfrm>
            <a:off x="1676400" y="1066800"/>
            <a:ext cx="347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n-US" sz="1600" b="1" u="sng"/>
              <a:t>Modelo de proceso Software IEEE</a:t>
            </a:r>
            <a:endParaRPr lang="en-US" altLang="en-US" sz="1600"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98</Words>
  <Application>Microsoft Office PowerPoint</Application>
  <PresentationFormat>A4 (210 x 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Presentación de PowerPoint</vt:lpstr>
    </vt:vector>
  </TitlesOfParts>
  <Company>Newgen Results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Jmigheti</dc:creator>
  <cp:lastModifiedBy>Alejandro R</cp:lastModifiedBy>
  <cp:revision>19</cp:revision>
  <dcterms:created xsi:type="dcterms:W3CDTF">2005-04-28T00:45:11Z</dcterms:created>
  <dcterms:modified xsi:type="dcterms:W3CDTF">2015-08-26T22:39:31Z</dcterms:modified>
</cp:coreProperties>
</file>