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87b3b0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587b3b0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587b3b0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587b3b0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87b3b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87b3b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587b3b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587b3b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587b3b0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587b3b0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87b3b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87b3b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587b3b0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587b3b0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87b3b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587b3b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"/>
          <p:cNvGrpSpPr/>
          <p:nvPr/>
        </p:nvGrpSpPr>
        <p:grpSpPr>
          <a:xfrm>
            <a:off x="-11" y="1000670"/>
            <a:ext cx="7314320" cy="3087225"/>
            <a:chOff x="-11" y="1378677"/>
            <a:chExt cx="7314320" cy="4116300"/>
          </a:xfrm>
        </p:grpSpPr>
        <p:sp>
          <p:nvSpPr>
            <p:cNvPr id="63" name="Google Shape;63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0" name="Google Shape;70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78" name="Google Shape;78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9" name="Google Shape;79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85" name="Google Shape;85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esson-pla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" name="Google Shape;32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Google Shape;34;p1"/>
          <p:cNvGrpSpPr/>
          <p:nvPr/>
        </p:nvGrpSpPr>
        <p:grpSpPr>
          <a:xfrm rot="10800000">
            <a:off x="5734187" y="3035894"/>
            <a:ext cx="3409813" cy="2107677"/>
            <a:chOff x="0" y="1494"/>
            <a:chExt cx="3409813" cy="2810236"/>
          </a:xfrm>
        </p:grpSpPr>
        <p:cxnSp>
          <p:nvCxnSpPr>
            <p:cNvPr id="35" name="Google Shape;35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ctrTitle"/>
          </p:nvPr>
        </p:nvSpPr>
        <p:spPr>
          <a:xfrm>
            <a:off x="685800" y="1058871"/>
            <a:ext cx="64008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Ingeniría Software</a:t>
            </a:r>
            <a:endParaRPr/>
          </a:p>
        </p:txBody>
      </p:sp>
      <p:sp>
        <p:nvSpPr>
          <p:cNvPr id="101" name="Google Shape;101;p8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Cátedra de Ingeniería Software - UNLAM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el Software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457200" y="1278525"/>
            <a:ext cx="82731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el conjunto de los programas de cómputo, procedimientos, reglas, documentación y datos asociados, que forman parte de las operaciones de un sistema de computación.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software es: 1- Instrucciones (programas de cómputo) que cuando se ejecutan proporcionan las características, función y desempeño buscados; 2- estructuras de datos que permiten que los programas manipulen en forma adecuada la información, y 3- información descriptiva tanto en papel como en formas virtuales que describen la operación y uso de los programas.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el Software</a:t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278525"/>
            <a:ext cx="77580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software se desarrolla o modifica con intelecto; no se manufactura en el sentido clásico.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software no se “desgasta”.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Aunque la industria se mueve hacia la construcción basada en componentes, la mayor parte del software se construye para un uso individualizado.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“Información”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tienen en común?</a:t>
            </a:r>
            <a:endParaRPr/>
          </a:p>
        </p:txBody>
      </p:sp>
      <p:pic>
        <p:nvPicPr>
          <p:cNvPr descr="Pizza My Heart | by" id="119" name="Google Shape;11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70225"/>
            <a:ext cx="2370037" cy="158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asa veche din Horodnic" id="120" name="Google Shape;12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825" y="2279975"/>
            <a:ext cx="2248097" cy="168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meros años[editar | editar" id="121" name="Google Shape;12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4125" y="3072450"/>
            <a:ext cx="2474900" cy="18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Ingenieria de SW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Método: modo ordenado de proceder para llegar a un resultado o fin determinado, esp. para descubrir la verdad y sistematizar los conocimientos.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Herramienta: instrumento, generalmente de hierro, con que trabajan los artesanos.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Actividad: como el conjunto de tareas o acciones realizadas para lograr un objetivo.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Proceso: 1- acción de proceder. 2- método de ejecutar algunas cosas.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Ingenieria de SW</a:t>
            </a:r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aplicación de un enfoque sistemático, disciplinado y cuantificable al desarrollo, operación (funcionamiento) y mantenimiento del software, es decir, la aplicación de ingeniería al software [IEEE, 1993].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del Software trata del establecimiento de los principios y métodos de la ingeniería a fin de obtener software de modo rentable, que sea fiable y trabaje en máquinas reales [Bauer, 1972]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de Software es el estudio de los principios y metodologías para el desarrollo y mantenimiento de sistemas de software [Zelkovitz, 1978]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543550" y="1350550"/>
            <a:ext cx="6368700" cy="3286500"/>
          </a:xfrm>
          <a:prstGeom prst="roundRect">
            <a:avLst>
              <a:gd fmla="val 7691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Software</a:t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981075" y="1768675"/>
            <a:ext cx="5707500" cy="2703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483500" y="2058725"/>
            <a:ext cx="4962000" cy="2161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877325" y="2342325"/>
            <a:ext cx="4315200" cy="816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877325" y="3168775"/>
            <a:ext cx="4315200" cy="816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57200" y="1395200"/>
            <a:ext cx="47049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Proceso SW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Estructura de Proceso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Actividades Sombrilla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Actividad estructural 1</a:t>
            </a:r>
            <a:endParaRPr/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Tareas 1.1</a:t>
            </a:r>
            <a:endParaRPr/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Tareas 1.2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Actividad estructural 2</a:t>
            </a:r>
            <a:endParaRPr/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Tareas 2.1</a:t>
            </a:r>
            <a:endParaRPr/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Tareas 2.2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417150" y="1418625"/>
            <a:ext cx="8206200" cy="3286500"/>
          </a:xfrm>
          <a:prstGeom prst="roundRect">
            <a:avLst>
              <a:gd fmla="val 6212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Producto - Proceso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272875" y="3706550"/>
            <a:ext cx="2426336" cy="39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69138"/>
                </a:solidFill>
                <a:latin typeface="Arial"/>
              </a:rPr>
              <a:t>Necesidad</a:t>
            </a:r>
          </a:p>
        </p:txBody>
      </p:sp>
      <p:sp>
        <p:nvSpPr>
          <p:cNvPr id="152" name="Google Shape;152;p15"/>
          <p:cNvSpPr txBox="1"/>
          <p:nvPr/>
        </p:nvSpPr>
        <p:spPr>
          <a:xfrm>
            <a:off x="990801" y="3571275"/>
            <a:ext cx="1424400" cy="6504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Organización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728963" y="3571275"/>
            <a:ext cx="1283400" cy="6504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Solución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2594962" y="3744820"/>
            <a:ext cx="4980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flipH="1">
            <a:off x="1608000" y="2293700"/>
            <a:ext cx="5756100" cy="1201200"/>
          </a:xfrm>
          <a:prstGeom prst="curvedDownArrow">
            <a:avLst>
              <a:gd fmla="val 18145" name="adj1"/>
              <a:gd fmla="val 36649" name="adj2"/>
              <a:gd fmla="val 22685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5953688" y="3753950"/>
            <a:ext cx="5208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573500" y="1546850"/>
            <a:ext cx="3883516" cy="3724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AA84F"/>
                </a:solidFill>
                <a:latin typeface="Arial"/>
              </a:rPr>
              <a:t>Marco de Proceso</a:t>
            </a:r>
          </a:p>
        </p:txBody>
      </p:sp>
      <p:sp>
        <p:nvSpPr>
          <p:cNvPr id="158" name="Google Shape;158;p15"/>
          <p:cNvSpPr/>
          <p:nvPr/>
        </p:nvSpPr>
        <p:spPr>
          <a:xfrm>
            <a:off x="3536137" y="2496900"/>
            <a:ext cx="1899823" cy="303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76A5AF"/>
                </a:solidFill>
                <a:latin typeface="Arial"/>
              </a:rPr>
              <a:t>Producto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Ordenando el Caos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457200" y="1278521"/>
            <a:ext cx="82296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Encadenar y ordenar las tareas y actividades.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Ciclos de Vida: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Modelo Cascada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Modelo 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Modelos Incremental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Modelos Evolutivos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5693500" y="195380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6935200" y="2222475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476425" y="2650275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184850" y="3068600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7677200" y="1794675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6215575" y="2890425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6552750" y="152600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6205813" y="2422113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7677200" y="2462625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917500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793850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670200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838200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931175" y="4212750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1041150" y="4316550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979325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32013" y="4125038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3855675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486250" y="1454888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903825" y="42127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