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C4B6136-A5EE-49C1-8F0E-E3F2B30CA1AB}">
  <a:tblStyle styleId="{6C4B6136-A5EE-49C1-8F0E-E3F2B30CA1A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7" name="Google Shape;87;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8" name="Google Shape;88;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Métricas de proyecto:</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Auxiliar la estimación</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Control de calidad</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Valoración de productividad</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Control del proyecto</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Métricas de proceso:</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Productividad</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Aseguramiento de la Calidad</a:t>
            </a:r>
            <a:endParaRPr b="0" i="0" sz="1200" u="none" cap="none" strike="noStrike">
              <a:solidFill>
                <a:schemeClr val="dk1"/>
              </a:solidFill>
              <a:latin typeface="Calibri"/>
              <a:ea typeface="Calibri"/>
              <a:cs typeface="Calibri"/>
              <a:sym typeface="Calibri"/>
            </a:endParaRPr>
          </a:p>
        </p:txBody>
      </p:sp>
      <p:sp>
        <p:nvSpPr>
          <p:cNvPr id="222" name="Google Shape;222;p10: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3" name="Google Shape;223;p1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6" name="Google Shape;266;p1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7" name="Google Shape;267;p1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La pregunta es cómo combinar las métricas que vienen de distintos individuos o proyectos…</a:t>
            </a:r>
            <a:endParaRPr/>
          </a:p>
          <a:p>
            <a:pPr indent="0" lvl="0" marL="0" marR="0" rtl="0" algn="l">
              <a:lnSpc>
                <a:spcPct val="100000"/>
              </a:lnSpc>
              <a:spcBef>
                <a:spcPts val="0"/>
              </a:spcBef>
              <a:spcAft>
                <a:spcPts val="0"/>
              </a:spcAft>
              <a:buClr>
                <a:schemeClr val="dk1"/>
              </a:buClr>
              <a:buSzPts val="1200"/>
              <a:buFont typeface="Calibri"/>
              <a:buNone/>
            </a:pPr>
            <a:r>
              <a:rPr b="0" i="0" lang="es-AR" sz="1200" u="none" cap="none" strike="noStrike">
                <a:solidFill>
                  <a:schemeClr val="dk1"/>
                </a:solidFill>
                <a:latin typeface="Calibri"/>
                <a:ea typeface="Calibri"/>
                <a:cs typeface="Calibri"/>
                <a:sym typeface="Calibri"/>
              </a:rPr>
              <a:t>Sería un error comparar directamente defectos detectados para un proyecto A vs defectos detectados para un proyecto B. Sin embargo, se las medidas se normalizan, es posible crear métricas de software que permitan la comparación con promedios organizacionales mas amplios.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6" name="Google Shape;276;p1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7" name="Google Shape;277;p1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Las métricas de software orientadas a tamaño se derivan al normalizar las medidas de calidad y/o productivadad para considerar el tamño del software que se construyó.</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Ventajas:</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Muy simple de conseguir</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Desventajas:</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Depende del lenguaje de programación</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Los programas bien estructurados y que reutilizan mucho código se ven perjudicados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5" name="Google Shape;305;p1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6" name="Google Shape;306;p1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6" name="Google Shape;316;p1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7" name="Google Shape;317;p1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26" name="Google Shape;326;p1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27" name="Google Shape;327;p1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Aunque muchas medidas de calidad pueden recopilarse, el empuje primario en el nivel del proyecto es medir los errores y los defectos</a:t>
            </a:r>
            <a:endParaRPr/>
          </a:p>
          <a:p>
            <a:pPr indent="-514350" lvl="0" marL="51435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Las métricas derivadas de estas medidas proporcionan un indicio de la efectividad de las actividades de aseguramiento y control de la calidad del software.</a:t>
            </a:r>
            <a:endParaRPr/>
          </a:p>
          <a:p>
            <a:pPr indent="-514350" lvl="0" marL="51435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Métricas posibles derivadas de las medidas:</a:t>
            </a:r>
            <a:endParaRPr/>
          </a:p>
          <a:p>
            <a:pPr indent="-514350" lvl="0" marL="514350" marR="0" rtl="0" algn="l">
              <a:spcBef>
                <a:spcPts val="0"/>
              </a:spcBef>
              <a:spcAft>
                <a:spcPts val="0"/>
              </a:spcAft>
              <a:buClr>
                <a:schemeClr val="dk1"/>
              </a:buClr>
              <a:buSzPts val="1200"/>
              <a:buFont typeface="Calibri"/>
              <a:buAutoNum type="arabicPeriod"/>
            </a:pPr>
            <a:r>
              <a:rPr b="0" i="0" lang="es-AR" sz="1200" u="none" cap="none" strike="noStrike">
                <a:solidFill>
                  <a:schemeClr val="dk1"/>
                </a:solidFill>
                <a:latin typeface="Calibri"/>
                <a:ea typeface="Calibri"/>
                <a:cs typeface="Calibri"/>
                <a:sym typeface="Calibri"/>
              </a:rPr>
              <a:t>Errores de producto operativo por punto de función</a:t>
            </a:r>
            <a:endParaRPr/>
          </a:p>
          <a:p>
            <a:pPr indent="-514350" lvl="0" marL="514350" marR="0" rtl="0" algn="l">
              <a:spcBef>
                <a:spcPts val="0"/>
              </a:spcBef>
              <a:spcAft>
                <a:spcPts val="0"/>
              </a:spcAft>
              <a:buClr>
                <a:schemeClr val="dk1"/>
              </a:buClr>
              <a:buSzPts val="1200"/>
              <a:buFont typeface="Calibri"/>
              <a:buAutoNum type="arabicPeriod"/>
            </a:pPr>
            <a:r>
              <a:rPr b="0" i="0" lang="es-AR" sz="1200" u="none" cap="none" strike="noStrike">
                <a:solidFill>
                  <a:schemeClr val="dk1"/>
                </a:solidFill>
                <a:latin typeface="Calibri"/>
                <a:ea typeface="Calibri"/>
                <a:cs typeface="Calibri"/>
                <a:sym typeface="Calibri"/>
              </a:rPr>
              <a:t>Errores descubiertos por hora de revisión</a:t>
            </a:r>
            <a:endParaRPr/>
          </a:p>
          <a:p>
            <a:pPr indent="-514350" lvl="0" marL="514350" marR="0" rtl="0" algn="l">
              <a:spcBef>
                <a:spcPts val="0"/>
              </a:spcBef>
              <a:spcAft>
                <a:spcPts val="0"/>
              </a:spcAft>
              <a:buClr>
                <a:schemeClr val="dk1"/>
              </a:buClr>
              <a:buSzPts val="1200"/>
              <a:buFont typeface="Calibri"/>
              <a:buAutoNum type="arabicPeriod"/>
            </a:pPr>
            <a:r>
              <a:rPr b="0" i="0" lang="es-AR" sz="1200" u="none" cap="none" strike="noStrike">
                <a:solidFill>
                  <a:schemeClr val="dk1"/>
                </a:solidFill>
                <a:latin typeface="Calibri"/>
                <a:ea typeface="Calibri"/>
                <a:cs typeface="Calibri"/>
                <a:sym typeface="Calibri"/>
              </a:rPr>
              <a:t>Errores descubiertos por prueba por hora</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 Amenza: Probabilidad de ocurrir un ataque</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   Seguridad: Probabilidad de repeler el ataque	</a:t>
            </a:r>
            <a:endParaRPr/>
          </a:p>
        </p:txBody>
      </p:sp>
      <p:sp>
        <p:nvSpPr>
          <p:cNvPr id="336" name="Google Shape;336;p1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37" name="Google Shape;337;p1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Eficiencia de la remoción de defecto es una métrica que nos indica la capacidad del equipo para detectar y corregir errores.</a:t>
            </a:r>
            <a:endParaRPr/>
          </a:p>
          <a:p>
            <a:pPr indent="-514350" lvl="0" marL="51435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Siendo E la cantidad de errores detactado en las distintas etapas de desarrollo, y D los defectos que fueron detectados por el cliente una vez entregado el producto, idealmente el valor ideal de ERD es 1.</a:t>
            </a:r>
            <a:endParaRPr/>
          </a:p>
          <a:p>
            <a:pPr indent="-514350" lvl="0" marL="51435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Sabiendo que nunca va a ser 1 porque D nunca va a ser 0, lo ideal es tratar que ERD al menos tienda a 1 en la medida de lo posible. Notar que cuanto mas errores detecte el equipo de desarrollo, por mas defectos que se encuentren en producción, la eficiencia de remoción de defectos se mantendrá adecuada.</a:t>
            </a:r>
            <a:endParaRPr/>
          </a:p>
        </p:txBody>
      </p:sp>
      <p:sp>
        <p:nvSpPr>
          <p:cNvPr id="347" name="Google Shape;347;p17: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48" name="Google Shape;348;p1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Establecimiento de una línea de referencia</a:t>
            </a:r>
            <a:endParaRPr/>
          </a:p>
          <a:p>
            <a:pPr indent="-514350" lvl="0" marL="51435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La línea de referencia consiste en los datos recopilados a partir de los proyectos de desarrollo de software.</a:t>
            </a:r>
            <a:endParaRPr/>
          </a:p>
          <a:p>
            <a:pPr indent="-514350" lvl="0" marL="51435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Para ser un auxiliar efectivo en el mejoramiento del proceso y/o estimación de costo y esfuerzo los datos de la línea de referencia deben tener los siguientes atributos:</a:t>
            </a:r>
            <a:endParaRPr/>
          </a:p>
          <a:p>
            <a:pPr indent="-514350" lvl="0" marL="514350" marR="0" rtl="0" algn="l">
              <a:spcBef>
                <a:spcPts val="0"/>
              </a:spcBef>
              <a:spcAft>
                <a:spcPts val="0"/>
              </a:spcAft>
              <a:buClr>
                <a:schemeClr val="dk1"/>
              </a:buClr>
              <a:buSzPts val="1200"/>
              <a:buFont typeface="Calibri"/>
              <a:buAutoNum type="arabicParenR"/>
            </a:pPr>
            <a:r>
              <a:rPr b="0" i="0" lang="es-AR" sz="1200" u="none" cap="none" strike="noStrike">
                <a:solidFill>
                  <a:schemeClr val="dk1"/>
                </a:solidFill>
                <a:latin typeface="Calibri"/>
                <a:ea typeface="Calibri"/>
                <a:cs typeface="Calibri"/>
                <a:sym typeface="Calibri"/>
              </a:rPr>
              <a:t>Precisos</a:t>
            </a:r>
            <a:endParaRPr/>
          </a:p>
          <a:p>
            <a:pPr indent="-514350" lvl="0" marL="514350" marR="0" rtl="0" algn="l">
              <a:spcBef>
                <a:spcPts val="0"/>
              </a:spcBef>
              <a:spcAft>
                <a:spcPts val="0"/>
              </a:spcAft>
              <a:buClr>
                <a:schemeClr val="dk1"/>
              </a:buClr>
              <a:buSzPts val="1200"/>
              <a:buFont typeface="Calibri"/>
              <a:buAutoNum type="arabicParenR"/>
            </a:pPr>
            <a:r>
              <a:rPr b="0" i="0" lang="es-AR" sz="1200" u="none" cap="none" strike="noStrike">
                <a:solidFill>
                  <a:schemeClr val="dk1"/>
                </a:solidFill>
                <a:latin typeface="Calibri"/>
                <a:ea typeface="Calibri"/>
                <a:cs typeface="Calibri"/>
                <a:sym typeface="Calibri"/>
              </a:rPr>
              <a:t>Considerar tantos proyectos como sea posible</a:t>
            </a:r>
            <a:endParaRPr/>
          </a:p>
          <a:p>
            <a:pPr indent="-514350" lvl="0" marL="514350" marR="0" rtl="0" algn="l">
              <a:spcBef>
                <a:spcPts val="0"/>
              </a:spcBef>
              <a:spcAft>
                <a:spcPts val="0"/>
              </a:spcAft>
              <a:buClr>
                <a:schemeClr val="dk1"/>
              </a:buClr>
              <a:buSzPts val="1200"/>
              <a:buFont typeface="Calibri"/>
              <a:buAutoNum type="arabicParenR"/>
            </a:pPr>
            <a:r>
              <a:rPr b="0" i="0" lang="es-AR" sz="1200" u="none" cap="none" strike="noStrike">
                <a:solidFill>
                  <a:schemeClr val="dk1"/>
                </a:solidFill>
                <a:latin typeface="Calibri"/>
                <a:ea typeface="Calibri"/>
                <a:cs typeface="Calibri"/>
                <a:sym typeface="Calibri"/>
              </a:rPr>
              <a:t>Consistentes (por ej. Al interpretar una línea de código)</a:t>
            </a:r>
            <a:endParaRPr/>
          </a:p>
          <a:p>
            <a:pPr indent="-514350" lvl="0" marL="514350" marR="0" rtl="0" algn="l">
              <a:spcBef>
                <a:spcPts val="0"/>
              </a:spcBef>
              <a:spcAft>
                <a:spcPts val="0"/>
              </a:spcAft>
              <a:buClr>
                <a:schemeClr val="dk1"/>
              </a:buClr>
              <a:buSzPts val="1200"/>
              <a:buFont typeface="Calibri"/>
              <a:buAutoNum type="arabicParenR"/>
            </a:pPr>
            <a:r>
              <a:rPr b="0" i="0" lang="es-AR" sz="1200" u="none" cap="none" strike="noStrike">
                <a:solidFill>
                  <a:schemeClr val="dk1"/>
                </a:solidFill>
                <a:latin typeface="Calibri"/>
                <a:ea typeface="Calibri"/>
                <a:cs typeface="Calibri"/>
                <a:sym typeface="Calibri"/>
              </a:rPr>
              <a:t>Las aplicaciones deben ser similares al trabajo que debe estimarse</a:t>
            </a:r>
            <a:endParaRPr/>
          </a:p>
        </p:txBody>
      </p:sp>
      <p:sp>
        <p:nvSpPr>
          <p:cNvPr id="358" name="Google Shape;358;p18: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59" name="Google Shape;359;p1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b="0" i="0" sz="570" u="none" cap="none" strike="noStrike">
              <a:solidFill>
                <a:schemeClr val="dk1"/>
              </a:solidFill>
              <a:latin typeface="Calibri"/>
              <a:ea typeface="Calibri"/>
              <a:cs typeface="Calibri"/>
              <a:sym typeface="Calibri"/>
            </a:endParaRPr>
          </a:p>
        </p:txBody>
      </p:sp>
      <p:sp>
        <p:nvSpPr>
          <p:cNvPr id="369" name="Google Shape;369;p1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70" name="Google Shape;370;p1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Un elemento clave de cualquier proceso de ingeniería es la medición. Pueden usarse medidas para entender mejor los atributos de los modelos que se crean y para valorar la calidad de los productos o sistemas sometidos a ingeniería que se construyen. Pero, a diferencia de otras disciplinas de la ingeniería, la del software no esta asentada en las leyes cuantitativas de la física. Mediciones directas, como voltaje, masa, velocidad o temperatura,</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son raras en el mundo del software. Puesto que las mediciones y métricas del software con frecuencia son indirectas, están abiertas a debate.</a:t>
            </a:r>
            <a:endParaRPr b="0" i="0" sz="1200" u="none" cap="none" strike="noStrike">
              <a:solidFill>
                <a:schemeClr val="dk1"/>
              </a:solidFill>
              <a:latin typeface="Calibri"/>
              <a:ea typeface="Calibri"/>
              <a:cs typeface="Calibri"/>
              <a:sym typeface="Calibri"/>
            </a:endParaRPr>
          </a:p>
        </p:txBody>
      </p:sp>
      <p:sp>
        <p:nvSpPr>
          <p:cNvPr id="97" name="Google Shape;97;p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8" name="Google Shape;98;p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b="0" i="0" sz="570" u="none" cap="none" strike="noStrike">
              <a:solidFill>
                <a:schemeClr val="dk1"/>
              </a:solidFill>
              <a:latin typeface="Calibri"/>
              <a:ea typeface="Calibri"/>
              <a:cs typeface="Calibri"/>
              <a:sym typeface="Calibri"/>
            </a:endParaRPr>
          </a:p>
        </p:txBody>
      </p:sp>
      <p:sp>
        <p:nvSpPr>
          <p:cNvPr id="400" name="Google Shape;400;p20: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01" name="Google Shape;401;p2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s-AR" sz="1200" u="none" cap="none" strike="noStrike">
                <a:solidFill>
                  <a:schemeClr val="dk1"/>
                </a:solidFill>
                <a:latin typeface="Calibri"/>
                <a:ea typeface="Calibri"/>
                <a:cs typeface="Calibri"/>
                <a:sym typeface="Calibri"/>
              </a:rPr>
              <a:t>Algunos miembros de la comunidad del software continúan argumentando que el software es “inmensurable” o que los intentos por medir deben posponerse hasta comprender mejor el software y los atributos que deben usarse para describirlo. Esto es un error.</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Aunque los términos </a:t>
            </a:r>
            <a:r>
              <a:rPr b="0" i="1" lang="es-AR" sz="1200" u="none" cap="none" strike="noStrike">
                <a:solidFill>
                  <a:schemeClr val="dk1"/>
                </a:solidFill>
                <a:latin typeface="Calibri"/>
                <a:ea typeface="Calibri"/>
                <a:cs typeface="Calibri"/>
                <a:sym typeface="Calibri"/>
              </a:rPr>
              <a:t>medida, medición y métrica con frecuencia se usan de modo intercambiable, </a:t>
            </a:r>
            <a:r>
              <a:rPr b="0" i="0" lang="es-AR" sz="1200" u="none" cap="none" strike="noStrike">
                <a:solidFill>
                  <a:schemeClr val="dk1"/>
                </a:solidFill>
                <a:latin typeface="Calibri"/>
                <a:ea typeface="Calibri"/>
                <a:cs typeface="Calibri"/>
                <a:sym typeface="Calibri"/>
              </a:rPr>
              <a:t>es importante observar las sutiles diferencias entre ellos. En el contexto de la ingeniería del software</a:t>
            </a:r>
            <a:r>
              <a:rPr lang="es-AR"/>
              <a:t>:</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una </a:t>
            </a:r>
            <a:r>
              <a:rPr b="1" i="1" lang="es-AR" sz="1200" u="none" cap="none" strike="noStrike">
                <a:solidFill>
                  <a:schemeClr val="dk1"/>
                </a:solidFill>
              </a:rPr>
              <a:t>medida </a:t>
            </a:r>
            <a:r>
              <a:rPr b="0" i="1" lang="es-AR" sz="1200" u="none" cap="none" strike="noStrike">
                <a:solidFill>
                  <a:schemeClr val="dk1"/>
                </a:solidFill>
                <a:latin typeface="Calibri"/>
                <a:ea typeface="Calibri"/>
                <a:cs typeface="Calibri"/>
                <a:sym typeface="Calibri"/>
              </a:rPr>
              <a:t>proporciona un indicio cuantitativo de la extensión, cantidad, dimensión, </a:t>
            </a:r>
            <a:r>
              <a:rPr b="0" i="0" lang="es-AR" sz="1200" u="none" cap="none" strike="noStrike">
                <a:solidFill>
                  <a:schemeClr val="dk1"/>
                </a:solidFill>
                <a:latin typeface="Calibri"/>
                <a:ea typeface="Calibri"/>
                <a:cs typeface="Calibri"/>
                <a:sym typeface="Calibri"/>
              </a:rPr>
              <a:t>capacidad o tamaño de algún atributo de un producto o proceso.</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La </a:t>
            </a:r>
            <a:r>
              <a:rPr b="1" i="1" lang="es-AR" sz="1200" u="none" cap="none" strike="noStrike">
                <a:solidFill>
                  <a:schemeClr val="dk1"/>
                </a:solidFill>
              </a:rPr>
              <a:t>medición </a:t>
            </a:r>
            <a:r>
              <a:rPr b="0" i="1" lang="es-AR" sz="1200" u="none" cap="none" strike="noStrike">
                <a:solidFill>
                  <a:schemeClr val="dk1"/>
                </a:solidFill>
                <a:latin typeface="Calibri"/>
                <a:ea typeface="Calibri"/>
                <a:cs typeface="Calibri"/>
                <a:sym typeface="Calibri"/>
              </a:rPr>
              <a:t>es el acto de determinar </a:t>
            </a:r>
            <a:r>
              <a:rPr b="0" i="0" lang="es-AR" sz="1200" u="none" cap="none" strike="noStrike">
                <a:solidFill>
                  <a:schemeClr val="dk1"/>
                </a:solidFill>
                <a:latin typeface="Calibri"/>
                <a:ea typeface="Calibri"/>
                <a:cs typeface="Calibri"/>
                <a:sym typeface="Calibri"/>
              </a:rPr>
              <a:t>una medida. El </a:t>
            </a:r>
            <a:r>
              <a:rPr b="0" i="1" lang="es-AR" sz="1200" u="none" cap="none" strike="noStrike">
                <a:solidFill>
                  <a:schemeClr val="dk1"/>
                </a:solidFill>
                <a:latin typeface="Calibri"/>
                <a:ea typeface="Calibri"/>
                <a:cs typeface="Calibri"/>
                <a:sym typeface="Calibri"/>
              </a:rPr>
              <a:t>IEEE </a:t>
            </a:r>
            <a:r>
              <a:rPr b="0" i="0" lang="es-AR" sz="1200" u="none" cap="none" strike="noStrike">
                <a:solidFill>
                  <a:schemeClr val="dk1"/>
                </a:solidFill>
                <a:latin typeface="Calibri"/>
                <a:ea typeface="Calibri"/>
                <a:cs typeface="Calibri"/>
                <a:sym typeface="Calibri"/>
              </a:rPr>
              <a:t>define </a:t>
            </a:r>
            <a:r>
              <a:rPr b="0" i="1" lang="es-AR" sz="1200" u="none" cap="none" strike="noStrike">
                <a:solidFill>
                  <a:schemeClr val="dk1"/>
                </a:solidFill>
                <a:latin typeface="Calibri"/>
                <a:ea typeface="Calibri"/>
                <a:cs typeface="Calibri"/>
                <a:sym typeface="Calibri"/>
              </a:rPr>
              <a:t>métrica como “una medida cuantitativa del grado en el que un sistema, componente o </a:t>
            </a:r>
            <a:r>
              <a:rPr b="0" i="0" lang="es-AR" sz="1200" u="none" cap="none" strike="noStrike">
                <a:solidFill>
                  <a:schemeClr val="dk1"/>
                </a:solidFill>
                <a:latin typeface="Calibri"/>
                <a:ea typeface="Calibri"/>
                <a:cs typeface="Calibri"/>
                <a:sym typeface="Calibri"/>
              </a:rPr>
              <a:t>proceso posee un atributo determinado”.</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Cuando se ha recolectado un solo punto de datos (por ejemplo, el numero de errores descubiertos dentro de un solo componente de software), se establece una medida. La medición ocurre como resultado de la recolección de uno o mas puntos de datos (por ejemplo, algunas revisiones de componente y pruebas de unidad se investigan para recolectar medidas del numero de errores de cada uno). Una </a:t>
            </a:r>
            <a:r>
              <a:rPr b="1" i="0" lang="es-AR" sz="1200" u="none" cap="none" strike="noStrike">
                <a:solidFill>
                  <a:schemeClr val="dk1"/>
                </a:solidFill>
              </a:rPr>
              <a:t>métrica </a:t>
            </a:r>
            <a:r>
              <a:rPr b="0" i="0" lang="es-AR" sz="1200" u="none" cap="none" strike="noStrike">
                <a:solidFill>
                  <a:schemeClr val="dk1"/>
                </a:solidFill>
                <a:latin typeface="Calibri"/>
                <a:ea typeface="Calibri"/>
                <a:cs typeface="Calibri"/>
                <a:sym typeface="Calibri"/>
              </a:rPr>
              <a:t>de software relaciona en alguna forma las medidas individuales (por ejemplo, el numero promedio de errores que se encuentran por revisión o el</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numero promedio de errores que se encuentran por unidad de prueba).</a:t>
            </a:r>
            <a:endParaRPr/>
          </a:p>
          <a:p>
            <a:pPr indent="0" lvl="0" marL="0" marR="0" rtl="0" algn="l">
              <a:spcBef>
                <a:spcPts val="0"/>
              </a:spcBef>
              <a:spcAft>
                <a:spcPts val="0"/>
              </a:spcAft>
              <a:buNone/>
            </a:pPr>
            <a:r>
              <a:rPr b="1" i="0" lang="es-AR" sz="1200" u="none" cap="none" strike="noStrike">
                <a:solidFill>
                  <a:schemeClr val="dk1"/>
                </a:solidFill>
                <a:latin typeface="Calibri"/>
                <a:ea typeface="Calibri"/>
                <a:cs typeface="Calibri"/>
                <a:sym typeface="Calibri"/>
              </a:rPr>
              <a:t>Un ingeniero de software recolecta medidas y desarrolla métricas de modo que se obtengan indicadores</a:t>
            </a:r>
            <a:r>
              <a:rPr b="0" i="0" lang="es-AR" sz="1200" u="none" cap="none" strike="noStrike">
                <a:solidFill>
                  <a:schemeClr val="dk1"/>
                </a:solidFill>
                <a:latin typeface="Calibri"/>
                <a:ea typeface="Calibri"/>
                <a:cs typeface="Calibri"/>
                <a:sym typeface="Calibri"/>
              </a:rPr>
              <a:t>. Un </a:t>
            </a:r>
            <a:r>
              <a:rPr b="0" i="1" lang="es-AR" sz="1200" u="none" cap="none" strike="noStrike">
                <a:solidFill>
                  <a:schemeClr val="dk1"/>
                </a:solidFill>
                <a:latin typeface="Calibri"/>
                <a:ea typeface="Calibri"/>
                <a:cs typeface="Calibri"/>
                <a:sym typeface="Calibri"/>
              </a:rPr>
              <a:t>indicador es una métrica o combinación de métricas que proporcionan comprensión </a:t>
            </a:r>
            <a:r>
              <a:rPr b="0" i="0" lang="es-AR" sz="1200" u="none" cap="none" strike="noStrike">
                <a:solidFill>
                  <a:schemeClr val="dk1"/>
                </a:solidFill>
                <a:latin typeface="Calibri"/>
                <a:ea typeface="Calibri"/>
                <a:cs typeface="Calibri"/>
                <a:sym typeface="Calibri"/>
              </a:rPr>
              <a:t>acerca del proceso de software, el proyecto de software o el producto en si. Un indicador proporciona comprensión que permite al gerente de proyecto o a los ingenieros de software ajustar el proceso, el proyecto o el producto para hacer mejor las cosas.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7" name="Google Shape;107;p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8" name="Google Shape;108;p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3" name="Google Shape;133;p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4" name="Google Shape;134;p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Por su naturaleza, la ingeniería es una disciplina cuantitativa. Las métricas de producto ayudan a los ingenieros de software a obtener comprensión acerca del </a:t>
            </a:r>
            <a:r>
              <a:rPr b="1" i="0" lang="es-AR" sz="1200" u="none" cap="none" strike="noStrike">
                <a:solidFill>
                  <a:schemeClr val="dk1"/>
                </a:solidFill>
                <a:latin typeface="Calibri"/>
                <a:ea typeface="Calibri"/>
                <a:cs typeface="Calibri"/>
                <a:sym typeface="Calibri"/>
              </a:rPr>
              <a:t>diseño y la construcción del software </a:t>
            </a:r>
            <a:r>
              <a:rPr b="0" i="0" lang="es-AR" sz="1200" u="none" cap="none" strike="noStrike">
                <a:solidFill>
                  <a:schemeClr val="dk1"/>
                </a:solidFill>
                <a:latin typeface="Calibri"/>
                <a:ea typeface="Calibri"/>
                <a:cs typeface="Calibri"/>
                <a:sym typeface="Calibri"/>
              </a:rPr>
              <a:t>que elaboran, al enfocarse en </a:t>
            </a:r>
            <a:r>
              <a:rPr b="1" i="0" lang="es-AR" sz="1200" u="none" cap="none" strike="noStrike">
                <a:solidFill>
                  <a:schemeClr val="dk1"/>
                </a:solidFill>
                <a:latin typeface="Calibri"/>
                <a:ea typeface="Calibri"/>
                <a:cs typeface="Calibri"/>
                <a:sym typeface="Calibri"/>
              </a:rPr>
              <a:t>atributos</a:t>
            </a:r>
            <a:r>
              <a:rPr b="0" i="0" lang="es-AR" sz="1200" u="none" cap="none" strike="noStrike">
                <a:solidFill>
                  <a:schemeClr val="dk1"/>
                </a:solidFill>
                <a:latin typeface="Calibri"/>
                <a:ea typeface="Calibri"/>
                <a:cs typeface="Calibri"/>
                <a:sym typeface="Calibri"/>
              </a:rPr>
              <a:t> mensurables específicos de los productos de trabajo de la ingeniería del software.</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Siempre habrá un elemento cualitativo en la creación del software para computadoras. El problema es que la valoración cualitativa tal vez no sea suficiente. Se necesitan criterios objetivos que ayuden a guiar el diseño de datos, arquitectura, interfaces y componentes.</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Cuando se prueban, es necesaria la guía cuantitativa que ayuda en la selección de los casos de prueba y de sus objetivos. Las métricas de producto proporcionan una base desde donde el análisis, el diseño, la codificación y las pruebas pueden realizarse de manera más objetiva y valorarse de modo más cuantitativo.</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Las </a:t>
            </a:r>
            <a:r>
              <a:rPr lang="es-AR"/>
              <a:t>métricas</a:t>
            </a:r>
            <a:r>
              <a:rPr b="0" i="0" lang="es-AR" sz="1200" u="none" cap="none" strike="noStrike">
                <a:solidFill>
                  <a:schemeClr val="dk1"/>
                </a:solidFill>
                <a:latin typeface="Calibri"/>
                <a:ea typeface="Calibri"/>
                <a:cs typeface="Calibri"/>
                <a:sym typeface="Calibri"/>
              </a:rPr>
              <a:t> de producto presentan las mediciones que pueden usarse para valorar la calidad del producto conforme se somete a ingeniería. Estas mediciones de atributos internos del producto ofrecen una indicacion en tiempo real de la eficacia de los modelos de requerimientos, diseño</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y código, así como de la efectividad de los casos de prueba y de la calidad global del software que se va a construir.</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Es difícil encontrar una métrica que proporcione una medida abarcadora de la complejidad del software</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Se pueden buscar medidas de diferentes atributos internos del programa (modularidad efectiva, independencia funcional, etc), a partir de los cuales se derivan métricas que pueden usarse como indicadores independientes de la calidad de los modelos de requerimientos y diseño</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Se realiza durante las primeras etapas del proceso de software</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Brinda a los ingenieros un mecanismo consistente y objetivo para valorar la calidad</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Busca medir la complejidad del software</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Se basa en medidas de atributos internos</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Esas medidas se derivan en métricas que se pueden usarse como indicadores de calidad para el modelos de requerimientos y el modelo de diseño</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9" name="Google Shape;149;p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0" name="Google Shape;150;p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La </a:t>
            </a:r>
            <a:r>
              <a:rPr b="0" i="1" lang="es-AR" sz="1200" u="none" cap="none" strike="noStrike">
                <a:solidFill>
                  <a:schemeClr val="dk1"/>
                </a:solidFill>
                <a:latin typeface="Calibri"/>
                <a:ea typeface="Calibri"/>
                <a:cs typeface="Calibri"/>
                <a:sym typeface="Calibri"/>
              </a:rPr>
              <a:t>métrica de punto de función (PF) puede usarse de manera efectiva como medio para medir la </a:t>
            </a:r>
            <a:r>
              <a:rPr b="0" i="0" lang="es-AR" sz="1200" u="none" cap="none" strike="noStrike">
                <a:solidFill>
                  <a:schemeClr val="dk1"/>
                </a:solidFill>
                <a:latin typeface="Calibri"/>
                <a:ea typeface="Calibri"/>
                <a:cs typeface="Calibri"/>
                <a:sym typeface="Calibri"/>
              </a:rPr>
              <a:t>funcionalidad que entra a un sistema. Al usar datos históricos, la métrica PF puede entonces usarse para: </a:t>
            </a:r>
            <a:endParaRPr/>
          </a:p>
          <a:p>
            <a:pPr indent="-228600" lvl="0" marL="228600" marR="0" rtl="0" algn="l">
              <a:spcBef>
                <a:spcPts val="0"/>
              </a:spcBef>
              <a:spcAft>
                <a:spcPts val="0"/>
              </a:spcAft>
              <a:buClr>
                <a:schemeClr val="dk1"/>
              </a:buClr>
              <a:buSzPts val="1200"/>
              <a:buFont typeface="Calibri"/>
              <a:buAutoNum type="arabicParenR"/>
            </a:pPr>
            <a:r>
              <a:rPr b="0" i="0" lang="es-AR" sz="1200" u="none" cap="none" strike="noStrike">
                <a:solidFill>
                  <a:schemeClr val="dk1"/>
                </a:solidFill>
                <a:latin typeface="Calibri"/>
                <a:ea typeface="Calibri"/>
                <a:cs typeface="Calibri"/>
                <a:sym typeface="Calibri"/>
              </a:rPr>
              <a:t>estimar el costo o esfuerzo requerido para diseñar, codificar y probar el software </a:t>
            </a:r>
            <a:endParaRPr/>
          </a:p>
          <a:p>
            <a:pPr indent="-228600" lvl="0" marL="228600" marR="0" rtl="0" algn="l">
              <a:spcBef>
                <a:spcPts val="0"/>
              </a:spcBef>
              <a:spcAft>
                <a:spcPts val="0"/>
              </a:spcAft>
              <a:buClr>
                <a:schemeClr val="dk1"/>
              </a:buClr>
              <a:buSzPts val="1200"/>
              <a:buFont typeface="Calibri"/>
              <a:buAutoNum type="arabicParenR"/>
            </a:pPr>
            <a:r>
              <a:rPr b="0" i="0" lang="es-AR" sz="1200" u="none" cap="none" strike="noStrike">
                <a:solidFill>
                  <a:schemeClr val="dk1"/>
                </a:solidFill>
                <a:latin typeface="Calibri"/>
                <a:ea typeface="Calibri"/>
                <a:cs typeface="Calibri"/>
                <a:sym typeface="Calibri"/>
              </a:rPr>
              <a:t>predecir el numero de errores que se encontraran durante las pruebas, y </a:t>
            </a:r>
            <a:endParaRPr/>
          </a:p>
          <a:p>
            <a:pPr indent="-228600" lvl="0" marL="228600" marR="0" rtl="0" algn="l">
              <a:spcBef>
                <a:spcPts val="0"/>
              </a:spcBef>
              <a:spcAft>
                <a:spcPts val="0"/>
              </a:spcAft>
              <a:buClr>
                <a:schemeClr val="dk1"/>
              </a:buClr>
              <a:buSzPts val="1200"/>
              <a:buFont typeface="Calibri"/>
              <a:buAutoNum type="arabicParenR"/>
            </a:pPr>
            <a:r>
              <a:rPr b="0" i="0" lang="es-AR" sz="1200" u="none" cap="none" strike="noStrike">
                <a:solidFill>
                  <a:schemeClr val="dk1"/>
                </a:solidFill>
                <a:latin typeface="Calibri"/>
                <a:ea typeface="Calibri"/>
                <a:cs typeface="Calibri"/>
                <a:sym typeface="Calibri"/>
              </a:rPr>
              <a:t>prever el numero de componentes y/o de líneas fuente proyectadas en el sistema implementado.</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Los puntos de función se derivan usando una relación empírica basada en medidas contables (directas) del dominio de información del software y en valoraciones cualitativas de la complejidad del software. Los valores de dominio de información se definen en la forma siguiente:</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s-AR" sz="1200" u="none" cap="none" strike="noStrike">
                <a:solidFill>
                  <a:schemeClr val="dk1"/>
                </a:solidFill>
                <a:latin typeface="Calibri"/>
                <a:ea typeface="Calibri"/>
                <a:cs typeface="Calibri"/>
                <a:sym typeface="Calibri"/>
              </a:rPr>
              <a:t>Número de entradas externas (EE). Cada </a:t>
            </a:r>
            <a:r>
              <a:rPr b="1" i="1" lang="es-AR" sz="1200" u="none" cap="none" strike="noStrike">
                <a:solidFill>
                  <a:schemeClr val="dk1"/>
                </a:solidFill>
                <a:latin typeface="Calibri"/>
                <a:ea typeface="Calibri"/>
                <a:cs typeface="Calibri"/>
                <a:sym typeface="Calibri"/>
              </a:rPr>
              <a:t>entrada externa se origina de un usuario o se </a:t>
            </a:r>
            <a:r>
              <a:rPr b="0" i="0" lang="es-AR" sz="1200" u="none" cap="none" strike="noStrike">
                <a:solidFill>
                  <a:schemeClr val="dk1"/>
                </a:solidFill>
                <a:latin typeface="Calibri"/>
                <a:ea typeface="Calibri"/>
                <a:cs typeface="Calibri"/>
                <a:sym typeface="Calibri"/>
              </a:rPr>
              <a:t>transmite desde otra aplicación, y proporciona distintos datos orientados a aplicación o información de control. Con frecuencia, las entradas se usan para actualizar </a:t>
            </a:r>
            <a:r>
              <a:rPr b="0" i="1" lang="es-AR" sz="1200" u="none" cap="none" strike="noStrike">
                <a:solidFill>
                  <a:schemeClr val="dk1"/>
                </a:solidFill>
                <a:latin typeface="Calibri"/>
                <a:ea typeface="Calibri"/>
                <a:cs typeface="Calibri"/>
                <a:sym typeface="Calibri"/>
              </a:rPr>
              <a:t>archivos lógicos</a:t>
            </a:r>
            <a:endParaRPr/>
          </a:p>
          <a:p>
            <a:pPr indent="0" lvl="0" marL="0" marR="0" rtl="0" algn="l">
              <a:spcBef>
                <a:spcPts val="0"/>
              </a:spcBef>
              <a:spcAft>
                <a:spcPts val="0"/>
              </a:spcAft>
              <a:buNone/>
            </a:pPr>
            <a:r>
              <a:rPr b="0" i="1" lang="es-AR" sz="1200" u="none" cap="none" strike="noStrike">
                <a:solidFill>
                  <a:schemeClr val="dk1"/>
                </a:solidFill>
                <a:latin typeface="Calibri"/>
                <a:ea typeface="Calibri"/>
                <a:cs typeface="Calibri"/>
                <a:sym typeface="Calibri"/>
              </a:rPr>
              <a:t>internos (ALI). Las entradas deben distinguirse de las consultas, que se cuentan por separado. </a:t>
            </a:r>
            <a:endParaRPr/>
          </a:p>
          <a:p>
            <a:pPr indent="0" lvl="0" marL="0" marR="0" rtl="0" algn="l">
              <a:spcBef>
                <a:spcPts val="0"/>
              </a:spcBef>
              <a:spcAft>
                <a:spcPts val="0"/>
              </a:spcAft>
              <a:buNone/>
            </a:pPr>
            <a:r>
              <a:rPr b="1" i="0" lang="es-AR" sz="1200" u="none" cap="none" strike="noStrike">
                <a:solidFill>
                  <a:schemeClr val="dk1"/>
                </a:solidFill>
                <a:latin typeface="Calibri"/>
                <a:ea typeface="Calibri"/>
                <a:cs typeface="Calibri"/>
                <a:sym typeface="Calibri"/>
              </a:rPr>
              <a:t>Número de salidas externas (SE). Cada </a:t>
            </a:r>
            <a:r>
              <a:rPr b="1" i="1" lang="es-AR" sz="1200" u="none" cap="none" strike="noStrike">
                <a:solidFill>
                  <a:schemeClr val="dk1"/>
                </a:solidFill>
                <a:latin typeface="Calibri"/>
                <a:ea typeface="Calibri"/>
                <a:cs typeface="Calibri"/>
                <a:sym typeface="Calibri"/>
              </a:rPr>
              <a:t>salida externa es datos derivados dentro de la </a:t>
            </a:r>
            <a:r>
              <a:rPr b="0" i="0" lang="es-AR" sz="1200" u="none" cap="none" strike="noStrike">
                <a:solidFill>
                  <a:schemeClr val="dk1"/>
                </a:solidFill>
                <a:latin typeface="Calibri"/>
                <a:ea typeface="Calibri"/>
                <a:cs typeface="Calibri"/>
                <a:sym typeface="Calibri"/>
              </a:rPr>
              <a:t>aplicación que ofrecen información al usuario. En este contexto, salida externa se refiere a reportes, pantallas, mensajes de error, etc. Los items de datos individuales dentro de un reporte</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no se cuentan por separado.</a:t>
            </a:r>
            <a:endParaRPr/>
          </a:p>
          <a:p>
            <a:pPr indent="0" lvl="0" marL="0" marR="0" rtl="0" algn="l">
              <a:spcBef>
                <a:spcPts val="0"/>
              </a:spcBef>
              <a:spcAft>
                <a:spcPts val="0"/>
              </a:spcAft>
              <a:buNone/>
            </a:pPr>
            <a:r>
              <a:rPr b="1" i="0" lang="es-AR" sz="1200" u="none" cap="none" strike="noStrike">
                <a:solidFill>
                  <a:schemeClr val="dk1"/>
                </a:solidFill>
                <a:latin typeface="Calibri"/>
                <a:ea typeface="Calibri"/>
                <a:cs typeface="Calibri"/>
                <a:sym typeface="Calibri"/>
              </a:rPr>
              <a:t>Número de consultas externas (CE). Una </a:t>
            </a:r>
            <a:r>
              <a:rPr b="1" i="1" lang="es-AR" sz="1200" u="none" cap="none" strike="noStrike">
                <a:solidFill>
                  <a:schemeClr val="dk1"/>
                </a:solidFill>
                <a:latin typeface="Calibri"/>
                <a:ea typeface="Calibri"/>
                <a:cs typeface="Calibri"/>
                <a:sym typeface="Calibri"/>
              </a:rPr>
              <a:t>consulta externa se define como una entrada </a:t>
            </a:r>
            <a:r>
              <a:rPr b="0" i="0" lang="es-AR" sz="1200" u="none" cap="none" strike="noStrike">
                <a:solidFill>
                  <a:schemeClr val="dk1"/>
                </a:solidFill>
                <a:latin typeface="Calibri"/>
                <a:ea typeface="Calibri"/>
                <a:cs typeface="Calibri"/>
                <a:sym typeface="Calibri"/>
              </a:rPr>
              <a:t>en linea que da como resultado la generación de alguna respuesta de software inmediata en la forma de una salida en línea (con frecuencia recuperada de un ALI).</a:t>
            </a:r>
            <a:endParaRPr/>
          </a:p>
          <a:p>
            <a:pPr indent="0" lvl="0" marL="0" marR="0" rtl="0" algn="l">
              <a:spcBef>
                <a:spcPts val="0"/>
              </a:spcBef>
              <a:spcAft>
                <a:spcPts val="0"/>
              </a:spcAft>
              <a:buNone/>
            </a:pPr>
            <a:r>
              <a:rPr b="1" i="0" lang="es-AR" sz="1200" u="none" cap="none" strike="noStrike">
                <a:solidFill>
                  <a:schemeClr val="dk1"/>
                </a:solidFill>
                <a:latin typeface="Calibri"/>
                <a:ea typeface="Calibri"/>
                <a:cs typeface="Calibri"/>
                <a:sym typeface="Calibri"/>
              </a:rPr>
              <a:t>Número de archivos lógicos internos (ALI). Cada </a:t>
            </a:r>
            <a:r>
              <a:rPr b="1" i="1" lang="es-AR" sz="1200" u="none" cap="none" strike="noStrike">
                <a:solidFill>
                  <a:schemeClr val="dk1"/>
                </a:solidFill>
                <a:latin typeface="Calibri"/>
                <a:ea typeface="Calibri"/>
                <a:cs typeface="Calibri"/>
                <a:sym typeface="Calibri"/>
              </a:rPr>
              <a:t>archivo lógico interno es un agrupamiento </a:t>
            </a:r>
            <a:r>
              <a:rPr b="0" i="0" lang="es-AR" sz="1200" u="none" cap="none" strike="noStrike">
                <a:solidFill>
                  <a:schemeClr val="dk1"/>
                </a:solidFill>
                <a:latin typeface="Calibri"/>
                <a:ea typeface="Calibri"/>
                <a:cs typeface="Calibri"/>
                <a:sym typeface="Calibri"/>
              </a:rPr>
              <a:t>lógico de datos que reside dentro de la frontera de la aplicación y se mantiene mediante entradas externas.</a:t>
            </a:r>
            <a:endParaRPr/>
          </a:p>
          <a:p>
            <a:pPr indent="0" lvl="0" marL="0" marR="0" rtl="0" algn="l">
              <a:spcBef>
                <a:spcPts val="0"/>
              </a:spcBef>
              <a:spcAft>
                <a:spcPts val="0"/>
              </a:spcAft>
              <a:buNone/>
            </a:pPr>
            <a:r>
              <a:rPr b="1" i="0" lang="es-AR" sz="1200" u="none" cap="none" strike="noStrike">
                <a:solidFill>
                  <a:schemeClr val="dk1"/>
                </a:solidFill>
                <a:latin typeface="Calibri"/>
                <a:ea typeface="Calibri"/>
                <a:cs typeface="Calibri"/>
                <a:sym typeface="Calibri"/>
              </a:rPr>
              <a:t>Número de archivos de interfaz externos (AIE). Cada </a:t>
            </a:r>
            <a:r>
              <a:rPr b="1" i="1" lang="es-AR" sz="1200" u="none" cap="none" strike="noStrike">
                <a:solidFill>
                  <a:schemeClr val="dk1"/>
                </a:solidFill>
                <a:latin typeface="Calibri"/>
                <a:ea typeface="Calibri"/>
                <a:cs typeface="Calibri"/>
                <a:sym typeface="Calibri"/>
              </a:rPr>
              <a:t>archivo de interfaz externo es un </a:t>
            </a:r>
            <a:r>
              <a:rPr b="0" i="0" lang="es-AR" sz="1200" u="none" cap="none" strike="noStrike">
                <a:solidFill>
                  <a:schemeClr val="dk1"/>
                </a:solidFill>
                <a:latin typeface="Calibri"/>
                <a:ea typeface="Calibri"/>
                <a:cs typeface="Calibri"/>
                <a:sym typeface="Calibri"/>
              </a:rPr>
              <a:t>agrupamiento lógico de datos que reside fuera de la aplicación, pero que proporciona información que puede usar la aplicación.</a:t>
            </a:r>
            <a:endParaRPr b="1" i="0" sz="1200" u="none" cap="none" strike="noStrike">
              <a:solidFill>
                <a:schemeClr val="dk1"/>
              </a:solidFill>
              <a:latin typeface="Calibri"/>
              <a:ea typeface="Calibri"/>
              <a:cs typeface="Calibri"/>
              <a:sym typeface="Calibri"/>
            </a:endParaRPr>
          </a:p>
        </p:txBody>
      </p:sp>
      <p:sp>
        <p:nvSpPr>
          <p:cNvPr id="159" name="Google Shape;159;p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0" name="Google Shape;160;p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s-AR" sz="1200" u="none" cap="none" strike="noStrike">
                <a:solidFill>
                  <a:schemeClr val="dk1"/>
                </a:solidFill>
                <a:latin typeface="Calibri"/>
                <a:ea typeface="Calibri"/>
                <a:cs typeface="Calibri"/>
                <a:sym typeface="Calibri"/>
              </a:rPr>
              <a:t>nr: Requerimientos en una especificación</a:t>
            </a:r>
            <a:endParaRPr/>
          </a:p>
          <a:p>
            <a:pPr indent="0" lvl="0" marL="0" marR="0" rtl="0" algn="l">
              <a:spcBef>
                <a:spcPts val="0"/>
              </a:spcBef>
              <a:spcAft>
                <a:spcPts val="0"/>
              </a:spcAft>
              <a:buNone/>
            </a:pPr>
            <a:r>
              <a:rPr b="1" i="0" lang="es-AR" sz="1200" u="none" cap="none" strike="noStrike">
                <a:solidFill>
                  <a:schemeClr val="dk1"/>
                </a:solidFill>
                <a:latin typeface="Calibri"/>
                <a:ea typeface="Calibri"/>
                <a:cs typeface="Calibri"/>
                <a:sym typeface="Calibri"/>
              </a:rPr>
              <a:t>nf: Requerimientos funcionales</a:t>
            </a:r>
            <a:endParaRPr/>
          </a:p>
          <a:p>
            <a:pPr indent="0" lvl="0" marL="0" marR="0" rtl="0" algn="l">
              <a:spcBef>
                <a:spcPts val="0"/>
              </a:spcBef>
              <a:spcAft>
                <a:spcPts val="0"/>
              </a:spcAft>
              <a:buNone/>
            </a:pPr>
            <a:r>
              <a:rPr b="1" i="0" lang="es-AR" sz="1200" u="none" cap="none" strike="noStrike">
                <a:solidFill>
                  <a:schemeClr val="dk1"/>
                </a:solidFill>
                <a:latin typeface="Calibri"/>
                <a:ea typeface="Calibri"/>
                <a:cs typeface="Calibri"/>
                <a:sym typeface="Calibri"/>
              </a:rPr>
              <a:t>nnf: Requerimientos no funcionales (por ejemplo rendimiento)</a:t>
            </a:r>
            <a:endParaRPr/>
          </a:p>
          <a:p>
            <a:pPr indent="0" lvl="0" marL="0" marR="0" rtl="0" algn="l">
              <a:spcBef>
                <a:spcPts val="0"/>
              </a:spcBef>
              <a:spcAft>
                <a:spcPts val="0"/>
              </a:spcAft>
              <a:buNone/>
            </a:pPr>
            <a:r>
              <a:rPr b="1" i="0" lang="es-AR" sz="1200" u="none" cap="none" strike="noStrike">
                <a:solidFill>
                  <a:schemeClr val="dk1"/>
                </a:solidFill>
                <a:latin typeface="Calibri"/>
                <a:ea typeface="Calibri"/>
                <a:cs typeface="Calibri"/>
                <a:sym typeface="Calibri"/>
              </a:rPr>
              <a:t>Q: Especificidad</a:t>
            </a:r>
            <a:endParaRPr/>
          </a:p>
          <a:p>
            <a:pPr indent="0" lvl="0" marL="0" marR="0" rtl="0" algn="l">
              <a:spcBef>
                <a:spcPts val="0"/>
              </a:spcBef>
              <a:spcAft>
                <a:spcPts val="0"/>
              </a:spcAft>
              <a:buNone/>
            </a:pPr>
            <a:r>
              <a:rPr b="1" i="0" lang="es-AR" sz="1200" u="none" cap="none" strike="noStrike">
                <a:solidFill>
                  <a:schemeClr val="dk1"/>
                </a:solidFill>
                <a:latin typeface="Calibri"/>
                <a:ea typeface="Calibri"/>
                <a:cs typeface="Calibri"/>
                <a:sym typeface="Calibri"/>
              </a:rPr>
              <a:t>nui: Números de requerimientos para los cuales los revisores tienen interpretación idénticas.</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p:txBody>
      </p:sp>
      <p:sp>
        <p:nvSpPr>
          <p:cNvPr id="171" name="Google Shape;171;p7: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2" name="Google Shape;172;p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p:txBody>
      </p:sp>
      <p:sp>
        <p:nvSpPr>
          <p:cNvPr id="184" name="Google Shape;184;p8: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5" name="Google Shape;185;p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La medición permite ganar comprensión acerca del proceso y del proyecto, al proporcionar un mecanismo de evaluación objetiva.</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La medición puede aplicarse al proceso de software con la intención de mejorarlo de manera continua. Puede usarse a través de un proyecto de software para auxiliar en estimación, control de calidad, valoración de productividad y control de proyecto. Finalmente, la medición pueden usarla los ingenieros del software para ayudar en la valoración de la calidad de los productos de trabajo y auxiliar en la toma de decisiones tácticas conforme avanza un proyecto.</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Dentro del contexto del proceso de software y de los proyectos que se realizan usando a aquél, un equipo de software está preocupado principalmente por la productividad y por las métricas de calidad: medidas de “salidas” de desarrollo de software como función del esfuerzo y el tiempo aplicado y medidas de la “aptitud para el uso” de los productos operativos que se producen. Con propósitos de planificación y estimación, el interés es histórico. ¿Cuál fue la productividad en el desarrollo de software en proyectos anteriores? ¿Cuál la calidad del software que se produjo? ¿Cómo pueden extrapolarse al presente los datos de productividad y calidad anteriores? ¿Cómo pueden las mediciones ayudar a planificar y a estimar con más precisión?</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Razones por las que se mide:</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1) para </a:t>
            </a:r>
            <a:r>
              <a:rPr b="0" i="1" lang="es-AR" sz="1200" u="none" cap="none" strike="noStrike">
                <a:solidFill>
                  <a:schemeClr val="dk1"/>
                </a:solidFill>
                <a:latin typeface="Calibri"/>
                <a:ea typeface="Calibri"/>
                <a:cs typeface="Calibri"/>
                <a:sym typeface="Calibri"/>
              </a:rPr>
              <a:t>caracterizar un esfuerzo y obtener comprensión “de los </a:t>
            </a:r>
            <a:r>
              <a:rPr b="0" i="0" lang="es-AR" sz="1200" u="none" cap="none" strike="noStrike">
                <a:solidFill>
                  <a:schemeClr val="dk1"/>
                </a:solidFill>
                <a:latin typeface="Calibri"/>
                <a:ea typeface="Calibri"/>
                <a:cs typeface="Calibri"/>
                <a:sym typeface="Calibri"/>
              </a:rPr>
              <a:t>procesos, productos, recursos y entornos, y establecer </a:t>
            </a:r>
            <a:r>
              <a:rPr b="1" i="0" lang="es-AR" sz="1200" u="none" cap="none" strike="noStrike">
                <a:solidFill>
                  <a:schemeClr val="dk1"/>
                </a:solidFill>
                <a:latin typeface="Calibri"/>
                <a:ea typeface="Calibri"/>
                <a:cs typeface="Calibri"/>
                <a:sym typeface="Calibri"/>
              </a:rPr>
              <a:t>líneas de referencia </a:t>
            </a:r>
            <a:r>
              <a:rPr b="0" i="0" lang="es-AR" sz="1200" u="none" cap="none" strike="noStrike">
                <a:solidFill>
                  <a:schemeClr val="dk1"/>
                </a:solidFill>
                <a:latin typeface="Calibri"/>
                <a:ea typeface="Calibri"/>
                <a:cs typeface="Calibri"/>
                <a:sym typeface="Calibri"/>
              </a:rPr>
              <a:t>para comparar con valoraciones futuras”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2) para </a:t>
            </a:r>
            <a:r>
              <a:rPr b="0" i="1" lang="es-AR" sz="1200" u="none" cap="none" strike="noStrike">
                <a:solidFill>
                  <a:schemeClr val="dk1"/>
                </a:solidFill>
                <a:latin typeface="Calibri"/>
                <a:ea typeface="Calibri"/>
                <a:cs typeface="Calibri"/>
                <a:sym typeface="Calibri"/>
              </a:rPr>
              <a:t>evaluar y “determinar el estado de avance con respecto a los planes”</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3) para </a:t>
            </a:r>
            <a:r>
              <a:rPr b="0" i="1" lang="es-AR" sz="1200" u="none" cap="none" strike="noStrike">
                <a:solidFill>
                  <a:schemeClr val="dk1"/>
                </a:solidFill>
                <a:latin typeface="Calibri"/>
                <a:ea typeface="Calibri"/>
                <a:cs typeface="Calibri"/>
                <a:sym typeface="Calibri"/>
              </a:rPr>
              <a:t>predecir al “obtener comprensión de las relaciones entre procesos y productos, y </a:t>
            </a:r>
            <a:r>
              <a:rPr b="0" i="0" lang="es-AR" sz="1200" u="none" cap="none" strike="noStrike">
                <a:solidFill>
                  <a:schemeClr val="dk1"/>
                </a:solidFill>
                <a:latin typeface="Calibri"/>
                <a:ea typeface="Calibri"/>
                <a:cs typeface="Calibri"/>
                <a:sym typeface="Calibri"/>
              </a:rPr>
              <a:t>construir modelos de dichas relaciones”</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4) para </a:t>
            </a:r>
            <a:r>
              <a:rPr b="0" i="1" lang="es-AR" sz="1200" u="none" cap="none" strike="noStrike">
                <a:solidFill>
                  <a:schemeClr val="dk1"/>
                </a:solidFill>
                <a:latin typeface="Calibri"/>
                <a:ea typeface="Calibri"/>
                <a:cs typeface="Calibri"/>
                <a:sym typeface="Calibri"/>
              </a:rPr>
              <a:t>mejorar al “identificar barricadas, causas raíz, </a:t>
            </a:r>
            <a:r>
              <a:rPr b="0" i="0" lang="es-AR" sz="1200" u="none" cap="none" strike="noStrike">
                <a:solidFill>
                  <a:schemeClr val="dk1"/>
                </a:solidFill>
                <a:latin typeface="Calibri"/>
                <a:ea typeface="Calibri"/>
                <a:cs typeface="Calibri"/>
                <a:sym typeface="Calibri"/>
              </a:rPr>
              <a:t>ineficiencias y otras oportunidades para mejorar la calidad del producto y el desempeño del proceso”.</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La medición es una herramienta administrativa. Si se realiza adecuadamente, ofrece entendimiento</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al gerente de un proyecto. Y, como resultado, lo auxilia a él y al equipo de software</a:t>
            </a:r>
            <a:endParaRPr/>
          </a:p>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para tomar decisiones que conducirán hacia un proyecto exitoso </a:t>
            </a:r>
            <a:endParaRPr b="0" i="0" sz="1200" u="none" cap="none" strike="noStrike">
              <a:solidFill>
                <a:schemeClr val="dk1"/>
              </a:solidFill>
              <a:latin typeface="Calibri"/>
              <a:ea typeface="Calibri"/>
              <a:cs typeface="Calibri"/>
              <a:sym typeface="Calibri"/>
            </a:endParaRPr>
          </a:p>
        </p:txBody>
      </p:sp>
      <p:sp>
        <p:nvSpPr>
          <p:cNvPr id="196" name="Google Shape;196;p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7" name="Google Shape;197;p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3"/>
          <p:cNvSpPr txBox="1"/>
          <p:nvPr>
            <p:ph type="ctrTitle"/>
          </p:nvPr>
        </p:nvSpPr>
        <p:spPr>
          <a:xfrm>
            <a:off x="2272937" y="1506556"/>
            <a:ext cx="8595360" cy="318182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0" i="0" lang="es-AR" sz="5400" u="none" cap="none" strike="noStrike">
                <a:solidFill>
                  <a:schemeClr val="dk1"/>
                </a:solidFill>
                <a:latin typeface="Calibri"/>
                <a:ea typeface="Calibri"/>
                <a:cs typeface="Calibri"/>
                <a:sym typeface="Calibri"/>
              </a:rPr>
              <a:t>Introducción a la administración de proyectos</a:t>
            </a:r>
            <a:br>
              <a:rPr b="0" i="0" lang="es-AR" sz="5400" u="none" cap="none" strike="noStrike">
                <a:solidFill>
                  <a:schemeClr val="dk1"/>
                </a:solidFill>
                <a:latin typeface="Calibri"/>
                <a:ea typeface="Calibri"/>
                <a:cs typeface="Calibri"/>
                <a:sym typeface="Calibri"/>
              </a:rPr>
            </a:br>
            <a:br>
              <a:rPr b="0" i="0" lang="es-AR" sz="5400" u="none" cap="none" strike="noStrike">
                <a:solidFill>
                  <a:schemeClr val="dk1"/>
                </a:solidFill>
                <a:latin typeface="Calibri"/>
                <a:ea typeface="Calibri"/>
                <a:cs typeface="Calibri"/>
                <a:sym typeface="Calibri"/>
              </a:rPr>
            </a:br>
            <a:r>
              <a:rPr b="0" i="0" lang="es-AR" sz="5400" u="none" cap="none" strike="noStrike">
                <a:solidFill>
                  <a:schemeClr val="dk1"/>
                </a:solidFill>
                <a:latin typeface="Calibri"/>
                <a:ea typeface="Calibri"/>
                <a:cs typeface="Calibri"/>
                <a:sym typeface="Calibri"/>
              </a:rPr>
              <a:t>Métricas</a:t>
            </a:r>
            <a:endParaRPr b="0" i="0" sz="5400" u="none" cap="none" strike="noStrike">
              <a:solidFill>
                <a:schemeClr val="dk1"/>
              </a:solidFill>
              <a:latin typeface="Calibri"/>
              <a:ea typeface="Calibri"/>
              <a:cs typeface="Calibri"/>
              <a:sym typeface="Calibri"/>
            </a:endParaRPr>
          </a:p>
        </p:txBody>
      </p:sp>
      <p:sp>
        <p:nvSpPr>
          <p:cNvPr id="91" name="Google Shape;91;p13"/>
          <p:cNvSpPr txBox="1"/>
          <p:nvPr>
            <p:ph idx="1" type="subTitle"/>
          </p:nvPr>
        </p:nvSpPr>
        <p:spPr>
          <a:xfrm>
            <a:off x="2220686" y="5004262"/>
            <a:ext cx="8647611" cy="926275"/>
          </a:xfrm>
          <a:prstGeom prst="rect">
            <a:avLst/>
          </a:prstGeom>
          <a:noFill/>
          <a:ln>
            <a:noFill/>
          </a:ln>
        </p:spPr>
        <p:txBody>
          <a:bodyPr anchorCtr="0" anchor="t" bIns="45700" lIns="91425" spcFirstLastPara="1" rIns="91425" wrap="square" tIns="45700">
            <a:noAutofit/>
          </a:bodyPr>
          <a:lstStyle/>
          <a:p>
            <a:pPr indent="0" lvl="0" marL="0" marR="0" rtl="0" algn="ctr">
              <a:lnSpc>
                <a:spcPct val="70000"/>
              </a:lnSpc>
              <a:spcBef>
                <a:spcPts val="0"/>
              </a:spcBef>
              <a:spcAft>
                <a:spcPts val="0"/>
              </a:spcAft>
              <a:buClr>
                <a:schemeClr val="dk1"/>
              </a:buClr>
              <a:buSzPts val="1760"/>
              <a:buFont typeface="Arial"/>
              <a:buNone/>
            </a:pPr>
            <a:r>
              <a:t/>
            </a:r>
            <a:endParaRPr b="0" i="0" sz="1760" u="none" cap="none" strike="noStrike">
              <a:solidFill>
                <a:schemeClr val="dk1"/>
              </a:solidFill>
              <a:latin typeface="Calibri"/>
              <a:ea typeface="Calibri"/>
              <a:cs typeface="Calibri"/>
              <a:sym typeface="Calibri"/>
            </a:endParaRPr>
          </a:p>
          <a:p>
            <a:pPr indent="0" lvl="0" marL="0" marR="0" rtl="0" algn="ctr">
              <a:lnSpc>
                <a:spcPct val="70000"/>
              </a:lnSpc>
              <a:spcBef>
                <a:spcPts val="1000"/>
              </a:spcBef>
              <a:spcAft>
                <a:spcPts val="0"/>
              </a:spcAft>
              <a:buClr>
                <a:schemeClr val="dk1"/>
              </a:buClr>
              <a:buSzPts val="1760"/>
              <a:buFont typeface="Arial"/>
              <a:buNone/>
            </a:pPr>
            <a:r>
              <a:rPr b="0" i="0" lang="es-AR" sz="1760" u="none" cap="none" strike="noStrike">
                <a:solidFill>
                  <a:schemeClr val="dk1"/>
                </a:solidFill>
                <a:latin typeface="Calibri"/>
                <a:ea typeface="Calibri"/>
                <a:cs typeface="Calibri"/>
                <a:sym typeface="Calibri"/>
              </a:rPr>
              <a:t>Alejandro Ramos</a:t>
            </a:r>
            <a:endParaRPr/>
          </a:p>
          <a:p>
            <a:pPr indent="0" lvl="0" marL="0" marR="0" rtl="0" algn="ctr">
              <a:lnSpc>
                <a:spcPct val="70000"/>
              </a:lnSpc>
              <a:spcBef>
                <a:spcPts val="1000"/>
              </a:spcBef>
              <a:spcAft>
                <a:spcPts val="0"/>
              </a:spcAft>
              <a:buClr>
                <a:schemeClr val="dk1"/>
              </a:buClr>
              <a:buSzPts val="1760"/>
              <a:buFont typeface="Arial"/>
              <a:buNone/>
            </a:pPr>
            <a:r>
              <a:rPr b="0" i="0" lang="es-AR" sz="1760" u="none" cap="none" strike="noStrike">
                <a:solidFill>
                  <a:schemeClr val="dk1"/>
                </a:solidFill>
                <a:latin typeface="Calibri"/>
                <a:ea typeface="Calibri"/>
                <a:cs typeface="Calibri"/>
                <a:sym typeface="Calibri"/>
              </a:rPr>
              <a:t>Juan Manuel Monteagudo</a:t>
            </a:r>
            <a:endParaRPr b="0" i="0" sz="1760" u="none" cap="none" strike="noStrike">
              <a:solidFill>
                <a:schemeClr val="dk1"/>
              </a:solidFill>
              <a:latin typeface="Calibri"/>
              <a:ea typeface="Calibri"/>
              <a:cs typeface="Calibri"/>
              <a:sym typeface="Calibri"/>
            </a:endParaRPr>
          </a:p>
        </p:txBody>
      </p:sp>
      <p:sp>
        <p:nvSpPr>
          <p:cNvPr id="92" name="Google Shape;9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b="1" i="0" sz="1600" u="none" cap="none" strike="noStrike">
              <a:solidFill>
                <a:srgbClr val="888888"/>
              </a:solidFill>
              <a:latin typeface="Calibri"/>
              <a:ea typeface="Calibri"/>
              <a:cs typeface="Calibri"/>
              <a:sym typeface="Calibri"/>
            </a:endParaRPr>
          </a:p>
        </p:txBody>
      </p:sp>
      <p:pic>
        <p:nvPicPr>
          <p:cNvPr id="93" name="Google Shape;93;p13"/>
          <p:cNvPicPr preferRelativeResize="0"/>
          <p:nvPr/>
        </p:nvPicPr>
        <p:blipFill rotWithShape="1">
          <a:blip r:embed="rId3">
            <a:alphaModFix/>
          </a:blip>
          <a:srcRect b="0" l="0" r="0" t="0"/>
          <a:stretch/>
        </p:blipFill>
        <p:spPr>
          <a:xfrm>
            <a:off x="0" y="0"/>
            <a:ext cx="12192000" cy="1190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2"/>
          <p:cNvSpPr txBox="1"/>
          <p:nvPr>
            <p:ph type="ctrTitle"/>
          </p:nvPr>
        </p:nvSpPr>
        <p:spPr>
          <a:xfrm>
            <a:off x="2094807" y="1506556"/>
            <a:ext cx="9160626" cy="53163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0" i="0" lang="es-AR" sz="5400" u="none" cap="none" strike="noStrike">
                <a:solidFill>
                  <a:schemeClr val="dk1"/>
                </a:solidFill>
                <a:latin typeface="Calibri"/>
                <a:ea typeface="Calibri"/>
                <a:cs typeface="Calibri"/>
                <a:sym typeface="Calibri"/>
              </a:rPr>
              <a:t>Métricas de proceso y proyecto</a:t>
            </a:r>
            <a:endParaRPr b="0" i="0" sz="5400" u="none" cap="none" strike="noStrike">
              <a:solidFill>
                <a:schemeClr val="dk1"/>
              </a:solidFill>
              <a:latin typeface="Calibri"/>
              <a:ea typeface="Calibri"/>
              <a:cs typeface="Calibri"/>
              <a:sym typeface="Calibri"/>
            </a:endParaRPr>
          </a:p>
        </p:txBody>
      </p:sp>
      <p:grpSp>
        <p:nvGrpSpPr>
          <p:cNvPr id="226" name="Google Shape;226;p22"/>
          <p:cNvGrpSpPr/>
          <p:nvPr/>
        </p:nvGrpSpPr>
        <p:grpSpPr>
          <a:xfrm>
            <a:off x="4657395" y="2111852"/>
            <a:ext cx="2672163" cy="4305152"/>
            <a:chOff x="4441263" y="419"/>
            <a:chExt cx="2672163" cy="4305152"/>
          </a:xfrm>
        </p:grpSpPr>
        <p:sp>
          <p:nvSpPr>
            <p:cNvPr id="227" name="Google Shape;227;p22"/>
            <p:cNvSpPr/>
            <p:nvPr/>
          </p:nvSpPr>
          <p:spPr>
            <a:xfrm>
              <a:off x="4441263" y="419"/>
              <a:ext cx="1187628" cy="593814"/>
            </a:xfrm>
            <a:prstGeom prst="roundRect">
              <a:avLst>
                <a:gd fmla="val 10000"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txBox="1"/>
            <p:nvPr/>
          </p:nvSpPr>
          <p:spPr>
            <a:xfrm>
              <a:off x="4441263" y="419"/>
              <a:ext cx="1187628" cy="593814"/>
            </a:xfrm>
            <a:prstGeom prst="rect">
              <a:avLst/>
            </a:prstGeom>
            <a:noFill/>
            <a:ln>
              <a:noFill/>
            </a:ln>
          </p:spPr>
          <p:txBody>
            <a:bodyPr anchorCtr="0" anchor="ctr" bIns="22850" lIns="34275" spcFirstLastPara="1" rIns="34275" wrap="square" tIns="22850">
              <a:noAutofit/>
            </a:bodyPr>
            <a:lstStyle/>
            <a:p>
              <a:pPr indent="0" lvl="0" marL="0" marR="0" rtl="0" algn="ctr">
                <a:lnSpc>
                  <a:spcPct val="90000"/>
                </a:lnSpc>
                <a:spcBef>
                  <a:spcPts val="0"/>
                </a:spcBef>
                <a:spcAft>
                  <a:spcPts val="0"/>
                </a:spcAft>
                <a:buNone/>
              </a:pPr>
              <a:r>
                <a:rPr b="0" i="0" lang="es-AR" sz="1800" u="none" cap="none" strike="noStrike">
                  <a:solidFill>
                    <a:schemeClr val="lt1"/>
                  </a:solidFill>
                  <a:latin typeface="Calibri"/>
                  <a:ea typeface="Calibri"/>
                  <a:cs typeface="Calibri"/>
                  <a:sym typeface="Calibri"/>
                </a:rPr>
                <a:t>De proyecto</a:t>
              </a:r>
              <a:endParaRPr b="0" i="0" sz="1800" u="none" cap="none" strike="noStrike">
                <a:solidFill>
                  <a:schemeClr val="lt1"/>
                </a:solidFill>
                <a:latin typeface="Calibri"/>
                <a:ea typeface="Calibri"/>
                <a:cs typeface="Calibri"/>
                <a:sym typeface="Calibri"/>
              </a:endParaRPr>
            </a:p>
          </p:txBody>
        </p:sp>
        <p:sp>
          <p:nvSpPr>
            <p:cNvPr id="229" name="Google Shape;229;p22"/>
            <p:cNvSpPr/>
            <p:nvPr/>
          </p:nvSpPr>
          <p:spPr>
            <a:xfrm>
              <a:off x="4560026" y="594233"/>
              <a:ext cx="118762" cy="445360"/>
            </a:xfrm>
            <a:custGeom>
              <a:rect b="b" l="l" r="r" t="t"/>
              <a:pathLst>
                <a:path extrusionOk="0" h="120000" w="120000">
                  <a:moveTo>
                    <a:pt x="0" y="0"/>
                  </a:moveTo>
                  <a:lnTo>
                    <a:pt x="0" y="120000"/>
                  </a:lnTo>
                  <a:lnTo>
                    <a:pt x="120000" y="120000"/>
                  </a:lnTo>
                </a:path>
              </a:pathLst>
            </a:custGeom>
            <a:noFill/>
            <a:ln cap="flat" cmpd="sng" w="12700">
              <a:solidFill>
                <a:srgbClr val="568935"/>
              </a:solidFill>
              <a:prstDash val="solid"/>
              <a:miter lim="800000"/>
              <a:headEnd len="sm" w="sm" type="none"/>
              <a:tailEnd len="sm" w="sm" type="none"/>
            </a:ln>
          </p:spPr>
        </p:sp>
        <p:sp>
          <p:nvSpPr>
            <p:cNvPr id="230" name="Google Shape;230;p22"/>
            <p:cNvSpPr/>
            <p:nvPr/>
          </p:nvSpPr>
          <p:spPr>
            <a:xfrm>
              <a:off x="4678789" y="742687"/>
              <a:ext cx="950102" cy="593814"/>
            </a:xfrm>
            <a:prstGeom prst="roundRect">
              <a:avLst>
                <a:gd fmla="val 10000" name="adj"/>
              </a:avLst>
            </a:prstGeom>
            <a:solidFill>
              <a:schemeClr val="lt1">
                <a:alpha val="89803"/>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txBox="1"/>
            <p:nvPr/>
          </p:nvSpPr>
          <p:spPr>
            <a:xfrm>
              <a:off x="4678789" y="742687"/>
              <a:ext cx="950102" cy="593814"/>
            </a:xfrm>
            <a:prstGeom prst="rect">
              <a:avLst/>
            </a:prstGeom>
            <a:noFill/>
            <a:ln>
              <a:noFill/>
            </a:ln>
          </p:spPr>
          <p:txBody>
            <a:bodyPr anchorCtr="0" anchor="ctr" bIns="15225" lIns="22850" spcFirstLastPara="1" rIns="22850" wrap="square" tIns="15225">
              <a:noAutofit/>
            </a:bodyPr>
            <a:lstStyle/>
            <a:p>
              <a:pPr indent="0" lvl="0" marL="0" marR="0" rtl="0" algn="ctr">
                <a:lnSpc>
                  <a:spcPct val="90000"/>
                </a:lnSpc>
                <a:spcBef>
                  <a:spcPts val="0"/>
                </a:spcBef>
                <a:spcAft>
                  <a:spcPts val="0"/>
                </a:spcAft>
                <a:buNone/>
              </a:pPr>
              <a:r>
                <a:rPr b="0" i="0" lang="es-AR" sz="1200" u="none" cap="none" strike="noStrike">
                  <a:solidFill>
                    <a:schemeClr val="dk1"/>
                  </a:solidFill>
                  <a:latin typeface="Calibri"/>
                  <a:ea typeface="Calibri"/>
                  <a:cs typeface="Calibri"/>
                  <a:sym typeface="Calibri"/>
                </a:rPr>
                <a:t>Tácticas</a:t>
              </a:r>
              <a:endParaRPr/>
            </a:p>
          </p:txBody>
        </p:sp>
        <p:sp>
          <p:nvSpPr>
            <p:cNvPr id="232" name="Google Shape;232;p22"/>
            <p:cNvSpPr/>
            <p:nvPr/>
          </p:nvSpPr>
          <p:spPr>
            <a:xfrm>
              <a:off x="4560026" y="594233"/>
              <a:ext cx="118762" cy="1187628"/>
            </a:xfrm>
            <a:custGeom>
              <a:rect b="b" l="l" r="r" t="t"/>
              <a:pathLst>
                <a:path extrusionOk="0" h="120000" w="120000">
                  <a:moveTo>
                    <a:pt x="0" y="0"/>
                  </a:moveTo>
                  <a:lnTo>
                    <a:pt x="0" y="120000"/>
                  </a:lnTo>
                  <a:lnTo>
                    <a:pt x="120000" y="120000"/>
                  </a:lnTo>
                </a:path>
              </a:pathLst>
            </a:custGeom>
            <a:noFill/>
            <a:ln cap="flat" cmpd="sng" w="12700">
              <a:solidFill>
                <a:srgbClr val="568935"/>
              </a:solidFill>
              <a:prstDash val="solid"/>
              <a:miter lim="800000"/>
              <a:headEnd len="sm" w="sm" type="none"/>
              <a:tailEnd len="sm" w="sm" type="none"/>
            </a:ln>
          </p:spPr>
        </p:sp>
        <p:sp>
          <p:nvSpPr>
            <p:cNvPr id="233" name="Google Shape;233;p22"/>
            <p:cNvSpPr/>
            <p:nvPr/>
          </p:nvSpPr>
          <p:spPr>
            <a:xfrm>
              <a:off x="4678789" y="1484954"/>
              <a:ext cx="950102" cy="593814"/>
            </a:xfrm>
            <a:prstGeom prst="roundRect">
              <a:avLst>
                <a:gd fmla="val 10000" name="adj"/>
              </a:avLst>
            </a:prstGeom>
            <a:solidFill>
              <a:schemeClr val="lt1">
                <a:alpha val="89803"/>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txBox="1"/>
            <p:nvPr/>
          </p:nvSpPr>
          <p:spPr>
            <a:xfrm>
              <a:off x="4678789" y="1484954"/>
              <a:ext cx="950102" cy="593814"/>
            </a:xfrm>
            <a:prstGeom prst="rect">
              <a:avLst/>
            </a:prstGeom>
            <a:noFill/>
            <a:ln>
              <a:noFill/>
            </a:ln>
          </p:spPr>
          <p:txBody>
            <a:bodyPr anchorCtr="0" anchor="ctr" bIns="15225" lIns="22850" spcFirstLastPara="1" rIns="22850" wrap="square" tIns="15225">
              <a:noAutofit/>
            </a:bodyPr>
            <a:lstStyle/>
            <a:p>
              <a:pPr indent="0" lvl="0" marL="0" marR="0" rtl="0" algn="ctr">
                <a:lnSpc>
                  <a:spcPct val="90000"/>
                </a:lnSpc>
                <a:spcBef>
                  <a:spcPts val="0"/>
                </a:spcBef>
                <a:spcAft>
                  <a:spcPts val="0"/>
                </a:spcAft>
                <a:buNone/>
              </a:pPr>
              <a:r>
                <a:rPr b="0" i="0" lang="es-AR" sz="1200" u="none" cap="none" strike="noStrike">
                  <a:solidFill>
                    <a:schemeClr val="dk1"/>
                  </a:solidFill>
                  <a:latin typeface="Calibri"/>
                  <a:ea typeface="Calibri"/>
                  <a:cs typeface="Calibri"/>
                  <a:sym typeface="Calibri"/>
                </a:rPr>
                <a:t>Estimación de tiempo y esfuerzo</a:t>
              </a:r>
              <a:endParaRPr/>
            </a:p>
          </p:txBody>
        </p:sp>
        <p:sp>
          <p:nvSpPr>
            <p:cNvPr id="235" name="Google Shape;235;p22"/>
            <p:cNvSpPr/>
            <p:nvPr/>
          </p:nvSpPr>
          <p:spPr>
            <a:xfrm>
              <a:off x="4560026" y="594233"/>
              <a:ext cx="118762" cy="1929895"/>
            </a:xfrm>
            <a:custGeom>
              <a:rect b="b" l="l" r="r" t="t"/>
              <a:pathLst>
                <a:path extrusionOk="0" h="120000" w="120000">
                  <a:moveTo>
                    <a:pt x="0" y="0"/>
                  </a:moveTo>
                  <a:lnTo>
                    <a:pt x="0" y="120000"/>
                  </a:lnTo>
                  <a:lnTo>
                    <a:pt x="120000" y="120000"/>
                  </a:lnTo>
                </a:path>
              </a:pathLst>
            </a:custGeom>
            <a:noFill/>
            <a:ln cap="flat" cmpd="sng" w="12700">
              <a:solidFill>
                <a:srgbClr val="568935"/>
              </a:solidFill>
              <a:prstDash val="solid"/>
              <a:miter lim="800000"/>
              <a:headEnd len="sm" w="sm" type="none"/>
              <a:tailEnd len="sm" w="sm" type="none"/>
            </a:ln>
          </p:spPr>
        </p:sp>
        <p:sp>
          <p:nvSpPr>
            <p:cNvPr id="236" name="Google Shape;236;p22"/>
            <p:cNvSpPr/>
            <p:nvPr/>
          </p:nvSpPr>
          <p:spPr>
            <a:xfrm>
              <a:off x="4678789" y="2227222"/>
              <a:ext cx="950102" cy="593814"/>
            </a:xfrm>
            <a:prstGeom prst="roundRect">
              <a:avLst>
                <a:gd fmla="val 10000" name="adj"/>
              </a:avLst>
            </a:prstGeom>
            <a:solidFill>
              <a:schemeClr val="lt1">
                <a:alpha val="89803"/>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txBox="1"/>
            <p:nvPr/>
          </p:nvSpPr>
          <p:spPr>
            <a:xfrm>
              <a:off x="4678789" y="2227222"/>
              <a:ext cx="950102" cy="593814"/>
            </a:xfrm>
            <a:prstGeom prst="rect">
              <a:avLst/>
            </a:prstGeom>
            <a:noFill/>
            <a:ln>
              <a:noFill/>
            </a:ln>
          </p:spPr>
          <p:txBody>
            <a:bodyPr anchorCtr="0" anchor="ctr" bIns="15225" lIns="22850" spcFirstLastPara="1" rIns="22850" wrap="square" tIns="15225">
              <a:noAutofit/>
            </a:bodyPr>
            <a:lstStyle/>
            <a:p>
              <a:pPr indent="0" lvl="0" marL="0" marR="0" rtl="0" algn="ctr">
                <a:lnSpc>
                  <a:spcPct val="90000"/>
                </a:lnSpc>
                <a:spcBef>
                  <a:spcPts val="0"/>
                </a:spcBef>
                <a:spcAft>
                  <a:spcPts val="0"/>
                </a:spcAft>
                <a:buNone/>
              </a:pPr>
              <a:r>
                <a:rPr b="0" i="0" lang="es-AR" sz="1200" u="none" cap="none" strike="noStrike">
                  <a:solidFill>
                    <a:schemeClr val="dk1"/>
                  </a:solidFill>
                  <a:latin typeface="Calibri"/>
                  <a:ea typeface="Calibri"/>
                  <a:cs typeface="Calibri"/>
                  <a:sym typeface="Calibri"/>
                </a:rPr>
                <a:t>Tasas de producción</a:t>
              </a:r>
              <a:endParaRPr/>
            </a:p>
          </p:txBody>
        </p:sp>
        <p:sp>
          <p:nvSpPr>
            <p:cNvPr id="238" name="Google Shape;238;p22"/>
            <p:cNvSpPr/>
            <p:nvPr/>
          </p:nvSpPr>
          <p:spPr>
            <a:xfrm>
              <a:off x="4560026" y="594233"/>
              <a:ext cx="118762" cy="2672163"/>
            </a:xfrm>
            <a:custGeom>
              <a:rect b="b" l="l" r="r" t="t"/>
              <a:pathLst>
                <a:path extrusionOk="0" h="120000" w="120000">
                  <a:moveTo>
                    <a:pt x="0" y="0"/>
                  </a:moveTo>
                  <a:lnTo>
                    <a:pt x="0" y="120000"/>
                  </a:lnTo>
                  <a:lnTo>
                    <a:pt x="120000" y="120000"/>
                  </a:lnTo>
                </a:path>
              </a:pathLst>
            </a:custGeom>
            <a:noFill/>
            <a:ln cap="flat" cmpd="sng" w="12700">
              <a:solidFill>
                <a:srgbClr val="568935"/>
              </a:solidFill>
              <a:prstDash val="solid"/>
              <a:miter lim="800000"/>
              <a:headEnd len="sm" w="sm" type="none"/>
              <a:tailEnd len="sm" w="sm" type="none"/>
            </a:ln>
          </p:spPr>
        </p:sp>
        <p:sp>
          <p:nvSpPr>
            <p:cNvPr id="239" name="Google Shape;239;p22"/>
            <p:cNvSpPr/>
            <p:nvPr/>
          </p:nvSpPr>
          <p:spPr>
            <a:xfrm>
              <a:off x="4678789" y="2969489"/>
              <a:ext cx="950102" cy="593814"/>
            </a:xfrm>
            <a:prstGeom prst="roundRect">
              <a:avLst>
                <a:gd fmla="val 10000" name="adj"/>
              </a:avLst>
            </a:prstGeom>
            <a:solidFill>
              <a:schemeClr val="lt1">
                <a:alpha val="89803"/>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txBox="1"/>
            <p:nvPr/>
          </p:nvSpPr>
          <p:spPr>
            <a:xfrm>
              <a:off x="4678789" y="2969489"/>
              <a:ext cx="950102" cy="593814"/>
            </a:xfrm>
            <a:prstGeom prst="rect">
              <a:avLst/>
            </a:prstGeom>
            <a:noFill/>
            <a:ln>
              <a:noFill/>
            </a:ln>
          </p:spPr>
          <p:txBody>
            <a:bodyPr anchorCtr="0" anchor="ctr" bIns="15225" lIns="22850" spcFirstLastPara="1" rIns="22850" wrap="square" tIns="15225">
              <a:noAutofit/>
            </a:bodyPr>
            <a:lstStyle/>
            <a:p>
              <a:pPr indent="0" lvl="0" marL="0" marR="0" rtl="0" algn="ctr">
                <a:lnSpc>
                  <a:spcPct val="90000"/>
                </a:lnSpc>
                <a:spcBef>
                  <a:spcPts val="0"/>
                </a:spcBef>
                <a:spcAft>
                  <a:spcPts val="0"/>
                </a:spcAft>
                <a:buNone/>
              </a:pPr>
              <a:r>
                <a:rPr b="0" i="0" lang="es-AR" sz="1200" u="none" cap="none" strike="noStrike">
                  <a:solidFill>
                    <a:schemeClr val="dk1"/>
                  </a:solidFill>
                  <a:latin typeface="Calibri"/>
                  <a:ea typeface="Calibri"/>
                  <a:cs typeface="Calibri"/>
                  <a:sym typeface="Calibri"/>
                </a:rPr>
                <a:t>Minimizar calendario</a:t>
              </a:r>
              <a:endParaRPr/>
            </a:p>
          </p:txBody>
        </p:sp>
        <p:sp>
          <p:nvSpPr>
            <p:cNvPr id="241" name="Google Shape;241;p22"/>
            <p:cNvSpPr/>
            <p:nvPr/>
          </p:nvSpPr>
          <p:spPr>
            <a:xfrm>
              <a:off x="4560026" y="594233"/>
              <a:ext cx="118762" cy="3414430"/>
            </a:xfrm>
            <a:custGeom>
              <a:rect b="b" l="l" r="r" t="t"/>
              <a:pathLst>
                <a:path extrusionOk="0" h="120000" w="120000">
                  <a:moveTo>
                    <a:pt x="0" y="0"/>
                  </a:moveTo>
                  <a:lnTo>
                    <a:pt x="0" y="120000"/>
                  </a:lnTo>
                  <a:lnTo>
                    <a:pt x="120000" y="120000"/>
                  </a:lnTo>
                </a:path>
              </a:pathLst>
            </a:custGeom>
            <a:noFill/>
            <a:ln cap="flat" cmpd="sng" w="12700">
              <a:solidFill>
                <a:srgbClr val="568935"/>
              </a:solidFill>
              <a:prstDash val="solid"/>
              <a:miter lim="800000"/>
              <a:headEnd len="sm" w="sm" type="none"/>
              <a:tailEnd len="sm" w="sm" type="none"/>
            </a:ln>
          </p:spPr>
        </p:sp>
        <p:sp>
          <p:nvSpPr>
            <p:cNvPr id="242" name="Google Shape;242;p22"/>
            <p:cNvSpPr/>
            <p:nvPr/>
          </p:nvSpPr>
          <p:spPr>
            <a:xfrm>
              <a:off x="4678789" y="3711757"/>
              <a:ext cx="950102" cy="593814"/>
            </a:xfrm>
            <a:prstGeom prst="roundRect">
              <a:avLst>
                <a:gd fmla="val 10000" name="adj"/>
              </a:avLst>
            </a:prstGeom>
            <a:solidFill>
              <a:schemeClr val="lt1">
                <a:alpha val="89803"/>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txBox="1"/>
            <p:nvPr/>
          </p:nvSpPr>
          <p:spPr>
            <a:xfrm>
              <a:off x="4678789" y="3711757"/>
              <a:ext cx="950102" cy="593814"/>
            </a:xfrm>
            <a:prstGeom prst="rect">
              <a:avLst/>
            </a:prstGeom>
            <a:noFill/>
            <a:ln>
              <a:noFill/>
            </a:ln>
          </p:spPr>
          <p:txBody>
            <a:bodyPr anchorCtr="0" anchor="ctr" bIns="15225" lIns="22850" spcFirstLastPara="1" rIns="22850" wrap="square" tIns="15225">
              <a:noAutofit/>
            </a:bodyPr>
            <a:lstStyle/>
            <a:p>
              <a:pPr indent="0" lvl="0" marL="0" marR="0" rtl="0" algn="ctr">
                <a:lnSpc>
                  <a:spcPct val="90000"/>
                </a:lnSpc>
                <a:spcBef>
                  <a:spcPts val="0"/>
                </a:spcBef>
                <a:spcAft>
                  <a:spcPts val="0"/>
                </a:spcAft>
                <a:buNone/>
              </a:pPr>
              <a:r>
                <a:rPr b="0" i="0" lang="es-AR" sz="1200" u="none" cap="none" strike="noStrike">
                  <a:solidFill>
                    <a:schemeClr val="dk1"/>
                  </a:solidFill>
                  <a:latin typeface="Calibri"/>
                  <a:ea typeface="Calibri"/>
                  <a:cs typeface="Calibri"/>
                  <a:sym typeface="Calibri"/>
                </a:rPr>
                <a:t>Valorar la calidad del producto</a:t>
              </a:r>
              <a:endParaRPr/>
            </a:p>
          </p:txBody>
        </p:sp>
        <p:sp>
          <p:nvSpPr>
            <p:cNvPr id="244" name="Google Shape;244;p22"/>
            <p:cNvSpPr/>
            <p:nvPr/>
          </p:nvSpPr>
          <p:spPr>
            <a:xfrm>
              <a:off x="5925798" y="419"/>
              <a:ext cx="1187628" cy="593814"/>
            </a:xfrm>
            <a:prstGeom prst="roundRect">
              <a:avLst>
                <a:gd fmla="val 10000"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txBox="1"/>
            <p:nvPr/>
          </p:nvSpPr>
          <p:spPr>
            <a:xfrm>
              <a:off x="5925798" y="419"/>
              <a:ext cx="1187628" cy="593814"/>
            </a:xfrm>
            <a:prstGeom prst="rect">
              <a:avLst/>
            </a:prstGeom>
            <a:noFill/>
            <a:ln>
              <a:noFill/>
            </a:ln>
          </p:spPr>
          <p:txBody>
            <a:bodyPr anchorCtr="0" anchor="ctr" bIns="22850" lIns="34275" spcFirstLastPara="1" rIns="34275" wrap="square" tIns="22850">
              <a:noAutofit/>
            </a:bodyPr>
            <a:lstStyle/>
            <a:p>
              <a:pPr indent="0" lvl="0" marL="0" marR="0" rtl="0" algn="ctr">
                <a:lnSpc>
                  <a:spcPct val="90000"/>
                </a:lnSpc>
                <a:spcBef>
                  <a:spcPts val="0"/>
                </a:spcBef>
                <a:spcAft>
                  <a:spcPts val="0"/>
                </a:spcAft>
                <a:buNone/>
              </a:pPr>
              <a:r>
                <a:rPr b="0" i="0" lang="es-AR" sz="1800" u="none" cap="none" strike="noStrike">
                  <a:solidFill>
                    <a:schemeClr val="lt1"/>
                  </a:solidFill>
                  <a:latin typeface="Calibri"/>
                  <a:ea typeface="Calibri"/>
                  <a:cs typeface="Calibri"/>
                  <a:sym typeface="Calibri"/>
                </a:rPr>
                <a:t>De proceso</a:t>
              </a:r>
              <a:endParaRPr b="0" i="0" sz="1800" u="none" cap="none" strike="noStrike">
                <a:solidFill>
                  <a:schemeClr val="lt1"/>
                </a:solidFill>
                <a:latin typeface="Calibri"/>
                <a:ea typeface="Calibri"/>
                <a:cs typeface="Calibri"/>
                <a:sym typeface="Calibri"/>
              </a:endParaRPr>
            </a:p>
          </p:txBody>
        </p:sp>
        <p:sp>
          <p:nvSpPr>
            <p:cNvPr id="246" name="Google Shape;246;p22"/>
            <p:cNvSpPr/>
            <p:nvPr/>
          </p:nvSpPr>
          <p:spPr>
            <a:xfrm>
              <a:off x="6044561" y="594233"/>
              <a:ext cx="118762" cy="445360"/>
            </a:xfrm>
            <a:custGeom>
              <a:rect b="b" l="l" r="r" t="t"/>
              <a:pathLst>
                <a:path extrusionOk="0" h="120000" w="120000">
                  <a:moveTo>
                    <a:pt x="0" y="0"/>
                  </a:moveTo>
                  <a:lnTo>
                    <a:pt x="0" y="120000"/>
                  </a:lnTo>
                  <a:lnTo>
                    <a:pt x="120000" y="120000"/>
                  </a:lnTo>
                </a:path>
              </a:pathLst>
            </a:custGeom>
            <a:noFill/>
            <a:ln cap="flat" cmpd="sng" w="12700">
              <a:solidFill>
                <a:srgbClr val="568935"/>
              </a:solidFill>
              <a:prstDash val="solid"/>
              <a:miter lim="800000"/>
              <a:headEnd len="sm" w="sm" type="none"/>
              <a:tailEnd len="sm" w="sm" type="none"/>
            </a:ln>
          </p:spPr>
        </p:sp>
        <p:sp>
          <p:nvSpPr>
            <p:cNvPr id="247" name="Google Shape;247;p22"/>
            <p:cNvSpPr/>
            <p:nvPr/>
          </p:nvSpPr>
          <p:spPr>
            <a:xfrm>
              <a:off x="6163324" y="742687"/>
              <a:ext cx="950102" cy="593814"/>
            </a:xfrm>
            <a:prstGeom prst="roundRect">
              <a:avLst>
                <a:gd fmla="val 10000" name="adj"/>
              </a:avLst>
            </a:prstGeom>
            <a:solidFill>
              <a:schemeClr val="lt1">
                <a:alpha val="89803"/>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txBox="1"/>
            <p:nvPr/>
          </p:nvSpPr>
          <p:spPr>
            <a:xfrm>
              <a:off x="6163324" y="742687"/>
              <a:ext cx="950102" cy="593814"/>
            </a:xfrm>
            <a:prstGeom prst="rect">
              <a:avLst/>
            </a:prstGeom>
            <a:noFill/>
            <a:ln>
              <a:noFill/>
            </a:ln>
          </p:spPr>
          <p:txBody>
            <a:bodyPr anchorCtr="0" anchor="ctr" bIns="15225" lIns="22850" spcFirstLastPara="1" rIns="22850" wrap="square" tIns="15225">
              <a:noAutofit/>
            </a:bodyPr>
            <a:lstStyle/>
            <a:p>
              <a:pPr indent="0" lvl="0" marL="0" marR="0" rtl="0" algn="ctr">
                <a:lnSpc>
                  <a:spcPct val="90000"/>
                </a:lnSpc>
                <a:spcBef>
                  <a:spcPts val="0"/>
                </a:spcBef>
                <a:spcAft>
                  <a:spcPts val="0"/>
                </a:spcAft>
                <a:buNone/>
              </a:pPr>
              <a:r>
                <a:rPr b="0" i="0" lang="es-AR" sz="1200" u="none" cap="none" strike="noStrike">
                  <a:solidFill>
                    <a:schemeClr val="dk1"/>
                  </a:solidFill>
                  <a:latin typeface="Calibri"/>
                  <a:ea typeface="Calibri"/>
                  <a:cs typeface="Calibri"/>
                  <a:sym typeface="Calibri"/>
                </a:rPr>
                <a:t>Estratégicas</a:t>
              </a:r>
              <a:endParaRPr b="0" i="0" sz="1200" u="none" cap="none" strike="noStrike">
                <a:solidFill>
                  <a:schemeClr val="dk1"/>
                </a:solidFill>
                <a:latin typeface="Calibri"/>
                <a:ea typeface="Calibri"/>
                <a:cs typeface="Calibri"/>
                <a:sym typeface="Calibri"/>
              </a:endParaRPr>
            </a:p>
          </p:txBody>
        </p:sp>
        <p:sp>
          <p:nvSpPr>
            <p:cNvPr id="249" name="Google Shape;249;p22"/>
            <p:cNvSpPr/>
            <p:nvPr/>
          </p:nvSpPr>
          <p:spPr>
            <a:xfrm>
              <a:off x="6044561" y="594233"/>
              <a:ext cx="118762" cy="1187628"/>
            </a:xfrm>
            <a:custGeom>
              <a:rect b="b" l="l" r="r" t="t"/>
              <a:pathLst>
                <a:path extrusionOk="0" h="120000" w="120000">
                  <a:moveTo>
                    <a:pt x="0" y="0"/>
                  </a:moveTo>
                  <a:lnTo>
                    <a:pt x="0" y="120000"/>
                  </a:lnTo>
                  <a:lnTo>
                    <a:pt x="120000" y="120000"/>
                  </a:lnTo>
                </a:path>
              </a:pathLst>
            </a:custGeom>
            <a:noFill/>
            <a:ln cap="flat" cmpd="sng" w="12700">
              <a:solidFill>
                <a:srgbClr val="568935"/>
              </a:solidFill>
              <a:prstDash val="solid"/>
              <a:miter lim="800000"/>
              <a:headEnd len="sm" w="sm" type="none"/>
              <a:tailEnd len="sm" w="sm" type="none"/>
            </a:ln>
          </p:spPr>
        </p:sp>
        <p:sp>
          <p:nvSpPr>
            <p:cNvPr id="250" name="Google Shape;250;p22"/>
            <p:cNvSpPr/>
            <p:nvPr/>
          </p:nvSpPr>
          <p:spPr>
            <a:xfrm>
              <a:off x="6163324" y="1484954"/>
              <a:ext cx="950102" cy="593814"/>
            </a:xfrm>
            <a:prstGeom prst="roundRect">
              <a:avLst>
                <a:gd fmla="val 10000" name="adj"/>
              </a:avLst>
            </a:prstGeom>
            <a:solidFill>
              <a:schemeClr val="lt1">
                <a:alpha val="89803"/>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txBox="1"/>
            <p:nvPr/>
          </p:nvSpPr>
          <p:spPr>
            <a:xfrm>
              <a:off x="6163324" y="1484954"/>
              <a:ext cx="950102" cy="593814"/>
            </a:xfrm>
            <a:prstGeom prst="rect">
              <a:avLst/>
            </a:prstGeom>
            <a:noFill/>
            <a:ln>
              <a:noFill/>
            </a:ln>
          </p:spPr>
          <p:txBody>
            <a:bodyPr anchorCtr="0" anchor="ctr" bIns="15225" lIns="22850" spcFirstLastPara="1" rIns="22850" wrap="square" tIns="15225">
              <a:noAutofit/>
            </a:bodyPr>
            <a:lstStyle/>
            <a:p>
              <a:pPr indent="0" lvl="0" marL="0" marR="0" rtl="0" algn="ctr">
                <a:lnSpc>
                  <a:spcPct val="90000"/>
                </a:lnSpc>
                <a:spcBef>
                  <a:spcPts val="0"/>
                </a:spcBef>
                <a:spcAft>
                  <a:spcPts val="0"/>
                </a:spcAft>
                <a:buNone/>
              </a:pPr>
              <a:r>
                <a:rPr b="0" i="0" lang="es-AR" sz="1200" u="none" cap="none" strike="noStrike">
                  <a:solidFill>
                    <a:schemeClr val="dk1"/>
                  </a:solidFill>
                  <a:latin typeface="Calibri"/>
                  <a:ea typeface="Calibri"/>
                  <a:cs typeface="Calibri"/>
                  <a:sym typeface="Calibri"/>
                </a:rPr>
                <a:t>Medidas directas</a:t>
              </a:r>
              <a:endParaRPr b="0" i="0" sz="1200" u="none" cap="none" strike="noStrike">
                <a:solidFill>
                  <a:schemeClr val="dk1"/>
                </a:solidFill>
                <a:latin typeface="Calibri"/>
                <a:ea typeface="Calibri"/>
                <a:cs typeface="Calibri"/>
                <a:sym typeface="Calibri"/>
              </a:endParaRPr>
            </a:p>
          </p:txBody>
        </p:sp>
        <p:sp>
          <p:nvSpPr>
            <p:cNvPr id="252" name="Google Shape;252;p22"/>
            <p:cNvSpPr/>
            <p:nvPr/>
          </p:nvSpPr>
          <p:spPr>
            <a:xfrm>
              <a:off x="6044561" y="594233"/>
              <a:ext cx="118762" cy="1929895"/>
            </a:xfrm>
            <a:custGeom>
              <a:rect b="b" l="l" r="r" t="t"/>
              <a:pathLst>
                <a:path extrusionOk="0" h="120000" w="120000">
                  <a:moveTo>
                    <a:pt x="0" y="0"/>
                  </a:moveTo>
                  <a:lnTo>
                    <a:pt x="0" y="120000"/>
                  </a:lnTo>
                  <a:lnTo>
                    <a:pt x="120000" y="120000"/>
                  </a:lnTo>
                </a:path>
              </a:pathLst>
            </a:custGeom>
            <a:noFill/>
            <a:ln cap="flat" cmpd="sng" w="12700">
              <a:solidFill>
                <a:srgbClr val="568935"/>
              </a:solidFill>
              <a:prstDash val="solid"/>
              <a:miter lim="800000"/>
              <a:headEnd len="sm" w="sm" type="none"/>
              <a:tailEnd len="sm" w="sm" type="none"/>
            </a:ln>
          </p:spPr>
        </p:sp>
        <p:sp>
          <p:nvSpPr>
            <p:cNvPr id="253" name="Google Shape;253;p22"/>
            <p:cNvSpPr/>
            <p:nvPr/>
          </p:nvSpPr>
          <p:spPr>
            <a:xfrm>
              <a:off x="6163324" y="2227222"/>
              <a:ext cx="950102" cy="593814"/>
            </a:xfrm>
            <a:prstGeom prst="roundRect">
              <a:avLst>
                <a:gd fmla="val 10000" name="adj"/>
              </a:avLst>
            </a:prstGeom>
            <a:solidFill>
              <a:schemeClr val="lt1">
                <a:alpha val="89803"/>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txBox="1"/>
            <p:nvPr/>
          </p:nvSpPr>
          <p:spPr>
            <a:xfrm>
              <a:off x="6163324" y="2227222"/>
              <a:ext cx="950102" cy="593814"/>
            </a:xfrm>
            <a:prstGeom prst="rect">
              <a:avLst/>
            </a:prstGeom>
            <a:noFill/>
            <a:ln>
              <a:noFill/>
            </a:ln>
          </p:spPr>
          <p:txBody>
            <a:bodyPr anchorCtr="0" anchor="ctr" bIns="15225" lIns="22850" spcFirstLastPara="1" rIns="22850" wrap="square" tIns="15225">
              <a:noAutofit/>
            </a:bodyPr>
            <a:lstStyle/>
            <a:p>
              <a:pPr indent="0" lvl="0" marL="0" marR="0" rtl="0" algn="ctr">
                <a:lnSpc>
                  <a:spcPct val="90000"/>
                </a:lnSpc>
                <a:spcBef>
                  <a:spcPts val="0"/>
                </a:spcBef>
                <a:spcAft>
                  <a:spcPts val="0"/>
                </a:spcAft>
                <a:buNone/>
              </a:pPr>
              <a:r>
                <a:rPr b="0" i="0" lang="es-AR" sz="1200" u="none" cap="none" strike="noStrike">
                  <a:solidFill>
                    <a:schemeClr val="dk1"/>
                  </a:solidFill>
                  <a:latin typeface="Calibri"/>
                  <a:ea typeface="Calibri"/>
                  <a:cs typeface="Calibri"/>
                  <a:sym typeface="Calibri"/>
                </a:rPr>
                <a:t>Medidas indirectas</a:t>
              </a:r>
              <a:endParaRPr b="0" i="0" sz="1200" u="none" cap="none" strike="noStrike">
                <a:solidFill>
                  <a:schemeClr val="dk1"/>
                </a:solidFill>
                <a:latin typeface="Calibri"/>
                <a:ea typeface="Calibri"/>
                <a:cs typeface="Calibri"/>
                <a:sym typeface="Calibri"/>
              </a:endParaRPr>
            </a:p>
          </p:txBody>
        </p:sp>
        <p:sp>
          <p:nvSpPr>
            <p:cNvPr id="255" name="Google Shape;255;p22"/>
            <p:cNvSpPr/>
            <p:nvPr/>
          </p:nvSpPr>
          <p:spPr>
            <a:xfrm>
              <a:off x="6044561" y="594233"/>
              <a:ext cx="118762" cy="2672163"/>
            </a:xfrm>
            <a:custGeom>
              <a:rect b="b" l="l" r="r" t="t"/>
              <a:pathLst>
                <a:path extrusionOk="0" h="120000" w="120000">
                  <a:moveTo>
                    <a:pt x="0" y="0"/>
                  </a:moveTo>
                  <a:lnTo>
                    <a:pt x="0" y="120000"/>
                  </a:lnTo>
                  <a:lnTo>
                    <a:pt x="120000" y="120000"/>
                  </a:lnTo>
                </a:path>
              </a:pathLst>
            </a:custGeom>
            <a:noFill/>
            <a:ln cap="flat" cmpd="sng" w="12700">
              <a:solidFill>
                <a:srgbClr val="568935"/>
              </a:solidFill>
              <a:prstDash val="solid"/>
              <a:miter lim="800000"/>
              <a:headEnd len="sm" w="sm" type="none"/>
              <a:tailEnd len="sm" w="sm" type="none"/>
            </a:ln>
          </p:spPr>
        </p:sp>
        <p:sp>
          <p:nvSpPr>
            <p:cNvPr id="256" name="Google Shape;256;p22"/>
            <p:cNvSpPr/>
            <p:nvPr/>
          </p:nvSpPr>
          <p:spPr>
            <a:xfrm>
              <a:off x="6163324" y="2969489"/>
              <a:ext cx="950102" cy="593814"/>
            </a:xfrm>
            <a:prstGeom prst="roundRect">
              <a:avLst>
                <a:gd fmla="val 10000" name="adj"/>
              </a:avLst>
            </a:prstGeom>
            <a:solidFill>
              <a:schemeClr val="lt1">
                <a:alpha val="89803"/>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txBox="1"/>
            <p:nvPr/>
          </p:nvSpPr>
          <p:spPr>
            <a:xfrm>
              <a:off x="6163324" y="2969489"/>
              <a:ext cx="950102" cy="593814"/>
            </a:xfrm>
            <a:prstGeom prst="rect">
              <a:avLst/>
            </a:prstGeom>
            <a:noFill/>
            <a:ln>
              <a:noFill/>
            </a:ln>
          </p:spPr>
          <p:txBody>
            <a:bodyPr anchorCtr="0" anchor="ctr" bIns="15225" lIns="22850" spcFirstLastPara="1" rIns="22850" wrap="square" tIns="15225">
              <a:noAutofit/>
            </a:bodyPr>
            <a:lstStyle/>
            <a:p>
              <a:pPr indent="0" lvl="0" marL="0" marR="0" rtl="0" algn="ctr">
                <a:lnSpc>
                  <a:spcPct val="90000"/>
                </a:lnSpc>
                <a:spcBef>
                  <a:spcPts val="0"/>
                </a:spcBef>
                <a:spcAft>
                  <a:spcPts val="0"/>
                </a:spcAft>
                <a:buNone/>
              </a:pPr>
              <a:r>
                <a:rPr b="0" i="0" lang="es-AR" sz="1200" u="none" cap="none" strike="noStrike">
                  <a:solidFill>
                    <a:schemeClr val="dk1"/>
                  </a:solidFill>
                  <a:latin typeface="Calibri"/>
                  <a:ea typeface="Calibri"/>
                  <a:cs typeface="Calibri"/>
                  <a:sym typeface="Calibri"/>
                </a:rPr>
                <a:t>Métricas privadas</a:t>
              </a:r>
              <a:endParaRPr b="0" i="0" sz="1200" u="none" cap="none" strike="noStrike">
                <a:solidFill>
                  <a:schemeClr val="dk1"/>
                </a:solidFill>
                <a:latin typeface="Calibri"/>
                <a:ea typeface="Calibri"/>
                <a:cs typeface="Calibri"/>
                <a:sym typeface="Calibri"/>
              </a:endParaRPr>
            </a:p>
          </p:txBody>
        </p:sp>
        <p:sp>
          <p:nvSpPr>
            <p:cNvPr id="258" name="Google Shape;258;p22"/>
            <p:cNvSpPr/>
            <p:nvPr/>
          </p:nvSpPr>
          <p:spPr>
            <a:xfrm>
              <a:off x="6044561" y="594233"/>
              <a:ext cx="118762" cy="3414430"/>
            </a:xfrm>
            <a:custGeom>
              <a:rect b="b" l="l" r="r" t="t"/>
              <a:pathLst>
                <a:path extrusionOk="0" h="120000" w="120000">
                  <a:moveTo>
                    <a:pt x="0" y="0"/>
                  </a:moveTo>
                  <a:lnTo>
                    <a:pt x="0" y="120000"/>
                  </a:lnTo>
                  <a:lnTo>
                    <a:pt x="120000" y="120000"/>
                  </a:lnTo>
                </a:path>
              </a:pathLst>
            </a:custGeom>
            <a:noFill/>
            <a:ln cap="flat" cmpd="sng" w="12700">
              <a:solidFill>
                <a:srgbClr val="568935"/>
              </a:solidFill>
              <a:prstDash val="solid"/>
              <a:miter lim="800000"/>
              <a:headEnd len="sm" w="sm" type="none"/>
              <a:tailEnd len="sm" w="sm" type="none"/>
            </a:ln>
          </p:spPr>
        </p:sp>
        <p:sp>
          <p:nvSpPr>
            <p:cNvPr id="259" name="Google Shape;259;p22"/>
            <p:cNvSpPr/>
            <p:nvPr/>
          </p:nvSpPr>
          <p:spPr>
            <a:xfrm>
              <a:off x="6163324" y="3711757"/>
              <a:ext cx="950102" cy="593814"/>
            </a:xfrm>
            <a:prstGeom prst="roundRect">
              <a:avLst>
                <a:gd fmla="val 10000" name="adj"/>
              </a:avLst>
            </a:prstGeom>
            <a:solidFill>
              <a:schemeClr val="lt1">
                <a:alpha val="89803"/>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txBox="1"/>
            <p:nvPr/>
          </p:nvSpPr>
          <p:spPr>
            <a:xfrm>
              <a:off x="6163324" y="3711757"/>
              <a:ext cx="950102" cy="593814"/>
            </a:xfrm>
            <a:prstGeom prst="rect">
              <a:avLst/>
            </a:prstGeom>
            <a:noFill/>
            <a:ln>
              <a:noFill/>
            </a:ln>
          </p:spPr>
          <p:txBody>
            <a:bodyPr anchorCtr="0" anchor="ctr" bIns="15225" lIns="22850" spcFirstLastPara="1" rIns="22850" wrap="square" tIns="15225">
              <a:noAutofit/>
            </a:bodyPr>
            <a:lstStyle/>
            <a:p>
              <a:pPr indent="0" lvl="0" marL="0" marR="0" rtl="0" algn="ctr">
                <a:lnSpc>
                  <a:spcPct val="90000"/>
                </a:lnSpc>
                <a:spcBef>
                  <a:spcPts val="0"/>
                </a:spcBef>
                <a:spcAft>
                  <a:spcPts val="0"/>
                </a:spcAft>
                <a:buNone/>
              </a:pPr>
              <a:r>
                <a:rPr b="0" i="0" lang="es-AR" sz="1200" u="none" cap="none" strike="noStrike">
                  <a:solidFill>
                    <a:schemeClr val="dk1"/>
                  </a:solidFill>
                  <a:latin typeface="Calibri"/>
                  <a:ea typeface="Calibri"/>
                  <a:cs typeface="Calibri"/>
                  <a:sym typeface="Calibri"/>
                </a:rPr>
                <a:t>Métricas públicas</a:t>
              </a:r>
              <a:endParaRPr b="0" i="0" sz="1200" u="none" cap="none" strike="noStrike">
                <a:solidFill>
                  <a:schemeClr val="dk1"/>
                </a:solidFill>
                <a:latin typeface="Calibri"/>
                <a:ea typeface="Calibri"/>
                <a:cs typeface="Calibri"/>
                <a:sym typeface="Calibri"/>
              </a:endParaRPr>
            </a:p>
          </p:txBody>
        </p:sp>
      </p:grpSp>
      <p:sp>
        <p:nvSpPr>
          <p:cNvPr id="261" name="Google Shape;26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b="1" i="0" sz="1600" u="none" cap="none" strike="noStrike">
              <a:solidFill>
                <a:srgbClr val="888888"/>
              </a:solidFill>
              <a:latin typeface="Calibri"/>
              <a:ea typeface="Calibri"/>
              <a:cs typeface="Calibri"/>
              <a:sym typeface="Calibri"/>
            </a:endParaRPr>
          </a:p>
        </p:txBody>
      </p:sp>
      <p:pic>
        <p:nvPicPr>
          <p:cNvPr id="262" name="Google Shape;262;p22"/>
          <p:cNvPicPr preferRelativeResize="0"/>
          <p:nvPr/>
        </p:nvPicPr>
        <p:blipFill rotWithShape="1">
          <a:blip r:embed="rId3">
            <a:alphaModFix/>
          </a:blip>
          <a:srcRect b="0" l="0" r="0" t="0"/>
          <a:stretch/>
        </p:blipFill>
        <p:spPr>
          <a:xfrm>
            <a:off x="0" y="0"/>
            <a:ext cx="12192000" cy="1190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3"/>
          <p:cNvSpPr txBox="1"/>
          <p:nvPr>
            <p:ph type="ctrTitle"/>
          </p:nvPr>
        </p:nvSpPr>
        <p:spPr>
          <a:xfrm>
            <a:off x="2272937" y="1506556"/>
            <a:ext cx="8595360" cy="53163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0" i="0" lang="es-AR" sz="5400" u="none" cap="none" strike="noStrike">
                <a:solidFill>
                  <a:schemeClr val="dk1"/>
                </a:solidFill>
                <a:latin typeface="Calibri"/>
                <a:ea typeface="Calibri"/>
                <a:cs typeface="Calibri"/>
                <a:sym typeface="Calibri"/>
              </a:rPr>
              <a:t>Medidas directas e indirectas</a:t>
            </a:r>
            <a:endParaRPr b="0" i="0" sz="5400" u="none" cap="none" strike="noStrike">
              <a:solidFill>
                <a:schemeClr val="dk1"/>
              </a:solidFill>
              <a:latin typeface="Calibri"/>
              <a:ea typeface="Calibri"/>
              <a:cs typeface="Calibri"/>
              <a:sym typeface="Calibri"/>
            </a:endParaRPr>
          </a:p>
        </p:txBody>
      </p:sp>
      <p:sp>
        <p:nvSpPr>
          <p:cNvPr id="270" name="Google Shape;270;p23"/>
          <p:cNvSpPr txBox="1"/>
          <p:nvPr>
            <p:ph idx="1" type="subTitle"/>
          </p:nvPr>
        </p:nvSpPr>
        <p:spPr>
          <a:xfrm>
            <a:off x="2220686" y="2447108"/>
            <a:ext cx="8647611" cy="3483429"/>
          </a:xfrm>
          <a:prstGeom prst="rect">
            <a:avLst/>
          </a:prstGeom>
          <a:noFill/>
          <a:ln>
            <a:noFill/>
          </a:ln>
        </p:spPr>
        <p:txBody>
          <a:bodyPr anchorCtr="0" anchor="t" bIns="45700" lIns="91425" spcFirstLastPara="1" rIns="91425" wrap="square" tIns="45700">
            <a:noAutofit/>
          </a:bodyPr>
          <a:lstStyle/>
          <a:p>
            <a:pPr indent="-514350" lvl="0" marL="514350" marR="0" rtl="0" algn="ctr">
              <a:lnSpc>
                <a:spcPct val="90000"/>
              </a:lnSpc>
              <a:spcBef>
                <a:spcPts val="0"/>
              </a:spcBef>
              <a:spcAft>
                <a:spcPts val="0"/>
              </a:spcAft>
              <a:buClr>
                <a:schemeClr val="dk1"/>
              </a:buClr>
              <a:buSzPts val="2400"/>
              <a:buFont typeface="Arial"/>
              <a:buNone/>
            </a:pPr>
            <a:r>
              <a:rPr b="0" i="0" lang="es-AR" sz="2400" u="none" cap="none" strike="noStrike">
                <a:solidFill>
                  <a:schemeClr val="dk1"/>
                </a:solidFill>
                <a:latin typeface="Calibri"/>
                <a:ea typeface="Calibri"/>
                <a:cs typeface="Calibri"/>
                <a:sym typeface="Calibri"/>
              </a:rPr>
              <a:t>Medidas directas del proceso: Costo y esfuerzo aplicado</a:t>
            </a:r>
            <a:endParaRPr/>
          </a:p>
          <a:p>
            <a:pPr indent="-514350" lvl="0" marL="514350" marR="0" rtl="0" algn="ctr">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514350" lvl="0" marL="514350" marR="0" rtl="0" algn="ctr">
              <a:lnSpc>
                <a:spcPct val="90000"/>
              </a:lnSpc>
              <a:spcBef>
                <a:spcPts val="1000"/>
              </a:spcBef>
              <a:spcAft>
                <a:spcPts val="0"/>
              </a:spcAft>
              <a:buClr>
                <a:schemeClr val="dk1"/>
              </a:buClr>
              <a:buSzPts val="2400"/>
              <a:buFont typeface="Arial"/>
              <a:buNone/>
            </a:pPr>
            <a:r>
              <a:rPr b="0" i="0" lang="es-AR" sz="2400" u="none" cap="none" strike="noStrike">
                <a:solidFill>
                  <a:schemeClr val="dk1"/>
                </a:solidFill>
                <a:latin typeface="Calibri"/>
                <a:ea typeface="Calibri"/>
                <a:cs typeface="Calibri"/>
                <a:sym typeface="Calibri"/>
              </a:rPr>
              <a:t>Medidas directas del producto: LOC construidas</a:t>
            </a:r>
            <a:endParaRPr/>
          </a:p>
          <a:p>
            <a:pPr indent="-514350" lvl="0" marL="514350" marR="0" rtl="0" algn="ctr">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514350" lvl="0" marL="514350" marR="0" rtl="0" algn="ctr">
              <a:lnSpc>
                <a:spcPct val="90000"/>
              </a:lnSpc>
              <a:spcBef>
                <a:spcPts val="1000"/>
              </a:spcBef>
              <a:spcAft>
                <a:spcPts val="0"/>
              </a:spcAft>
              <a:buClr>
                <a:schemeClr val="dk1"/>
              </a:buClr>
              <a:buSzPts val="2400"/>
              <a:buFont typeface="Arial"/>
              <a:buNone/>
            </a:pPr>
            <a:r>
              <a:rPr b="0" i="0" lang="es-AR" sz="2400" u="none" cap="none" strike="noStrike">
                <a:solidFill>
                  <a:schemeClr val="dk1"/>
                </a:solidFill>
                <a:latin typeface="Calibri"/>
                <a:ea typeface="Calibri"/>
                <a:cs typeface="Calibri"/>
                <a:sym typeface="Calibri"/>
              </a:rPr>
              <a:t>Medidas indirectas del producto: Funcionalidad, calidad, complejidad, eficiencia, confiabilidad, etc.</a:t>
            </a:r>
            <a:endParaRPr/>
          </a:p>
          <a:p>
            <a:pPr indent="-361950" lvl="0" marL="514350" marR="0" rtl="0" algn="ctr">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271" name="Google Shape;27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b="1" i="0" sz="1600" u="none" cap="none" strike="noStrike">
              <a:solidFill>
                <a:srgbClr val="888888"/>
              </a:solidFill>
              <a:latin typeface="Calibri"/>
              <a:ea typeface="Calibri"/>
              <a:cs typeface="Calibri"/>
              <a:sym typeface="Calibri"/>
            </a:endParaRPr>
          </a:p>
        </p:txBody>
      </p:sp>
      <p:pic>
        <p:nvPicPr>
          <p:cNvPr id="272" name="Google Shape;272;p23"/>
          <p:cNvPicPr preferRelativeResize="0"/>
          <p:nvPr/>
        </p:nvPicPr>
        <p:blipFill rotWithShape="1">
          <a:blip r:embed="rId3">
            <a:alphaModFix/>
          </a:blip>
          <a:srcRect b="0" l="0" r="0" t="0"/>
          <a:stretch/>
        </p:blipFill>
        <p:spPr>
          <a:xfrm>
            <a:off x="0" y="0"/>
            <a:ext cx="12192000" cy="1190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24"/>
          <p:cNvSpPr txBox="1"/>
          <p:nvPr>
            <p:ph type="ctrTitle"/>
          </p:nvPr>
        </p:nvSpPr>
        <p:spPr>
          <a:xfrm>
            <a:off x="2272937" y="1506556"/>
            <a:ext cx="8595360" cy="53163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0" i="0" lang="es-AR" sz="5400" u="none" cap="none" strike="noStrike">
                <a:solidFill>
                  <a:schemeClr val="dk1"/>
                </a:solidFill>
                <a:latin typeface="Calibri"/>
                <a:ea typeface="Calibri"/>
                <a:cs typeface="Calibri"/>
                <a:sym typeface="Calibri"/>
              </a:rPr>
              <a:t>Producto, Proyecto y Proceso</a:t>
            </a:r>
            <a:endParaRPr b="0" i="0" sz="5400" u="none" cap="none" strike="noStrike">
              <a:solidFill>
                <a:schemeClr val="dk1"/>
              </a:solidFill>
              <a:latin typeface="Calibri"/>
              <a:ea typeface="Calibri"/>
              <a:cs typeface="Calibri"/>
              <a:sym typeface="Calibri"/>
            </a:endParaRPr>
          </a:p>
        </p:txBody>
      </p:sp>
      <p:sp>
        <p:nvSpPr>
          <p:cNvPr id="280" name="Google Shape;280;p24"/>
          <p:cNvSpPr txBox="1"/>
          <p:nvPr>
            <p:ph idx="1" type="subTitle"/>
          </p:nvPr>
        </p:nvSpPr>
        <p:spPr>
          <a:xfrm>
            <a:off x="2220686" y="2447108"/>
            <a:ext cx="8647611" cy="3483429"/>
          </a:xfrm>
          <a:prstGeom prst="rect">
            <a:avLst/>
          </a:prstGeom>
          <a:noFill/>
          <a:ln>
            <a:noFill/>
          </a:ln>
        </p:spPr>
        <p:txBody>
          <a:bodyPr anchorCtr="0" anchor="t" bIns="45700" lIns="91425" spcFirstLastPara="1" rIns="91425" wrap="square" tIns="45700">
            <a:noAutofit/>
          </a:bodyPr>
          <a:lstStyle/>
          <a:p>
            <a:pPr indent="-361950" lvl="0" marL="51435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281" name="Google Shape;28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b="1" i="0" sz="1600" u="none" cap="none" strike="noStrike">
              <a:solidFill>
                <a:srgbClr val="888888"/>
              </a:solidFill>
              <a:latin typeface="Calibri"/>
              <a:ea typeface="Calibri"/>
              <a:cs typeface="Calibri"/>
              <a:sym typeface="Calibri"/>
            </a:endParaRPr>
          </a:p>
        </p:txBody>
      </p:sp>
      <p:pic>
        <p:nvPicPr>
          <p:cNvPr id="282" name="Google Shape;282;p24"/>
          <p:cNvPicPr preferRelativeResize="0"/>
          <p:nvPr/>
        </p:nvPicPr>
        <p:blipFill rotWithShape="1">
          <a:blip r:embed="rId3">
            <a:alphaModFix/>
          </a:blip>
          <a:srcRect b="0" l="0" r="0" t="0"/>
          <a:stretch/>
        </p:blipFill>
        <p:spPr>
          <a:xfrm>
            <a:off x="0" y="0"/>
            <a:ext cx="12192000" cy="1190625"/>
          </a:xfrm>
          <a:prstGeom prst="rect">
            <a:avLst/>
          </a:prstGeom>
          <a:noFill/>
          <a:ln>
            <a:noFill/>
          </a:ln>
        </p:spPr>
      </p:pic>
      <p:grpSp>
        <p:nvGrpSpPr>
          <p:cNvPr id="283" name="Google Shape;283;p24"/>
          <p:cNvGrpSpPr/>
          <p:nvPr/>
        </p:nvGrpSpPr>
        <p:grpSpPr>
          <a:xfrm>
            <a:off x="332509" y="2095522"/>
            <a:ext cx="11454938" cy="4042097"/>
            <a:chOff x="-1" y="714"/>
            <a:chExt cx="11454938" cy="4042097"/>
          </a:xfrm>
        </p:grpSpPr>
        <p:sp>
          <p:nvSpPr>
            <p:cNvPr id="284" name="Google Shape;284;p24"/>
            <p:cNvSpPr/>
            <p:nvPr/>
          </p:nvSpPr>
          <p:spPr>
            <a:xfrm>
              <a:off x="0" y="3043776"/>
              <a:ext cx="11454937" cy="999035"/>
            </a:xfrm>
            <a:prstGeom prst="rect">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txBox="1"/>
            <p:nvPr/>
          </p:nvSpPr>
          <p:spPr>
            <a:xfrm>
              <a:off x="0" y="3043776"/>
              <a:ext cx="11454937" cy="539479"/>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None/>
              </a:pPr>
              <a:r>
                <a:rPr b="0" i="0" lang="es-AR" sz="1900" u="none" cap="none" strike="noStrike">
                  <a:solidFill>
                    <a:schemeClr val="lt1"/>
                  </a:solidFill>
                  <a:latin typeface="Calibri"/>
                  <a:ea typeface="Calibri"/>
                  <a:cs typeface="Calibri"/>
                  <a:sym typeface="Calibri"/>
                </a:rPr>
                <a:t>Métricas de Proceso</a:t>
              </a:r>
              <a:endParaRPr b="0" i="0" sz="1900" u="none" cap="none" strike="noStrike">
                <a:solidFill>
                  <a:schemeClr val="lt1"/>
                </a:solidFill>
                <a:latin typeface="Calibri"/>
                <a:ea typeface="Calibri"/>
                <a:cs typeface="Calibri"/>
                <a:sym typeface="Calibri"/>
              </a:endParaRPr>
            </a:p>
          </p:txBody>
        </p:sp>
        <p:sp>
          <p:nvSpPr>
            <p:cNvPr id="286" name="Google Shape;286;p24"/>
            <p:cNvSpPr/>
            <p:nvPr/>
          </p:nvSpPr>
          <p:spPr>
            <a:xfrm>
              <a:off x="0" y="3563274"/>
              <a:ext cx="5727468" cy="459556"/>
            </a:xfrm>
            <a:prstGeom prst="rect">
              <a:avLst/>
            </a:prstGeom>
            <a:solidFill>
              <a:srgbClr val="D4E2CE">
                <a:alpha val="89803"/>
              </a:srgbClr>
            </a:solidFill>
            <a:ln cap="flat" cmpd="sng" w="12700">
              <a:solidFill>
                <a:srgbClr val="D4E2C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txBox="1"/>
            <p:nvPr/>
          </p:nvSpPr>
          <p:spPr>
            <a:xfrm>
              <a:off x="0" y="3563274"/>
              <a:ext cx="5727468" cy="459556"/>
            </a:xfrm>
            <a:prstGeom prst="rect">
              <a:avLst/>
            </a:prstGeom>
            <a:noFill/>
            <a:ln>
              <a:noFill/>
            </a:ln>
          </p:spPr>
          <p:txBody>
            <a:bodyPr anchorCtr="0" anchor="ctr" bIns="21575" lIns="120900" spcFirstLastPara="1" rIns="120900" wrap="square" tIns="21575">
              <a:noAutofit/>
            </a:bodyPr>
            <a:lstStyle/>
            <a:p>
              <a:pPr indent="0" lvl="0" marL="0" marR="0" rtl="0" algn="ctr">
                <a:lnSpc>
                  <a:spcPct val="90000"/>
                </a:lnSpc>
                <a:spcBef>
                  <a:spcPts val="0"/>
                </a:spcBef>
                <a:spcAft>
                  <a:spcPts val="0"/>
                </a:spcAft>
                <a:buNone/>
              </a:pPr>
              <a:r>
                <a:rPr b="0" i="0" lang="es-AR" sz="1700" u="none" cap="none" strike="noStrike">
                  <a:solidFill>
                    <a:schemeClr val="dk1"/>
                  </a:solidFill>
                  <a:latin typeface="Calibri"/>
                  <a:ea typeface="Calibri"/>
                  <a:cs typeface="Calibri"/>
                  <a:sym typeface="Calibri"/>
                </a:rPr>
                <a:t>Públicas para la organización</a:t>
              </a:r>
              <a:endParaRPr b="0" i="0" sz="1700" u="none" cap="none" strike="noStrike">
                <a:solidFill>
                  <a:schemeClr val="dk1"/>
                </a:solidFill>
                <a:latin typeface="Calibri"/>
                <a:ea typeface="Calibri"/>
                <a:cs typeface="Calibri"/>
                <a:sym typeface="Calibri"/>
              </a:endParaRPr>
            </a:p>
          </p:txBody>
        </p:sp>
        <p:sp>
          <p:nvSpPr>
            <p:cNvPr id="288" name="Google Shape;288;p24"/>
            <p:cNvSpPr/>
            <p:nvPr/>
          </p:nvSpPr>
          <p:spPr>
            <a:xfrm>
              <a:off x="5727468" y="3563274"/>
              <a:ext cx="5727468" cy="459556"/>
            </a:xfrm>
            <a:prstGeom prst="rect">
              <a:avLst/>
            </a:prstGeom>
            <a:solidFill>
              <a:srgbClr val="D4E2CE">
                <a:alpha val="89803"/>
              </a:srgbClr>
            </a:solidFill>
            <a:ln cap="flat" cmpd="sng" w="12700">
              <a:solidFill>
                <a:srgbClr val="D4E2C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txBox="1"/>
            <p:nvPr/>
          </p:nvSpPr>
          <p:spPr>
            <a:xfrm>
              <a:off x="5727468" y="3563274"/>
              <a:ext cx="5727468" cy="459556"/>
            </a:xfrm>
            <a:prstGeom prst="rect">
              <a:avLst/>
            </a:prstGeom>
            <a:noFill/>
            <a:ln>
              <a:noFill/>
            </a:ln>
          </p:spPr>
          <p:txBody>
            <a:bodyPr anchorCtr="0" anchor="ctr" bIns="21575" lIns="120900" spcFirstLastPara="1" rIns="120900" wrap="square" tIns="21575">
              <a:noAutofit/>
            </a:bodyPr>
            <a:lstStyle/>
            <a:p>
              <a:pPr indent="0" lvl="0" marL="0" marR="0" rtl="0" algn="ctr">
                <a:lnSpc>
                  <a:spcPct val="90000"/>
                </a:lnSpc>
                <a:spcBef>
                  <a:spcPts val="0"/>
                </a:spcBef>
                <a:spcAft>
                  <a:spcPts val="0"/>
                </a:spcAft>
                <a:buNone/>
              </a:pPr>
              <a:r>
                <a:rPr b="0" i="0" lang="es-AR" sz="1700" u="none" cap="none" strike="noStrike">
                  <a:solidFill>
                    <a:schemeClr val="dk1"/>
                  </a:solidFill>
                  <a:latin typeface="Calibri"/>
                  <a:ea typeface="Calibri"/>
                  <a:cs typeface="Calibri"/>
                  <a:sym typeface="Calibri"/>
                </a:rPr>
                <a:t>Consolida métricas de varios proyectos</a:t>
              </a:r>
              <a:endParaRPr b="0" i="0" sz="1700" u="none" cap="none" strike="noStrike">
                <a:solidFill>
                  <a:schemeClr val="dk1"/>
                </a:solidFill>
                <a:latin typeface="Calibri"/>
                <a:ea typeface="Calibri"/>
                <a:cs typeface="Calibri"/>
                <a:sym typeface="Calibri"/>
              </a:endParaRPr>
            </a:p>
          </p:txBody>
        </p:sp>
        <p:sp>
          <p:nvSpPr>
            <p:cNvPr id="290" name="Google Shape;290;p24"/>
            <p:cNvSpPr/>
            <p:nvPr/>
          </p:nvSpPr>
          <p:spPr>
            <a:xfrm rot="10800000">
              <a:off x="-1" y="1522245"/>
              <a:ext cx="11454937" cy="1536516"/>
            </a:xfrm>
            <a:prstGeom prst="upArrowCallout">
              <a:avLst>
                <a:gd fmla="val 25000" name="adj1"/>
                <a:gd fmla="val 25000" name="adj2"/>
                <a:gd fmla="val 25000" name="adj3"/>
                <a:gd fmla="val 64977" name="adj4"/>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txBox="1"/>
            <p:nvPr/>
          </p:nvSpPr>
          <p:spPr>
            <a:xfrm>
              <a:off x="0" y="1522245"/>
              <a:ext cx="11454900" cy="539400"/>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None/>
              </a:pPr>
              <a:r>
                <a:rPr b="0" i="0" lang="es-AR" sz="1900" u="none" cap="none" strike="noStrike">
                  <a:solidFill>
                    <a:schemeClr val="lt1"/>
                  </a:solidFill>
                  <a:latin typeface="Calibri"/>
                  <a:ea typeface="Calibri"/>
                  <a:cs typeface="Calibri"/>
                  <a:sym typeface="Calibri"/>
                </a:rPr>
                <a:t>Métricas de Proyecto</a:t>
              </a:r>
              <a:endParaRPr b="0" i="0" sz="1900" u="none" cap="none" strike="noStrike">
                <a:solidFill>
                  <a:schemeClr val="lt1"/>
                </a:solidFill>
                <a:latin typeface="Calibri"/>
                <a:ea typeface="Calibri"/>
                <a:cs typeface="Calibri"/>
                <a:sym typeface="Calibri"/>
              </a:endParaRPr>
            </a:p>
          </p:txBody>
        </p:sp>
        <p:sp>
          <p:nvSpPr>
            <p:cNvPr id="292" name="Google Shape;292;p24"/>
            <p:cNvSpPr/>
            <p:nvPr/>
          </p:nvSpPr>
          <p:spPr>
            <a:xfrm>
              <a:off x="0" y="2061562"/>
              <a:ext cx="5727468" cy="459418"/>
            </a:xfrm>
            <a:prstGeom prst="rect">
              <a:avLst/>
            </a:prstGeom>
            <a:solidFill>
              <a:srgbClr val="D4E2CE">
                <a:alpha val="89803"/>
              </a:srgbClr>
            </a:solidFill>
            <a:ln cap="flat" cmpd="sng" w="12700">
              <a:solidFill>
                <a:srgbClr val="D4E2C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4"/>
            <p:cNvSpPr txBox="1"/>
            <p:nvPr/>
          </p:nvSpPr>
          <p:spPr>
            <a:xfrm>
              <a:off x="0" y="2061562"/>
              <a:ext cx="5727468" cy="459418"/>
            </a:xfrm>
            <a:prstGeom prst="rect">
              <a:avLst/>
            </a:prstGeom>
            <a:noFill/>
            <a:ln>
              <a:noFill/>
            </a:ln>
          </p:spPr>
          <p:txBody>
            <a:bodyPr anchorCtr="0" anchor="ctr" bIns="21575" lIns="120900" spcFirstLastPara="1" rIns="120900" wrap="square" tIns="21575">
              <a:noAutofit/>
            </a:bodyPr>
            <a:lstStyle/>
            <a:p>
              <a:pPr indent="0" lvl="0" marL="0" marR="0" rtl="0" algn="ctr">
                <a:lnSpc>
                  <a:spcPct val="90000"/>
                </a:lnSpc>
                <a:spcBef>
                  <a:spcPts val="0"/>
                </a:spcBef>
                <a:spcAft>
                  <a:spcPts val="0"/>
                </a:spcAft>
                <a:buNone/>
              </a:pPr>
              <a:r>
                <a:rPr b="0" i="0" lang="es-AR" sz="1700" u="none" cap="none" strike="noStrike">
                  <a:solidFill>
                    <a:schemeClr val="dk1"/>
                  </a:solidFill>
                  <a:latin typeface="Calibri"/>
                  <a:ea typeface="Calibri"/>
                  <a:cs typeface="Calibri"/>
                  <a:sym typeface="Calibri"/>
                </a:rPr>
                <a:t>Públicas para un equipo</a:t>
              </a:r>
              <a:endParaRPr b="0" i="0" sz="1700" u="none" cap="none" strike="noStrike">
                <a:solidFill>
                  <a:schemeClr val="dk1"/>
                </a:solidFill>
                <a:latin typeface="Calibri"/>
                <a:ea typeface="Calibri"/>
                <a:cs typeface="Calibri"/>
                <a:sym typeface="Calibri"/>
              </a:endParaRPr>
            </a:p>
          </p:txBody>
        </p:sp>
        <p:sp>
          <p:nvSpPr>
            <p:cNvPr id="294" name="Google Shape;294;p24"/>
            <p:cNvSpPr/>
            <p:nvPr/>
          </p:nvSpPr>
          <p:spPr>
            <a:xfrm>
              <a:off x="5727468" y="2061562"/>
              <a:ext cx="5727468" cy="459418"/>
            </a:xfrm>
            <a:prstGeom prst="rect">
              <a:avLst/>
            </a:prstGeom>
            <a:solidFill>
              <a:srgbClr val="D4E2CE">
                <a:alpha val="89803"/>
              </a:srgbClr>
            </a:solidFill>
            <a:ln cap="flat" cmpd="sng" w="12700">
              <a:solidFill>
                <a:srgbClr val="D4E2C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4"/>
            <p:cNvSpPr txBox="1"/>
            <p:nvPr/>
          </p:nvSpPr>
          <p:spPr>
            <a:xfrm>
              <a:off x="5727468" y="2061562"/>
              <a:ext cx="5727468" cy="459418"/>
            </a:xfrm>
            <a:prstGeom prst="rect">
              <a:avLst/>
            </a:prstGeom>
            <a:noFill/>
            <a:ln>
              <a:noFill/>
            </a:ln>
          </p:spPr>
          <p:txBody>
            <a:bodyPr anchorCtr="0" anchor="ctr" bIns="21575" lIns="120900" spcFirstLastPara="1" rIns="120900" wrap="square" tIns="21575">
              <a:noAutofit/>
            </a:bodyPr>
            <a:lstStyle/>
            <a:p>
              <a:pPr indent="0" lvl="0" marL="0" marR="0" rtl="0" algn="ctr">
                <a:lnSpc>
                  <a:spcPct val="90000"/>
                </a:lnSpc>
                <a:spcBef>
                  <a:spcPts val="0"/>
                </a:spcBef>
                <a:spcAft>
                  <a:spcPts val="0"/>
                </a:spcAft>
                <a:buNone/>
              </a:pPr>
              <a:r>
                <a:rPr b="0" i="0" lang="es-AR" sz="1700" u="none" cap="none" strike="noStrike">
                  <a:solidFill>
                    <a:schemeClr val="dk1"/>
                  </a:solidFill>
                  <a:latin typeface="Calibri"/>
                  <a:ea typeface="Calibri"/>
                  <a:cs typeface="Calibri"/>
                  <a:sym typeface="Calibri"/>
                </a:rPr>
                <a:t>Tasa de producción</a:t>
              </a:r>
              <a:endParaRPr b="0" i="0" sz="1700" u="none" cap="none" strike="noStrike">
                <a:solidFill>
                  <a:schemeClr val="dk1"/>
                </a:solidFill>
                <a:latin typeface="Calibri"/>
                <a:ea typeface="Calibri"/>
                <a:cs typeface="Calibri"/>
                <a:sym typeface="Calibri"/>
              </a:endParaRPr>
            </a:p>
          </p:txBody>
        </p:sp>
        <p:sp>
          <p:nvSpPr>
            <p:cNvPr id="296" name="Google Shape;296;p24"/>
            <p:cNvSpPr/>
            <p:nvPr/>
          </p:nvSpPr>
          <p:spPr>
            <a:xfrm rot="10800000">
              <a:off x="-1" y="714"/>
              <a:ext cx="11454937" cy="1536516"/>
            </a:xfrm>
            <a:prstGeom prst="upArrowCallout">
              <a:avLst>
                <a:gd fmla="val 25000" name="adj1"/>
                <a:gd fmla="val 25000" name="adj2"/>
                <a:gd fmla="val 25000" name="adj3"/>
                <a:gd fmla="val 64977" name="adj4"/>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txBox="1"/>
            <p:nvPr/>
          </p:nvSpPr>
          <p:spPr>
            <a:xfrm>
              <a:off x="0" y="714"/>
              <a:ext cx="11454900" cy="539400"/>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None/>
              </a:pPr>
              <a:r>
                <a:rPr b="0" i="0" lang="es-AR" sz="1900" u="none" cap="none" strike="noStrike">
                  <a:solidFill>
                    <a:schemeClr val="lt1"/>
                  </a:solidFill>
                  <a:latin typeface="Calibri"/>
                  <a:ea typeface="Calibri"/>
                  <a:cs typeface="Calibri"/>
                  <a:sym typeface="Calibri"/>
                </a:rPr>
                <a:t>Métricas de Producto</a:t>
              </a:r>
              <a:endParaRPr b="0" i="0" sz="1900" u="none" cap="none" strike="noStrike">
                <a:solidFill>
                  <a:schemeClr val="lt1"/>
                </a:solidFill>
                <a:latin typeface="Calibri"/>
                <a:ea typeface="Calibri"/>
                <a:cs typeface="Calibri"/>
                <a:sym typeface="Calibri"/>
              </a:endParaRPr>
            </a:p>
          </p:txBody>
        </p:sp>
        <p:sp>
          <p:nvSpPr>
            <p:cNvPr id="298" name="Google Shape;298;p24"/>
            <p:cNvSpPr/>
            <p:nvPr/>
          </p:nvSpPr>
          <p:spPr>
            <a:xfrm>
              <a:off x="0" y="540031"/>
              <a:ext cx="5727468" cy="459418"/>
            </a:xfrm>
            <a:prstGeom prst="rect">
              <a:avLst/>
            </a:prstGeom>
            <a:solidFill>
              <a:srgbClr val="D4E2CE">
                <a:alpha val="89803"/>
              </a:srgbClr>
            </a:solidFill>
            <a:ln cap="flat" cmpd="sng" w="12700">
              <a:solidFill>
                <a:srgbClr val="D4E2C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
            <p:cNvSpPr txBox="1"/>
            <p:nvPr/>
          </p:nvSpPr>
          <p:spPr>
            <a:xfrm>
              <a:off x="0" y="540031"/>
              <a:ext cx="5727600" cy="459300"/>
            </a:xfrm>
            <a:prstGeom prst="rect">
              <a:avLst/>
            </a:prstGeom>
            <a:noFill/>
            <a:ln>
              <a:noFill/>
            </a:ln>
          </p:spPr>
          <p:txBody>
            <a:bodyPr anchorCtr="0" anchor="ctr" bIns="21575" lIns="120900" spcFirstLastPara="1" rIns="120900" wrap="square" tIns="21575">
              <a:noAutofit/>
            </a:bodyPr>
            <a:lstStyle/>
            <a:p>
              <a:pPr indent="0" lvl="0" marL="0" marR="0" rtl="0" algn="ctr">
                <a:lnSpc>
                  <a:spcPct val="90000"/>
                </a:lnSpc>
                <a:spcBef>
                  <a:spcPts val="0"/>
                </a:spcBef>
                <a:spcAft>
                  <a:spcPts val="0"/>
                </a:spcAft>
                <a:buNone/>
              </a:pPr>
              <a:r>
                <a:rPr b="0" i="0" lang="es-AR" sz="1700" u="none" cap="none" strike="noStrike">
                  <a:solidFill>
                    <a:schemeClr val="dk1"/>
                  </a:solidFill>
                  <a:latin typeface="Calibri"/>
                  <a:ea typeface="Calibri"/>
                  <a:cs typeface="Calibri"/>
                  <a:sym typeface="Calibri"/>
                </a:rPr>
                <a:t>Privadas para un individuo</a:t>
              </a:r>
              <a:endParaRPr b="0" i="0" sz="1700" u="none" cap="none" strike="noStrike">
                <a:solidFill>
                  <a:schemeClr val="dk1"/>
                </a:solidFill>
                <a:latin typeface="Calibri"/>
                <a:ea typeface="Calibri"/>
                <a:cs typeface="Calibri"/>
                <a:sym typeface="Calibri"/>
              </a:endParaRPr>
            </a:p>
          </p:txBody>
        </p:sp>
        <p:sp>
          <p:nvSpPr>
            <p:cNvPr id="300" name="Google Shape;300;p24"/>
            <p:cNvSpPr/>
            <p:nvPr/>
          </p:nvSpPr>
          <p:spPr>
            <a:xfrm>
              <a:off x="5727468" y="540031"/>
              <a:ext cx="5727468" cy="459418"/>
            </a:xfrm>
            <a:prstGeom prst="rect">
              <a:avLst/>
            </a:prstGeom>
            <a:solidFill>
              <a:srgbClr val="D4E2CE">
                <a:alpha val="89803"/>
              </a:srgbClr>
            </a:solidFill>
            <a:ln cap="flat" cmpd="sng" w="12700">
              <a:solidFill>
                <a:srgbClr val="D4E2C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
            <p:cNvSpPr txBox="1"/>
            <p:nvPr/>
          </p:nvSpPr>
          <p:spPr>
            <a:xfrm>
              <a:off x="5727468" y="540031"/>
              <a:ext cx="5727468" cy="459418"/>
            </a:xfrm>
            <a:prstGeom prst="rect">
              <a:avLst/>
            </a:prstGeom>
            <a:noFill/>
            <a:ln>
              <a:noFill/>
            </a:ln>
          </p:spPr>
          <p:txBody>
            <a:bodyPr anchorCtr="0" anchor="ctr" bIns="21575" lIns="120900" spcFirstLastPara="1" rIns="120900" wrap="square" tIns="21575">
              <a:noAutofit/>
            </a:bodyPr>
            <a:lstStyle/>
            <a:p>
              <a:pPr indent="0" lvl="0" marL="0" marR="0" rtl="0" algn="ctr">
                <a:lnSpc>
                  <a:spcPct val="90000"/>
                </a:lnSpc>
                <a:spcBef>
                  <a:spcPts val="0"/>
                </a:spcBef>
                <a:spcAft>
                  <a:spcPts val="0"/>
                </a:spcAft>
                <a:buNone/>
              </a:pPr>
              <a:r>
                <a:rPr b="0" i="0" lang="es-AR" sz="1700" u="none" cap="none" strike="noStrike">
                  <a:solidFill>
                    <a:schemeClr val="dk1"/>
                  </a:solidFill>
                  <a:latin typeface="Calibri"/>
                  <a:ea typeface="Calibri"/>
                  <a:cs typeface="Calibri"/>
                  <a:sym typeface="Calibri"/>
                </a:rPr>
                <a:t>Directas: LOC, defectos reportados; Indirectas: Funcionalidad</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25"/>
          <p:cNvSpPr txBox="1"/>
          <p:nvPr>
            <p:ph type="ctrTitle"/>
          </p:nvPr>
        </p:nvSpPr>
        <p:spPr>
          <a:xfrm>
            <a:off x="2272937" y="1506556"/>
            <a:ext cx="8595360" cy="53163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0" i="0" lang="es-AR" sz="5400" u="none" cap="none" strike="noStrike">
                <a:solidFill>
                  <a:schemeClr val="dk1"/>
                </a:solidFill>
                <a:latin typeface="Calibri"/>
                <a:ea typeface="Calibri"/>
                <a:cs typeface="Calibri"/>
                <a:sym typeface="Calibri"/>
              </a:rPr>
              <a:t>Métricas orientadas al tamaño</a:t>
            </a:r>
            <a:endParaRPr b="0" i="0" sz="5400" u="none" cap="none" strike="noStrike">
              <a:solidFill>
                <a:schemeClr val="dk1"/>
              </a:solidFill>
              <a:latin typeface="Calibri"/>
              <a:ea typeface="Calibri"/>
              <a:cs typeface="Calibri"/>
              <a:sym typeface="Calibri"/>
            </a:endParaRPr>
          </a:p>
        </p:txBody>
      </p:sp>
      <p:sp>
        <p:nvSpPr>
          <p:cNvPr id="309" name="Google Shape;309;p25"/>
          <p:cNvSpPr txBox="1"/>
          <p:nvPr>
            <p:ph idx="1" type="subTitle"/>
          </p:nvPr>
        </p:nvSpPr>
        <p:spPr>
          <a:xfrm>
            <a:off x="2220686" y="2447108"/>
            <a:ext cx="8647611" cy="3483429"/>
          </a:xfrm>
          <a:prstGeom prst="rect">
            <a:avLst/>
          </a:prstGeom>
          <a:noFill/>
          <a:ln>
            <a:noFill/>
          </a:ln>
        </p:spPr>
        <p:txBody>
          <a:bodyPr anchorCtr="0" anchor="t" bIns="45700" lIns="91425" spcFirstLastPara="1" rIns="91425" wrap="square" tIns="45700">
            <a:noAutofit/>
          </a:bodyPr>
          <a:lstStyle/>
          <a:p>
            <a:pPr indent="-361950" lvl="0" marL="51435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61950" lvl="0" marL="514350" marR="0" rtl="0" algn="ctr">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61950" lvl="0" marL="514350" marR="0" rtl="0" algn="ctr">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514350" lvl="0" marL="514350" marR="0" rtl="0" algn="ctr">
              <a:lnSpc>
                <a:spcPct val="90000"/>
              </a:lnSpc>
              <a:spcBef>
                <a:spcPts val="1000"/>
              </a:spcBef>
              <a:spcAft>
                <a:spcPts val="0"/>
              </a:spcAft>
              <a:buClr>
                <a:schemeClr val="dk1"/>
              </a:buClr>
              <a:buSzPts val="2400"/>
              <a:buFont typeface="Arial"/>
              <a:buAutoNum type="arabicPeriod"/>
            </a:pPr>
            <a:r>
              <a:rPr b="0" i="0" lang="es-AR" sz="2400" u="none" cap="none" strike="noStrike">
                <a:solidFill>
                  <a:schemeClr val="dk1"/>
                </a:solidFill>
                <a:latin typeface="Calibri"/>
                <a:ea typeface="Calibri"/>
                <a:cs typeface="Calibri"/>
                <a:sym typeface="Calibri"/>
              </a:rPr>
              <a:t>Errores por KLOC </a:t>
            </a:r>
            <a:endParaRPr/>
          </a:p>
          <a:p>
            <a:pPr indent="-514350" lvl="0" marL="514350" marR="0" rtl="0" algn="ctr">
              <a:lnSpc>
                <a:spcPct val="90000"/>
              </a:lnSpc>
              <a:spcBef>
                <a:spcPts val="1000"/>
              </a:spcBef>
              <a:spcAft>
                <a:spcPts val="0"/>
              </a:spcAft>
              <a:buClr>
                <a:schemeClr val="dk1"/>
              </a:buClr>
              <a:buSzPts val="2400"/>
              <a:buFont typeface="Arial"/>
              <a:buAutoNum type="arabicPeriod"/>
            </a:pPr>
            <a:r>
              <a:rPr b="0" i="0" lang="es-AR" sz="2400" u="none" cap="none" strike="noStrike">
                <a:solidFill>
                  <a:schemeClr val="dk1"/>
                </a:solidFill>
                <a:latin typeface="Calibri"/>
                <a:ea typeface="Calibri"/>
                <a:cs typeface="Calibri"/>
                <a:sym typeface="Calibri"/>
              </a:rPr>
              <a:t>Defectos por KLOC</a:t>
            </a:r>
            <a:endParaRPr/>
          </a:p>
          <a:p>
            <a:pPr indent="-514350" lvl="0" marL="514350" marR="0" rtl="0" algn="ctr">
              <a:lnSpc>
                <a:spcPct val="90000"/>
              </a:lnSpc>
              <a:spcBef>
                <a:spcPts val="1000"/>
              </a:spcBef>
              <a:spcAft>
                <a:spcPts val="0"/>
              </a:spcAft>
              <a:buClr>
                <a:schemeClr val="dk1"/>
              </a:buClr>
              <a:buSzPts val="2400"/>
              <a:buFont typeface="Arial"/>
              <a:buAutoNum type="arabicPeriod"/>
            </a:pPr>
            <a:r>
              <a:rPr b="0" i="0" lang="es-AR" sz="2400" u="none" cap="none" strike="noStrike">
                <a:solidFill>
                  <a:schemeClr val="dk1"/>
                </a:solidFill>
                <a:latin typeface="Calibri"/>
                <a:ea typeface="Calibri"/>
                <a:cs typeface="Calibri"/>
                <a:sym typeface="Calibri"/>
              </a:rPr>
              <a:t>U$S por KLOC</a:t>
            </a:r>
            <a:endParaRPr/>
          </a:p>
          <a:p>
            <a:pPr indent="-514350" lvl="0" marL="514350" marR="0" rtl="0" algn="ctr">
              <a:lnSpc>
                <a:spcPct val="90000"/>
              </a:lnSpc>
              <a:spcBef>
                <a:spcPts val="1000"/>
              </a:spcBef>
              <a:spcAft>
                <a:spcPts val="0"/>
              </a:spcAft>
              <a:buClr>
                <a:schemeClr val="dk1"/>
              </a:buClr>
              <a:buSzPts val="2400"/>
              <a:buFont typeface="Arial"/>
              <a:buAutoNum type="arabicPeriod"/>
            </a:pPr>
            <a:r>
              <a:rPr b="0" i="0" lang="es-AR" sz="2400" u="none" cap="none" strike="noStrike">
                <a:solidFill>
                  <a:schemeClr val="dk1"/>
                </a:solidFill>
                <a:latin typeface="Calibri"/>
                <a:ea typeface="Calibri"/>
                <a:cs typeface="Calibri"/>
                <a:sym typeface="Calibri"/>
              </a:rPr>
              <a:t>Páginas de documentación por KLOC</a:t>
            </a:r>
            <a:endParaRPr/>
          </a:p>
          <a:p>
            <a:pPr indent="-361950" lvl="0" marL="514350" marR="0" rtl="0" algn="ctr">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10" name="Google Shape;31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b="1" i="0" sz="1600" u="none" cap="none" strike="noStrike">
              <a:solidFill>
                <a:srgbClr val="888888"/>
              </a:solidFill>
              <a:latin typeface="Calibri"/>
              <a:ea typeface="Calibri"/>
              <a:cs typeface="Calibri"/>
              <a:sym typeface="Calibri"/>
            </a:endParaRPr>
          </a:p>
        </p:txBody>
      </p:sp>
      <p:pic>
        <p:nvPicPr>
          <p:cNvPr id="311" name="Google Shape;311;p25"/>
          <p:cNvPicPr preferRelativeResize="0"/>
          <p:nvPr/>
        </p:nvPicPr>
        <p:blipFill rotWithShape="1">
          <a:blip r:embed="rId3">
            <a:alphaModFix/>
          </a:blip>
          <a:srcRect b="0" l="0" r="0" t="0"/>
          <a:stretch/>
        </p:blipFill>
        <p:spPr>
          <a:xfrm>
            <a:off x="0" y="0"/>
            <a:ext cx="12192000" cy="1190625"/>
          </a:xfrm>
          <a:prstGeom prst="rect">
            <a:avLst/>
          </a:prstGeom>
          <a:noFill/>
          <a:ln>
            <a:noFill/>
          </a:ln>
        </p:spPr>
      </p:pic>
      <p:pic>
        <p:nvPicPr>
          <p:cNvPr id="312" name="Google Shape;312;p25"/>
          <p:cNvPicPr preferRelativeResize="0"/>
          <p:nvPr/>
        </p:nvPicPr>
        <p:blipFill rotWithShape="1">
          <a:blip r:embed="rId4">
            <a:alphaModFix/>
          </a:blip>
          <a:srcRect b="0" l="0" r="0" t="0"/>
          <a:stretch/>
        </p:blipFill>
        <p:spPr>
          <a:xfrm>
            <a:off x="1143455" y="2410691"/>
            <a:ext cx="10213320" cy="13384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6"/>
          <p:cNvSpPr txBox="1"/>
          <p:nvPr>
            <p:ph type="ctrTitle"/>
          </p:nvPr>
        </p:nvSpPr>
        <p:spPr>
          <a:xfrm>
            <a:off x="232756" y="1506556"/>
            <a:ext cx="11654444" cy="53163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0" i="0" lang="es-AR" sz="5400" u="none" cap="none" strike="noStrike">
                <a:solidFill>
                  <a:schemeClr val="dk1"/>
                </a:solidFill>
                <a:latin typeface="Calibri"/>
                <a:ea typeface="Calibri"/>
                <a:cs typeface="Calibri"/>
                <a:sym typeface="Calibri"/>
              </a:rPr>
              <a:t>Métricas orientadas en puntos de función</a:t>
            </a:r>
            <a:endParaRPr b="0" i="0" sz="5400" u="none" cap="none" strike="noStrike">
              <a:solidFill>
                <a:schemeClr val="dk1"/>
              </a:solidFill>
              <a:latin typeface="Calibri"/>
              <a:ea typeface="Calibri"/>
              <a:cs typeface="Calibri"/>
              <a:sym typeface="Calibri"/>
            </a:endParaRPr>
          </a:p>
        </p:txBody>
      </p:sp>
      <p:sp>
        <p:nvSpPr>
          <p:cNvPr id="320" name="Google Shape;320;p26"/>
          <p:cNvSpPr txBox="1"/>
          <p:nvPr>
            <p:ph idx="1" type="subTitle"/>
          </p:nvPr>
        </p:nvSpPr>
        <p:spPr>
          <a:xfrm>
            <a:off x="2220686" y="2447108"/>
            <a:ext cx="8647611" cy="3483429"/>
          </a:xfrm>
          <a:prstGeom prst="rect">
            <a:avLst/>
          </a:prstGeom>
          <a:noFill/>
          <a:ln>
            <a:noFill/>
          </a:ln>
        </p:spPr>
        <p:txBody>
          <a:bodyPr anchorCtr="0" anchor="t" bIns="45700" lIns="91425" spcFirstLastPara="1" rIns="91425" wrap="square" tIns="45700">
            <a:noAutofit/>
          </a:bodyPr>
          <a:lstStyle/>
          <a:p>
            <a:pPr indent="-361950" lvl="0" marL="51435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514350" lvl="0" marL="514350" marR="0" rtl="0" algn="l">
              <a:lnSpc>
                <a:spcPct val="90000"/>
              </a:lnSpc>
              <a:spcBef>
                <a:spcPts val="1000"/>
              </a:spcBef>
              <a:spcAft>
                <a:spcPts val="0"/>
              </a:spcAft>
              <a:buClr>
                <a:schemeClr val="dk1"/>
              </a:buClr>
              <a:buSzPts val="2400"/>
              <a:buFont typeface="Arial"/>
              <a:buNone/>
            </a:pPr>
            <a:r>
              <a:rPr b="0" i="0" lang="es-AR" sz="2400" u="none" cap="none" strike="noStrike">
                <a:solidFill>
                  <a:schemeClr val="dk1"/>
                </a:solidFill>
                <a:latin typeface="Calibri"/>
                <a:ea typeface="Calibri"/>
                <a:cs typeface="Calibri"/>
                <a:sym typeface="Calibri"/>
              </a:rPr>
              <a:t>Usan una medida de la funcionalidad como valor de normalización</a:t>
            </a:r>
            <a:endParaRPr/>
          </a:p>
          <a:p>
            <a:pPr indent="-514350" lvl="0" marL="514350" marR="0" rtl="0" algn="l">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514350" lvl="0" marL="514350" marR="0" rtl="0" algn="l">
              <a:lnSpc>
                <a:spcPct val="90000"/>
              </a:lnSpc>
              <a:spcBef>
                <a:spcPts val="1000"/>
              </a:spcBef>
              <a:spcAft>
                <a:spcPts val="0"/>
              </a:spcAft>
              <a:buClr>
                <a:schemeClr val="dk1"/>
              </a:buClr>
              <a:buSzPts val="2400"/>
              <a:buFont typeface="Arial"/>
              <a:buNone/>
            </a:pPr>
            <a:r>
              <a:rPr b="0" i="0" lang="es-AR" sz="2400" u="none" cap="none" strike="noStrike">
                <a:solidFill>
                  <a:schemeClr val="dk1"/>
                </a:solidFill>
                <a:latin typeface="Calibri"/>
                <a:ea typeface="Calibri"/>
                <a:cs typeface="Calibri"/>
                <a:sym typeface="Calibri"/>
              </a:rPr>
              <a:t>Ventajas:</a:t>
            </a:r>
            <a:endParaRPr/>
          </a:p>
          <a:p>
            <a:pPr indent="-514350" lvl="0" marL="514350" marR="0" rtl="0" algn="l">
              <a:lnSpc>
                <a:spcPct val="90000"/>
              </a:lnSpc>
              <a:spcBef>
                <a:spcPts val="1000"/>
              </a:spcBef>
              <a:spcAft>
                <a:spcPts val="0"/>
              </a:spcAft>
              <a:buClr>
                <a:schemeClr val="dk1"/>
              </a:buClr>
              <a:buSzPts val="2400"/>
              <a:buFont typeface="Arial"/>
              <a:buNone/>
            </a:pPr>
            <a:r>
              <a:rPr b="0" i="0" lang="es-AR" sz="2400" u="none" cap="none" strike="noStrike">
                <a:solidFill>
                  <a:schemeClr val="dk1"/>
                </a:solidFill>
                <a:latin typeface="Calibri"/>
                <a:ea typeface="Calibri"/>
                <a:cs typeface="Calibri"/>
                <a:sym typeface="Calibri"/>
              </a:rPr>
              <a:t>	Independiente del lenguaje</a:t>
            </a:r>
            <a:endParaRPr/>
          </a:p>
          <a:p>
            <a:pPr indent="-514350" lvl="0" marL="514350" marR="0" rtl="0" algn="l">
              <a:lnSpc>
                <a:spcPct val="90000"/>
              </a:lnSpc>
              <a:spcBef>
                <a:spcPts val="1000"/>
              </a:spcBef>
              <a:spcAft>
                <a:spcPts val="0"/>
              </a:spcAft>
              <a:buClr>
                <a:schemeClr val="dk1"/>
              </a:buClr>
              <a:buSzPts val="2400"/>
              <a:buFont typeface="Arial"/>
              <a:buNone/>
            </a:pPr>
            <a:r>
              <a:rPr b="0" i="0" lang="es-AR" sz="2400" u="none" cap="none" strike="noStrike">
                <a:solidFill>
                  <a:schemeClr val="dk1"/>
                </a:solidFill>
                <a:latin typeface="Calibri"/>
                <a:ea typeface="Calibri"/>
                <a:cs typeface="Calibri"/>
                <a:sym typeface="Calibri"/>
              </a:rPr>
              <a:t>Desventajas</a:t>
            </a:r>
            <a:endParaRPr/>
          </a:p>
          <a:p>
            <a:pPr indent="-514350" lvl="1" marL="971550" marR="0" rtl="0" algn="l">
              <a:lnSpc>
                <a:spcPct val="90000"/>
              </a:lnSpc>
              <a:spcBef>
                <a:spcPts val="500"/>
              </a:spcBef>
              <a:spcAft>
                <a:spcPts val="0"/>
              </a:spcAft>
              <a:buClr>
                <a:schemeClr val="dk1"/>
              </a:buClr>
              <a:buSzPts val="2400"/>
              <a:buFont typeface="Arial"/>
              <a:buNone/>
            </a:pPr>
            <a:r>
              <a:rPr b="0" i="0" lang="es-AR" sz="2400" u="none" cap="none" strike="noStrike">
                <a:solidFill>
                  <a:schemeClr val="dk1"/>
                </a:solidFill>
                <a:latin typeface="Calibri"/>
                <a:ea typeface="Calibri"/>
                <a:cs typeface="Calibri"/>
                <a:sym typeface="Calibri"/>
              </a:rPr>
              <a:t>Utiliza valores subjetivos</a:t>
            </a:r>
            <a:endParaRPr/>
          </a:p>
          <a:p>
            <a:pPr indent="-387350" lvl="1" marL="971550" marR="0" rtl="0" algn="ctr">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87350" lvl="1" marL="971550" marR="0" rtl="0" algn="ctr">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321" name="Google Shape;32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b="1" i="0" sz="1600" u="none" cap="none" strike="noStrike">
              <a:solidFill>
                <a:srgbClr val="888888"/>
              </a:solidFill>
              <a:latin typeface="Calibri"/>
              <a:ea typeface="Calibri"/>
              <a:cs typeface="Calibri"/>
              <a:sym typeface="Calibri"/>
            </a:endParaRPr>
          </a:p>
        </p:txBody>
      </p:sp>
      <p:pic>
        <p:nvPicPr>
          <p:cNvPr id="322" name="Google Shape;322;p26"/>
          <p:cNvPicPr preferRelativeResize="0"/>
          <p:nvPr/>
        </p:nvPicPr>
        <p:blipFill rotWithShape="1">
          <a:blip r:embed="rId3">
            <a:alphaModFix/>
          </a:blip>
          <a:srcRect b="0" l="0" r="0" t="0"/>
          <a:stretch/>
        </p:blipFill>
        <p:spPr>
          <a:xfrm>
            <a:off x="0" y="0"/>
            <a:ext cx="12192000" cy="1190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7"/>
          <p:cNvSpPr txBox="1"/>
          <p:nvPr>
            <p:ph type="ctrTitle"/>
          </p:nvPr>
        </p:nvSpPr>
        <p:spPr>
          <a:xfrm>
            <a:off x="232756" y="1506556"/>
            <a:ext cx="11654444" cy="53163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0" i="0" lang="es-AR" sz="5400" u="none" cap="none" strike="noStrike">
                <a:solidFill>
                  <a:schemeClr val="dk1"/>
                </a:solidFill>
                <a:latin typeface="Calibri"/>
                <a:ea typeface="Calibri"/>
                <a:cs typeface="Calibri"/>
                <a:sym typeface="Calibri"/>
              </a:rPr>
              <a:t>Combinación LOC y PF</a:t>
            </a:r>
            <a:endParaRPr b="0" i="0" sz="5400" u="none" cap="none" strike="noStrike">
              <a:solidFill>
                <a:schemeClr val="dk1"/>
              </a:solidFill>
              <a:latin typeface="Calibri"/>
              <a:ea typeface="Calibri"/>
              <a:cs typeface="Calibri"/>
              <a:sym typeface="Calibri"/>
            </a:endParaRPr>
          </a:p>
        </p:txBody>
      </p:sp>
      <p:sp>
        <p:nvSpPr>
          <p:cNvPr id="330" name="Google Shape;33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b="1" i="0" sz="1600" u="none" cap="none" strike="noStrike">
              <a:solidFill>
                <a:srgbClr val="888888"/>
              </a:solidFill>
              <a:latin typeface="Calibri"/>
              <a:ea typeface="Calibri"/>
              <a:cs typeface="Calibri"/>
              <a:sym typeface="Calibri"/>
            </a:endParaRPr>
          </a:p>
        </p:txBody>
      </p:sp>
      <p:pic>
        <p:nvPicPr>
          <p:cNvPr id="331" name="Google Shape;331;p27"/>
          <p:cNvPicPr preferRelativeResize="0"/>
          <p:nvPr/>
        </p:nvPicPr>
        <p:blipFill rotWithShape="1">
          <a:blip r:embed="rId3">
            <a:alphaModFix/>
          </a:blip>
          <a:srcRect b="0" l="0" r="0" t="0"/>
          <a:stretch/>
        </p:blipFill>
        <p:spPr>
          <a:xfrm>
            <a:off x="0" y="0"/>
            <a:ext cx="12192000" cy="1190625"/>
          </a:xfrm>
          <a:prstGeom prst="rect">
            <a:avLst/>
          </a:prstGeom>
          <a:noFill/>
          <a:ln>
            <a:noFill/>
          </a:ln>
        </p:spPr>
      </p:pic>
      <p:pic>
        <p:nvPicPr>
          <p:cNvPr id="332" name="Google Shape;332;p27"/>
          <p:cNvPicPr preferRelativeResize="0"/>
          <p:nvPr/>
        </p:nvPicPr>
        <p:blipFill rotWithShape="1">
          <a:blip r:embed="rId4">
            <a:alphaModFix/>
          </a:blip>
          <a:srcRect b="0" l="0" r="0" t="0"/>
          <a:stretch/>
        </p:blipFill>
        <p:spPr>
          <a:xfrm>
            <a:off x="2410691" y="2261144"/>
            <a:ext cx="7838059" cy="32751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8"/>
          <p:cNvSpPr txBox="1"/>
          <p:nvPr>
            <p:ph type="ctrTitle"/>
          </p:nvPr>
        </p:nvSpPr>
        <p:spPr>
          <a:xfrm>
            <a:off x="232756" y="1506556"/>
            <a:ext cx="11654444" cy="53163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0" i="0" lang="es-AR" sz="5400" u="none" cap="none" strike="noStrike">
                <a:solidFill>
                  <a:schemeClr val="dk1"/>
                </a:solidFill>
                <a:latin typeface="Calibri"/>
                <a:ea typeface="Calibri"/>
                <a:cs typeface="Calibri"/>
                <a:sym typeface="Calibri"/>
              </a:rPr>
              <a:t>Métricas para la calidad del software</a:t>
            </a:r>
            <a:endParaRPr b="0" i="0" sz="5400" u="none" cap="none" strike="noStrike">
              <a:solidFill>
                <a:schemeClr val="dk1"/>
              </a:solidFill>
              <a:latin typeface="Calibri"/>
              <a:ea typeface="Calibri"/>
              <a:cs typeface="Calibri"/>
              <a:sym typeface="Calibri"/>
            </a:endParaRPr>
          </a:p>
        </p:txBody>
      </p:sp>
      <p:sp>
        <p:nvSpPr>
          <p:cNvPr id="340" name="Google Shape;340;p28"/>
          <p:cNvSpPr txBox="1"/>
          <p:nvPr>
            <p:ph idx="1" type="subTitle"/>
          </p:nvPr>
        </p:nvSpPr>
        <p:spPr>
          <a:xfrm>
            <a:off x="2220686" y="2447108"/>
            <a:ext cx="8647611" cy="3483429"/>
          </a:xfrm>
          <a:prstGeom prst="rect">
            <a:avLst/>
          </a:prstGeom>
          <a:noFill/>
          <a:ln>
            <a:noFill/>
          </a:ln>
        </p:spPr>
        <p:txBody>
          <a:bodyPr anchorCtr="0" anchor="t" bIns="45700" lIns="91425" spcFirstLastPara="1" rIns="91425" wrap="square" tIns="45700">
            <a:noAutofit/>
          </a:bodyPr>
          <a:lstStyle/>
          <a:p>
            <a:pPr indent="-514350" lvl="0" marL="51435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87350" lvl="1" marL="971550" marR="0" rtl="0" algn="ctr">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87350" lvl="1" marL="971550" marR="0" rtl="0" algn="ctr">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341" name="Google Shape;34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b="1" i="0" sz="1600" u="none" cap="none" strike="noStrike">
              <a:solidFill>
                <a:srgbClr val="888888"/>
              </a:solidFill>
              <a:latin typeface="Calibri"/>
              <a:ea typeface="Calibri"/>
              <a:cs typeface="Calibri"/>
              <a:sym typeface="Calibri"/>
            </a:endParaRPr>
          </a:p>
        </p:txBody>
      </p:sp>
      <p:pic>
        <p:nvPicPr>
          <p:cNvPr id="342" name="Google Shape;342;p28"/>
          <p:cNvPicPr preferRelativeResize="0"/>
          <p:nvPr/>
        </p:nvPicPr>
        <p:blipFill rotWithShape="1">
          <a:blip r:embed="rId3">
            <a:alphaModFix/>
          </a:blip>
          <a:srcRect b="0" l="0" r="0" t="0"/>
          <a:stretch/>
        </p:blipFill>
        <p:spPr>
          <a:xfrm>
            <a:off x="0" y="0"/>
            <a:ext cx="12192000" cy="1190625"/>
          </a:xfrm>
          <a:prstGeom prst="rect">
            <a:avLst/>
          </a:prstGeom>
          <a:noFill/>
          <a:ln>
            <a:noFill/>
          </a:ln>
        </p:spPr>
      </p:pic>
      <p:graphicFrame>
        <p:nvGraphicFramePr>
          <p:cNvPr id="343" name="Google Shape;343;p28"/>
          <p:cNvGraphicFramePr/>
          <p:nvPr/>
        </p:nvGraphicFramePr>
        <p:xfrm>
          <a:off x="1084349" y="2232579"/>
          <a:ext cx="3000000" cy="3000000"/>
        </p:xfrm>
        <a:graphic>
          <a:graphicData uri="http://schemas.openxmlformats.org/drawingml/2006/table">
            <a:tbl>
              <a:tblPr bandRow="1" firstRow="1">
                <a:noFill/>
                <a:tableStyleId>{6C4B6136-A5EE-49C1-8F0E-E3F2B30CA1AB}</a:tableStyleId>
              </a:tblPr>
              <a:tblGrid>
                <a:gridCol w="3495650"/>
                <a:gridCol w="3495650"/>
                <a:gridCol w="3495650"/>
              </a:tblGrid>
              <a:tr h="800400">
                <a:tc>
                  <a:txBody>
                    <a:bodyPr/>
                    <a:lstStyle/>
                    <a:p>
                      <a:pPr indent="0" lvl="0" marL="0" marR="0" rtl="0" algn="l">
                        <a:spcBef>
                          <a:spcPts val="0"/>
                        </a:spcBef>
                        <a:spcAft>
                          <a:spcPts val="0"/>
                        </a:spcAft>
                        <a:buNone/>
                      </a:pPr>
                      <a:r>
                        <a:rPr lang="es-AR" sz="1800" u="none" cap="none" strike="noStrike"/>
                        <a:t>Medidas de la calidad de software</a:t>
                      </a:r>
                      <a:endParaRPr sz="1800"/>
                    </a:p>
                  </a:txBody>
                  <a:tcPr marT="45725" marB="45725" marR="91450" marL="91450"/>
                </a:tc>
                <a:tc>
                  <a:txBody>
                    <a:bodyPr/>
                    <a:lstStyle/>
                    <a:p>
                      <a:pPr indent="0" lvl="0" marL="0" marR="0" rtl="0" algn="l">
                        <a:spcBef>
                          <a:spcPts val="0"/>
                        </a:spcBef>
                        <a:spcAft>
                          <a:spcPts val="0"/>
                        </a:spcAft>
                        <a:buNone/>
                      </a:pPr>
                      <a:r>
                        <a:rPr lang="es-AR" sz="1800"/>
                        <a:t>Descripción</a:t>
                      </a:r>
                      <a:endParaRPr sz="1800"/>
                    </a:p>
                  </a:txBody>
                  <a:tcPr marT="45725" marB="45725" marR="91450" marL="91450"/>
                </a:tc>
                <a:tc>
                  <a:txBody>
                    <a:bodyPr/>
                    <a:lstStyle/>
                    <a:p>
                      <a:pPr indent="0" lvl="0" marL="0" marR="0" rtl="0" algn="l">
                        <a:spcBef>
                          <a:spcPts val="0"/>
                        </a:spcBef>
                        <a:spcAft>
                          <a:spcPts val="0"/>
                        </a:spcAft>
                        <a:buNone/>
                      </a:pPr>
                      <a:r>
                        <a:rPr lang="es-AR" sz="1800"/>
                        <a:t>Métrica</a:t>
                      </a:r>
                      <a:endParaRPr sz="1800"/>
                    </a:p>
                  </a:txBody>
                  <a:tcPr marT="45725" marB="45725" marR="91450" marL="91450"/>
                </a:tc>
              </a:tr>
              <a:tr h="800400">
                <a:tc>
                  <a:txBody>
                    <a:bodyPr/>
                    <a:lstStyle/>
                    <a:p>
                      <a:pPr indent="0" lvl="0" marL="0" marR="0" rtl="0" algn="l">
                        <a:spcBef>
                          <a:spcPts val="0"/>
                        </a:spcBef>
                        <a:spcAft>
                          <a:spcPts val="0"/>
                        </a:spcAft>
                        <a:buNone/>
                      </a:pPr>
                      <a:r>
                        <a:rPr lang="es-AR" sz="1800"/>
                        <a:t>Exactitud</a:t>
                      </a:r>
                      <a:endParaRPr sz="1800"/>
                    </a:p>
                  </a:txBody>
                  <a:tcPr marT="45725" marB="45725" marR="91450" marL="91450"/>
                </a:tc>
                <a:tc>
                  <a:txBody>
                    <a:bodyPr/>
                    <a:lstStyle/>
                    <a:p>
                      <a:pPr indent="0" lvl="0" marL="0" marR="0" rtl="0" algn="l">
                        <a:spcBef>
                          <a:spcPts val="0"/>
                        </a:spcBef>
                        <a:spcAft>
                          <a:spcPts val="0"/>
                        </a:spcAft>
                        <a:buNone/>
                      </a:pPr>
                      <a:r>
                        <a:rPr lang="es-AR" sz="1800"/>
                        <a:t>Grado</a:t>
                      </a:r>
                      <a:r>
                        <a:rPr lang="es-AR" sz="1800"/>
                        <a:t> en que un programa realiza la acción requerida</a:t>
                      </a:r>
                      <a:endParaRPr sz="1800"/>
                    </a:p>
                  </a:txBody>
                  <a:tcPr marT="45725" marB="45725" marR="91450" marL="91450"/>
                </a:tc>
                <a:tc>
                  <a:txBody>
                    <a:bodyPr/>
                    <a:lstStyle/>
                    <a:p>
                      <a:pPr indent="0" lvl="0" marL="0" marR="0" rtl="0" algn="l">
                        <a:spcBef>
                          <a:spcPts val="0"/>
                        </a:spcBef>
                        <a:spcAft>
                          <a:spcPts val="0"/>
                        </a:spcAft>
                        <a:buNone/>
                      </a:pPr>
                      <a:r>
                        <a:rPr lang="es-AR" sz="1800"/>
                        <a:t>Defectos por KLOC (medidos en un período de tiempo)</a:t>
                      </a:r>
                      <a:endParaRPr sz="1800"/>
                    </a:p>
                  </a:txBody>
                  <a:tcPr marT="45725" marB="45725" marR="91450" marL="91450"/>
                </a:tc>
              </a:tr>
              <a:tr h="800400">
                <a:tc>
                  <a:txBody>
                    <a:bodyPr/>
                    <a:lstStyle/>
                    <a:p>
                      <a:pPr indent="0" lvl="0" marL="0" marR="0" rtl="0" algn="l">
                        <a:spcBef>
                          <a:spcPts val="0"/>
                        </a:spcBef>
                        <a:spcAft>
                          <a:spcPts val="0"/>
                        </a:spcAft>
                        <a:buNone/>
                      </a:pPr>
                      <a:r>
                        <a:rPr lang="es-AR" sz="1800"/>
                        <a:t>Capacidad de mantenimiento</a:t>
                      </a:r>
                      <a:endParaRPr sz="1800"/>
                    </a:p>
                  </a:txBody>
                  <a:tcPr marT="45725" marB="45725" marR="91450" marL="91450"/>
                </a:tc>
                <a:tc>
                  <a:txBody>
                    <a:bodyPr/>
                    <a:lstStyle/>
                    <a:p>
                      <a:pPr indent="0" lvl="0" marL="0" marR="0" rtl="0" algn="l">
                        <a:spcBef>
                          <a:spcPts val="0"/>
                        </a:spcBef>
                        <a:spcAft>
                          <a:spcPts val="0"/>
                        </a:spcAft>
                        <a:buNone/>
                      </a:pPr>
                      <a:r>
                        <a:rPr lang="es-AR" sz="1800"/>
                        <a:t>Facilidad</a:t>
                      </a:r>
                      <a:r>
                        <a:rPr lang="es-AR" sz="1800"/>
                        <a:t> con la que un programa puede corregirse</a:t>
                      </a:r>
                      <a:endParaRPr sz="1800"/>
                    </a:p>
                  </a:txBody>
                  <a:tcPr marT="45725" marB="45725" marR="91450" marL="91450"/>
                </a:tc>
                <a:tc>
                  <a:txBody>
                    <a:bodyPr/>
                    <a:lstStyle/>
                    <a:p>
                      <a:pPr indent="0" lvl="0" marL="0" marR="0" rtl="0" algn="l">
                        <a:spcBef>
                          <a:spcPts val="0"/>
                        </a:spcBef>
                        <a:spcAft>
                          <a:spcPts val="0"/>
                        </a:spcAft>
                        <a:buNone/>
                      </a:pPr>
                      <a:r>
                        <a:rPr lang="es-AR" sz="1800"/>
                        <a:t>Tiempo medio al cambio </a:t>
                      </a:r>
                      <a:endParaRPr sz="1800"/>
                    </a:p>
                  </a:txBody>
                  <a:tcPr marT="45725" marB="45725" marR="91450" marL="91450"/>
                </a:tc>
              </a:tr>
              <a:tr h="800400">
                <a:tc>
                  <a:txBody>
                    <a:bodyPr/>
                    <a:lstStyle/>
                    <a:p>
                      <a:pPr indent="0" lvl="0" marL="0" marR="0" rtl="0" algn="l">
                        <a:spcBef>
                          <a:spcPts val="0"/>
                        </a:spcBef>
                        <a:spcAft>
                          <a:spcPts val="0"/>
                        </a:spcAft>
                        <a:buNone/>
                      </a:pPr>
                      <a:r>
                        <a:rPr lang="es-AR" sz="1800"/>
                        <a:t>Integridad</a:t>
                      </a:r>
                      <a:endParaRPr sz="1800"/>
                    </a:p>
                  </a:txBody>
                  <a:tcPr marT="45725" marB="45725" marR="91450" marL="91450"/>
                </a:tc>
                <a:tc>
                  <a:txBody>
                    <a:bodyPr/>
                    <a:lstStyle/>
                    <a:p>
                      <a:pPr indent="0" lvl="0" marL="0" marR="0" rtl="0" algn="l">
                        <a:spcBef>
                          <a:spcPts val="0"/>
                        </a:spcBef>
                        <a:spcAft>
                          <a:spcPts val="0"/>
                        </a:spcAft>
                        <a:buNone/>
                      </a:pPr>
                      <a:r>
                        <a:rPr lang="es-AR" sz="1800"/>
                        <a:t>Habilidad de un sistema para recibir ataques</a:t>
                      </a:r>
                      <a:endParaRPr sz="1800"/>
                    </a:p>
                  </a:txBody>
                  <a:tcPr marT="45725" marB="45725" marR="91450" marL="91450"/>
                </a:tc>
                <a:tc>
                  <a:txBody>
                    <a:bodyPr/>
                    <a:lstStyle/>
                    <a:p>
                      <a:pPr indent="0" lvl="0" marL="0" marR="0" rtl="0" algn="l">
                        <a:spcBef>
                          <a:spcPts val="0"/>
                        </a:spcBef>
                        <a:spcAft>
                          <a:spcPts val="0"/>
                        </a:spcAft>
                        <a:buNone/>
                      </a:pPr>
                      <a:r>
                        <a:rPr lang="es-AR" sz="1800"/>
                        <a:t>Integridad = ∑[1 – (amenaza X</a:t>
                      </a:r>
                      <a:r>
                        <a:rPr lang="es-AR" sz="1800"/>
                        <a:t> (1 – seguridad))] * </a:t>
                      </a:r>
                      <a:endParaRPr sz="1800"/>
                    </a:p>
                  </a:txBody>
                  <a:tcPr marT="45725" marB="45725" marR="91450" marL="91450"/>
                </a:tc>
              </a:tr>
              <a:tr h="800400">
                <a:tc>
                  <a:txBody>
                    <a:bodyPr/>
                    <a:lstStyle/>
                    <a:p>
                      <a:pPr indent="0" lvl="0" marL="0" marR="0" rtl="0" algn="l">
                        <a:spcBef>
                          <a:spcPts val="0"/>
                        </a:spcBef>
                        <a:spcAft>
                          <a:spcPts val="0"/>
                        </a:spcAft>
                        <a:buNone/>
                      </a:pPr>
                      <a:r>
                        <a:rPr lang="es-AR" sz="1800"/>
                        <a:t>Usabilidad</a:t>
                      </a:r>
                      <a:endParaRPr sz="1800"/>
                    </a:p>
                  </a:txBody>
                  <a:tcPr marT="45725" marB="45725" marR="91450" marL="91450"/>
                </a:tc>
                <a:tc>
                  <a:txBody>
                    <a:bodyPr/>
                    <a:lstStyle/>
                    <a:p>
                      <a:pPr indent="0" lvl="0" marL="0" marR="0" rtl="0" algn="l">
                        <a:spcBef>
                          <a:spcPts val="0"/>
                        </a:spcBef>
                        <a:spcAft>
                          <a:spcPts val="0"/>
                        </a:spcAft>
                        <a:buNone/>
                      </a:pPr>
                      <a:r>
                        <a:rPr lang="es-AR" sz="1800"/>
                        <a:t>Facilidad para el uso de un sistema</a:t>
                      </a:r>
                      <a:endParaRPr sz="1800"/>
                    </a:p>
                  </a:txBody>
                  <a:tcPr marT="45725" marB="45725" marR="91450" marL="91450"/>
                </a:tc>
                <a:tc>
                  <a:txBody>
                    <a:bodyPr/>
                    <a:lstStyle/>
                    <a:p>
                      <a:pPr indent="0" lvl="0" marL="0" marR="0" rtl="0" algn="l">
                        <a:spcBef>
                          <a:spcPts val="0"/>
                        </a:spcBef>
                        <a:spcAft>
                          <a:spcPts val="0"/>
                        </a:spcAft>
                        <a:buNone/>
                      </a:pPr>
                      <a:r>
                        <a:rPr lang="es-AR" sz="1800"/>
                        <a:t>Tiempo promedio de aprendizaje</a:t>
                      </a:r>
                      <a:endParaRPr sz="1800"/>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9"/>
          <p:cNvSpPr txBox="1"/>
          <p:nvPr>
            <p:ph type="ctrTitle"/>
          </p:nvPr>
        </p:nvSpPr>
        <p:spPr>
          <a:xfrm>
            <a:off x="232756" y="1506556"/>
            <a:ext cx="11654444" cy="53163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0" i="0" lang="es-AR" sz="5400" u="none" cap="none" strike="noStrike">
                <a:solidFill>
                  <a:schemeClr val="dk1"/>
                </a:solidFill>
                <a:latin typeface="Calibri"/>
                <a:ea typeface="Calibri"/>
                <a:cs typeface="Calibri"/>
                <a:sym typeface="Calibri"/>
              </a:rPr>
              <a:t>Eficiencia de la remoción de defecto</a:t>
            </a:r>
            <a:endParaRPr b="0" i="0" sz="5400" u="none" cap="none" strike="noStrike">
              <a:solidFill>
                <a:schemeClr val="dk1"/>
              </a:solidFill>
              <a:latin typeface="Calibri"/>
              <a:ea typeface="Calibri"/>
              <a:cs typeface="Calibri"/>
              <a:sym typeface="Calibri"/>
            </a:endParaRPr>
          </a:p>
        </p:txBody>
      </p:sp>
      <p:sp>
        <p:nvSpPr>
          <p:cNvPr id="351" name="Google Shape;351;p29"/>
          <p:cNvSpPr txBox="1"/>
          <p:nvPr>
            <p:ph idx="1" type="subTitle"/>
          </p:nvPr>
        </p:nvSpPr>
        <p:spPr>
          <a:xfrm>
            <a:off x="2220686" y="2447108"/>
            <a:ext cx="8647611" cy="3483429"/>
          </a:xfrm>
          <a:prstGeom prst="rect">
            <a:avLst/>
          </a:prstGeom>
          <a:noFill/>
          <a:ln>
            <a:noFill/>
          </a:ln>
        </p:spPr>
        <p:txBody>
          <a:bodyPr anchorCtr="0" anchor="t" bIns="45700" lIns="91425" spcFirstLastPara="1" rIns="91425" wrap="square" tIns="45700">
            <a:noAutofit/>
          </a:bodyPr>
          <a:lstStyle/>
          <a:p>
            <a:pPr indent="-514350" lvl="0" marL="51435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87350" lvl="1" marL="971550" marR="0" rtl="0" algn="ctr">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87350" lvl="1" marL="971550" marR="0" rtl="0" algn="ctr">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352" name="Google Shape;3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b="1" i="0" sz="1600" u="none" cap="none" strike="noStrike">
              <a:solidFill>
                <a:srgbClr val="888888"/>
              </a:solidFill>
              <a:latin typeface="Calibri"/>
              <a:ea typeface="Calibri"/>
              <a:cs typeface="Calibri"/>
              <a:sym typeface="Calibri"/>
            </a:endParaRPr>
          </a:p>
        </p:txBody>
      </p:sp>
      <p:pic>
        <p:nvPicPr>
          <p:cNvPr id="353" name="Google Shape;353;p29"/>
          <p:cNvPicPr preferRelativeResize="0"/>
          <p:nvPr/>
        </p:nvPicPr>
        <p:blipFill rotWithShape="1">
          <a:blip r:embed="rId3">
            <a:alphaModFix/>
          </a:blip>
          <a:srcRect b="0" l="0" r="0" t="0"/>
          <a:stretch/>
        </p:blipFill>
        <p:spPr>
          <a:xfrm>
            <a:off x="0" y="0"/>
            <a:ext cx="12192000" cy="1190625"/>
          </a:xfrm>
          <a:prstGeom prst="rect">
            <a:avLst/>
          </a:prstGeom>
          <a:noFill/>
          <a:ln>
            <a:noFill/>
          </a:ln>
        </p:spPr>
      </p:pic>
      <p:pic>
        <p:nvPicPr>
          <p:cNvPr id="354" name="Google Shape;354;p29"/>
          <p:cNvPicPr preferRelativeResize="0"/>
          <p:nvPr/>
        </p:nvPicPr>
        <p:blipFill rotWithShape="1">
          <a:blip r:embed="rId4">
            <a:alphaModFix/>
          </a:blip>
          <a:srcRect b="72427" l="21083" r="68695" t="20380"/>
          <a:stretch/>
        </p:blipFill>
        <p:spPr>
          <a:xfrm>
            <a:off x="3125585" y="2709950"/>
            <a:ext cx="4887884" cy="18329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30"/>
          <p:cNvSpPr txBox="1"/>
          <p:nvPr>
            <p:ph type="ctrTitle"/>
          </p:nvPr>
        </p:nvSpPr>
        <p:spPr>
          <a:xfrm>
            <a:off x="232756" y="1506556"/>
            <a:ext cx="11654444" cy="53163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0" i="0" lang="es-AR" sz="5400" u="none" cap="none" strike="noStrike">
                <a:solidFill>
                  <a:schemeClr val="dk1"/>
                </a:solidFill>
                <a:latin typeface="Calibri"/>
                <a:ea typeface="Calibri"/>
                <a:cs typeface="Calibri"/>
                <a:sym typeface="Calibri"/>
              </a:rPr>
              <a:t>Proceso de recopilación de métricas</a:t>
            </a:r>
            <a:endParaRPr b="0" i="0" sz="5400" u="none" cap="none" strike="noStrike">
              <a:solidFill>
                <a:schemeClr val="dk1"/>
              </a:solidFill>
              <a:latin typeface="Calibri"/>
              <a:ea typeface="Calibri"/>
              <a:cs typeface="Calibri"/>
              <a:sym typeface="Calibri"/>
            </a:endParaRPr>
          </a:p>
        </p:txBody>
      </p:sp>
      <p:sp>
        <p:nvSpPr>
          <p:cNvPr id="362" name="Google Shape;362;p30"/>
          <p:cNvSpPr txBox="1"/>
          <p:nvPr>
            <p:ph idx="1" type="subTitle"/>
          </p:nvPr>
        </p:nvSpPr>
        <p:spPr>
          <a:xfrm>
            <a:off x="2220686" y="2447108"/>
            <a:ext cx="8647611" cy="3483429"/>
          </a:xfrm>
          <a:prstGeom prst="rect">
            <a:avLst/>
          </a:prstGeom>
          <a:noFill/>
          <a:ln>
            <a:noFill/>
          </a:ln>
        </p:spPr>
        <p:txBody>
          <a:bodyPr anchorCtr="0" anchor="t" bIns="45700" lIns="91425" spcFirstLastPara="1" rIns="91425" wrap="square" tIns="45700">
            <a:noAutofit/>
          </a:bodyPr>
          <a:lstStyle/>
          <a:p>
            <a:pPr indent="-514350" lvl="0" marL="51435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87350" lvl="1" marL="971550" marR="0" rtl="0" algn="ctr">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87350" lvl="1" marL="971550" marR="0" rtl="0" algn="ctr">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363" name="Google Shape;36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b="1" i="0" sz="1600" u="none" cap="none" strike="noStrike">
              <a:solidFill>
                <a:srgbClr val="888888"/>
              </a:solidFill>
              <a:latin typeface="Calibri"/>
              <a:ea typeface="Calibri"/>
              <a:cs typeface="Calibri"/>
              <a:sym typeface="Calibri"/>
            </a:endParaRPr>
          </a:p>
        </p:txBody>
      </p:sp>
      <p:pic>
        <p:nvPicPr>
          <p:cNvPr id="364" name="Google Shape;364;p30"/>
          <p:cNvPicPr preferRelativeResize="0"/>
          <p:nvPr/>
        </p:nvPicPr>
        <p:blipFill rotWithShape="1">
          <a:blip r:embed="rId3">
            <a:alphaModFix/>
          </a:blip>
          <a:srcRect b="0" l="0" r="0" t="0"/>
          <a:stretch/>
        </p:blipFill>
        <p:spPr>
          <a:xfrm>
            <a:off x="0" y="0"/>
            <a:ext cx="12192000" cy="1190625"/>
          </a:xfrm>
          <a:prstGeom prst="rect">
            <a:avLst/>
          </a:prstGeom>
          <a:noFill/>
          <a:ln>
            <a:noFill/>
          </a:ln>
        </p:spPr>
      </p:pic>
      <p:pic>
        <p:nvPicPr>
          <p:cNvPr id="365" name="Google Shape;365;p30"/>
          <p:cNvPicPr preferRelativeResize="0"/>
          <p:nvPr/>
        </p:nvPicPr>
        <p:blipFill rotWithShape="1">
          <a:blip r:embed="rId4">
            <a:alphaModFix/>
          </a:blip>
          <a:srcRect b="42937" l="29645" r="41094" t="18462"/>
          <a:stretch/>
        </p:blipFill>
        <p:spPr>
          <a:xfrm>
            <a:off x="3208712" y="2078181"/>
            <a:ext cx="5486400" cy="38572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31"/>
          <p:cNvSpPr txBox="1"/>
          <p:nvPr>
            <p:ph type="ctrTitle"/>
          </p:nvPr>
        </p:nvSpPr>
        <p:spPr>
          <a:xfrm>
            <a:off x="2272937" y="1506556"/>
            <a:ext cx="8595360" cy="53163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0" i="0" lang="es-AR" sz="5400" u="none" cap="none" strike="noStrike">
                <a:solidFill>
                  <a:schemeClr val="dk1"/>
                </a:solidFill>
                <a:latin typeface="Calibri"/>
                <a:ea typeface="Calibri"/>
                <a:cs typeface="Calibri"/>
                <a:sym typeface="Calibri"/>
              </a:rPr>
              <a:t>Resumen</a:t>
            </a:r>
            <a:endParaRPr b="0" i="0" sz="5400" u="none" cap="none" strike="noStrike">
              <a:solidFill>
                <a:schemeClr val="dk1"/>
              </a:solidFill>
              <a:latin typeface="Calibri"/>
              <a:ea typeface="Calibri"/>
              <a:cs typeface="Calibri"/>
              <a:sym typeface="Calibri"/>
            </a:endParaRPr>
          </a:p>
        </p:txBody>
      </p:sp>
      <p:sp>
        <p:nvSpPr>
          <p:cNvPr id="373" name="Google Shape;373;p31"/>
          <p:cNvSpPr txBox="1"/>
          <p:nvPr>
            <p:ph idx="1" type="subTitle"/>
          </p:nvPr>
        </p:nvSpPr>
        <p:spPr>
          <a:xfrm>
            <a:off x="2220686" y="2447108"/>
            <a:ext cx="8647611" cy="348342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74" name="Google Shape;374;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b="1" i="0" sz="1600" u="none" cap="none" strike="noStrike">
              <a:solidFill>
                <a:srgbClr val="888888"/>
              </a:solidFill>
              <a:latin typeface="Calibri"/>
              <a:ea typeface="Calibri"/>
              <a:cs typeface="Calibri"/>
              <a:sym typeface="Calibri"/>
            </a:endParaRPr>
          </a:p>
        </p:txBody>
      </p:sp>
      <p:pic>
        <p:nvPicPr>
          <p:cNvPr id="375" name="Google Shape;375;p31"/>
          <p:cNvPicPr preferRelativeResize="0"/>
          <p:nvPr/>
        </p:nvPicPr>
        <p:blipFill rotWithShape="1">
          <a:blip r:embed="rId3">
            <a:alphaModFix/>
          </a:blip>
          <a:srcRect b="0" l="0" r="0" t="0"/>
          <a:stretch/>
        </p:blipFill>
        <p:spPr>
          <a:xfrm>
            <a:off x="0" y="0"/>
            <a:ext cx="12192000" cy="1190625"/>
          </a:xfrm>
          <a:prstGeom prst="rect">
            <a:avLst/>
          </a:prstGeom>
          <a:noFill/>
          <a:ln>
            <a:noFill/>
          </a:ln>
        </p:spPr>
      </p:pic>
      <p:grpSp>
        <p:nvGrpSpPr>
          <p:cNvPr id="376" name="Google Shape;376;p31"/>
          <p:cNvGrpSpPr/>
          <p:nvPr/>
        </p:nvGrpSpPr>
        <p:grpSpPr>
          <a:xfrm>
            <a:off x="686663" y="2659347"/>
            <a:ext cx="10696754" cy="2910905"/>
            <a:chOff x="5018" y="514663"/>
            <a:chExt cx="10696754" cy="2910905"/>
          </a:xfrm>
        </p:grpSpPr>
        <p:sp>
          <p:nvSpPr>
            <p:cNvPr id="377" name="Google Shape;377;p31"/>
            <p:cNvSpPr/>
            <p:nvPr/>
          </p:nvSpPr>
          <p:spPr>
            <a:xfrm>
              <a:off x="5018" y="514663"/>
              <a:ext cx="1923876" cy="686169"/>
            </a:xfrm>
            <a:prstGeom prst="rect">
              <a:avLst/>
            </a:prstGeom>
            <a:solidFill>
              <a:schemeClr val="accent6">
                <a:alpha val="89803"/>
              </a:schemeClr>
            </a:solidFill>
            <a:ln cap="flat" cmpd="sng" w="12700">
              <a:solidFill>
                <a:schemeClr val="accent6">
                  <a:alpha val="8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txBox="1"/>
            <p:nvPr/>
          </p:nvSpPr>
          <p:spPr>
            <a:xfrm>
              <a:off x="5018" y="514663"/>
              <a:ext cx="1923876" cy="686169"/>
            </a:xfrm>
            <a:prstGeom prst="rect">
              <a:avLst/>
            </a:prstGeom>
            <a:noFill/>
            <a:ln>
              <a:noFill/>
            </a:ln>
          </p:spPr>
          <p:txBody>
            <a:bodyPr anchorCtr="0" anchor="ctr" bIns="77200" lIns="135125" spcFirstLastPara="1" rIns="135125" wrap="square" tIns="77200">
              <a:noAutofit/>
            </a:bodyPr>
            <a:lstStyle/>
            <a:p>
              <a:pPr indent="0" lvl="0" marL="0" marR="0" rtl="0" algn="ctr">
                <a:lnSpc>
                  <a:spcPct val="90000"/>
                </a:lnSpc>
                <a:spcBef>
                  <a:spcPts val="0"/>
                </a:spcBef>
                <a:spcAft>
                  <a:spcPts val="0"/>
                </a:spcAft>
                <a:buNone/>
              </a:pPr>
              <a:r>
                <a:rPr b="0" i="0" lang="es-AR" sz="1900" u="none" cap="none" strike="noStrike">
                  <a:solidFill>
                    <a:schemeClr val="lt1"/>
                  </a:solidFill>
                  <a:latin typeface="Calibri"/>
                  <a:ea typeface="Calibri"/>
                  <a:cs typeface="Calibri"/>
                  <a:sym typeface="Calibri"/>
                </a:rPr>
                <a:t>Definiciones</a:t>
              </a:r>
              <a:endParaRPr b="0" i="0" sz="1900" u="none" cap="none" strike="noStrike">
                <a:solidFill>
                  <a:schemeClr val="lt1"/>
                </a:solidFill>
                <a:latin typeface="Calibri"/>
                <a:ea typeface="Calibri"/>
                <a:cs typeface="Calibri"/>
                <a:sym typeface="Calibri"/>
              </a:endParaRPr>
            </a:p>
          </p:txBody>
        </p:sp>
        <p:sp>
          <p:nvSpPr>
            <p:cNvPr id="379" name="Google Shape;379;p31"/>
            <p:cNvSpPr/>
            <p:nvPr/>
          </p:nvSpPr>
          <p:spPr>
            <a:xfrm>
              <a:off x="5018" y="1200832"/>
              <a:ext cx="1923876" cy="2224736"/>
            </a:xfrm>
            <a:prstGeom prst="rect">
              <a:avLst/>
            </a:prstGeom>
            <a:solidFill>
              <a:srgbClr val="D4E2CE">
                <a:alpha val="89803"/>
              </a:srgbClr>
            </a:solidFill>
            <a:ln cap="flat" cmpd="sng" w="12700">
              <a:solidFill>
                <a:srgbClr val="D4E2C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txBox="1"/>
            <p:nvPr/>
          </p:nvSpPr>
          <p:spPr>
            <a:xfrm>
              <a:off x="5018" y="1200832"/>
              <a:ext cx="1923876" cy="2224736"/>
            </a:xfrm>
            <a:prstGeom prst="rect">
              <a:avLst/>
            </a:prstGeom>
            <a:noFill/>
            <a:ln>
              <a:noFill/>
            </a:ln>
          </p:spPr>
          <p:txBody>
            <a:bodyPr anchorCtr="0" anchor="t" bIns="152000" lIns="101325" spcFirstLastPara="1" rIns="135125" wrap="square" tIns="101325">
              <a:noAutofit/>
            </a:bodyPr>
            <a:lstStyle/>
            <a:p>
              <a:pPr indent="-171450" lvl="1" marL="171450" marR="0" rtl="0" algn="l">
                <a:lnSpc>
                  <a:spcPct val="90000"/>
                </a:lnSpc>
                <a:spcBef>
                  <a:spcPts val="0"/>
                </a:spcBef>
                <a:spcAft>
                  <a:spcPts val="0"/>
                </a:spcAft>
                <a:buClr>
                  <a:schemeClr val="dk1"/>
                </a:buClr>
                <a:buSzPts val="1900"/>
                <a:buFont typeface="Calibri"/>
                <a:buChar char="•"/>
              </a:pPr>
              <a:r>
                <a:rPr b="0" i="0" lang="es-AR" sz="1900" u="none" cap="none" strike="noStrike">
                  <a:solidFill>
                    <a:schemeClr val="dk1"/>
                  </a:solidFill>
                  <a:latin typeface="Calibri"/>
                  <a:ea typeface="Calibri"/>
                  <a:cs typeface="Calibri"/>
                  <a:sym typeface="Calibri"/>
                </a:rPr>
                <a:t>Medición</a:t>
              </a:r>
              <a:endParaRPr b="0" i="0" sz="1900" u="none" cap="none" strike="noStrike">
                <a:solidFill>
                  <a:schemeClr val="dk1"/>
                </a:solidFill>
                <a:latin typeface="Calibri"/>
                <a:ea typeface="Calibri"/>
                <a:cs typeface="Calibri"/>
                <a:sym typeface="Calibri"/>
              </a:endParaRPr>
            </a:p>
            <a:p>
              <a:pPr indent="-171450" lvl="1" marL="171450" marR="0" rtl="0" algn="l">
                <a:lnSpc>
                  <a:spcPct val="90000"/>
                </a:lnSpc>
                <a:spcBef>
                  <a:spcPts val="285"/>
                </a:spcBef>
                <a:spcAft>
                  <a:spcPts val="0"/>
                </a:spcAft>
                <a:buClr>
                  <a:schemeClr val="dk1"/>
                </a:buClr>
                <a:buSzPts val="1900"/>
                <a:buFont typeface="Calibri"/>
                <a:buChar char="•"/>
              </a:pPr>
              <a:r>
                <a:rPr b="0" i="0" lang="es-AR" sz="1900" u="none" cap="none" strike="noStrike">
                  <a:solidFill>
                    <a:schemeClr val="dk1"/>
                  </a:solidFill>
                  <a:latin typeface="Calibri"/>
                  <a:ea typeface="Calibri"/>
                  <a:cs typeface="Calibri"/>
                  <a:sym typeface="Calibri"/>
                </a:rPr>
                <a:t>Medidas</a:t>
              </a:r>
              <a:endParaRPr b="0" i="0" sz="1900" u="none" cap="none" strike="noStrike">
                <a:solidFill>
                  <a:schemeClr val="dk1"/>
                </a:solidFill>
                <a:latin typeface="Calibri"/>
                <a:ea typeface="Calibri"/>
                <a:cs typeface="Calibri"/>
                <a:sym typeface="Calibri"/>
              </a:endParaRPr>
            </a:p>
            <a:p>
              <a:pPr indent="-171450" lvl="1" marL="171450" marR="0" rtl="0" algn="l">
                <a:lnSpc>
                  <a:spcPct val="90000"/>
                </a:lnSpc>
                <a:spcBef>
                  <a:spcPts val="285"/>
                </a:spcBef>
                <a:spcAft>
                  <a:spcPts val="0"/>
                </a:spcAft>
                <a:buClr>
                  <a:schemeClr val="dk1"/>
                </a:buClr>
                <a:buSzPts val="1900"/>
                <a:buFont typeface="Calibri"/>
                <a:buChar char="•"/>
              </a:pPr>
              <a:r>
                <a:rPr b="0" i="0" lang="es-AR" sz="1900" u="none" cap="none" strike="noStrike">
                  <a:solidFill>
                    <a:schemeClr val="dk1"/>
                  </a:solidFill>
                  <a:latin typeface="Calibri"/>
                  <a:ea typeface="Calibri"/>
                  <a:cs typeface="Calibri"/>
                  <a:sym typeface="Calibri"/>
                </a:rPr>
                <a:t>Métricas</a:t>
              </a:r>
              <a:endParaRPr b="0" i="0" sz="1900" u="none" cap="none" strike="noStrike">
                <a:solidFill>
                  <a:schemeClr val="dk1"/>
                </a:solidFill>
                <a:latin typeface="Calibri"/>
                <a:ea typeface="Calibri"/>
                <a:cs typeface="Calibri"/>
                <a:sym typeface="Calibri"/>
              </a:endParaRPr>
            </a:p>
            <a:p>
              <a:pPr indent="-171450" lvl="1" marL="171450" marR="0" rtl="0" algn="l">
                <a:lnSpc>
                  <a:spcPct val="90000"/>
                </a:lnSpc>
                <a:spcBef>
                  <a:spcPts val="285"/>
                </a:spcBef>
                <a:spcAft>
                  <a:spcPts val="0"/>
                </a:spcAft>
                <a:buClr>
                  <a:schemeClr val="dk1"/>
                </a:buClr>
                <a:buSzPts val="1900"/>
                <a:buFont typeface="Calibri"/>
                <a:buChar char="•"/>
              </a:pPr>
              <a:r>
                <a:rPr b="0" i="0" lang="es-AR" sz="1900" u="none" cap="none" strike="noStrike">
                  <a:solidFill>
                    <a:schemeClr val="dk1"/>
                  </a:solidFill>
                  <a:latin typeface="Calibri"/>
                  <a:ea typeface="Calibri"/>
                  <a:cs typeface="Calibri"/>
                  <a:sym typeface="Calibri"/>
                </a:rPr>
                <a:t>Indicadores</a:t>
              </a:r>
              <a:endParaRPr b="0" i="0" sz="1900" u="none" cap="none" strike="noStrike">
                <a:solidFill>
                  <a:schemeClr val="dk1"/>
                </a:solidFill>
                <a:latin typeface="Calibri"/>
                <a:ea typeface="Calibri"/>
                <a:cs typeface="Calibri"/>
                <a:sym typeface="Calibri"/>
              </a:endParaRPr>
            </a:p>
            <a:p>
              <a:pPr indent="-171450" lvl="1" marL="171450" marR="0" rtl="0" algn="l">
                <a:lnSpc>
                  <a:spcPct val="90000"/>
                </a:lnSpc>
                <a:spcBef>
                  <a:spcPts val="285"/>
                </a:spcBef>
                <a:spcAft>
                  <a:spcPts val="0"/>
                </a:spcAft>
                <a:buClr>
                  <a:schemeClr val="dk1"/>
                </a:buClr>
                <a:buSzPts val="1900"/>
                <a:buFont typeface="Calibri"/>
                <a:buChar char="•"/>
              </a:pPr>
              <a:r>
                <a:rPr b="0" i="0" lang="es-AR" sz="1900" u="none" cap="none" strike="noStrike">
                  <a:solidFill>
                    <a:schemeClr val="dk1"/>
                  </a:solidFill>
                  <a:latin typeface="Calibri"/>
                  <a:ea typeface="Calibri"/>
                  <a:cs typeface="Calibri"/>
                  <a:sym typeface="Calibri"/>
                </a:rPr>
                <a:t>Factor de normalización</a:t>
              </a:r>
              <a:endParaRPr b="0" i="0" sz="1900" u="none" cap="none" strike="noStrike">
                <a:solidFill>
                  <a:schemeClr val="dk1"/>
                </a:solidFill>
                <a:latin typeface="Calibri"/>
                <a:ea typeface="Calibri"/>
                <a:cs typeface="Calibri"/>
                <a:sym typeface="Calibri"/>
              </a:endParaRPr>
            </a:p>
          </p:txBody>
        </p:sp>
        <p:sp>
          <p:nvSpPr>
            <p:cNvPr id="381" name="Google Shape;381;p31"/>
            <p:cNvSpPr/>
            <p:nvPr/>
          </p:nvSpPr>
          <p:spPr>
            <a:xfrm>
              <a:off x="2198238" y="514663"/>
              <a:ext cx="1923876" cy="686169"/>
            </a:xfrm>
            <a:prstGeom prst="rect">
              <a:avLst/>
            </a:prstGeom>
            <a:solidFill>
              <a:schemeClr val="accent6">
                <a:alpha val="80000"/>
              </a:schemeClr>
            </a:solidFill>
            <a:ln cap="flat" cmpd="sng" w="12700">
              <a:solidFill>
                <a:schemeClr val="accent6">
                  <a:alpha val="8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txBox="1"/>
            <p:nvPr/>
          </p:nvSpPr>
          <p:spPr>
            <a:xfrm>
              <a:off x="2198238" y="514663"/>
              <a:ext cx="1923876" cy="686169"/>
            </a:xfrm>
            <a:prstGeom prst="rect">
              <a:avLst/>
            </a:prstGeom>
            <a:noFill/>
            <a:ln>
              <a:noFill/>
            </a:ln>
          </p:spPr>
          <p:txBody>
            <a:bodyPr anchorCtr="0" anchor="ctr" bIns="77200" lIns="135125" spcFirstLastPara="1" rIns="135125" wrap="square" tIns="77200">
              <a:noAutofit/>
            </a:bodyPr>
            <a:lstStyle/>
            <a:p>
              <a:pPr indent="0" lvl="0" marL="0" marR="0" rtl="0" algn="ctr">
                <a:lnSpc>
                  <a:spcPct val="90000"/>
                </a:lnSpc>
                <a:spcBef>
                  <a:spcPts val="0"/>
                </a:spcBef>
                <a:spcAft>
                  <a:spcPts val="0"/>
                </a:spcAft>
                <a:buNone/>
              </a:pPr>
              <a:r>
                <a:rPr b="0" i="0" lang="es-AR" sz="1900" u="none" cap="none" strike="noStrike">
                  <a:solidFill>
                    <a:schemeClr val="lt1"/>
                  </a:solidFill>
                  <a:latin typeface="Calibri"/>
                  <a:ea typeface="Calibri"/>
                  <a:cs typeface="Calibri"/>
                  <a:sym typeface="Calibri"/>
                </a:rPr>
                <a:t>Tipos de métricas</a:t>
              </a:r>
              <a:endParaRPr b="0" i="0" sz="1900" u="none" cap="none" strike="noStrike">
                <a:solidFill>
                  <a:schemeClr val="lt1"/>
                </a:solidFill>
                <a:latin typeface="Calibri"/>
                <a:ea typeface="Calibri"/>
                <a:cs typeface="Calibri"/>
                <a:sym typeface="Calibri"/>
              </a:endParaRPr>
            </a:p>
          </p:txBody>
        </p:sp>
        <p:sp>
          <p:nvSpPr>
            <p:cNvPr id="383" name="Google Shape;383;p31"/>
            <p:cNvSpPr/>
            <p:nvPr/>
          </p:nvSpPr>
          <p:spPr>
            <a:xfrm>
              <a:off x="2198238" y="1200832"/>
              <a:ext cx="1923876" cy="2224736"/>
            </a:xfrm>
            <a:prstGeom prst="rect">
              <a:avLst/>
            </a:prstGeom>
            <a:solidFill>
              <a:srgbClr val="D4E2CE">
                <a:alpha val="89803"/>
              </a:srgbClr>
            </a:solidFill>
            <a:ln cap="flat" cmpd="sng" w="12700">
              <a:solidFill>
                <a:srgbClr val="D4E2C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txBox="1"/>
            <p:nvPr/>
          </p:nvSpPr>
          <p:spPr>
            <a:xfrm>
              <a:off x="2198238" y="1200832"/>
              <a:ext cx="1923876" cy="2224736"/>
            </a:xfrm>
            <a:prstGeom prst="rect">
              <a:avLst/>
            </a:prstGeom>
            <a:noFill/>
            <a:ln>
              <a:noFill/>
            </a:ln>
          </p:spPr>
          <p:txBody>
            <a:bodyPr anchorCtr="0" anchor="t" bIns="152000" lIns="101325" spcFirstLastPara="1" rIns="135125" wrap="square" tIns="101325">
              <a:noAutofit/>
            </a:bodyPr>
            <a:lstStyle/>
            <a:p>
              <a:pPr indent="-171450" lvl="1" marL="171450" marR="0" rtl="0" algn="l">
                <a:lnSpc>
                  <a:spcPct val="90000"/>
                </a:lnSpc>
                <a:spcBef>
                  <a:spcPts val="0"/>
                </a:spcBef>
                <a:spcAft>
                  <a:spcPts val="0"/>
                </a:spcAft>
                <a:buClr>
                  <a:schemeClr val="dk1"/>
                </a:buClr>
                <a:buSzPts val="1900"/>
                <a:buFont typeface="Calibri"/>
                <a:buChar char="•"/>
              </a:pPr>
              <a:r>
                <a:rPr b="0" i="0" lang="es-AR" sz="1900" u="none" cap="none" strike="noStrike">
                  <a:solidFill>
                    <a:schemeClr val="dk1"/>
                  </a:solidFill>
                  <a:latin typeface="Calibri"/>
                  <a:ea typeface="Calibri"/>
                  <a:cs typeface="Calibri"/>
                  <a:sym typeface="Calibri"/>
                </a:rPr>
                <a:t>De proceso (estratégicas)</a:t>
              </a:r>
              <a:endParaRPr b="0" i="0" sz="1900" u="none" cap="none" strike="noStrike">
                <a:solidFill>
                  <a:schemeClr val="dk1"/>
                </a:solidFill>
                <a:latin typeface="Calibri"/>
                <a:ea typeface="Calibri"/>
                <a:cs typeface="Calibri"/>
                <a:sym typeface="Calibri"/>
              </a:endParaRPr>
            </a:p>
            <a:p>
              <a:pPr indent="-171450" lvl="1" marL="171450" marR="0" rtl="0" algn="l">
                <a:lnSpc>
                  <a:spcPct val="90000"/>
                </a:lnSpc>
                <a:spcBef>
                  <a:spcPts val="285"/>
                </a:spcBef>
                <a:spcAft>
                  <a:spcPts val="0"/>
                </a:spcAft>
                <a:buClr>
                  <a:schemeClr val="dk1"/>
                </a:buClr>
                <a:buSzPts val="1900"/>
                <a:buFont typeface="Calibri"/>
                <a:buChar char="•"/>
              </a:pPr>
              <a:r>
                <a:rPr b="0" i="0" lang="es-AR" sz="1900" u="none" cap="none" strike="noStrike">
                  <a:solidFill>
                    <a:schemeClr val="dk1"/>
                  </a:solidFill>
                  <a:latin typeface="Calibri"/>
                  <a:ea typeface="Calibri"/>
                  <a:cs typeface="Calibri"/>
                  <a:sym typeface="Calibri"/>
                </a:rPr>
                <a:t>De proyecto (tácticas)</a:t>
              </a:r>
              <a:endParaRPr b="0" i="0" sz="1900" u="none" cap="none" strike="noStrike">
                <a:solidFill>
                  <a:schemeClr val="dk1"/>
                </a:solidFill>
                <a:latin typeface="Calibri"/>
                <a:ea typeface="Calibri"/>
                <a:cs typeface="Calibri"/>
                <a:sym typeface="Calibri"/>
              </a:endParaRPr>
            </a:p>
            <a:p>
              <a:pPr indent="-171450" lvl="1" marL="171450" marR="0" rtl="0" algn="l">
                <a:lnSpc>
                  <a:spcPct val="90000"/>
                </a:lnSpc>
                <a:spcBef>
                  <a:spcPts val="285"/>
                </a:spcBef>
                <a:spcAft>
                  <a:spcPts val="0"/>
                </a:spcAft>
                <a:buClr>
                  <a:schemeClr val="dk1"/>
                </a:buClr>
                <a:buSzPts val="1900"/>
                <a:buFont typeface="Calibri"/>
                <a:buChar char="•"/>
              </a:pPr>
              <a:r>
                <a:rPr b="0" i="0" lang="es-AR" sz="1900" u="none" cap="none" strike="noStrike">
                  <a:solidFill>
                    <a:schemeClr val="dk1"/>
                  </a:solidFill>
                  <a:latin typeface="Calibri"/>
                  <a:ea typeface="Calibri"/>
                  <a:cs typeface="Calibri"/>
                  <a:sym typeface="Calibri"/>
                </a:rPr>
                <a:t>De producto</a:t>
              </a:r>
              <a:endParaRPr b="0" i="0" sz="1900" u="none" cap="none" strike="noStrike">
                <a:solidFill>
                  <a:schemeClr val="dk1"/>
                </a:solidFill>
                <a:latin typeface="Calibri"/>
                <a:ea typeface="Calibri"/>
                <a:cs typeface="Calibri"/>
                <a:sym typeface="Calibri"/>
              </a:endParaRPr>
            </a:p>
          </p:txBody>
        </p:sp>
        <p:sp>
          <p:nvSpPr>
            <p:cNvPr id="385" name="Google Shape;385;p31"/>
            <p:cNvSpPr/>
            <p:nvPr/>
          </p:nvSpPr>
          <p:spPr>
            <a:xfrm>
              <a:off x="4391457" y="514663"/>
              <a:ext cx="1923876" cy="686169"/>
            </a:xfrm>
            <a:prstGeom prst="rect">
              <a:avLst/>
            </a:prstGeom>
            <a:solidFill>
              <a:schemeClr val="accent6">
                <a:alpha val="69803"/>
              </a:schemeClr>
            </a:solidFill>
            <a:ln cap="flat" cmpd="sng" w="12700">
              <a:solidFill>
                <a:schemeClr val="accent6">
                  <a:alpha val="6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1"/>
            <p:cNvSpPr txBox="1"/>
            <p:nvPr/>
          </p:nvSpPr>
          <p:spPr>
            <a:xfrm>
              <a:off x="4391457" y="514663"/>
              <a:ext cx="1923876" cy="686169"/>
            </a:xfrm>
            <a:prstGeom prst="rect">
              <a:avLst/>
            </a:prstGeom>
            <a:noFill/>
            <a:ln>
              <a:noFill/>
            </a:ln>
          </p:spPr>
          <p:txBody>
            <a:bodyPr anchorCtr="0" anchor="ctr" bIns="77200" lIns="135125" spcFirstLastPara="1" rIns="135125" wrap="square" tIns="77200">
              <a:noAutofit/>
            </a:bodyPr>
            <a:lstStyle/>
            <a:p>
              <a:pPr indent="0" lvl="0" marL="0" marR="0" rtl="0" algn="ctr">
                <a:lnSpc>
                  <a:spcPct val="90000"/>
                </a:lnSpc>
                <a:spcBef>
                  <a:spcPts val="0"/>
                </a:spcBef>
                <a:spcAft>
                  <a:spcPts val="0"/>
                </a:spcAft>
                <a:buNone/>
              </a:pPr>
              <a:r>
                <a:rPr b="0" i="0" lang="es-AR" sz="1900" u="none" cap="none" strike="noStrike">
                  <a:solidFill>
                    <a:schemeClr val="lt1"/>
                  </a:solidFill>
                  <a:latin typeface="Calibri"/>
                  <a:ea typeface="Calibri"/>
                  <a:cs typeface="Calibri"/>
                  <a:sym typeface="Calibri"/>
                </a:rPr>
                <a:t>Métricas de producto</a:t>
              </a:r>
              <a:endParaRPr b="0" i="0" sz="1900" u="none" cap="none" strike="noStrike">
                <a:solidFill>
                  <a:schemeClr val="lt1"/>
                </a:solidFill>
                <a:latin typeface="Calibri"/>
                <a:ea typeface="Calibri"/>
                <a:cs typeface="Calibri"/>
                <a:sym typeface="Calibri"/>
              </a:endParaRPr>
            </a:p>
          </p:txBody>
        </p:sp>
        <p:sp>
          <p:nvSpPr>
            <p:cNvPr id="387" name="Google Shape;387;p31"/>
            <p:cNvSpPr/>
            <p:nvPr/>
          </p:nvSpPr>
          <p:spPr>
            <a:xfrm>
              <a:off x="4391457" y="1200832"/>
              <a:ext cx="1923876" cy="2224736"/>
            </a:xfrm>
            <a:prstGeom prst="rect">
              <a:avLst/>
            </a:prstGeom>
            <a:solidFill>
              <a:srgbClr val="D4E2CE">
                <a:alpha val="89803"/>
              </a:srgbClr>
            </a:solidFill>
            <a:ln cap="flat" cmpd="sng" w="12700">
              <a:solidFill>
                <a:srgbClr val="D4E2C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1"/>
            <p:cNvSpPr txBox="1"/>
            <p:nvPr/>
          </p:nvSpPr>
          <p:spPr>
            <a:xfrm>
              <a:off x="4391457" y="1200832"/>
              <a:ext cx="1923876" cy="2224736"/>
            </a:xfrm>
            <a:prstGeom prst="rect">
              <a:avLst/>
            </a:prstGeom>
            <a:noFill/>
            <a:ln>
              <a:noFill/>
            </a:ln>
          </p:spPr>
          <p:txBody>
            <a:bodyPr anchorCtr="0" anchor="t" bIns="152000" lIns="101325" spcFirstLastPara="1" rIns="135125" wrap="square" tIns="101325">
              <a:noAutofit/>
            </a:bodyPr>
            <a:lstStyle/>
            <a:p>
              <a:pPr indent="-171450" lvl="1" marL="171450" marR="0" rtl="0" algn="l">
                <a:lnSpc>
                  <a:spcPct val="90000"/>
                </a:lnSpc>
                <a:spcBef>
                  <a:spcPts val="0"/>
                </a:spcBef>
                <a:spcAft>
                  <a:spcPts val="0"/>
                </a:spcAft>
                <a:buClr>
                  <a:schemeClr val="dk1"/>
                </a:buClr>
                <a:buSzPts val="1900"/>
                <a:buFont typeface="Calibri"/>
                <a:buChar char="•"/>
              </a:pPr>
              <a:r>
                <a:rPr b="0" i="0" lang="es-AR" sz="1900" u="none" cap="none" strike="noStrike">
                  <a:solidFill>
                    <a:schemeClr val="dk1"/>
                  </a:solidFill>
                  <a:latin typeface="Calibri"/>
                  <a:ea typeface="Calibri"/>
                  <a:cs typeface="Calibri"/>
                  <a:sym typeface="Calibri"/>
                </a:rPr>
                <a:t>Basadas en funciones</a:t>
              </a:r>
              <a:endParaRPr b="0" i="0" sz="1900" u="none" cap="none" strike="noStrike">
                <a:solidFill>
                  <a:schemeClr val="dk1"/>
                </a:solidFill>
                <a:latin typeface="Calibri"/>
                <a:ea typeface="Calibri"/>
                <a:cs typeface="Calibri"/>
                <a:sym typeface="Calibri"/>
              </a:endParaRPr>
            </a:p>
            <a:p>
              <a:pPr indent="-171450" lvl="1" marL="171450" marR="0" rtl="0" algn="l">
                <a:lnSpc>
                  <a:spcPct val="90000"/>
                </a:lnSpc>
                <a:spcBef>
                  <a:spcPts val="285"/>
                </a:spcBef>
                <a:spcAft>
                  <a:spcPts val="0"/>
                </a:spcAft>
                <a:buClr>
                  <a:schemeClr val="dk1"/>
                </a:buClr>
                <a:buSzPts val="1900"/>
                <a:buFont typeface="Calibri"/>
                <a:buChar char="•"/>
              </a:pPr>
              <a:r>
                <a:rPr b="0" i="0" lang="es-AR" sz="1900" u="none" cap="none" strike="noStrike">
                  <a:solidFill>
                    <a:schemeClr val="dk1"/>
                  </a:solidFill>
                  <a:latin typeface="Calibri"/>
                  <a:ea typeface="Calibri"/>
                  <a:cs typeface="Calibri"/>
                  <a:sym typeface="Calibri"/>
                </a:rPr>
                <a:t>Para la calidad de la especificación</a:t>
              </a:r>
              <a:endParaRPr b="0" i="0" sz="1900" u="none" cap="none" strike="noStrike">
                <a:solidFill>
                  <a:schemeClr val="dk1"/>
                </a:solidFill>
                <a:latin typeface="Calibri"/>
                <a:ea typeface="Calibri"/>
                <a:cs typeface="Calibri"/>
                <a:sym typeface="Calibri"/>
              </a:endParaRPr>
            </a:p>
            <a:p>
              <a:pPr indent="-171450" lvl="1" marL="171450" marR="0" rtl="0" algn="l">
                <a:lnSpc>
                  <a:spcPct val="90000"/>
                </a:lnSpc>
                <a:spcBef>
                  <a:spcPts val="285"/>
                </a:spcBef>
                <a:spcAft>
                  <a:spcPts val="0"/>
                </a:spcAft>
                <a:buClr>
                  <a:schemeClr val="dk1"/>
                </a:buClr>
                <a:buSzPts val="1900"/>
                <a:buFont typeface="Calibri"/>
                <a:buChar char="•"/>
              </a:pPr>
              <a:r>
                <a:rPr b="0" i="0" lang="es-AR" sz="1900" u="none" cap="none" strike="noStrike">
                  <a:solidFill>
                    <a:schemeClr val="dk1"/>
                  </a:solidFill>
                  <a:latin typeface="Calibri"/>
                  <a:ea typeface="Calibri"/>
                  <a:cs typeface="Calibri"/>
                  <a:sym typeface="Calibri"/>
                </a:rPr>
                <a:t>Orientadas a clase</a:t>
              </a:r>
              <a:endParaRPr b="0" i="0" sz="1900" u="none" cap="none" strike="noStrike">
                <a:solidFill>
                  <a:schemeClr val="dk1"/>
                </a:solidFill>
                <a:latin typeface="Calibri"/>
                <a:ea typeface="Calibri"/>
                <a:cs typeface="Calibri"/>
                <a:sym typeface="Calibri"/>
              </a:endParaRPr>
            </a:p>
          </p:txBody>
        </p:sp>
        <p:sp>
          <p:nvSpPr>
            <p:cNvPr id="389" name="Google Shape;389;p31"/>
            <p:cNvSpPr/>
            <p:nvPr/>
          </p:nvSpPr>
          <p:spPr>
            <a:xfrm>
              <a:off x="6584677" y="514663"/>
              <a:ext cx="1923876" cy="686169"/>
            </a:xfrm>
            <a:prstGeom prst="rect">
              <a:avLst/>
            </a:prstGeom>
            <a:solidFill>
              <a:schemeClr val="accent6">
                <a:alpha val="60000"/>
              </a:schemeClr>
            </a:solidFill>
            <a:ln cap="flat" cmpd="sng" w="12700">
              <a:solidFill>
                <a:schemeClr val="accent6">
                  <a:alpha val="6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1"/>
            <p:cNvSpPr txBox="1"/>
            <p:nvPr/>
          </p:nvSpPr>
          <p:spPr>
            <a:xfrm>
              <a:off x="6584677" y="514663"/>
              <a:ext cx="1923876" cy="686169"/>
            </a:xfrm>
            <a:prstGeom prst="rect">
              <a:avLst/>
            </a:prstGeom>
            <a:noFill/>
            <a:ln>
              <a:noFill/>
            </a:ln>
          </p:spPr>
          <p:txBody>
            <a:bodyPr anchorCtr="0" anchor="ctr" bIns="77200" lIns="135125" spcFirstLastPara="1" rIns="135125" wrap="square" tIns="77200">
              <a:noAutofit/>
            </a:bodyPr>
            <a:lstStyle/>
            <a:p>
              <a:pPr indent="0" lvl="0" marL="0" marR="0" rtl="0" algn="ctr">
                <a:lnSpc>
                  <a:spcPct val="90000"/>
                </a:lnSpc>
                <a:spcBef>
                  <a:spcPts val="0"/>
                </a:spcBef>
                <a:spcAft>
                  <a:spcPts val="0"/>
                </a:spcAft>
                <a:buNone/>
              </a:pPr>
              <a:r>
                <a:rPr b="0" i="0" lang="es-AR" sz="1900" u="none" cap="none" strike="noStrike">
                  <a:solidFill>
                    <a:schemeClr val="lt1"/>
                  </a:solidFill>
                  <a:latin typeface="Calibri"/>
                  <a:ea typeface="Calibri"/>
                  <a:cs typeface="Calibri"/>
                  <a:sym typeface="Calibri"/>
                </a:rPr>
                <a:t>Métricas de proyecto</a:t>
              </a:r>
              <a:endParaRPr b="0" i="0" sz="1900" u="none" cap="none" strike="noStrike">
                <a:solidFill>
                  <a:schemeClr val="lt1"/>
                </a:solidFill>
                <a:latin typeface="Calibri"/>
                <a:ea typeface="Calibri"/>
                <a:cs typeface="Calibri"/>
                <a:sym typeface="Calibri"/>
              </a:endParaRPr>
            </a:p>
          </p:txBody>
        </p:sp>
        <p:sp>
          <p:nvSpPr>
            <p:cNvPr id="391" name="Google Shape;391;p31"/>
            <p:cNvSpPr/>
            <p:nvPr/>
          </p:nvSpPr>
          <p:spPr>
            <a:xfrm>
              <a:off x="6584677" y="1200832"/>
              <a:ext cx="1923876" cy="2224736"/>
            </a:xfrm>
            <a:prstGeom prst="rect">
              <a:avLst/>
            </a:prstGeom>
            <a:solidFill>
              <a:srgbClr val="D4E2CE">
                <a:alpha val="89803"/>
              </a:srgbClr>
            </a:solidFill>
            <a:ln cap="flat" cmpd="sng" w="12700">
              <a:solidFill>
                <a:srgbClr val="D4E2C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txBox="1"/>
            <p:nvPr/>
          </p:nvSpPr>
          <p:spPr>
            <a:xfrm>
              <a:off x="6584677" y="1200832"/>
              <a:ext cx="1923876" cy="2224736"/>
            </a:xfrm>
            <a:prstGeom prst="rect">
              <a:avLst/>
            </a:prstGeom>
            <a:noFill/>
            <a:ln>
              <a:noFill/>
            </a:ln>
          </p:spPr>
          <p:txBody>
            <a:bodyPr anchorCtr="0" anchor="t" bIns="152000" lIns="101325" spcFirstLastPara="1" rIns="135125" wrap="square" tIns="101325">
              <a:noAutofit/>
            </a:bodyPr>
            <a:lstStyle/>
            <a:p>
              <a:pPr indent="-171450" lvl="1" marL="171450" marR="0" rtl="0" algn="l">
                <a:lnSpc>
                  <a:spcPct val="90000"/>
                </a:lnSpc>
                <a:spcBef>
                  <a:spcPts val="0"/>
                </a:spcBef>
                <a:spcAft>
                  <a:spcPts val="0"/>
                </a:spcAft>
                <a:buClr>
                  <a:schemeClr val="dk1"/>
                </a:buClr>
                <a:buSzPts val="1900"/>
                <a:buFont typeface="Calibri"/>
                <a:buChar char="•"/>
              </a:pPr>
              <a:r>
                <a:rPr b="0" i="0" lang="es-AR" sz="1900" u="none" cap="none" strike="noStrike">
                  <a:solidFill>
                    <a:schemeClr val="dk1"/>
                  </a:solidFill>
                  <a:latin typeface="Calibri"/>
                  <a:ea typeface="Calibri"/>
                  <a:cs typeface="Calibri"/>
                  <a:sym typeface="Calibri"/>
                </a:rPr>
                <a:t>Orientadas al tamaño</a:t>
              </a:r>
              <a:endParaRPr b="0" i="0" sz="1900" u="none" cap="none" strike="noStrike">
                <a:solidFill>
                  <a:schemeClr val="dk1"/>
                </a:solidFill>
                <a:latin typeface="Calibri"/>
                <a:ea typeface="Calibri"/>
                <a:cs typeface="Calibri"/>
                <a:sym typeface="Calibri"/>
              </a:endParaRPr>
            </a:p>
            <a:p>
              <a:pPr indent="-171450" lvl="1" marL="171450" marR="0" rtl="0" algn="l">
                <a:lnSpc>
                  <a:spcPct val="90000"/>
                </a:lnSpc>
                <a:spcBef>
                  <a:spcPts val="285"/>
                </a:spcBef>
                <a:spcAft>
                  <a:spcPts val="0"/>
                </a:spcAft>
                <a:buClr>
                  <a:schemeClr val="dk1"/>
                </a:buClr>
                <a:buSzPts val="1900"/>
                <a:buFont typeface="Calibri"/>
                <a:buChar char="•"/>
              </a:pPr>
              <a:r>
                <a:rPr b="0" i="0" lang="es-AR" sz="1900" u="none" cap="none" strike="noStrike">
                  <a:solidFill>
                    <a:schemeClr val="dk1"/>
                  </a:solidFill>
                  <a:latin typeface="Calibri"/>
                  <a:ea typeface="Calibri"/>
                  <a:cs typeface="Calibri"/>
                  <a:sym typeface="Calibri"/>
                </a:rPr>
                <a:t>Orientadas a función</a:t>
              </a:r>
              <a:endParaRPr b="0" i="0" sz="1900" u="none" cap="none" strike="noStrike">
                <a:solidFill>
                  <a:schemeClr val="dk1"/>
                </a:solidFill>
                <a:latin typeface="Calibri"/>
                <a:ea typeface="Calibri"/>
                <a:cs typeface="Calibri"/>
                <a:sym typeface="Calibri"/>
              </a:endParaRPr>
            </a:p>
          </p:txBody>
        </p:sp>
        <p:sp>
          <p:nvSpPr>
            <p:cNvPr id="393" name="Google Shape;393;p31"/>
            <p:cNvSpPr/>
            <p:nvPr/>
          </p:nvSpPr>
          <p:spPr>
            <a:xfrm>
              <a:off x="8777896" y="514663"/>
              <a:ext cx="1923876" cy="686169"/>
            </a:xfrm>
            <a:prstGeom prst="rect">
              <a:avLst/>
            </a:prstGeom>
            <a:solidFill>
              <a:schemeClr val="accent6">
                <a:alpha val="49803"/>
              </a:schemeClr>
            </a:solidFill>
            <a:ln cap="flat" cmpd="sng" w="12700">
              <a:solidFill>
                <a:schemeClr val="accent6">
                  <a:alpha val="4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txBox="1"/>
            <p:nvPr/>
          </p:nvSpPr>
          <p:spPr>
            <a:xfrm>
              <a:off x="8777896" y="514663"/>
              <a:ext cx="1923876" cy="686169"/>
            </a:xfrm>
            <a:prstGeom prst="rect">
              <a:avLst/>
            </a:prstGeom>
            <a:noFill/>
            <a:ln>
              <a:noFill/>
            </a:ln>
          </p:spPr>
          <p:txBody>
            <a:bodyPr anchorCtr="0" anchor="ctr" bIns="77200" lIns="135125" spcFirstLastPara="1" rIns="135125" wrap="square" tIns="77200">
              <a:noAutofit/>
            </a:bodyPr>
            <a:lstStyle/>
            <a:p>
              <a:pPr indent="0" lvl="0" marL="0" marR="0" rtl="0" algn="ctr">
                <a:lnSpc>
                  <a:spcPct val="90000"/>
                </a:lnSpc>
                <a:spcBef>
                  <a:spcPts val="0"/>
                </a:spcBef>
                <a:spcAft>
                  <a:spcPts val="0"/>
                </a:spcAft>
                <a:buNone/>
              </a:pPr>
              <a:r>
                <a:rPr b="0" i="0" lang="es-AR" sz="1900" u="none" cap="none" strike="noStrike">
                  <a:solidFill>
                    <a:schemeClr val="lt1"/>
                  </a:solidFill>
                  <a:latin typeface="Calibri"/>
                  <a:ea typeface="Calibri"/>
                  <a:cs typeface="Calibri"/>
                  <a:sym typeface="Calibri"/>
                </a:rPr>
                <a:t>Métricas de proceso</a:t>
              </a:r>
              <a:endParaRPr b="0" i="0" sz="1900" u="none" cap="none" strike="noStrike">
                <a:solidFill>
                  <a:schemeClr val="lt1"/>
                </a:solidFill>
                <a:latin typeface="Calibri"/>
                <a:ea typeface="Calibri"/>
                <a:cs typeface="Calibri"/>
                <a:sym typeface="Calibri"/>
              </a:endParaRPr>
            </a:p>
          </p:txBody>
        </p:sp>
        <p:sp>
          <p:nvSpPr>
            <p:cNvPr id="395" name="Google Shape;395;p31"/>
            <p:cNvSpPr/>
            <p:nvPr/>
          </p:nvSpPr>
          <p:spPr>
            <a:xfrm>
              <a:off x="8777896" y="1200832"/>
              <a:ext cx="1923876" cy="2224736"/>
            </a:xfrm>
            <a:prstGeom prst="rect">
              <a:avLst/>
            </a:prstGeom>
            <a:solidFill>
              <a:srgbClr val="D4E2CE">
                <a:alpha val="89803"/>
              </a:srgbClr>
            </a:solidFill>
            <a:ln cap="flat" cmpd="sng" w="12700">
              <a:solidFill>
                <a:srgbClr val="D4E2C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txBox="1"/>
            <p:nvPr/>
          </p:nvSpPr>
          <p:spPr>
            <a:xfrm>
              <a:off x="8777896" y="1200832"/>
              <a:ext cx="1923876" cy="2224736"/>
            </a:xfrm>
            <a:prstGeom prst="rect">
              <a:avLst/>
            </a:prstGeom>
            <a:noFill/>
            <a:ln>
              <a:noFill/>
            </a:ln>
          </p:spPr>
          <p:txBody>
            <a:bodyPr anchorCtr="0" anchor="t" bIns="152000" lIns="101325" spcFirstLastPara="1" rIns="135125" wrap="square" tIns="101325">
              <a:noAutofit/>
            </a:bodyPr>
            <a:lstStyle/>
            <a:p>
              <a:pPr indent="-171450" lvl="1" marL="171450" marR="0" rtl="0" algn="l">
                <a:lnSpc>
                  <a:spcPct val="90000"/>
                </a:lnSpc>
                <a:spcBef>
                  <a:spcPts val="0"/>
                </a:spcBef>
                <a:spcAft>
                  <a:spcPts val="0"/>
                </a:spcAft>
                <a:buClr>
                  <a:schemeClr val="dk1"/>
                </a:buClr>
                <a:buSzPts val="1900"/>
                <a:buFont typeface="Calibri"/>
                <a:buChar char="•"/>
              </a:pPr>
              <a:r>
                <a:rPr b="0" i="0" lang="es-AR" sz="1900" u="none" cap="none" strike="noStrike">
                  <a:solidFill>
                    <a:schemeClr val="dk1"/>
                  </a:solidFill>
                  <a:latin typeface="Calibri"/>
                  <a:ea typeface="Calibri"/>
                  <a:cs typeface="Calibri"/>
                  <a:sym typeface="Calibri"/>
                </a:rPr>
                <a:t>De calidad de software</a:t>
              </a:r>
              <a:endParaRPr b="0" i="0" sz="1900" u="none" cap="none" strike="noStrike">
                <a:solidFill>
                  <a:schemeClr val="dk1"/>
                </a:solidFill>
                <a:latin typeface="Calibri"/>
                <a:ea typeface="Calibri"/>
                <a:cs typeface="Calibri"/>
                <a:sym typeface="Calibri"/>
              </a:endParaRPr>
            </a:p>
            <a:p>
              <a:pPr indent="-171450" lvl="1" marL="171450" marR="0" rtl="0" algn="l">
                <a:lnSpc>
                  <a:spcPct val="90000"/>
                </a:lnSpc>
                <a:spcBef>
                  <a:spcPts val="285"/>
                </a:spcBef>
                <a:spcAft>
                  <a:spcPts val="0"/>
                </a:spcAft>
                <a:buClr>
                  <a:schemeClr val="dk1"/>
                </a:buClr>
                <a:buSzPts val="1900"/>
                <a:buFont typeface="Calibri"/>
                <a:buChar char="•"/>
              </a:pPr>
              <a:r>
                <a:rPr b="0" i="0" lang="es-AR" sz="1900" u="none" cap="none" strike="noStrike">
                  <a:solidFill>
                    <a:schemeClr val="dk1"/>
                  </a:solidFill>
                  <a:latin typeface="Calibri"/>
                  <a:ea typeface="Calibri"/>
                  <a:cs typeface="Calibri"/>
                  <a:sym typeface="Calibri"/>
                </a:rPr>
                <a:t>Línea de referencia</a:t>
              </a:r>
              <a:endParaRPr b="0" i="0" sz="1900" u="none" cap="none" strike="noStrike">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4"/>
          <p:cNvSpPr txBox="1"/>
          <p:nvPr>
            <p:ph type="ctrTitle"/>
          </p:nvPr>
        </p:nvSpPr>
        <p:spPr>
          <a:xfrm>
            <a:off x="2272937" y="1506556"/>
            <a:ext cx="8595360" cy="53163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0" i="0" lang="es-AR" sz="5400" u="none" cap="none" strike="noStrike">
                <a:solidFill>
                  <a:schemeClr val="dk1"/>
                </a:solidFill>
                <a:latin typeface="Calibri"/>
                <a:ea typeface="Calibri"/>
                <a:cs typeface="Calibri"/>
                <a:sym typeface="Calibri"/>
              </a:rPr>
              <a:t>Métricas</a:t>
            </a:r>
            <a:endParaRPr b="0" i="0" sz="5400" u="none" cap="none" strike="noStrike">
              <a:solidFill>
                <a:schemeClr val="dk1"/>
              </a:solidFill>
              <a:latin typeface="Calibri"/>
              <a:ea typeface="Calibri"/>
              <a:cs typeface="Calibri"/>
              <a:sym typeface="Calibri"/>
            </a:endParaRPr>
          </a:p>
        </p:txBody>
      </p:sp>
      <p:sp>
        <p:nvSpPr>
          <p:cNvPr id="101" name="Google Shape;10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b="1" i="0" sz="1600" u="none" cap="none" strike="noStrike">
              <a:solidFill>
                <a:srgbClr val="888888"/>
              </a:solidFill>
              <a:latin typeface="Calibri"/>
              <a:ea typeface="Calibri"/>
              <a:cs typeface="Calibri"/>
              <a:sym typeface="Calibri"/>
            </a:endParaRPr>
          </a:p>
        </p:txBody>
      </p:sp>
      <p:pic>
        <p:nvPicPr>
          <p:cNvPr id="102" name="Google Shape;102;p14"/>
          <p:cNvPicPr preferRelativeResize="0"/>
          <p:nvPr/>
        </p:nvPicPr>
        <p:blipFill rotWithShape="1">
          <a:blip r:embed="rId3">
            <a:alphaModFix/>
          </a:blip>
          <a:srcRect b="0" l="0" r="0" t="0"/>
          <a:stretch/>
        </p:blipFill>
        <p:spPr>
          <a:xfrm>
            <a:off x="0" y="0"/>
            <a:ext cx="12192000" cy="1190625"/>
          </a:xfrm>
          <a:prstGeom prst="rect">
            <a:avLst/>
          </a:prstGeom>
          <a:noFill/>
          <a:ln>
            <a:noFill/>
          </a:ln>
        </p:spPr>
      </p:pic>
      <p:pic>
        <p:nvPicPr>
          <p:cNvPr descr="C:\Users\Juan\Documents\Trabajo\Unlam\Introducción a la administración de Proyectos\03 - Metricas\Imagenes\Viscosidad volumen.jpg" id="103" name="Google Shape;103;p14"/>
          <p:cNvPicPr preferRelativeResize="0"/>
          <p:nvPr/>
        </p:nvPicPr>
        <p:blipFill rotWithShape="1">
          <a:blip r:embed="rId4">
            <a:alphaModFix/>
          </a:blip>
          <a:srcRect b="0" l="0" r="0" t="0"/>
          <a:stretch/>
        </p:blipFill>
        <p:spPr>
          <a:xfrm>
            <a:off x="3474720" y="2105944"/>
            <a:ext cx="5669280" cy="415458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b="1" i="0" sz="1600" u="none" cap="none" strike="noStrike">
              <a:solidFill>
                <a:srgbClr val="888888"/>
              </a:solidFill>
              <a:latin typeface="Calibri"/>
              <a:ea typeface="Calibri"/>
              <a:cs typeface="Calibri"/>
              <a:sym typeface="Calibri"/>
            </a:endParaRPr>
          </a:p>
        </p:txBody>
      </p:sp>
      <p:pic>
        <p:nvPicPr>
          <p:cNvPr id="404" name="Google Shape;404;p32"/>
          <p:cNvPicPr preferRelativeResize="0"/>
          <p:nvPr/>
        </p:nvPicPr>
        <p:blipFill rotWithShape="1">
          <a:blip r:embed="rId3">
            <a:alphaModFix/>
          </a:blip>
          <a:srcRect b="0" l="0" r="0" t="0"/>
          <a:stretch/>
        </p:blipFill>
        <p:spPr>
          <a:xfrm>
            <a:off x="0" y="0"/>
            <a:ext cx="12192000" cy="1190625"/>
          </a:xfrm>
          <a:prstGeom prst="rect">
            <a:avLst/>
          </a:prstGeom>
          <a:noFill/>
          <a:ln>
            <a:noFill/>
          </a:ln>
        </p:spPr>
      </p:pic>
      <p:pic>
        <p:nvPicPr>
          <p:cNvPr descr="Resultado de imagen para preguntas png" id="405" name="Google Shape;405;p32"/>
          <p:cNvPicPr preferRelativeResize="0"/>
          <p:nvPr/>
        </p:nvPicPr>
        <p:blipFill rotWithShape="1">
          <a:blip r:embed="rId4">
            <a:alphaModFix/>
          </a:blip>
          <a:srcRect b="0" l="0" r="0" t="0"/>
          <a:stretch/>
        </p:blipFill>
        <p:spPr>
          <a:xfrm>
            <a:off x="3707475" y="1321319"/>
            <a:ext cx="4987637" cy="49876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ph type="ctrTitle"/>
          </p:nvPr>
        </p:nvSpPr>
        <p:spPr>
          <a:xfrm>
            <a:off x="2272937" y="1506556"/>
            <a:ext cx="8595360" cy="53163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0" i="0" lang="es-AR" sz="5400" u="none" cap="none" strike="noStrike">
                <a:solidFill>
                  <a:schemeClr val="dk1"/>
                </a:solidFill>
                <a:latin typeface="Calibri"/>
                <a:ea typeface="Calibri"/>
                <a:cs typeface="Calibri"/>
                <a:sym typeface="Calibri"/>
              </a:rPr>
              <a:t>Definiciones</a:t>
            </a:r>
            <a:endParaRPr b="0" i="0" sz="5400" u="none" cap="none" strike="noStrike">
              <a:solidFill>
                <a:schemeClr val="dk1"/>
              </a:solidFill>
              <a:latin typeface="Calibri"/>
              <a:ea typeface="Calibri"/>
              <a:cs typeface="Calibri"/>
              <a:sym typeface="Calibri"/>
            </a:endParaRPr>
          </a:p>
        </p:txBody>
      </p:sp>
      <p:grpSp>
        <p:nvGrpSpPr>
          <p:cNvPr id="111" name="Google Shape;111;p15"/>
          <p:cNvGrpSpPr/>
          <p:nvPr/>
        </p:nvGrpSpPr>
        <p:grpSpPr>
          <a:xfrm>
            <a:off x="321951" y="-2919599"/>
            <a:ext cx="11631750" cy="13722724"/>
            <a:chOff x="-176813" y="-4931279"/>
            <a:chExt cx="11631750" cy="13722724"/>
          </a:xfrm>
        </p:grpSpPr>
        <p:sp>
          <p:nvSpPr>
            <p:cNvPr id="112" name="Google Shape;112;p15"/>
            <p:cNvSpPr/>
            <p:nvPr/>
          </p:nvSpPr>
          <p:spPr>
            <a:xfrm rot="5400000">
              <a:off x="-176813" y="177340"/>
              <a:ext cx="1178759" cy="825131"/>
            </a:xfrm>
            <a:prstGeom prst="chevron">
              <a:avLst>
                <a:gd fmla="val 50000" name="adj"/>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txBox="1"/>
            <p:nvPr/>
          </p:nvSpPr>
          <p:spPr>
            <a:xfrm rot="10800000">
              <a:off x="-176813" y="177340"/>
              <a:ext cx="1178759" cy="825131"/>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rPr b="0" i="0" lang="es-AR" sz="1600" u="none" cap="none" strike="noStrike">
                  <a:solidFill>
                    <a:schemeClr val="dk1"/>
                  </a:solidFill>
                  <a:latin typeface="Calibri"/>
                  <a:ea typeface="Calibri"/>
                  <a:cs typeface="Calibri"/>
                  <a:sym typeface="Calibri"/>
                </a:rPr>
                <a:t>Medición</a:t>
              </a:r>
              <a:endParaRPr b="0" i="0" sz="1600" u="none" cap="none" strike="noStrike">
                <a:solidFill>
                  <a:schemeClr val="dk1"/>
                </a:solidFill>
                <a:latin typeface="Calibri"/>
                <a:ea typeface="Calibri"/>
                <a:cs typeface="Calibri"/>
                <a:sym typeface="Calibri"/>
              </a:endParaRPr>
            </a:p>
          </p:txBody>
        </p:sp>
        <p:sp>
          <p:nvSpPr>
            <p:cNvPr id="114" name="Google Shape;114;p15"/>
            <p:cNvSpPr/>
            <p:nvPr/>
          </p:nvSpPr>
          <p:spPr>
            <a:xfrm rot="5400000">
              <a:off x="5756937" y="-4931279"/>
              <a:ext cx="766193" cy="10629806"/>
            </a:xfrm>
            <a:prstGeom prst="round2SameRect">
              <a:avLst>
                <a:gd fmla="val 16667" name="adj1"/>
                <a:gd fmla="val 0" name="adj2"/>
              </a:avLst>
            </a:prstGeom>
            <a:solidFill>
              <a:schemeClr val="lt1">
                <a:alpha val="89803"/>
              </a:schemeClr>
            </a:solid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nvSpPr>
          <p:spPr>
            <a:xfrm rot="10800000">
              <a:off x="5756937" y="-4931279"/>
              <a:ext cx="766193" cy="10629806"/>
            </a:xfrm>
            <a:prstGeom prst="rect">
              <a:avLst/>
            </a:prstGeom>
            <a:noFill/>
            <a:ln>
              <a:noFill/>
            </a:ln>
          </p:spPr>
          <p:txBody>
            <a:bodyPr anchorCtr="0" anchor="ctr" bIns="11425" lIns="128000" spcFirstLastPara="1" rIns="11425" wrap="square" tIns="11425">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s-AR" sz="1800" u="none" cap="none" strike="noStrike">
                  <a:solidFill>
                    <a:schemeClr val="dk1"/>
                  </a:solidFill>
                  <a:latin typeface="Calibri"/>
                  <a:ea typeface="Calibri"/>
                  <a:cs typeface="Calibri"/>
                  <a:sym typeface="Calibri"/>
                </a:rPr>
                <a:t>Acción o acto</a:t>
              </a:r>
              <a:endParaRPr b="0" i="0" sz="1800" u="none" cap="none" strike="noStrike">
                <a:solidFill>
                  <a:schemeClr val="dk1"/>
                </a:solidFill>
                <a:latin typeface="Calibri"/>
                <a:ea typeface="Calibri"/>
                <a:cs typeface="Calibri"/>
                <a:sym typeface="Calibri"/>
              </a:endParaRPr>
            </a:p>
            <a:p>
              <a:pPr indent="-171450" lvl="1" marL="171450" marR="0" rtl="0" algn="l">
                <a:lnSpc>
                  <a:spcPct val="90000"/>
                </a:lnSpc>
                <a:spcBef>
                  <a:spcPts val="270"/>
                </a:spcBef>
                <a:spcAft>
                  <a:spcPts val="0"/>
                </a:spcAft>
                <a:buClr>
                  <a:schemeClr val="dk1"/>
                </a:buClr>
                <a:buSzPts val="1800"/>
                <a:buFont typeface="Calibri"/>
                <a:buChar char="•"/>
              </a:pPr>
              <a:r>
                <a:rPr b="0" i="0" lang="es-AR" sz="1800" u="none" cap="none" strike="noStrike">
                  <a:solidFill>
                    <a:schemeClr val="dk1"/>
                  </a:solidFill>
                  <a:latin typeface="Calibri"/>
                  <a:ea typeface="Calibri"/>
                  <a:cs typeface="Calibri"/>
                  <a:sym typeface="Calibri"/>
                </a:rPr>
                <a:t>Proceso mediante el cual se asignan número o símbolos a los atributos de las entidades del mundo real</a:t>
              </a:r>
              <a:endParaRPr b="0" i="0" sz="1800" u="none" cap="none" strike="noStrike">
                <a:solidFill>
                  <a:schemeClr val="dk1"/>
                </a:solidFill>
                <a:latin typeface="Calibri"/>
                <a:ea typeface="Calibri"/>
                <a:cs typeface="Calibri"/>
                <a:sym typeface="Calibri"/>
              </a:endParaRPr>
            </a:p>
          </p:txBody>
        </p:sp>
        <p:sp>
          <p:nvSpPr>
            <p:cNvPr id="116" name="Google Shape;116;p15"/>
            <p:cNvSpPr/>
            <p:nvPr/>
          </p:nvSpPr>
          <p:spPr>
            <a:xfrm rot="5400000">
              <a:off x="-176813" y="1208316"/>
              <a:ext cx="1178759" cy="825131"/>
            </a:xfrm>
            <a:prstGeom prst="chevron">
              <a:avLst>
                <a:gd fmla="val 50000" name="adj"/>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txBox="1"/>
            <p:nvPr/>
          </p:nvSpPr>
          <p:spPr>
            <a:xfrm rot="10800000">
              <a:off x="-176813" y="1208316"/>
              <a:ext cx="1178759" cy="825131"/>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rPr b="0" i="0" lang="es-AR" sz="1600" u="none" cap="none" strike="noStrike">
                  <a:solidFill>
                    <a:schemeClr val="dk1"/>
                  </a:solidFill>
                  <a:latin typeface="Calibri"/>
                  <a:ea typeface="Calibri"/>
                  <a:cs typeface="Calibri"/>
                  <a:sym typeface="Calibri"/>
                </a:rPr>
                <a:t>Medida</a:t>
              </a:r>
              <a:endParaRPr b="0" i="0" sz="1600" u="none" cap="none" strike="noStrike">
                <a:solidFill>
                  <a:schemeClr val="dk1"/>
                </a:solidFill>
                <a:latin typeface="Calibri"/>
                <a:ea typeface="Calibri"/>
                <a:cs typeface="Calibri"/>
                <a:sym typeface="Calibri"/>
              </a:endParaRPr>
            </a:p>
          </p:txBody>
        </p:sp>
        <p:sp>
          <p:nvSpPr>
            <p:cNvPr id="118" name="Google Shape;118;p15"/>
            <p:cNvSpPr/>
            <p:nvPr/>
          </p:nvSpPr>
          <p:spPr>
            <a:xfrm rot="5400000">
              <a:off x="5756937" y="-3900303"/>
              <a:ext cx="766193" cy="10629806"/>
            </a:xfrm>
            <a:prstGeom prst="round2SameRect">
              <a:avLst>
                <a:gd fmla="val 16667" name="adj1"/>
                <a:gd fmla="val 0" name="adj2"/>
              </a:avLst>
            </a:prstGeom>
            <a:solidFill>
              <a:schemeClr val="lt1">
                <a:alpha val="89803"/>
              </a:schemeClr>
            </a:solid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txBox="1"/>
            <p:nvPr/>
          </p:nvSpPr>
          <p:spPr>
            <a:xfrm rot="10800000">
              <a:off x="5756937" y="-3900303"/>
              <a:ext cx="766193" cy="10629806"/>
            </a:xfrm>
            <a:prstGeom prst="rect">
              <a:avLst/>
            </a:prstGeom>
            <a:noFill/>
            <a:ln>
              <a:noFill/>
            </a:ln>
          </p:spPr>
          <p:txBody>
            <a:bodyPr anchorCtr="0" anchor="ctr" bIns="11425" lIns="128000" spcFirstLastPara="1" rIns="11425" wrap="square" tIns="11425">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s-AR" sz="1800" u="none" cap="none" strike="noStrike">
                  <a:solidFill>
                    <a:schemeClr val="dk1"/>
                  </a:solidFill>
                  <a:latin typeface="Calibri"/>
                  <a:ea typeface="Calibri"/>
                  <a:cs typeface="Calibri"/>
                  <a:sym typeface="Calibri"/>
                </a:rPr>
                <a:t>Proporciona un indicio cuantitativo de la extensión, cantidad, dimensión, capacidad o tamaño de algún atributo de un producto o proceso</a:t>
              </a:r>
              <a:endParaRPr b="0" i="0" sz="1800" u="none" cap="none" strike="noStrike">
                <a:solidFill>
                  <a:schemeClr val="dk1"/>
                </a:solidFill>
                <a:latin typeface="Calibri"/>
                <a:ea typeface="Calibri"/>
                <a:cs typeface="Calibri"/>
                <a:sym typeface="Calibri"/>
              </a:endParaRPr>
            </a:p>
          </p:txBody>
        </p:sp>
        <p:sp>
          <p:nvSpPr>
            <p:cNvPr id="120" name="Google Shape;120;p15"/>
            <p:cNvSpPr/>
            <p:nvPr/>
          </p:nvSpPr>
          <p:spPr>
            <a:xfrm rot="5400000">
              <a:off x="-176813" y="2239293"/>
              <a:ext cx="1178759" cy="825131"/>
            </a:xfrm>
            <a:prstGeom prst="chevron">
              <a:avLst>
                <a:gd fmla="val 50000" name="adj"/>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txBox="1"/>
            <p:nvPr/>
          </p:nvSpPr>
          <p:spPr>
            <a:xfrm rot="10800000">
              <a:off x="-176813" y="2239293"/>
              <a:ext cx="1178759" cy="825131"/>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rPr b="0" i="0" lang="es-AR" sz="1600" u="none" cap="none" strike="noStrike">
                  <a:solidFill>
                    <a:schemeClr val="dk1"/>
                  </a:solidFill>
                  <a:latin typeface="Calibri"/>
                  <a:ea typeface="Calibri"/>
                  <a:cs typeface="Calibri"/>
                  <a:sym typeface="Calibri"/>
                </a:rPr>
                <a:t>Métrica</a:t>
              </a:r>
              <a:endParaRPr b="0" i="0" sz="1600" u="none" cap="none" strike="noStrike">
                <a:solidFill>
                  <a:schemeClr val="dk1"/>
                </a:solidFill>
                <a:latin typeface="Calibri"/>
                <a:ea typeface="Calibri"/>
                <a:cs typeface="Calibri"/>
                <a:sym typeface="Calibri"/>
              </a:endParaRPr>
            </a:p>
          </p:txBody>
        </p:sp>
        <p:sp>
          <p:nvSpPr>
            <p:cNvPr id="122" name="Google Shape;122;p15"/>
            <p:cNvSpPr/>
            <p:nvPr/>
          </p:nvSpPr>
          <p:spPr>
            <a:xfrm rot="5400000">
              <a:off x="5756937" y="-2869326"/>
              <a:ext cx="766193" cy="10629806"/>
            </a:xfrm>
            <a:prstGeom prst="round2SameRect">
              <a:avLst>
                <a:gd fmla="val 16667" name="adj1"/>
                <a:gd fmla="val 0" name="adj2"/>
              </a:avLst>
            </a:prstGeom>
            <a:solidFill>
              <a:schemeClr val="lt1">
                <a:alpha val="89803"/>
              </a:schemeClr>
            </a:solid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txBox="1"/>
            <p:nvPr/>
          </p:nvSpPr>
          <p:spPr>
            <a:xfrm rot="10800000">
              <a:off x="5756937" y="-2869326"/>
              <a:ext cx="766193" cy="10629806"/>
            </a:xfrm>
            <a:prstGeom prst="rect">
              <a:avLst/>
            </a:prstGeom>
            <a:noFill/>
            <a:ln>
              <a:noFill/>
            </a:ln>
          </p:spPr>
          <p:txBody>
            <a:bodyPr anchorCtr="0" anchor="ctr" bIns="11425" lIns="128000" spcFirstLastPara="1" rIns="11425" wrap="square" tIns="11425">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s-AR" sz="1800" u="none" cap="none" strike="noStrike">
                  <a:solidFill>
                    <a:schemeClr val="dk1"/>
                  </a:solidFill>
                  <a:latin typeface="Calibri"/>
                  <a:ea typeface="Calibri"/>
                  <a:cs typeface="Calibri"/>
                  <a:sym typeface="Calibri"/>
                </a:rPr>
                <a:t>Medida cuantitativa del grado en el que un sistema, componente o proceso posee un atributo determinado</a:t>
              </a:r>
              <a:endParaRPr b="0" i="0" sz="1800" u="none" cap="none" strike="noStrike">
                <a:solidFill>
                  <a:schemeClr val="dk1"/>
                </a:solidFill>
                <a:latin typeface="Calibri"/>
                <a:ea typeface="Calibri"/>
                <a:cs typeface="Calibri"/>
                <a:sym typeface="Calibri"/>
              </a:endParaRPr>
            </a:p>
            <a:p>
              <a:pPr indent="-171450" lvl="1" marL="171450" marR="0" rtl="0" algn="l">
                <a:lnSpc>
                  <a:spcPct val="90000"/>
                </a:lnSpc>
                <a:spcBef>
                  <a:spcPts val="270"/>
                </a:spcBef>
                <a:spcAft>
                  <a:spcPts val="0"/>
                </a:spcAft>
                <a:buClr>
                  <a:schemeClr val="dk1"/>
                </a:buClr>
                <a:buSzPts val="1800"/>
                <a:buFont typeface="Calibri"/>
                <a:buChar char="•"/>
              </a:pPr>
              <a:r>
                <a:rPr b="0" i="0" lang="es-AR" sz="1800" u="none" cap="none" strike="noStrike">
                  <a:solidFill>
                    <a:schemeClr val="dk1"/>
                  </a:solidFill>
                  <a:latin typeface="Calibri"/>
                  <a:ea typeface="Calibri"/>
                  <a:cs typeface="Calibri"/>
                  <a:sym typeface="Calibri"/>
                </a:rPr>
                <a:t>Relaciona de alguna forma las medidas individuales</a:t>
              </a:r>
              <a:endParaRPr b="0" i="0" sz="1800" u="none" cap="none" strike="noStrike">
                <a:solidFill>
                  <a:schemeClr val="dk1"/>
                </a:solidFill>
                <a:latin typeface="Calibri"/>
                <a:ea typeface="Calibri"/>
                <a:cs typeface="Calibri"/>
                <a:sym typeface="Calibri"/>
              </a:endParaRPr>
            </a:p>
          </p:txBody>
        </p:sp>
        <p:sp>
          <p:nvSpPr>
            <p:cNvPr id="124" name="Google Shape;124;p15"/>
            <p:cNvSpPr/>
            <p:nvPr/>
          </p:nvSpPr>
          <p:spPr>
            <a:xfrm rot="5400000">
              <a:off x="-176813" y="3270270"/>
              <a:ext cx="1178759" cy="825131"/>
            </a:xfrm>
            <a:prstGeom prst="chevron">
              <a:avLst>
                <a:gd fmla="val 50000" name="adj"/>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txBox="1"/>
            <p:nvPr/>
          </p:nvSpPr>
          <p:spPr>
            <a:xfrm rot="10800000">
              <a:off x="-176813" y="3270270"/>
              <a:ext cx="1178759" cy="825131"/>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rPr b="0" i="0" lang="es-AR" sz="1600" u="none" cap="none" strike="noStrike">
                  <a:solidFill>
                    <a:schemeClr val="dk1"/>
                  </a:solidFill>
                  <a:latin typeface="Calibri"/>
                  <a:ea typeface="Calibri"/>
                  <a:cs typeface="Calibri"/>
                  <a:sym typeface="Calibri"/>
                </a:rPr>
                <a:t>Indicador</a:t>
              </a:r>
              <a:endParaRPr b="0" i="0" sz="1600" u="none" cap="none" strike="noStrike">
                <a:solidFill>
                  <a:schemeClr val="dk1"/>
                </a:solidFill>
                <a:latin typeface="Calibri"/>
                <a:ea typeface="Calibri"/>
                <a:cs typeface="Calibri"/>
                <a:sym typeface="Calibri"/>
              </a:endParaRPr>
            </a:p>
          </p:txBody>
        </p:sp>
        <p:sp>
          <p:nvSpPr>
            <p:cNvPr id="126" name="Google Shape;126;p15"/>
            <p:cNvSpPr/>
            <p:nvPr/>
          </p:nvSpPr>
          <p:spPr>
            <a:xfrm rot="5400000">
              <a:off x="5756937" y="-1838350"/>
              <a:ext cx="766193" cy="10629806"/>
            </a:xfrm>
            <a:prstGeom prst="round2SameRect">
              <a:avLst>
                <a:gd fmla="val 16667" name="adj1"/>
                <a:gd fmla="val 0" name="adj2"/>
              </a:avLst>
            </a:prstGeom>
            <a:solidFill>
              <a:schemeClr val="lt1">
                <a:alpha val="89803"/>
              </a:schemeClr>
            </a:solid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txBox="1"/>
            <p:nvPr/>
          </p:nvSpPr>
          <p:spPr>
            <a:xfrm rot="10800000">
              <a:off x="823767" y="-1838455"/>
              <a:ext cx="10544400" cy="10629900"/>
            </a:xfrm>
            <a:prstGeom prst="rect">
              <a:avLst/>
            </a:prstGeom>
            <a:noFill/>
            <a:ln>
              <a:noFill/>
            </a:ln>
          </p:spPr>
          <p:txBody>
            <a:bodyPr anchorCtr="0" anchor="ctr" bIns="11425" lIns="128000" spcFirstLastPara="1" rIns="11425" wrap="square" tIns="11425">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s-AR" sz="1800" u="none" cap="none" strike="noStrike">
                  <a:solidFill>
                    <a:schemeClr val="dk1"/>
                  </a:solidFill>
                  <a:latin typeface="Calibri"/>
                  <a:ea typeface="Calibri"/>
                  <a:cs typeface="Calibri"/>
                  <a:sym typeface="Calibri"/>
                </a:rPr>
                <a:t>Conjunto de métricas que proporcionan comprensión acerca del proceso, proyecto o producto software</a:t>
              </a:r>
              <a:endParaRPr b="0" i="0" sz="1800" u="none" cap="none" strike="noStrike">
                <a:solidFill>
                  <a:schemeClr val="dk1"/>
                </a:solidFill>
                <a:latin typeface="Calibri"/>
                <a:ea typeface="Calibri"/>
                <a:cs typeface="Calibri"/>
                <a:sym typeface="Calibri"/>
              </a:endParaRPr>
            </a:p>
            <a:p>
              <a:pPr indent="-171450" lvl="1" marL="171450" marR="0" rtl="0" algn="l">
                <a:lnSpc>
                  <a:spcPct val="90000"/>
                </a:lnSpc>
                <a:spcBef>
                  <a:spcPts val="270"/>
                </a:spcBef>
                <a:spcAft>
                  <a:spcPts val="0"/>
                </a:spcAft>
                <a:buClr>
                  <a:schemeClr val="dk1"/>
                </a:buClr>
                <a:buSzPts val="1800"/>
                <a:buFont typeface="Calibri"/>
                <a:buChar char="•"/>
              </a:pPr>
              <a:r>
                <a:rPr b="0" i="0" lang="es-AR" sz="1800" u="none" cap="none" strike="noStrike">
                  <a:solidFill>
                    <a:schemeClr val="dk1"/>
                  </a:solidFill>
                  <a:latin typeface="Calibri"/>
                  <a:ea typeface="Calibri"/>
                  <a:cs typeface="Calibri"/>
                  <a:sym typeface="Calibri"/>
                </a:rPr>
                <a:t>Permite a los gerentes de proyectos  aplicar ajustes para hacer las cosas mejor</a:t>
              </a:r>
              <a:endParaRPr b="0" i="0" sz="1800" u="none" cap="none" strike="noStrike">
                <a:solidFill>
                  <a:schemeClr val="dk1"/>
                </a:solidFill>
                <a:latin typeface="Calibri"/>
                <a:ea typeface="Calibri"/>
                <a:cs typeface="Calibri"/>
                <a:sym typeface="Calibri"/>
              </a:endParaRPr>
            </a:p>
          </p:txBody>
        </p:sp>
      </p:grpSp>
      <p:sp>
        <p:nvSpPr>
          <p:cNvPr id="128" name="Google Shape;12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b="1" i="0" sz="1600" u="none" cap="none" strike="noStrike">
              <a:solidFill>
                <a:srgbClr val="888888"/>
              </a:solidFill>
              <a:latin typeface="Calibri"/>
              <a:ea typeface="Calibri"/>
              <a:cs typeface="Calibri"/>
              <a:sym typeface="Calibri"/>
            </a:endParaRPr>
          </a:p>
        </p:txBody>
      </p:sp>
      <p:pic>
        <p:nvPicPr>
          <p:cNvPr id="129" name="Google Shape;129;p15"/>
          <p:cNvPicPr preferRelativeResize="0"/>
          <p:nvPr/>
        </p:nvPicPr>
        <p:blipFill rotWithShape="1">
          <a:blip r:embed="rId3">
            <a:alphaModFix/>
          </a:blip>
          <a:srcRect b="0" l="0" r="0" t="0"/>
          <a:stretch/>
        </p:blipFill>
        <p:spPr>
          <a:xfrm>
            <a:off x="0" y="0"/>
            <a:ext cx="12192000" cy="1190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6"/>
          <p:cNvSpPr txBox="1"/>
          <p:nvPr>
            <p:ph type="ctrTitle"/>
          </p:nvPr>
        </p:nvSpPr>
        <p:spPr>
          <a:xfrm>
            <a:off x="2272937" y="1506556"/>
            <a:ext cx="8595360" cy="53163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0" i="0" lang="es-AR" sz="5400" u="none" cap="none" strike="noStrike">
                <a:solidFill>
                  <a:schemeClr val="dk1"/>
                </a:solidFill>
                <a:latin typeface="Calibri"/>
                <a:ea typeface="Calibri"/>
                <a:cs typeface="Calibri"/>
                <a:sym typeface="Calibri"/>
              </a:rPr>
              <a:t>Métricas</a:t>
            </a:r>
            <a:endParaRPr b="0" i="0" sz="5400" u="none" cap="none" strike="noStrike">
              <a:solidFill>
                <a:schemeClr val="dk1"/>
              </a:solidFill>
              <a:latin typeface="Calibri"/>
              <a:ea typeface="Calibri"/>
              <a:cs typeface="Calibri"/>
              <a:sym typeface="Calibri"/>
            </a:endParaRPr>
          </a:p>
        </p:txBody>
      </p:sp>
      <p:grpSp>
        <p:nvGrpSpPr>
          <p:cNvPr id="137" name="Google Shape;137;p16"/>
          <p:cNvGrpSpPr/>
          <p:nvPr/>
        </p:nvGrpSpPr>
        <p:grpSpPr>
          <a:xfrm>
            <a:off x="4745300" y="2490650"/>
            <a:ext cx="3598382" cy="3396343"/>
            <a:chOff x="2524614" y="43542"/>
            <a:chExt cx="3598382" cy="3396343"/>
          </a:xfrm>
        </p:grpSpPr>
        <p:sp>
          <p:nvSpPr>
            <p:cNvPr id="138" name="Google Shape;138;p16"/>
            <p:cNvSpPr/>
            <p:nvPr/>
          </p:nvSpPr>
          <p:spPr>
            <a:xfrm>
              <a:off x="3278776" y="43542"/>
              <a:ext cx="2090057" cy="2090057"/>
            </a:xfrm>
            <a:prstGeom prst="ellipse">
              <a:avLst/>
            </a:prstGeom>
            <a:solidFill>
              <a:schemeClr val="accent6">
                <a:alpha val="49803"/>
              </a:scheme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txBox="1"/>
            <p:nvPr/>
          </p:nvSpPr>
          <p:spPr>
            <a:xfrm>
              <a:off x="3557451" y="409302"/>
              <a:ext cx="1532708" cy="94052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s-AR" sz="2700" u="none" cap="none" strike="noStrike">
                  <a:solidFill>
                    <a:schemeClr val="dk1"/>
                  </a:solidFill>
                  <a:latin typeface="Calibri"/>
                  <a:ea typeface="Calibri"/>
                  <a:cs typeface="Calibri"/>
                  <a:sym typeface="Calibri"/>
                </a:rPr>
                <a:t>De producto</a:t>
              </a:r>
              <a:endParaRPr b="0" i="0" sz="2700" u="none" cap="none" strike="noStrike">
                <a:solidFill>
                  <a:schemeClr val="dk1"/>
                </a:solidFill>
                <a:latin typeface="Calibri"/>
                <a:ea typeface="Calibri"/>
                <a:cs typeface="Calibri"/>
                <a:sym typeface="Calibri"/>
              </a:endParaRPr>
            </a:p>
          </p:txBody>
        </p:sp>
        <p:sp>
          <p:nvSpPr>
            <p:cNvPr id="140" name="Google Shape;140;p16"/>
            <p:cNvSpPr/>
            <p:nvPr/>
          </p:nvSpPr>
          <p:spPr>
            <a:xfrm>
              <a:off x="4032939" y="1349828"/>
              <a:ext cx="2090057" cy="2090057"/>
            </a:xfrm>
            <a:prstGeom prst="ellipse">
              <a:avLst/>
            </a:prstGeom>
            <a:solidFill>
              <a:schemeClr val="accent6">
                <a:alpha val="49803"/>
              </a:scheme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txBox="1"/>
            <p:nvPr/>
          </p:nvSpPr>
          <p:spPr>
            <a:xfrm>
              <a:off x="4672148" y="1889760"/>
              <a:ext cx="1254034" cy="114953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s-AR" sz="2700" u="none" cap="none" strike="noStrike">
                  <a:solidFill>
                    <a:schemeClr val="dk1"/>
                  </a:solidFill>
                  <a:latin typeface="Calibri"/>
                  <a:ea typeface="Calibri"/>
                  <a:cs typeface="Calibri"/>
                  <a:sym typeface="Calibri"/>
                </a:rPr>
                <a:t>De proyecto</a:t>
              </a:r>
              <a:endParaRPr b="0" i="0" sz="2700" u="none" cap="none" strike="noStrike">
                <a:solidFill>
                  <a:schemeClr val="dk1"/>
                </a:solidFill>
                <a:latin typeface="Calibri"/>
                <a:ea typeface="Calibri"/>
                <a:cs typeface="Calibri"/>
                <a:sym typeface="Calibri"/>
              </a:endParaRPr>
            </a:p>
          </p:txBody>
        </p:sp>
        <p:sp>
          <p:nvSpPr>
            <p:cNvPr id="142" name="Google Shape;142;p16"/>
            <p:cNvSpPr/>
            <p:nvPr/>
          </p:nvSpPr>
          <p:spPr>
            <a:xfrm>
              <a:off x="2524614" y="1349828"/>
              <a:ext cx="2090057" cy="2090057"/>
            </a:xfrm>
            <a:prstGeom prst="ellipse">
              <a:avLst/>
            </a:prstGeom>
            <a:solidFill>
              <a:schemeClr val="accent6">
                <a:alpha val="49803"/>
              </a:scheme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txBox="1"/>
            <p:nvPr/>
          </p:nvSpPr>
          <p:spPr>
            <a:xfrm>
              <a:off x="2721428" y="1889760"/>
              <a:ext cx="1254034" cy="114953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s-AR" sz="2700" u="none" cap="none" strike="noStrike">
                  <a:solidFill>
                    <a:schemeClr val="dk1"/>
                  </a:solidFill>
                  <a:latin typeface="Calibri"/>
                  <a:ea typeface="Calibri"/>
                  <a:cs typeface="Calibri"/>
                  <a:sym typeface="Calibri"/>
                </a:rPr>
                <a:t>De proceso</a:t>
              </a:r>
              <a:endParaRPr b="0" i="0" sz="2700" u="none" cap="none" strike="noStrike">
                <a:solidFill>
                  <a:schemeClr val="dk1"/>
                </a:solidFill>
                <a:latin typeface="Calibri"/>
                <a:ea typeface="Calibri"/>
                <a:cs typeface="Calibri"/>
                <a:sym typeface="Calibri"/>
              </a:endParaRPr>
            </a:p>
          </p:txBody>
        </p:sp>
      </p:grpSp>
      <p:sp>
        <p:nvSpPr>
          <p:cNvPr id="144" name="Google Shape;14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b="1" i="0" sz="1600" u="none" cap="none" strike="noStrike">
              <a:solidFill>
                <a:srgbClr val="888888"/>
              </a:solidFill>
              <a:latin typeface="Calibri"/>
              <a:ea typeface="Calibri"/>
              <a:cs typeface="Calibri"/>
              <a:sym typeface="Calibri"/>
            </a:endParaRPr>
          </a:p>
        </p:txBody>
      </p:sp>
      <p:pic>
        <p:nvPicPr>
          <p:cNvPr id="145" name="Google Shape;145;p16"/>
          <p:cNvPicPr preferRelativeResize="0"/>
          <p:nvPr/>
        </p:nvPicPr>
        <p:blipFill rotWithShape="1">
          <a:blip r:embed="rId3">
            <a:alphaModFix/>
          </a:blip>
          <a:srcRect b="0" l="0" r="0" t="0"/>
          <a:stretch/>
        </p:blipFill>
        <p:spPr>
          <a:xfrm>
            <a:off x="0" y="0"/>
            <a:ext cx="12192000" cy="119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ctrTitle"/>
          </p:nvPr>
        </p:nvSpPr>
        <p:spPr>
          <a:xfrm>
            <a:off x="2272937" y="1506556"/>
            <a:ext cx="8595360" cy="53163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0" i="0" lang="es-AR" sz="5400" u="none" cap="none" strike="noStrike">
                <a:solidFill>
                  <a:schemeClr val="dk1"/>
                </a:solidFill>
                <a:latin typeface="Calibri"/>
                <a:ea typeface="Calibri"/>
                <a:cs typeface="Calibri"/>
                <a:sym typeface="Calibri"/>
              </a:rPr>
              <a:t>Métricas de producto</a:t>
            </a:r>
            <a:endParaRPr b="0" i="0" sz="5400" u="none" cap="none" strike="noStrike">
              <a:solidFill>
                <a:schemeClr val="dk1"/>
              </a:solidFill>
              <a:latin typeface="Calibri"/>
              <a:ea typeface="Calibri"/>
              <a:cs typeface="Calibri"/>
              <a:sym typeface="Calibri"/>
            </a:endParaRPr>
          </a:p>
        </p:txBody>
      </p:sp>
      <p:sp>
        <p:nvSpPr>
          <p:cNvPr id="153" name="Google Shape;153;p17"/>
          <p:cNvSpPr txBox="1"/>
          <p:nvPr>
            <p:ph idx="1" type="subTitle"/>
          </p:nvPr>
        </p:nvSpPr>
        <p:spPr>
          <a:xfrm>
            <a:off x="2220686" y="2463733"/>
            <a:ext cx="8647611" cy="3483429"/>
          </a:xfrm>
          <a:prstGeom prst="rect">
            <a:avLst/>
          </a:prstGeom>
          <a:noFill/>
          <a:ln>
            <a:noFill/>
          </a:ln>
        </p:spPr>
        <p:txBody>
          <a:bodyPr anchorCtr="0" anchor="t" bIns="45700" lIns="91425" spcFirstLastPara="1" rIns="91425" wrap="square" tIns="45700">
            <a:noAutofit/>
          </a:bodyPr>
          <a:lstStyle/>
          <a:p>
            <a:pPr indent="-514350" lvl="0" marL="514350" marR="0" rtl="0" algn="ctr">
              <a:lnSpc>
                <a:spcPct val="90000"/>
              </a:lnSpc>
              <a:spcBef>
                <a:spcPts val="0"/>
              </a:spcBef>
              <a:spcAft>
                <a:spcPts val="0"/>
              </a:spcAft>
              <a:buClr>
                <a:schemeClr val="dk1"/>
              </a:buClr>
              <a:buSzPts val="3200"/>
              <a:buFont typeface="Arial"/>
              <a:buAutoNum type="arabicPeriod"/>
            </a:pPr>
            <a:r>
              <a:rPr b="0" i="0" lang="es-AR" sz="3200" u="none" cap="none" strike="noStrike">
                <a:solidFill>
                  <a:schemeClr val="dk1"/>
                </a:solidFill>
                <a:latin typeface="Calibri"/>
                <a:ea typeface="Calibri"/>
                <a:cs typeface="Calibri"/>
                <a:sym typeface="Calibri"/>
              </a:rPr>
              <a:t>Métricas para el modelo de requerimientos</a:t>
            </a:r>
            <a:endParaRPr/>
          </a:p>
          <a:p>
            <a:pPr indent="-514350" lvl="1" marL="971550" marR="0" rtl="0" algn="ctr">
              <a:lnSpc>
                <a:spcPct val="90000"/>
              </a:lnSpc>
              <a:spcBef>
                <a:spcPts val="500"/>
              </a:spcBef>
              <a:spcAft>
                <a:spcPts val="0"/>
              </a:spcAft>
              <a:buClr>
                <a:schemeClr val="dk1"/>
              </a:buClr>
              <a:buSzPts val="2400"/>
              <a:buFont typeface="Arial"/>
              <a:buAutoNum type="alphaLcPeriod"/>
            </a:pPr>
            <a:r>
              <a:rPr b="0" i="0" lang="es-AR" sz="2400" u="none" cap="none" strike="noStrike">
                <a:solidFill>
                  <a:schemeClr val="dk1"/>
                </a:solidFill>
                <a:latin typeface="Calibri"/>
                <a:ea typeface="Calibri"/>
                <a:cs typeface="Calibri"/>
                <a:sym typeface="Calibri"/>
              </a:rPr>
              <a:t>Métricas basadas en funciones (puntos de función)</a:t>
            </a:r>
            <a:endParaRPr/>
          </a:p>
          <a:p>
            <a:pPr indent="-514350" lvl="1" marL="971550" marR="0" rtl="0" algn="ctr">
              <a:lnSpc>
                <a:spcPct val="90000"/>
              </a:lnSpc>
              <a:spcBef>
                <a:spcPts val="500"/>
              </a:spcBef>
              <a:spcAft>
                <a:spcPts val="0"/>
              </a:spcAft>
              <a:buClr>
                <a:schemeClr val="dk1"/>
              </a:buClr>
              <a:buSzPts val="2400"/>
              <a:buFont typeface="Arial"/>
              <a:buAutoNum type="alphaLcPeriod"/>
            </a:pPr>
            <a:r>
              <a:rPr b="0" i="0" lang="es-AR" sz="2400" u="none" cap="none" strike="noStrike">
                <a:solidFill>
                  <a:schemeClr val="dk1"/>
                </a:solidFill>
                <a:latin typeface="Calibri"/>
                <a:ea typeface="Calibri"/>
                <a:cs typeface="Calibri"/>
                <a:sym typeface="Calibri"/>
              </a:rPr>
              <a:t>Métricas para la calidad de la especificación</a:t>
            </a:r>
            <a:endParaRPr/>
          </a:p>
          <a:p>
            <a:pPr indent="0" lvl="0" marL="0" marR="0" rtl="0" algn="ctr">
              <a:lnSpc>
                <a:spcPct val="90000"/>
              </a:lnSpc>
              <a:spcBef>
                <a:spcPts val="1000"/>
              </a:spcBef>
              <a:spcAft>
                <a:spcPts val="0"/>
              </a:spcAft>
              <a:buClr>
                <a:schemeClr val="dk1"/>
              </a:buClr>
              <a:buSzPts val="3200"/>
              <a:buFont typeface="Arial"/>
              <a:buNone/>
            </a:pPr>
            <a:r>
              <a:rPr b="0" i="0" lang="es-AR" sz="3200" u="none" cap="none" strike="noStrike">
                <a:solidFill>
                  <a:schemeClr val="dk1"/>
                </a:solidFill>
                <a:latin typeface="Calibri"/>
                <a:ea typeface="Calibri"/>
                <a:cs typeface="Calibri"/>
                <a:sym typeface="Calibri"/>
              </a:rPr>
              <a:t>2. Métricas para el modelo de diseño</a:t>
            </a:r>
            <a:endParaRPr b="0" i="0" sz="2400" u="none" cap="none" strike="noStrike">
              <a:solidFill>
                <a:schemeClr val="dk1"/>
              </a:solidFill>
              <a:latin typeface="Calibri"/>
              <a:ea typeface="Calibri"/>
              <a:cs typeface="Calibri"/>
              <a:sym typeface="Calibri"/>
            </a:endParaRPr>
          </a:p>
          <a:p>
            <a:pPr indent="-514350" lvl="1" marL="971550" marR="0" rtl="0" algn="ctr">
              <a:lnSpc>
                <a:spcPct val="90000"/>
              </a:lnSpc>
              <a:spcBef>
                <a:spcPts val="500"/>
              </a:spcBef>
              <a:spcAft>
                <a:spcPts val="0"/>
              </a:spcAft>
              <a:buClr>
                <a:schemeClr val="dk1"/>
              </a:buClr>
              <a:buSzPts val="2800"/>
              <a:buFont typeface="Arial"/>
              <a:buAutoNum type="alphaLcPeriod"/>
            </a:pPr>
            <a:r>
              <a:rPr b="0" i="0" lang="es-AR" sz="2800" u="none" cap="none" strike="noStrike">
                <a:solidFill>
                  <a:schemeClr val="dk1"/>
                </a:solidFill>
                <a:latin typeface="Calibri"/>
                <a:ea typeface="Calibri"/>
                <a:cs typeface="Calibri"/>
                <a:sym typeface="Calibri"/>
              </a:rPr>
              <a:t>Métricas orientadas a clase</a:t>
            </a:r>
            <a:endParaRPr b="0" i="0" sz="2800" u="none" cap="none" strike="noStrike">
              <a:solidFill>
                <a:schemeClr val="dk1"/>
              </a:solidFill>
              <a:latin typeface="Calibri"/>
              <a:ea typeface="Calibri"/>
              <a:cs typeface="Calibri"/>
              <a:sym typeface="Calibri"/>
            </a:endParaRPr>
          </a:p>
        </p:txBody>
      </p:sp>
      <p:sp>
        <p:nvSpPr>
          <p:cNvPr id="154" name="Google Shape;15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b="1" i="0" sz="1600" u="none" cap="none" strike="noStrike">
              <a:solidFill>
                <a:srgbClr val="888888"/>
              </a:solidFill>
              <a:latin typeface="Calibri"/>
              <a:ea typeface="Calibri"/>
              <a:cs typeface="Calibri"/>
              <a:sym typeface="Calibri"/>
            </a:endParaRPr>
          </a:p>
        </p:txBody>
      </p:sp>
      <p:pic>
        <p:nvPicPr>
          <p:cNvPr id="155" name="Google Shape;155;p17"/>
          <p:cNvPicPr preferRelativeResize="0"/>
          <p:nvPr/>
        </p:nvPicPr>
        <p:blipFill rotWithShape="1">
          <a:blip r:embed="rId3">
            <a:alphaModFix/>
          </a:blip>
          <a:srcRect b="0" l="0" r="0" t="0"/>
          <a:stretch/>
        </p:blipFill>
        <p:spPr>
          <a:xfrm>
            <a:off x="0" y="0"/>
            <a:ext cx="12192000" cy="1190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8"/>
          <p:cNvSpPr txBox="1"/>
          <p:nvPr>
            <p:ph type="ctrTitle"/>
          </p:nvPr>
        </p:nvSpPr>
        <p:spPr>
          <a:xfrm>
            <a:off x="2272937" y="1506556"/>
            <a:ext cx="8595360" cy="53163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0" i="0" lang="es-AR" sz="5400" u="none" cap="none" strike="noStrike">
                <a:solidFill>
                  <a:schemeClr val="dk1"/>
                </a:solidFill>
                <a:latin typeface="Calibri"/>
                <a:ea typeface="Calibri"/>
                <a:cs typeface="Calibri"/>
                <a:sym typeface="Calibri"/>
              </a:rPr>
              <a:t>Basadas en funciones</a:t>
            </a:r>
            <a:endParaRPr b="0" i="0" sz="5400" u="none" cap="none" strike="noStrike">
              <a:solidFill>
                <a:schemeClr val="dk1"/>
              </a:solidFill>
              <a:latin typeface="Calibri"/>
              <a:ea typeface="Calibri"/>
              <a:cs typeface="Calibri"/>
              <a:sym typeface="Calibri"/>
            </a:endParaRPr>
          </a:p>
        </p:txBody>
      </p:sp>
      <p:sp>
        <p:nvSpPr>
          <p:cNvPr id="163" name="Google Shape;16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b="1" i="0" sz="1600" u="none" cap="none" strike="noStrike">
              <a:solidFill>
                <a:srgbClr val="888888"/>
              </a:solidFill>
              <a:latin typeface="Calibri"/>
              <a:ea typeface="Calibri"/>
              <a:cs typeface="Calibri"/>
              <a:sym typeface="Calibri"/>
            </a:endParaRPr>
          </a:p>
        </p:txBody>
      </p:sp>
      <p:pic>
        <p:nvPicPr>
          <p:cNvPr id="164" name="Google Shape;164;p18"/>
          <p:cNvPicPr preferRelativeResize="0"/>
          <p:nvPr/>
        </p:nvPicPr>
        <p:blipFill rotWithShape="1">
          <a:blip r:embed="rId3">
            <a:alphaModFix/>
          </a:blip>
          <a:srcRect b="0" l="0" r="0" t="0"/>
          <a:stretch/>
        </p:blipFill>
        <p:spPr>
          <a:xfrm>
            <a:off x="0" y="0"/>
            <a:ext cx="12192000" cy="1190625"/>
          </a:xfrm>
          <a:prstGeom prst="rect">
            <a:avLst/>
          </a:prstGeom>
          <a:noFill/>
          <a:ln>
            <a:noFill/>
          </a:ln>
        </p:spPr>
      </p:pic>
      <p:pic>
        <p:nvPicPr>
          <p:cNvPr id="165" name="Google Shape;165;p18"/>
          <p:cNvPicPr preferRelativeResize="0"/>
          <p:nvPr/>
        </p:nvPicPr>
        <p:blipFill rotWithShape="1">
          <a:blip r:embed="rId4">
            <a:alphaModFix/>
          </a:blip>
          <a:srcRect b="0" l="0" r="0" t="0"/>
          <a:stretch/>
        </p:blipFill>
        <p:spPr>
          <a:xfrm>
            <a:off x="521102" y="2327563"/>
            <a:ext cx="11142494" cy="2859578"/>
          </a:xfrm>
          <a:prstGeom prst="rect">
            <a:avLst/>
          </a:prstGeom>
          <a:noFill/>
          <a:ln>
            <a:noFill/>
          </a:ln>
        </p:spPr>
      </p:pic>
      <p:pic>
        <p:nvPicPr>
          <p:cNvPr id="166" name="Google Shape;166;p18"/>
          <p:cNvPicPr preferRelativeResize="0"/>
          <p:nvPr/>
        </p:nvPicPr>
        <p:blipFill rotWithShape="1">
          <a:blip r:embed="rId5">
            <a:alphaModFix/>
          </a:blip>
          <a:srcRect b="0" l="0" r="0" t="0"/>
          <a:stretch/>
        </p:blipFill>
        <p:spPr>
          <a:xfrm>
            <a:off x="10077796" y="5419090"/>
            <a:ext cx="1377141" cy="1161963"/>
          </a:xfrm>
          <a:prstGeom prst="rect">
            <a:avLst/>
          </a:prstGeom>
          <a:noFill/>
          <a:ln>
            <a:noFill/>
          </a:ln>
        </p:spPr>
      </p:pic>
      <p:pic>
        <p:nvPicPr>
          <p:cNvPr id="167" name="Google Shape;167;p18"/>
          <p:cNvPicPr preferRelativeResize="0"/>
          <p:nvPr/>
        </p:nvPicPr>
        <p:blipFill rotWithShape="1">
          <a:blip r:embed="rId6">
            <a:alphaModFix/>
          </a:blip>
          <a:srcRect b="64206" l="3148" r="71041" t="31718"/>
          <a:stretch/>
        </p:blipFill>
        <p:spPr>
          <a:xfrm>
            <a:off x="382385" y="5237018"/>
            <a:ext cx="8944496" cy="7527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p>
            <a:pPr indent="-132080" lvl="0" marL="228600" marR="0" rtl="0" algn="l">
              <a:lnSpc>
                <a:spcPct val="70000"/>
              </a:lnSpc>
              <a:spcBef>
                <a:spcPts val="0"/>
              </a:spcBef>
              <a:spcAft>
                <a:spcPts val="0"/>
              </a:spcAft>
              <a:buClr>
                <a:schemeClr val="dk1"/>
              </a:buClr>
              <a:buSzPts val="1520"/>
              <a:buFont typeface="Arial"/>
              <a:buNone/>
            </a:pPr>
            <a:r>
              <a:t/>
            </a:r>
            <a:endParaRPr b="0" i="0" sz="1520" u="none" cap="none" strike="noStrik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1520"/>
              <a:buFont typeface="Arial"/>
              <a:buNone/>
            </a:pPr>
            <a:r>
              <a:rPr b="0" i="0" lang="es-AR" sz="1520" u="none" cap="none" strike="noStrike">
                <a:solidFill>
                  <a:schemeClr val="dk1"/>
                </a:solidFill>
                <a:latin typeface="Calibri"/>
                <a:ea typeface="Calibri"/>
                <a:cs typeface="Calibri"/>
                <a:sym typeface="Calibri"/>
              </a:rPr>
              <a:t>Lista de características para valorar la calidad del modelo de requerimientos (cualitativas)</a:t>
            </a:r>
            <a:endParaRPr/>
          </a:p>
          <a:p>
            <a:pPr indent="-228600" lvl="0" marL="228600" marR="0" rtl="0" algn="l">
              <a:lnSpc>
                <a:spcPct val="70000"/>
              </a:lnSpc>
              <a:spcBef>
                <a:spcPts val="1000"/>
              </a:spcBef>
              <a:spcAft>
                <a:spcPts val="0"/>
              </a:spcAft>
              <a:buClr>
                <a:schemeClr val="dk1"/>
              </a:buClr>
              <a:buSzPts val="1520"/>
              <a:buFont typeface="Arial"/>
              <a:buChar char="•"/>
            </a:pPr>
            <a:r>
              <a:rPr b="0" i="0" lang="es-AR" sz="1520" u="none" cap="none" strike="noStrike">
                <a:solidFill>
                  <a:schemeClr val="dk1"/>
                </a:solidFill>
                <a:latin typeface="Calibri"/>
                <a:ea typeface="Calibri"/>
                <a:cs typeface="Calibri"/>
                <a:sym typeface="Calibri"/>
              </a:rPr>
              <a:t>Especificidad (falta de ambigüedad)</a:t>
            </a:r>
            <a:endParaRPr/>
          </a:p>
          <a:p>
            <a:pPr indent="-228600" lvl="0" marL="228600" marR="0" rtl="0" algn="l">
              <a:lnSpc>
                <a:spcPct val="70000"/>
              </a:lnSpc>
              <a:spcBef>
                <a:spcPts val="1000"/>
              </a:spcBef>
              <a:spcAft>
                <a:spcPts val="0"/>
              </a:spcAft>
              <a:buClr>
                <a:schemeClr val="dk1"/>
              </a:buClr>
              <a:buSzPts val="1520"/>
              <a:buFont typeface="Arial"/>
              <a:buChar char="•"/>
            </a:pPr>
            <a:r>
              <a:rPr b="0" i="0" lang="es-AR" sz="1520" u="none" cap="none" strike="noStrike">
                <a:solidFill>
                  <a:schemeClr val="dk1"/>
                </a:solidFill>
                <a:latin typeface="Calibri"/>
                <a:ea typeface="Calibri"/>
                <a:cs typeface="Calibri"/>
                <a:sym typeface="Calibri"/>
              </a:rPr>
              <a:t>Completitud</a:t>
            </a:r>
            <a:endParaRPr/>
          </a:p>
          <a:p>
            <a:pPr indent="-228600" lvl="0" marL="228600" marR="0" rtl="0" algn="l">
              <a:lnSpc>
                <a:spcPct val="70000"/>
              </a:lnSpc>
              <a:spcBef>
                <a:spcPts val="1000"/>
              </a:spcBef>
              <a:spcAft>
                <a:spcPts val="0"/>
              </a:spcAft>
              <a:buClr>
                <a:schemeClr val="dk1"/>
              </a:buClr>
              <a:buSzPts val="1520"/>
              <a:buFont typeface="Arial"/>
              <a:buChar char="•"/>
            </a:pPr>
            <a:r>
              <a:rPr b="0" i="0" lang="es-AR" sz="1520" u="none" cap="none" strike="noStrike">
                <a:solidFill>
                  <a:schemeClr val="dk1"/>
                </a:solidFill>
                <a:latin typeface="Calibri"/>
                <a:ea typeface="Calibri"/>
                <a:cs typeface="Calibri"/>
                <a:sym typeface="Calibri"/>
              </a:rPr>
              <a:t>Corrección</a:t>
            </a:r>
            <a:endParaRPr/>
          </a:p>
          <a:p>
            <a:pPr indent="-228600" lvl="0" marL="228600" marR="0" rtl="0" algn="l">
              <a:lnSpc>
                <a:spcPct val="70000"/>
              </a:lnSpc>
              <a:spcBef>
                <a:spcPts val="1000"/>
              </a:spcBef>
              <a:spcAft>
                <a:spcPts val="0"/>
              </a:spcAft>
              <a:buClr>
                <a:schemeClr val="dk1"/>
              </a:buClr>
              <a:buSzPts val="1520"/>
              <a:buFont typeface="Arial"/>
              <a:buChar char="•"/>
            </a:pPr>
            <a:r>
              <a:rPr b="0" i="0" lang="es-AR" sz="1520" u="none" cap="none" strike="noStrike">
                <a:solidFill>
                  <a:schemeClr val="dk1"/>
                </a:solidFill>
                <a:latin typeface="Calibri"/>
                <a:ea typeface="Calibri"/>
                <a:cs typeface="Calibri"/>
                <a:sym typeface="Calibri"/>
              </a:rPr>
              <a:t>Comprensibilidad</a:t>
            </a:r>
            <a:endParaRPr/>
          </a:p>
          <a:p>
            <a:pPr indent="-228600" lvl="0" marL="228600" marR="0" rtl="0" algn="l">
              <a:lnSpc>
                <a:spcPct val="70000"/>
              </a:lnSpc>
              <a:spcBef>
                <a:spcPts val="1000"/>
              </a:spcBef>
              <a:spcAft>
                <a:spcPts val="0"/>
              </a:spcAft>
              <a:buClr>
                <a:schemeClr val="dk1"/>
              </a:buClr>
              <a:buSzPts val="1520"/>
              <a:buFont typeface="Arial"/>
              <a:buChar char="•"/>
            </a:pPr>
            <a:r>
              <a:rPr b="0" i="0" lang="es-AR" sz="1520" u="none" cap="none" strike="noStrike">
                <a:solidFill>
                  <a:schemeClr val="dk1"/>
                </a:solidFill>
                <a:latin typeface="Calibri"/>
                <a:ea typeface="Calibri"/>
                <a:cs typeface="Calibri"/>
                <a:sym typeface="Calibri"/>
              </a:rPr>
              <a:t>Verificabilidad</a:t>
            </a:r>
            <a:endParaRPr/>
          </a:p>
          <a:p>
            <a:pPr indent="-228600" lvl="0" marL="228600" marR="0" rtl="0" algn="l">
              <a:lnSpc>
                <a:spcPct val="70000"/>
              </a:lnSpc>
              <a:spcBef>
                <a:spcPts val="1000"/>
              </a:spcBef>
              <a:spcAft>
                <a:spcPts val="0"/>
              </a:spcAft>
              <a:buClr>
                <a:schemeClr val="dk1"/>
              </a:buClr>
              <a:buSzPts val="1520"/>
              <a:buFont typeface="Arial"/>
              <a:buChar char="•"/>
            </a:pPr>
            <a:r>
              <a:rPr b="0" i="0" lang="es-AR" sz="1520" u="none" cap="none" strike="noStrike">
                <a:solidFill>
                  <a:schemeClr val="dk1"/>
                </a:solidFill>
                <a:latin typeface="Calibri"/>
                <a:ea typeface="Calibri"/>
                <a:cs typeface="Calibri"/>
                <a:sym typeface="Calibri"/>
              </a:rPr>
              <a:t>Consistencia interna y externa</a:t>
            </a:r>
            <a:endParaRPr/>
          </a:p>
          <a:p>
            <a:pPr indent="-228600" lvl="0" marL="228600" marR="0" rtl="0" algn="l">
              <a:lnSpc>
                <a:spcPct val="70000"/>
              </a:lnSpc>
              <a:spcBef>
                <a:spcPts val="1000"/>
              </a:spcBef>
              <a:spcAft>
                <a:spcPts val="0"/>
              </a:spcAft>
              <a:buClr>
                <a:schemeClr val="dk1"/>
              </a:buClr>
              <a:buSzPts val="1520"/>
              <a:buFont typeface="Arial"/>
              <a:buChar char="•"/>
            </a:pPr>
            <a:r>
              <a:rPr b="0" i="0" lang="es-AR" sz="1520" u="none" cap="none" strike="noStrike">
                <a:solidFill>
                  <a:schemeClr val="dk1"/>
                </a:solidFill>
                <a:latin typeface="Calibri"/>
                <a:ea typeface="Calibri"/>
                <a:cs typeface="Calibri"/>
                <a:sym typeface="Calibri"/>
              </a:rPr>
              <a:t>Factibilidad</a:t>
            </a:r>
            <a:endParaRPr/>
          </a:p>
          <a:p>
            <a:pPr indent="-228600" lvl="0" marL="228600" marR="0" rtl="0" algn="l">
              <a:lnSpc>
                <a:spcPct val="70000"/>
              </a:lnSpc>
              <a:spcBef>
                <a:spcPts val="1000"/>
              </a:spcBef>
              <a:spcAft>
                <a:spcPts val="0"/>
              </a:spcAft>
              <a:buClr>
                <a:schemeClr val="dk1"/>
              </a:buClr>
              <a:buSzPts val="1520"/>
              <a:buFont typeface="Arial"/>
              <a:buChar char="•"/>
            </a:pPr>
            <a:r>
              <a:rPr b="0" i="0" lang="es-AR" sz="1520" u="none" cap="none" strike="noStrike">
                <a:solidFill>
                  <a:schemeClr val="dk1"/>
                </a:solidFill>
                <a:latin typeface="Calibri"/>
                <a:ea typeface="Calibri"/>
                <a:cs typeface="Calibri"/>
                <a:sym typeface="Calibri"/>
              </a:rPr>
              <a:t>Concisión</a:t>
            </a:r>
            <a:endParaRPr/>
          </a:p>
          <a:p>
            <a:pPr indent="-228600" lvl="0" marL="228600" marR="0" rtl="0" algn="l">
              <a:lnSpc>
                <a:spcPct val="70000"/>
              </a:lnSpc>
              <a:spcBef>
                <a:spcPts val="1000"/>
              </a:spcBef>
              <a:spcAft>
                <a:spcPts val="0"/>
              </a:spcAft>
              <a:buClr>
                <a:schemeClr val="dk1"/>
              </a:buClr>
              <a:buSzPts val="1520"/>
              <a:buFont typeface="Arial"/>
              <a:buChar char="•"/>
            </a:pPr>
            <a:r>
              <a:rPr b="0" i="0" lang="es-AR" sz="1520" u="none" cap="none" strike="noStrike">
                <a:solidFill>
                  <a:schemeClr val="dk1"/>
                </a:solidFill>
                <a:latin typeface="Calibri"/>
                <a:ea typeface="Calibri"/>
                <a:cs typeface="Calibri"/>
                <a:sym typeface="Calibri"/>
              </a:rPr>
              <a:t>Rastreabilidad</a:t>
            </a:r>
            <a:endParaRPr/>
          </a:p>
          <a:p>
            <a:pPr indent="-228600" lvl="0" marL="228600" marR="0" rtl="0" algn="l">
              <a:lnSpc>
                <a:spcPct val="70000"/>
              </a:lnSpc>
              <a:spcBef>
                <a:spcPts val="1000"/>
              </a:spcBef>
              <a:spcAft>
                <a:spcPts val="0"/>
              </a:spcAft>
              <a:buClr>
                <a:schemeClr val="dk1"/>
              </a:buClr>
              <a:buSzPts val="1520"/>
              <a:buFont typeface="Arial"/>
              <a:buChar char="•"/>
            </a:pPr>
            <a:r>
              <a:rPr b="0" i="0" lang="es-AR" sz="1520" u="none" cap="none" strike="noStrike">
                <a:solidFill>
                  <a:schemeClr val="dk1"/>
                </a:solidFill>
                <a:latin typeface="Calibri"/>
                <a:ea typeface="Calibri"/>
                <a:cs typeface="Calibri"/>
                <a:sym typeface="Calibri"/>
              </a:rPr>
              <a:t>Modificabilidad</a:t>
            </a:r>
            <a:endParaRPr b="0" i="0" sz="1520" u="none" cap="none" strike="noStrik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1520"/>
              <a:buFont typeface="Arial"/>
              <a:buChar char="•"/>
            </a:pPr>
            <a:r>
              <a:rPr b="0" i="0" lang="es-AR" sz="1520" u="none" cap="none" strike="noStrike">
                <a:solidFill>
                  <a:schemeClr val="dk1"/>
                </a:solidFill>
                <a:latin typeface="Calibri"/>
                <a:ea typeface="Calibri"/>
                <a:cs typeface="Calibri"/>
                <a:sym typeface="Calibri"/>
              </a:rPr>
              <a:t>Precisión</a:t>
            </a:r>
            <a:endParaRPr/>
          </a:p>
          <a:p>
            <a:pPr indent="-228600" lvl="0" marL="228600" marR="0" rtl="0" algn="l">
              <a:lnSpc>
                <a:spcPct val="70000"/>
              </a:lnSpc>
              <a:spcBef>
                <a:spcPts val="1000"/>
              </a:spcBef>
              <a:spcAft>
                <a:spcPts val="0"/>
              </a:spcAft>
              <a:buClr>
                <a:schemeClr val="dk1"/>
              </a:buClr>
              <a:buSzPts val="1520"/>
              <a:buFont typeface="Arial"/>
              <a:buChar char="•"/>
            </a:pPr>
            <a:r>
              <a:rPr b="0" i="0" lang="es-AR" sz="1520" u="none" cap="none" strike="noStrike">
                <a:solidFill>
                  <a:schemeClr val="dk1"/>
                </a:solidFill>
                <a:latin typeface="Calibri"/>
                <a:ea typeface="Calibri"/>
                <a:cs typeface="Calibri"/>
                <a:sym typeface="Calibri"/>
              </a:rPr>
              <a:t>Reusabilidad</a:t>
            </a:r>
            <a:endParaRPr/>
          </a:p>
          <a:p>
            <a:pPr indent="-132080" lvl="0" marL="228600" marR="0" rtl="0" algn="l">
              <a:lnSpc>
                <a:spcPct val="70000"/>
              </a:lnSpc>
              <a:spcBef>
                <a:spcPts val="1000"/>
              </a:spcBef>
              <a:spcAft>
                <a:spcPts val="0"/>
              </a:spcAft>
              <a:buClr>
                <a:schemeClr val="dk1"/>
              </a:buClr>
              <a:buSzPts val="1520"/>
              <a:buFont typeface="Arial"/>
              <a:buNone/>
            </a:pPr>
            <a:r>
              <a:t/>
            </a:r>
            <a:endParaRPr b="0" i="0" sz="1520" u="none" cap="none" strike="noStrike">
              <a:solidFill>
                <a:schemeClr val="dk1"/>
              </a:solidFill>
              <a:latin typeface="Calibri"/>
              <a:ea typeface="Calibri"/>
              <a:cs typeface="Calibri"/>
              <a:sym typeface="Calibri"/>
            </a:endParaRPr>
          </a:p>
        </p:txBody>
      </p:sp>
      <p:sp>
        <p:nvSpPr>
          <p:cNvPr id="175" name="Google Shape;175;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dk1"/>
              </a:buClr>
              <a:buSzPts val="1330"/>
              <a:buFont typeface="Arial"/>
              <a:buNone/>
            </a:pPr>
            <a:r>
              <a:t/>
            </a:r>
            <a:endParaRPr b="0" i="0" sz="1330" u="none" cap="none" strike="noStrik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1330"/>
              <a:buFont typeface="Arial"/>
              <a:buNone/>
            </a:pPr>
            <a:r>
              <a:rPr b="0" i="0" lang="es-AR" sz="1330" u="none" cap="none" strike="noStrike">
                <a:solidFill>
                  <a:schemeClr val="dk1"/>
                </a:solidFill>
                <a:latin typeface="Calibri"/>
                <a:ea typeface="Calibri"/>
                <a:cs typeface="Calibri"/>
                <a:sym typeface="Calibri"/>
              </a:rPr>
              <a:t>Cada una de las características puede representarse usando una o más métricas. Por ejemplo:</a:t>
            </a:r>
            <a:endParaRPr/>
          </a:p>
          <a:p>
            <a:pPr indent="-228600" lvl="0" marL="228600" marR="0" rtl="0" algn="l">
              <a:lnSpc>
                <a:spcPct val="70000"/>
              </a:lnSpc>
              <a:spcBef>
                <a:spcPts val="1000"/>
              </a:spcBef>
              <a:spcAft>
                <a:spcPts val="0"/>
              </a:spcAft>
              <a:buClr>
                <a:schemeClr val="dk1"/>
              </a:buClr>
              <a:buSzPts val="1330"/>
              <a:buFont typeface="Arial"/>
              <a:buNone/>
            </a:pPr>
            <a:r>
              <a:rPr b="0" i="0" lang="es-AR" sz="1330" u="none" cap="none" strike="noStrike">
                <a:solidFill>
                  <a:schemeClr val="dk1"/>
                </a:solidFill>
                <a:latin typeface="Calibri"/>
                <a:ea typeface="Calibri"/>
                <a:cs typeface="Calibri"/>
                <a:sym typeface="Calibri"/>
              </a:rPr>
              <a:t>Si consideramos:</a:t>
            </a:r>
            <a:endParaRPr/>
          </a:p>
          <a:p>
            <a:pPr indent="-228600" lvl="0" marL="228600" marR="0" rtl="0" algn="l">
              <a:lnSpc>
                <a:spcPct val="70000"/>
              </a:lnSpc>
              <a:spcBef>
                <a:spcPts val="1000"/>
              </a:spcBef>
              <a:spcAft>
                <a:spcPts val="0"/>
              </a:spcAft>
              <a:buClr>
                <a:schemeClr val="dk1"/>
              </a:buClr>
              <a:buSzPts val="1330"/>
              <a:buFont typeface="Arial"/>
              <a:buNone/>
            </a:pPr>
            <a:r>
              <a:t/>
            </a:r>
            <a:endParaRPr b="0" i="0" sz="1330" u="none" cap="none" strike="noStrik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1330"/>
              <a:buFont typeface="Arial"/>
              <a:buNone/>
            </a:pPr>
            <a:r>
              <a:t/>
            </a:r>
            <a:endParaRPr b="0" i="0" sz="1330" u="none" cap="none" strike="noStrik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1330"/>
              <a:buFont typeface="Arial"/>
              <a:buNone/>
            </a:pPr>
            <a:r>
              <a:t/>
            </a:r>
            <a:endParaRPr b="0" i="0" sz="1330" u="none" cap="none" strike="noStrik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1330"/>
              <a:buFont typeface="Arial"/>
              <a:buNone/>
            </a:pPr>
            <a:r>
              <a:t/>
            </a:r>
            <a:endParaRPr b="0" i="0" sz="1330" u="none" cap="none" strike="noStrik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1330"/>
              <a:buFont typeface="Arial"/>
              <a:buNone/>
            </a:pPr>
            <a:r>
              <a:t/>
            </a:r>
            <a:endParaRPr b="0" i="0" sz="1330" u="none" cap="none" strike="noStrik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1330"/>
              <a:buFont typeface="Arial"/>
              <a:buNone/>
            </a:pPr>
            <a:r>
              <a:rPr b="0" i="0" lang="es-AR" sz="1330" u="none" cap="none" strike="noStrike">
                <a:solidFill>
                  <a:schemeClr val="dk1"/>
                </a:solidFill>
                <a:latin typeface="Calibri"/>
                <a:ea typeface="Calibri"/>
                <a:cs typeface="Calibri"/>
                <a:sym typeface="Calibri"/>
              </a:rPr>
              <a:t>Especificidad</a:t>
            </a:r>
            <a:endParaRPr/>
          </a:p>
          <a:p>
            <a:pPr indent="-228600" lvl="0" marL="228600" marR="0" rtl="0" algn="l">
              <a:lnSpc>
                <a:spcPct val="70000"/>
              </a:lnSpc>
              <a:spcBef>
                <a:spcPts val="1000"/>
              </a:spcBef>
              <a:spcAft>
                <a:spcPts val="0"/>
              </a:spcAft>
              <a:buClr>
                <a:schemeClr val="dk1"/>
              </a:buClr>
              <a:buSzPts val="1330"/>
              <a:buFont typeface="Arial"/>
              <a:buNone/>
            </a:pPr>
            <a:r>
              <a:rPr b="0" i="0" lang="es-AR" sz="1330" u="none" cap="none" strike="noStrike">
                <a:solidFill>
                  <a:schemeClr val="dk1"/>
                </a:solidFill>
                <a:latin typeface="Calibri"/>
                <a:ea typeface="Calibri"/>
                <a:cs typeface="Calibri"/>
                <a:sym typeface="Calibri"/>
              </a:rPr>
              <a:t>	</a:t>
            </a:r>
            <a:endParaRPr/>
          </a:p>
          <a:p>
            <a:pPr indent="-228600" lvl="0" marL="228600" marR="0" rtl="0" algn="l">
              <a:lnSpc>
                <a:spcPct val="70000"/>
              </a:lnSpc>
              <a:spcBef>
                <a:spcPts val="1000"/>
              </a:spcBef>
              <a:spcAft>
                <a:spcPts val="0"/>
              </a:spcAft>
              <a:buClr>
                <a:schemeClr val="dk1"/>
              </a:buClr>
              <a:buSzPts val="1330"/>
              <a:buFont typeface="Arial"/>
              <a:buNone/>
            </a:pPr>
            <a:r>
              <a:t/>
            </a:r>
            <a:endParaRPr b="0" i="0" sz="1330" u="none" cap="none" strike="noStrik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1330"/>
              <a:buFont typeface="Arial"/>
              <a:buNone/>
            </a:pPr>
            <a:r>
              <a:t/>
            </a:r>
            <a:endParaRPr b="0" i="0" sz="1330" u="none" cap="none" strike="noStrike">
              <a:solidFill>
                <a:schemeClr val="dk1"/>
              </a:solidFill>
              <a:latin typeface="Calibri"/>
              <a:ea typeface="Calibri"/>
              <a:cs typeface="Calibri"/>
              <a:sym typeface="Calibri"/>
            </a:endParaRPr>
          </a:p>
        </p:txBody>
      </p:sp>
      <p:sp>
        <p:nvSpPr>
          <p:cNvPr id="176" name="Google Shape;17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b="1" i="0" sz="1600" u="none" cap="none" strike="noStrike">
              <a:solidFill>
                <a:srgbClr val="888888"/>
              </a:solidFill>
              <a:latin typeface="Calibri"/>
              <a:ea typeface="Calibri"/>
              <a:cs typeface="Calibri"/>
              <a:sym typeface="Calibri"/>
            </a:endParaRPr>
          </a:p>
        </p:txBody>
      </p:sp>
      <p:pic>
        <p:nvPicPr>
          <p:cNvPr id="177" name="Google Shape;177;p19"/>
          <p:cNvPicPr preferRelativeResize="0"/>
          <p:nvPr/>
        </p:nvPicPr>
        <p:blipFill rotWithShape="1">
          <a:blip r:embed="rId3">
            <a:alphaModFix/>
          </a:blip>
          <a:srcRect b="0" l="0" r="0" t="0"/>
          <a:stretch/>
        </p:blipFill>
        <p:spPr>
          <a:xfrm>
            <a:off x="0" y="0"/>
            <a:ext cx="12192000" cy="1190625"/>
          </a:xfrm>
          <a:prstGeom prst="rect">
            <a:avLst/>
          </a:prstGeom>
          <a:noFill/>
          <a:ln>
            <a:noFill/>
          </a:ln>
        </p:spPr>
      </p:pic>
      <p:pic>
        <p:nvPicPr>
          <p:cNvPr id="178" name="Google Shape;178;p19"/>
          <p:cNvPicPr preferRelativeResize="0"/>
          <p:nvPr/>
        </p:nvPicPr>
        <p:blipFill rotWithShape="1">
          <a:blip r:embed="rId4">
            <a:alphaModFix/>
          </a:blip>
          <a:srcRect b="12945" l="23402" r="70311" t="84460"/>
          <a:stretch/>
        </p:blipFill>
        <p:spPr>
          <a:xfrm>
            <a:off x="7232073" y="3142211"/>
            <a:ext cx="2344189" cy="515389"/>
          </a:xfrm>
          <a:prstGeom prst="rect">
            <a:avLst/>
          </a:prstGeom>
          <a:noFill/>
          <a:ln>
            <a:noFill/>
          </a:ln>
        </p:spPr>
      </p:pic>
      <p:pic>
        <p:nvPicPr>
          <p:cNvPr id="179" name="Google Shape;179;p19"/>
          <p:cNvPicPr preferRelativeResize="0"/>
          <p:nvPr/>
        </p:nvPicPr>
        <p:blipFill rotWithShape="1">
          <a:blip r:embed="rId5">
            <a:alphaModFix/>
          </a:blip>
          <a:srcRect b="47892" l="25530" r="68429" t="47589"/>
          <a:stretch/>
        </p:blipFill>
        <p:spPr>
          <a:xfrm>
            <a:off x="7165570" y="4522123"/>
            <a:ext cx="2460567" cy="980902"/>
          </a:xfrm>
          <a:prstGeom prst="rect">
            <a:avLst/>
          </a:prstGeom>
          <a:noFill/>
          <a:ln>
            <a:noFill/>
          </a:ln>
        </p:spPr>
      </p:pic>
      <p:sp>
        <p:nvSpPr>
          <p:cNvPr id="180" name="Google Shape;180;p19"/>
          <p:cNvSpPr txBox="1"/>
          <p:nvPr/>
        </p:nvSpPr>
        <p:spPr>
          <a:xfrm>
            <a:off x="2272937" y="1506556"/>
            <a:ext cx="8595360" cy="531632"/>
          </a:xfrm>
          <a:prstGeom prst="rect">
            <a:avLst/>
          </a:prstGeom>
          <a:noFill/>
          <a:ln>
            <a:noFill/>
          </a:ln>
        </p:spPr>
        <p:txBody>
          <a:bodyPr anchorCtr="0" anchor="b" bIns="45700" lIns="91425" spcFirstLastPara="1" rIns="91425" wrap="square" tIns="45700">
            <a:noAutofit/>
          </a:bodyPr>
          <a:lstStyle/>
          <a:p>
            <a:pPr indent="0" lvl="0" marL="0" marR="0" rtl="0" algn="ctr">
              <a:lnSpc>
                <a:spcPct val="80000"/>
              </a:lnSpc>
              <a:spcBef>
                <a:spcPts val="0"/>
              </a:spcBef>
              <a:spcAft>
                <a:spcPts val="0"/>
              </a:spcAft>
              <a:buNone/>
            </a:pPr>
            <a:r>
              <a:rPr b="0" i="0" lang="es-AR" sz="3645" u="none" cap="none" strike="noStrike">
                <a:solidFill>
                  <a:schemeClr val="dk1"/>
                </a:solidFill>
                <a:latin typeface="Calibri"/>
                <a:ea typeface="Calibri"/>
                <a:cs typeface="Calibri"/>
                <a:sym typeface="Calibri"/>
              </a:rPr>
              <a:t>Calidad de la especificación</a:t>
            </a:r>
            <a:endParaRPr b="0" i="0" sz="3645"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0"/>
          <p:cNvSpPr txBox="1"/>
          <p:nvPr>
            <p:ph type="ctrTitle"/>
          </p:nvPr>
        </p:nvSpPr>
        <p:spPr>
          <a:xfrm>
            <a:off x="2272937" y="1506556"/>
            <a:ext cx="8595360" cy="53163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0" i="0" lang="es-AR" sz="5400" u="none" cap="none" strike="noStrike">
                <a:solidFill>
                  <a:schemeClr val="dk1"/>
                </a:solidFill>
                <a:latin typeface="Calibri"/>
                <a:ea typeface="Calibri"/>
                <a:cs typeface="Calibri"/>
                <a:sym typeface="Calibri"/>
              </a:rPr>
              <a:t>Métricas orientadas a clase</a:t>
            </a:r>
            <a:endParaRPr b="0" i="0" sz="5400" u="none" cap="none" strike="noStrike">
              <a:solidFill>
                <a:schemeClr val="dk1"/>
              </a:solidFill>
              <a:latin typeface="Calibri"/>
              <a:ea typeface="Calibri"/>
              <a:cs typeface="Calibri"/>
              <a:sym typeface="Calibri"/>
            </a:endParaRPr>
          </a:p>
        </p:txBody>
      </p:sp>
      <p:sp>
        <p:nvSpPr>
          <p:cNvPr id="188" name="Google Shape;188;p20"/>
          <p:cNvSpPr txBox="1"/>
          <p:nvPr>
            <p:ph idx="1" type="subTitle"/>
          </p:nvPr>
        </p:nvSpPr>
        <p:spPr>
          <a:xfrm>
            <a:off x="299258" y="2261062"/>
            <a:ext cx="10569039" cy="36694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Arial"/>
              <a:buNone/>
            </a:pPr>
            <a:r>
              <a:rPr b="0" i="0" lang="es-AR" sz="3200" u="none" cap="none" strike="noStrike">
                <a:solidFill>
                  <a:schemeClr val="dk1"/>
                </a:solidFill>
                <a:latin typeface="Calibri"/>
                <a:ea typeface="Calibri"/>
                <a:cs typeface="Calibri"/>
                <a:sym typeface="Calibri"/>
              </a:rPr>
              <a:t>Métodos ponderados por clase (MPC):</a:t>
            </a:r>
            <a:endParaRPr/>
          </a:p>
          <a:p>
            <a:pPr indent="0" lvl="0" marL="0" marR="0" rtl="0" algn="l">
              <a:lnSpc>
                <a:spcPct val="90000"/>
              </a:lnSpc>
              <a:spcBef>
                <a:spcPts val="1000"/>
              </a:spcBef>
              <a:spcAft>
                <a:spcPts val="0"/>
              </a:spcAft>
              <a:buClr>
                <a:schemeClr val="dk1"/>
              </a:buClr>
              <a:buSzPts val="3200"/>
              <a:buFont typeface="Arial"/>
              <a:buNone/>
            </a:pPr>
            <a:r>
              <a:rPr b="0" i="0" lang="es-AR" sz="3200" u="none" cap="none" strike="noStrike">
                <a:solidFill>
                  <a:schemeClr val="dk1"/>
                </a:solidFill>
                <a:latin typeface="Calibri"/>
                <a:ea typeface="Calibri"/>
                <a:cs typeface="Calibri"/>
                <a:sym typeface="Calibri"/>
              </a:rPr>
              <a:t>Profundidad de árbol de herencia (PAH): La máxima longitud desde el nodo hasta la raíz del árbol</a:t>
            </a:r>
            <a:endParaRPr/>
          </a:p>
          <a:p>
            <a:pPr indent="0" lvl="0" marL="0" marR="0" rtl="0" algn="l">
              <a:lnSpc>
                <a:spcPct val="90000"/>
              </a:lnSpc>
              <a:spcBef>
                <a:spcPts val="100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89" name="Google Shape;18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b="1" i="0" sz="1600" u="none" cap="none" strike="noStrike">
              <a:solidFill>
                <a:srgbClr val="888888"/>
              </a:solidFill>
              <a:latin typeface="Calibri"/>
              <a:ea typeface="Calibri"/>
              <a:cs typeface="Calibri"/>
              <a:sym typeface="Calibri"/>
            </a:endParaRPr>
          </a:p>
        </p:txBody>
      </p:sp>
      <p:pic>
        <p:nvPicPr>
          <p:cNvPr id="190" name="Google Shape;190;p20"/>
          <p:cNvPicPr preferRelativeResize="0"/>
          <p:nvPr/>
        </p:nvPicPr>
        <p:blipFill rotWithShape="1">
          <a:blip r:embed="rId3">
            <a:alphaModFix/>
          </a:blip>
          <a:srcRect b="0" l="0" r="0" t="0"/>
          <a:stretch/>
        </p:blipFill>
        <p:spPr>
          <a:xfrm>
            <a:off x="0" y="0"/>
            <a:ext cx="12192000" cy="1190625"/>
          </a:xfrm>
          <a:prstGeom prst="rect">
            <a:avLst/>
          </a:prstGeom>
          <a:noFill/>
          <a:ln>
            <a:noFill/>
          </a:ln>
        </p:spPr>
      </p:pic>
      <p:pic>
        <p:nvPicPr>
          <p:cNvPr id="191" name="Google Shape;191;p20"/>
          <p:cNvPicPr preferRelativeResize="0"/>
          <p:nvPr/>
        </p:nvPicPr>
        <p:blipFill rotWithShape="1">
          <a:blip r:embed="rId4">
            <a:alphaModFix/>
          </a:blip>
          <a:srcRect b="33347" l="25045" r="67927" t="62817"/>
          <a:stretch/>
        </p:blipFill>
        <p:spPr>
          <a:xfrm>
            <a:off x="8379229" y="1945179"/>
            <a:ext cx="3486155" cy="1014153"/>
          </a:xfrm>
          <a:prstGeom prst="rect">
            <a:avLst/>
          </a:prstGeom>
          <a:noFill/>
          <a:ln>
            <a:noFill/>
          </a:ln>
        </p:spPr>
      </p:pic>
      <p:pic>
        <p:nvPicPr>
          <p:cNvPr id="192" name="Google Shape;192;p20"/>
          <p:cNvPicPr preferRelativeResize="0"/>
          <p:nvPr/>
        </p:nvPicPr>
        <p:blipFill rotWithShape="1">
          <a:blip r:embed="rId5">
            <a:alphaModFix/>
          </a:blip>
          <a:srcRect b="37831" l="31004" r="46379" t="23327"/>
          <a:stretch/>
        </p:blipFill>
        <p:spPr>
          <a:xfrm>
            <a:off x="4156364" y="3724102"/>
            <a:ext cx="2942705" cy="26933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1"/>
          <p:cNvSpPr txBox="1"/>
          <p:nvPr>
            <p:ph type="ctrTitle"/>
          </p:nvPr>
        </p:nvSpPr>
        <p:spPr>
          <a:xfrm>
            <a:off x="1662545" y="1506556"/>
            <a:ext cx="9205752" cy="53163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0" i="0" lang="es-AR" sz="5400" u="none" cap="none" strike="noStrike">
                <a:solidFill>
                  <a:schemeClr val="dk1"/>
                </a:solidFill>
                <a:latin typeface="Calibri"/>
                <a:ea typeface="Calibri"/>
                <a:cs typeface="Calibri"/>
                <a:sym typeface="Calibri"/>
              </a:rPr>
              <a:t>Métricas de proceso y proyecto</a:t>
            </a:r>
            <a:endParaRPr b="0" i="0" sz="5400" u="none" cap="none" strike="noStrike">
              <a:solidFill>
                <a:schemeClr val="dk1"/>
              </a:solidFill>
              <a:latin typeface="Calibri"/>
              <a:ea typeface="Calibri"/>
              <a:cs typeface="Calibri"/>
              <a:sym typeface="Calibri"/>
            </a:endParaRPr>
          </a:p>
        </p:txBody>
      </p:sp>
      <p:grpSp>
        <p:nvGrpSpPr>
          <p:cNvPr id="200" name="Google Shape;200;p21"/>
          <p:cNvGrpSpPr/>
          <p:nvPr/>
        </p:nvGrpSpPr>
        <p:grpSpPr>
          <a:xfrm>
            <a:off x="4124394" y="2212466"/>
            <a:ext cx="4103924" cy="4103924"/>
            <a:chOff x="3758634" y="1281"/>
            <a:chExt cx="4103924" cy="4103924"/>
          </a:xfrm>
        </p:grpSpPr>
        <p:sp>
          <p:nvSpPr>
            <p:cNvPr id="201" name="Google Shape;201;p21"/>
            <p:cNvSpPr/>
            <p:nvPr/>
          </p:nvSpPr>
          <p:spPr>
            <a:xfrm>
              <a:off x="5153783" y="1281"/>
              <a:ext cx="1313626" cy="1313626"/>
            </a:xfrm>
            <a:prstGeom prst="ellipse">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txBox="1"/>
            <p:nvPr/>
          </p:nvSpPr>
          <p:spPr>
            <a:xfrm>
              <a:off x="5153783" y="1281"/>
              <a:ext cx="1313626" cy="1313626"/>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None/>
              </a:pPr>
              <a:r>
                <a:rPr b="0" i="0" lang="es-AR" sz="1400" u="none" cap="none" strike="noStrike">
                  <a:solidFill>
                    <a:schemeClr val="lt1"/>
                  </a:solidFill>
                  <a:latin typeface="Calibri"/>
                  <a:ea typeface="Calibri"/>
                  <a:cs typeface="Calibri"/>
                  <a:sym typeface="Calibri"/>
                </a:rPr>
                <a:t>Caracterizar</a:t>
              </a:r>
              <a:endParaRPr b="0" i="0" sz="1400" u="none" cap="none" strike="noStrike">
                <a:solidFill>
                  <a:schemeClr val="lt1"/>
                </a:solidFill>
                <a:latin typeface="Calibri"/>
                <a:ea typeface="Calibri"/>
                <a:cs typeface="Calibri"/>
                <a:sym typeface="Calibri"/>
              </a:endParaRPr>
            </a:p>
          </p:txBody>
        </p:sp>
        <p:sp>
          <p:nvSpPr>
            <p:cNvPr id="203" name="Google Shape;203;p21"/>
            <p:cNvSpPr/>
            <p:nvPr/>
          </p:nvSpPr>
          <p:spPr>
            <a:xfrm rot="2700000">
              <a:off x="6326432" y="1127000"/>
              <a:ext cx="349488" cy="443348"/>
            </a:xfrm>
            <a:prstGeom prst="rightArrow">
              <a:avLst>
                <a:gd fmla="val 60000" name="adj1"/>
                <a:gd fmla="val 50000" name="adj2"/>
              </a:avLst>
            </a:prstGeom>
            <a:solidFill>
              <a:srgbClr val="BAD2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txBox="1"/>
            <p:nvPr/>
          </p:nvSpPr>
          <p:spPr>
            <a:xfrm rot="5400000">
              <a:off x="6326432" y="1127000"/>
              <a:ext cx="349488" cy="44334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205" name="Google Shape;205;p21"/>
            <p:cNvSpPr/>
            <p:nvPr/>
          </p:nvSpPr>
          <p:spPr>
            <a:xfrm>
              <a:off x="6548932" y="1396430"/>
              <a:ext cx="1313626" cy="1313626"/>
            </a:xfrm>
            <a:prstGeom prst="ellipse">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txBox="1"/>
            <p:nvPr/>
          </p:nvSpPr>
          <p:spPr>
            <a:xfrm>
              <a:off x="6548932" y="1396430"/>
              <a:ext cx="1313626" cy="1313626"/>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None/>
              </a:pPr>
              <a:r>
                <a:rPr b="0" i="0" lang="es-AR" sz="1400" u="none" cap="none" strike="noStrike">
                  <a:solidFill>
                    <a:schemeClr val="lt1"/>
                  </a:solidFill>
                  <a:latin typeface="Calibri"/>
                  <a:ea typeface="Calibri"/>
                  <a:cs typeface="Calibri"/>
                  <a:sym typeface="Calibri"/>
                </a:rPr>
                <a:t>Evaluar</a:t>
              </a:r>
              <a:endParaRPr b="0" i="0" sz="1400" u="none" cap="none" strike="noStrike">
                <a:solidFill>
                  <a:schemeClr val="lt1"/>
                </a:solidFill>
                <a:latin typeface="Calibri"/>
                <a:ea typeface="Calibri"/>
                <a:cs typeface="Calibri"/>
                <a:sym typeface="Calibri"/>
              </a:endParaRPr>
            </a:p>
          </p:txBody>
        </p:sp>
        <p:sp>
          <p:nvSpPr>
            <p:cNvPr id="207" name="Google Shape;207;p21"/>
            <p:cNvSpPr/>
            <p:nvPr/>
          </p:nvSpPr>
          <p:spPr>
            <a:xfrm rot="8100000">
              <a:off x="6340420" y="2522149"/>
              <a:ext cx="349488" cy="443348"/>
            </a:xfrm>
            <a:prstGeom prst="rightArrow">
              <a:avLst>
                <a:gd fmla="val 60000" name="adj1"/>
                <a:gd fmla="val 50000" name="adj2"/>
              </a:avLst>
            </a:prstGeom>
            <a:solidFill>
              <a:srgbClr val="BAD2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txBox="1"/>
            <p:nvPr/>
          </p:nvSpPr>
          <p:spPr>
            <a:xfrm rot="-5400000">
              <a:off x="6340420" y="2522149"/>
              <a:ext cx="349488" cy="44334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209" name="Google Shape;209;p21"/>
            <p:cNvSpPr/>
            <p:nvPr/>
          </p:nvSpPr>
          <p:spPr>
            <a:xfrm>
              <a:off x="5153783" y="2791579"/>
              <a:ext cx="1313626" cy="1313626"/>
            </a:xfrm>
            <a:prstGeom prst="ellipse">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txBox="1"/>
            <p:nvPr/>
          </p:nvSpPr>
          <p:spPr>
            <a:xfrm>
              <a:off x="5153783" y="2791579"/>
              <a:ext cx="1313626" cy="1313626"/>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None/>
              </a:pPr>
              <a:r>
                <a:rPr b="0" i="0" lang="es-AR" sz="1400" u="none" cap="none" strike="noStrike">
                  <a:solidFill>
                    <a:schemeClr val="lt1"/>
                  </a:solidFill>
                  <a:latin typeface="Calibri"/>
                  <a:ea typeface="Calibri"/>
                  <a:cs typeface="Calibri"/>
                  <a:sym typeface="Calibri"/>
                </a:rPr>
                <a:t>Predecir</a:t>
              </a:r>
              <a:endParaRPr b="0" i="0" sz="1400" u="none" cap="none" strike="noStrike">
                <a:solidFill>
                  <a:schemeClr val="lt1"/>
                </a:solidFill>
                <a:latin typeface="Calibri"/>
                <a:ea typeface="Calibri"/>
                <a:cs typeface="Calibri"/>
                <a:sym typeface="Calibri"/>
              </a:endParaRPr>
            </a:p>
          </p:txBody>
        </p:sp>
        <p:sp>
          <p:nvSpPr>
            <p:cNvPr id="211" name="Google Shape;211;p21"/>
            <p:cNvSpPr/>
            <p:nvPr/>
          </p:nvSpPr>
          <p:spPr>
            <a:xfrm rot="-8100000">
              <a:off x="4945271" y="2536137"/>
              <a:ext cx="349488" cy="443348"/>
            </a:xfrm>
            <a:prstGeom prst="rightArrow">
              <a:avLst>
                <a:gd fmla="val 60000" name="adj1"/>
                <a:gd fmla="val 50000" name="adj2"/>
              </a:avLst>
            </a:prstGeom>
            <a:solidFill>
              <a:srgbClr val="BAD2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
            <p:cNvSpPr txBox="1"/>
            <p:nvPr/>
          </p:nvSpPr>
          <p:spPr>
            <a:xfrm rot="5400000">
              <a:off x="4945271" y="2536137"/>
              <a:ext cx="349488" cy="44334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213" name="Google Shape;213;p21"/>
            <p:cNvSpPr/>
            <p:nvPr/>
          </p:nvSpPr>
          <p:spPr>
            <a:xfrm>
              <a:off x="3758634" y="1396430"/>
              <a:ext cx="1313626" cy="1313626"/>
            </a:xfrm>
            <a:prstGeom prst="ellipse">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1"/>
            <p:cNvSpPr txBox="1"/>
            <p:nvPr/>
          </p:nvSpPr>
          <p:spPr>
            <a:xfrm>
              <a:off x="3758634" y="1396430"/>
              <a:ext cx="1313626" cy="1313626"/>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None/>
              </a:pPr>
              <a:r>
                <a:rPr b="0" i="0" lang="es-AR" sz="1400" u="none" cap="none" strike="noStrike">
                  <a:solidFill>
                    <a:schemeClr val="lt1"/>
                  </a:solidFill>
                  <a:latin typeface="Calibri"/>
                  <a:ea typeface="Calibri"/>
                  <a:cs typeface="Calibri"/>
                  <a:sym typeface="Calibri"/>
                </a:rPr>
                <a:t>Mejorar</a:t>
              </a:r>
              <a:endParaRPr b="0" i="0" sz="1400" u="none" cap="none" strike="noStrike">
                <a:solidFill>
                  <a:schemeClr val="lt1"/>
                </a:solidFill>
                <a:latin typeface="Calibri"/>
                <a:ea typeface="Calibri"/>
                <a:cs typeface="Calibri"/>
                <a:sym typeface="Calibri"/>
              </a:endParaRPr>
            </a:p>
          </p:txBody>
        </p:sp>
        <p:sp>
          <p:nvSpPr>
            <p:cNvPr id="215" name="Google Shape;215;p21"/>
            <p:cNvSpPr/>
            <p:nvPr/>
          </p:nvSpPr>
          <p:spPr>
            <a:xfrm rot="-2700000">
              <a:off x="4931283" y="1140988"/>
              <a:ext cx="349488" cy="443348"/>
            </a:xfrm>
            <a:prstGeom prst="rightArrow">
              <a:avLst>
                <a:gd fmla="val 60000" name="adj1"/>
                <a:gd fmla="val 50000" name="adj2"/>
              </a:avLst>
            </a:prstGeom>
            <a:solidFill>
              <a:srgbClr val="BAD2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
            <p:cNvSpPr txBox="1"/>
            <p:nvPr/>
          </p:nvSpPr>
          <p:spPr>
            <a:xfrm rot="-5400000">
              <a:off x="4931283" y="1140988"/>
              <a:ext cx="349488" cy="44334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grpSp>
      <p:sp>
        <p:nvSpPr>
          <p:cNvPr id="217" name="Google Shape;21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b="1" i="0" sz="1600" u="none" cap="none" strike="noStrike">
              <a:solidFill>
                <a:srgbClr val="888888"/>
              </a:solidFill>
              <a:latin typeface="Calibri"/>
              <a:ea typeface="Calibri"/>
              <a:cs typeface="Calibri"/>
              <a:sym typeface="Calibri"/>
            </a:endParaRPr>
          </a:p>
        </p:txBody>
      </p:sp>
      <p:pic>
        <p:nvPicPr>
          <p:cNvPr id="218" name="Google Shape;218;p21"/>
          <p:cNvPicPr preferRelativeResize="0"/>
          <p:nvPr/>
        </p:nvPicPr>
        <p:blipFill rotWithShape="1">
          <a:blip r:embed="rId3">
            <a:alphaModFix/>
          </a:blip>
          <a:srcRect b="0" l="0" r="0" t="0"/>
          <a:stretch/>
        </p:blipFill>
        <p:spPr>
          <a:xfrm>
            <a:off x="0" y="0"/>
            <a:ext cx="12192000" cy="1190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