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57" r:id="rId3"/>
    <p:sldId id="259" r:id="rId4"/>
    <p:sldId id="260" r:id="rId5"/>
    <p:sldId id="262" r:id="rId6"/>
    <p:sldId id="261"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5"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97" d="100"/>
          <a:sy n="97" d="100"/>
        </p:scale>
        <p:origin x="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248627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81494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2501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2424360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6907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48253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170139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336922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148836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FD111-E459-455C-8048-10CDB7568CA0}"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190483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FD111-E459-455C-8048-10CDB7568CA0}"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248886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FD111-E459-455C-8048-10CDB7568CA0}"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191102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FD111-E459-455C-8048-10CDB7568CA0}"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57247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FD111-E459-455C-8048-10CDB7568CA0}"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119065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D111-E459-455C-8048-10CDB7568CA0}"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247485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FFD111-E459-455C-8048-10CDB7568CA0}"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E01F128-6A1A-4316-8D44-E89756FC450F}" type="slidenum">
              <a:rPr lang="en-US" smtClean="0"/>
              <a:t>‹#›</a:t>
            </a:fld>
            <a:endParaRPr lang="en-US"/>
          </a:p>
        </p:txBody>
      </p:sp>
    </p:spTree>
    <p:extLst>
      <p:ext uri="{BB962C8B-B14F-4D97-AF65-F5344CB8AC3E}">
        <p14:creationId xmlns:p14="http://schemas.microsoft.com/office/powerpoint/2010/main" val="408769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FD111-E459-455C-8048-10CDB7568CA0}" type="datetimeFigureOut">
              <a:rPr lang="en-US" smtClean="0"/>
              <a:t>4/15/2022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01F128-6A1A-4316-8D44-E89756FC450F}" type="slidenum">
              <a:rPr lang="en-US" smtClean="0"/>
              <a:t>‹#›</a:t>
            </a:fld>
            <a:endParaRPr lang="en-US"/>
          </a:p>
        </p:txBody>
      </p:sp>
    </p:spTree>
    <p:extLst>
      <p:ext uri="{BB962C8B-B14F-4D97-AF65-F5344CB8AC3E}">
        <p14:creationId xmlns:p14="http://schemas.microsoft.com/office/powerpoint/2010/main" val="14016494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9FA8-EF11-41ED-98CA-9A703D6E04F0}"/>
              </a:ext>
            </a:extLst>
          </p:cNvPr>
          <p:cNvSpPr>
            <a:spLocks noGrp="1"/>
          </p:cNvSpPr>
          <p:nvPr>
            <p:ph type="ctrTitle"/>
          </p:nvPr>
        </p:nvSpPr>
        <p:spPr>
          <a:xfrm>
            <a:off x="1524000" y="1122364"/>
            <a:ext cx="6300486" cy="926356"/>
          </a:xfrm>
        </p:spPr>
        <p:txBody>
          <a:bodyPr/>
          <a:lstStyle/>
          <a:p>
            <a:r>
              <a:rPr lang="en-US" dirty="0"/>
              <a:t>PROJECT TOPIC</a:t>
            </a:r>
          </a:p>
        </p:txBody>
      </p:sp>
      <p:sp>
        <p:nvSpPr>
          <p:cNvPr id="3" name="Subtitle 2">
            <a:extLst>
              <a:ext uri="{FF2B5EF4-FFF2-40B4-BE49-F238E27FC236}">
                <a16:creationId xmlns:a16="http://schemas.microsoft.com/office/drawing/2014/main" id="{02224279-93FF-45AD-8814-B0CFC72192E8}"/>
              </a:ext>
            </a:extLst>
          </p:cNvPr>
          <p:cNvSpPr>
            <a:spLocks noGrp="1"/>
          </p:cNvSpPr>
          <p:nvPr>
            <p:ph type="subTitle" idx="1"/>
          </p:nvPr>
        </p:nvSpPr>
        <p:spPr>
          <a:xfrm>
            <a:off x="2754775" y="3581614"/>
            <a:ext cx="5069711" cy="1227667"/>
          </a:xfrm>
        </p:spPr>
        <p:txBody>
          <a:bodyPr>
            <a:normAutofit/>
          </a:bodyPr>
          <a:lstStyle/>
          <a:p>
            <a:r>
              <a:rPr lang="en-US" sz="6600" dirty="0"/>
              <a:t>FIT-N-FINE</a:t>
            </a:r>
          </a:p>
        </p:txBody>
      </p:sp>
      <p:sp>
        <p:nvSpPr>
          <p:cNvPr id="7" name="TextBox 6">
            <a:extLst>
              <a:ext uri="{FF2B5EF4-FFF2-40B4-BE49-F238E27FC236}">
                <a16:creationId xmlns:a16="http://schemas.microsoft.com/office/drawing/2014/main" id="{10DACFE6-4D09-4567-BAB8-2C21C95DDBF7}"/>
              </a:ext>
            </a:extLst>
          </p:cNvPr>
          <p:cNvSpPr txBox="1"/>
          <p:nvPr/>
        </p:nvSpPr>
        <p:spPr>
          <a:xfrm>
            <a:off x="4416777" y="5072896"/>
            <a:ext cx="6101644" cy="1785104"/>
          </a:xfrm>
          <a:prstGeom prst="rect">
            <a:avLst/>
          </a:prstGeom>
          <a:noFill/>
        </p:spPr>
        <p:txBody>
          <a:bodyPr wrap="square">
            <a:spAutoFit/>
          </a:bodyPr>
          <a:lstStyle/>
          <a:p>
            <a:r>
              <a:rPr lang="en-US" sz="11000" b="0" i="0" u="none" strike="noStrike" dirty="0">
                <a:solidFill>
                  <a:srgbClr val="0033CC"/>
                </a:solidFill>
                <a:effectLst/>
                <a:latin typeface="Bernard MT Condensed" panose="02050806060905020404" pitchFamily="18" charset="0"/>
              </a:rPr>
              <a:t>NIIT</a:t>
            </a:r>
            <a:r>
              <a:rPr lang="en-US" dirty="0">
                <a:effectLst/>
              </a:rPr>
              <a:t> </a:t>
            </a:r>
            <a:endParaRPr lang="en-US" dirty="0"/>
          </a:p>
        </p:txBody>
      </p:sp>
    </p:spTree>
    <p:extLst>
      <p:ext uri="{BB962C8B-B14F-4D97-AF65-F5344CB8AC3E}">
        <p14:creationId xmlns:p14="http://schemas.microsoft.com/office/powerpoint/2010/main" val="2186977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a:xfrm>
            <a:off x="4151578" y="135467"/>
            <a:ext cx="2573868" cy="508000"/>
          </a:xfrm>
        </p:spPr>
        <p:txBody>
          <a:bodyPr>
            <a:noAutofit/>
          </a:bodyPr>
          <a:lstStyle/>
          <a:p>
            <a:pPr marL="0" marR="0" algn="ctr">
              <a:lnSpc>
                <a:spcPct val="107000"/>
              </a:lnSpc>
              <a:spcBef>
                <a:spcPts val="0"/>
              </a:spcBef>
              <a:spcAft>
                <a:spcPts val="800"/>
              </a:spcAft>
            </a:pPr>
            <a:r>
              <a:rPr lang="en-US" sz="1600" b="1"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TABLES AFTER 1NF</a:t>
            </a:r>
            <a:br>
              <a:rPr lang="en-US" sz="14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3370691768"/>
              </p:ext>
            </p:extLst>
          </p:nvPr>
        </p:nvGraphicFramePr>
        <p:xfrm>
          <a:off x="1422400" y="642938"/>
          <a:ext cx="7969956" cy="749880"/>
        </p:xfrm>
        <a:graphic>
          <a:graphicData uri="http://schemas.openxmlformats.org/drawingml/2006/table">
            <a:tbl>
              <a:tblPr/>
              <a:tblGrid>
                <a:gridCol w="7969956">
                  <a:extLst>
                    <a:ext uri="{9D8B030D-6E8A-4147-A177-3AD203B41FA5}">
                      <a16:colId xmlns:a16="http://schemas.microsoft.com/office/drawing/2014/main" val="2748484988"/>
                    </a:ext>
                  </a:extLst>
                </a:gridCol>
              </a:tblGrid>
              <a:tr h="171373">
                <a:tc>
                  <a:txBody>
                    <a:bodyPr/>
                    <a:lstStyle/>
                    <a:p>
                      <a:pPr algn="ctr" rtl="0" fontAlgn="ctr"/>
                      <a:r>
                        <a:rPr lang="en-US" sz="1600" b="1" i="0" u="none" strike="noStrike">
                          <a:solidFill>
                            <a:srgbClr val="404040"/>
                          </a:solidFill>
                          <a:effectLst/>
                          <a:latin typeface="Calibri" panose="020F0502020204030204" pitchFamily="34" charset="0"/>
                        </a:rPr>
                        <a:t>The tables are already in 1 NF. The tables structures are shown here.</a:t>
                      </a:r>
                    </a:p>
                  </a:txBody>
                  <a:tcPr marL="6120" marR="6120" marT="6120" marB="0" anchor="ctr">
                    <a:lnL>
                      <a:noFill/>
                    </a:lnL>
                    <a:lnR>
                      <a:noFill/>
                    </a:lnR>
                    <a:lnT>
                      <a:noFill/>
                    </a:lnT>
                    <a:lnB>
                      <a:noFill/>
                    </a:lnB>
                  </a:tcPr>
                </a:tc>
                <a:extLst>
                  <a:ext uri="{0D108BD9-81ED-4DB2-BD59-A6C34878D82A}">
                    <a16:rowId xmlns:a16="http://schemas.microsoft.com/office/drawing/2014/main" val="800754561"/>
                  </a:ext>
                </a:extLst>
              </a:tr>
              <a:tr h="165253">
                <a:tc>
                  <a:txBody>
                    <a:bodyPr/>
                    <a:lstStyle/>
                    <a:p>
                      <a:pPr algn="ctr" rtl="0" fontAlgn="ctr"/>
                      <a:endParaRPr lang="en-US" sz="1600" b="0" i="0" u="none" strike="noStrike">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171373">
                <a:tc>
                  <a:txBody>
                    <a:bodyPr/>
                    <a:lstStyle/>
                    <a:p>
                      <a:pPr algn="ctr" rtl="0" fontAlgn="ctr"/>
                      <a:r>
                        <a:rPr lang="en-US" sz="1600" b="0" i="0" u="none" strike="noStrike" dirty="0">
                          <a:solidFill>
                            <a:srgbClr val="404040"/>
                          </a:solidFill>
                          <a:effectLst/>
                          <a:latin typeface="Calibri" panose="020F0502020204030204" pitchFamily="34" charset="0"/>
                        </a:rPr>
                        <a:t>       </a:t>
                      </a:r>
                      <a:r>
                        <a:rPr lang="en-US" sz="1600" b="1" i="0" u="none" strike="noStrike" dirty="0">
                          <a:solidFill>
                            <a:srgbClr val="404040"/>
                          </a:solidFill>
                          <a:effectLst/>
                          <a:latin typeface="Calibri" panose="020F0502020204030204" pitchFamily="34" charset="0"/>
                        </a:rPr>
                        <a:t>Members (Entity)          Facility (Entity)                    Staff (Entity)</a:t>
                      </a:r>
                      <a:endParaRPr lang="en-US" sz="1600" b="0" i="0" u="none" strike="noStrike" dirty="0">
                        <a:solidFill>
                          <a:srgbClr val="404040"/>
                        </a:solidFill>
                        <a:effectLst/>
                        <a:latin typeface="Calibri" panose="020F0502020204030204" pitchFamily="34" charset="0"/>
                      </a:endParaRPr>
                    </a:p>
                  </a:txBody>
                  <a:tcPr marL="6120" marR="6120" marT="6120"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graphicFrame>
        <p:nvGraphicFramePr>
          <p:cNvPr id="7" name="Table 6">
            <a:extLst>
              <a:ext uri="{FF2B5EF4-FFF2-40B4-BE49-F238E27FC236}">
                <a16:creationId xmlns:a16="http://schemas.microsoft.com/office/drawing/2014/main" id="{4D669514-A813-4DB0-A83A-E7B74C93D435}"/>
              </a:ext>
            </a:extLst>
          </p:cNvPr>
          <p:cNvGraphicFramePr>
            <a:graphicFrameLocks noGrp="1"/>
          </p:cNvGraphicFramePr>
          <p:nvPr>
            <p:extLst>
              <p:ext uri="{D42A27DB-BD31-4B8C-83A1-F6EECF244321}">
                <p14:modId xmlns:p14="http://schemas.microsoft.com/office/powerpoint/2010/main" val="3253981702"/>
              </p:ext>
            </p:extLst>
          </p:nvPr>
        </p:nvGraphicFramePr>
        <p:xfrm>
          <a:off x="1049867" y="1900289"/>
          <a:ext cx="8579555" cy="3725021"/>
        </p:xfrm>
        <a:graphic>
          <a:graphicData uri="http://schemas.openxmlformats.org/drawingml/2006/table">
            <a:tbl>
              <a:tblPr/>
              <a:tblGrid>
                <a:gridCol w="2330026">
                  <a:extLst>
                    <a:ext uri="{9D8B030D-6E8A-4147-A177-3AD203B41FA5}">
                      <a16:colId xmlns:a16="http://schemas.microsoft.com/office/drawing/2014/main" val="2676410443"/>
                    </a:ext>
                  </a:extLst>
                </a:gridCol>
                <a:gridCol w="866987">
                  <a:extLst>
                    <a:ext uri="{9D8B030D-6E8A-4147-A177-3AD203B41FA5}">
                      <a16:colId xmlns:a16="http://schemas.microsoft.com/office/drawing/2014/main" val="2882692302"/>
                    </a:ext>
                  </a:extLst>
                </a:gridCol>
                <a:gridCol w="2330026">
                  <a:extLst>
                    <a:ext uri="{9D8B030D-6E8A-4147-A177-3AD203B41FA5}">
                      <a16:colId xmlns:a16="http://schemas.microsoft.com/office/drawing/2014/main" val="4272804265"/>
                    </a:ext>
                  </a:extLst>
                </a:gridCol>
                <a:gridCol w="866987">
                  <a:extLst>
                    <a:ext uri="{9D8B030D-6E8A-4147-A177-3AD203B41FA5}">
                      <a16:colId xmlns:a16="http://schemas.microsoft.com/office/drawing/2014/main" val="62137493"/>
                    </a:ext>
                  </a:extLst>
                </a:gridCol>
                <a:gridCol w="2185529">
                  <a:extLst>
                    <a:ext uri="{9D8B030D-6E8A-4147-A177-3AD203B41FA5}">
                      <a16:colId xmlns:a16="http://schemas.microsoft.com/office/drawing/2014/main" val="1047829388"/>
                    </a:ext>
                  </a:extLst>
                </a:gridCol>
              </a:tblGrid>
              <a:tr h="337580">
                <a:tc>
                  <a:txBody>
                    <a:bodyPr/>
                    <a:lstStyle/>
                    <a:p>
                      <a:pPr algn="l" fontAlgn="ctr"/>
                      <a:r>
                        <a:rPr lang="en-US" sz="1800" b="1" i="0" u="none" strike="noStrike">
                          <a:solidFill>
                            <a:srgbClr val="000000"/>
                          </a:solidFill>
                          <a:effectLst/>
                          <a:latin typeface="Calibri" panose="020F0502020204030204" pitchFamily="34" charset="0"/>
                        </a:rPr>
                        <a:t>Members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1" i="0" u="none" strike="noStrike">
                          <a:solidFill>
                            <a:srgbClr val="000000"/>
                          </a:solidFill>
                          <a:effectLst/>
                          <a:latin typeface="Calibri" panose="020F0502020204030204" pitchFamily="34" charset="0"/>
                        </a:rPr>
                        <a:t>Facility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1" i="0" u="none" strike="noStrike">
                          <a:solidFill>
                            <a:srgbClr val="000000"/>
                          </a:solidFill>
                          <a:effectLst/>
                          <a:latin typeface="Calibri" panose="020F0502020204030204" pitchFamily="34" charset="0"/>
                        </a:rPr>
                        <a:t>Staff</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415769911"/>
                  </a:ext>
                </a:extLst>
              </a:tr>
              <a:tr h="325939">
                <a:tc>
                  <a:txBody>
                    <a:bodyPr/>
                    <a:lstStyle/>
                    <a:p>
                      <a:pPr algn="l"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104812"/>
                  </a:ext>
                </a:extLst>
              </a:tr>
              <a:tr h="337580">
                <a:tc>
                  <a:txBody>
                    <a:bodyPr/>
                    <a:lstStyle/>
                    <a:p>
                      <a:pPr algn="l" fontAlgn="ctr"/>
                      <a:r>
                        <a:rPr lang="en-US" sz="18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Facility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22354"/>
                  </a:ext>
                </a:extLst>
              </a:tr>
              <a:tr h="302658">
                <a:tc>
                  <a:txBody>
                    <a:bodyPr/>
                    <a:lstStyle/>
                    <a:p>
                      <a:pPr algn="l" fontAlgn="ctr"/>
                      <a:r>
                        <a:rPr lang="en-US" sz="18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Facility Capacity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817730"/>
                  </a:ext>
                </a:extLst>
              </a:tr>
              <a:tr h="302658">
                <a:tc>
                  <a:txBody>
                    <a:bodyPr/>
                    <a:lstStyle/>
                    <a:p>
                      <a:pPr algn="l" fontAlgn="ctr"/>
                      <a:r>
                        <a:rPr lang="en-US" sz="18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Facility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3066374"/>
                  </a:ext>
                </a:extLst>
              </a:tr>
              <a:tr h="302658">
                <a:tc>
                  <a:txBody>
                    <a:bodyPr/>
                    <a:lstStyle/>
                    <a:p>
                      <a:pPr algn="l" fontAlgn="ctr"/>
                      <a:r>
                        <a:rPr lang="en-US" sz="18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3913717"/>
                  </a:ext>
                </a:extLst>
              </a:tr>
              <a:tr h="302658">
                <a:tc>
                  <a:txBody>
                    <a:bodyPr/>
                    <a:lstStyle/>
                    <a:p>
                      <a:pPr algn="l" fontAlgn="ctr"/>
                      <a:r>
                        <a:rPr lang="en-US" sz="18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Title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373176"/>
                  </a:ext>
                </a:extLst>
              </a:tr>
              <a:tr h="302658">
                <a:tc>
                  <a:txBody>
                    <a:bodyPr/>
                    <a:lstStyle/>
                    <a:p>
                      <a:pPr algn="l" fontAlgn="ctr"/>
                      <a:r>
                        <a:rPr lang="en-US" sz="18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338490"/>
                  </a:ext>
                </a:extLst>
              </a:tr>
              <a:tr h="302658">
                <a:tc>
                  <a:txBody>
                    <a:bodyPr/>
                    <a:lstStyle/>
                    <a:p>
                      <a:pPr algn="l" fontAlgn="ctr"/>
                      <a:r>
                        <a:rPr lang="en-US" sz="18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398679"/>
                  </a:ext>
                </a:extLst>
              </a:tr>
              <a:tr h="302658">
                <a:tc>
                  <a:txBody>
                    <a:bodyPr/>
                    <a:lstStyle/>
                    <a:p>
                      <a:pPr algn="l" fontAlgn="ctr"/>
                      <a:r>
                        <a:rPr lang="en-US" sz="18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0967668"/>
                  </a:ext>
                </a:extLst>
              </a:tr>
              <a:tr h="302658">
                <a:tc>
                  <a:txBody>
                    <a:bodyPr/>
                    <a:lstStyle/>
                    <a:p>
                      <a:pPr algn="l" fontAlgn="ctr"/>
                      <a:r>
                        <a:rPr lang="en-US" sz="18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7547681"/>
                  </a:ext>
                </a:extLst>
              </a:tr>
              <a:tr h="302658">
                <a:tc>
                  <a:txBody>
                    <a:bodyPr/>
                    <a:lstStyle/>
                    <a:p>
                      <a:pPr algn="l" fontAlgn="ctr"/>
                      <a:r>
                        <a:rPr lang="en-US" sz="1800" b="0" i="0" u="none" strike="noStrike" dirty="0">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19278840"/>
                  </a:ext>
                </a:extLst>
              </a:tr>
            </a:tbl>
          </a:graphicData>
        </a:graphic>
      </p:graphicFrame>
    </p:spTree>
    <p:extLst>
      <p:ext uri="{BB962C8B-B14F-4D97-AF65-F5344CB8AC3E}">
        <p14:creationId xmlns:p14="http://schemas.microsoft.com/office/powerpoint/2010/main" val="187582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a:xfrm>
            <a:off x="4151578" y="135467"/>
            <a:ext cx="2573868" cy="508000"/>
          </a:xfrm>
        </p:spPr>
        <p:txBody>
          <a:bodyPr>
            <a:noAutofit/>
          </a:bodyPr>
          <a:lstStyle/>
          <a:p>
            <a:pPr marL="0" marR="0" algn="ctr">
              <a:lnSpc>
                <a:spcPct val="107000"/>
              </a:lnSpc>
              <a:spcBef>
                <a:spcPts val="0"/>
              </a:spcBef>
              <a:spcAft>
                <a:spcPts val="800"/>
              </a:spcAft>
            </a:pPr>
            <a:r>
              <a:rPr lang="en-US" sz="1600" b="1"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TABLES AFTER 1NF</a:t>
            </a:r>
            <a:br>
              <a:rPr lang="en-US" sz="14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983643846"/>
              </p:ext>
            </p:extLst>
          </p:nvPr>
        </p:nvGraphicFramePr>
        <p:xfrm>
          <a:off x="1422400" y="642938"/>
          <a:ext cx="7969956" cy="783765"/>
        </p:xfrm>
        <a:graphic>
          <a:graphicData uri="http://schemas.openxmlformats.org/drawingml/2006/table">
            <a:tbl>
              <a:tblPr/>
              <a:tblGrid>
                <a:gridCol w="7969956">
                  <a:extLst>
                    <a:ext uri="{9D8B030D-6E8A-4147-A177-3AD203B41FA5}">
                      <a16:colId xmlns:a16="http://schemas.microsoft.com/office/drawing/2014/main" val="2748484988"/>
                    </a:ext>
                  </a:extLst>
                </a:gridCol>
              </a:tblGrid>
              <a:tr h="171373">
                <a:tc>
                  <a:txBody>
                    <a:bodyPr/>
                    <a:lstStyle/>
                    <a:p>
                      <a:pPr algn="ctr" rtl="0" fontAlgn="ctr"/>
                      <a:r>
                        <a:rPr lang="en-US" sz="1600" b="1" i="0" u="none" strike="noStrike">
                          <a:solidFill>
                            <a:srgbClr val="404040"/>
                          </a:solidFill>
                          <a:effectLst/>
                          <a:latin typeface="Calibri" panose="020F0502020204030204" pitchFamily="34" charset="0"/>
                        </a:rPr>
                        <a:t>The tables are already in 1 NF. The tables structures are shown here.</a:t>
                      </a:r>
                    </a:p>
                  </a:txBody>
                  <a:tcPr marL="6120" marR="6120" marT="6120" marB="0" anchor="ctr">
                    <a:lnL>
                      <a:noFill/>
                    </a:lnL>
                    <a:lnR>
                      <a:noFill/>
                    </a:lnR>
                    <a:lnT>
                      <a:noFill/>
                    </a:lnT>
                    <a:lnB>
                      <a:noFill/>
                    </a:lnB>
                  </a:tcPr>
                </a:tc>
                <a:extLst>
                  <a:ext uri="{0D108BD9-81ED-4DB2-BD59-A6C34878D82A}">
                    <a16:rowId xmlns:a16="http://schemas.microsoft.com/office/drawing/2014/main" val="800754561"/>
                  </a:ext>
                </a:extLst>
              </a:tr>
              <a:tr h="165253">
                <a:tc>
                  <a:txBody>
                    <a:bodyPr/>
                    <a:lstStyle/>
                    <a:p>
                      <a:pPr algn="ctr" rtl="0" fontAlgn="ctr"/>
                      <a:endParaRPr lang="en-US" sz="1600" b="0" i="0" u="none" strike="noStrike">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171373">
                <a:tc>
                  <a:txBody>
                    <a:bodyPr/>
                    <a:lstStyle/>
                    <a:p>
                      <a:pPr algn="ctr" fontAlgn="ctr"/>
                      <a:r>
                        <a:rPr lang="en-US" sz="1800" b="1" i="0" u="none" strike="noStrike" dirty="0">
                          <a:solidFill>
                            <a:srgbClr val="000000"/>
                          </a:solidFill>
                          <a:effectLst/>
                          <a:latin typeface="Calibri" panose="020F0502020204030204" pitchFamily="34" charset="0"/>
                        </a:rPr>
                        <a:t>        Payments (Entity)            Bookings (Entity)         Feedbacks (Entity)</a:t>
                      </a: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graphicFrame>
        <p:nvGraphicFramePr>
          <p:cNvPr id="3" name="Table 2">
            <a:extLst>
              <a:ext uri="{FF2B5EF4-FFF2-40B4-BE49-F238E27FC236}">
                <a16:creationId xmlns:a16="http://schemas.microsoft.com/office/drawing/2014/main" id="{7643F0E6-6394-4F23-B0C8-A1E1BA27B67F}"/>
              </a:ext>
            </a:extLst>
          </p:cNvPr>
          <p:cNvGraphicFramePr>
            <a:graphicFrameLocks noGrp="1"/>
          </p:cNvGraphicFramePr>
          <p:nvPr>
            <p:extLst>
              <p:ext uri="{D42A27DB-BD31-4B8C-83A1-F6EECF244321}">
                <p14:modId xmlns:p14="http://schemas.microsoft.com/office/powerpoint/2010/main" val="338223895"/>
              </p:ext>
            </p:extLst>
          </p:nvPr>
        </p:nvGraphicFramePr>
        <p:xfrm>
          <a:off x="801511" y="1934174"/>
          <a:ext cx="8997245" cy="4280888"/>
        </p:xfrm>
        <a:graphic>
          <a:graphicData uri="http://schemas.openxmlformats.org/drawingml/2006/table">
            <a:tbl>
              <a:tblPr/>
              <a:tblGrid>
                <a:gridCol w="3001827">
                  <a:extLst>
                    <a:ext uri="{9D8B030D-6E8A-4147-A177-3AD203B41FA5}">
                      <a16:colId xmlns:a16="http://schemas.microsoft.com/office/drawing/2014/main" val="4076718869"/>
                    </a:ext>
                  </a:extLst>
                </a:gridCol>
                <a:gridCol w="790605">
                  <a:extLst>
                    <a:ext uri="{9D8B030D-6E8A-4147-A177-3AD203B41FA5}">
                      <a16:colId xmlns:a16="http://schemas.microsoft.com/office/drawing/2014/main" val="504244667"/>
                    </a:ext>
                  </a:extLst>
                </a:gridCol>
                <a:gridCol w="1960040">
                  <a:extLst>
                    <a:ext uri="{9D8B030D-6E8A-4147-A177-3AD203B41FA5}">
                      <a16:colId xmlns:a16="http://schemas.microsoft.com/office/drawing/2014/main" val="462802868"/>
                    </a:ext>
                  </a:extLst>
                </a:gridCol>
                <a:gridCol w="790605">
                  <a:extLst>
                    <a:ext uri="{9D8B030D-6E8A-4147-A177-3AD203B41FA5}">
                      <a16:colId xmlns:a16="http://schemas.microsoft.com/office/drawing/2014/main" val="2534243510"/>
                    </a:ext>
                  </a:extLst>
                </a:gridCol>
                <a:gridCol w="2454168">
                  <a:extLst>
                    <a:ext uri="{9D8B030D-6E8A-4147-A177-3AD203B41FA5}">
                      <a16:colId xmlns:a16="http://schemas.microsoft.com/office/drawing/2014/main" val="4135265583"/>
                    </a:ext>
                  </a:extLst>
                </a:gridCol>
              </a:tblGrid>
              <a:tr h="397195">
                <a:tc>
                  <a:txBody>
                    <a:bodyPr/>
                    <a:lstStyle/>
                    <a:p>
                      <a:pPr algn="l" fontAlgn="ctr"/>
                      <a:r>
                        <a:rPr lang="en-US" sz="1800" b="1" i="0" u="none" strike="noStrike">
                          <a:solidFill>
                            <a:srgbClr val="000000"/>
                          </a:solidFill>
                          <a:effectLst/>
                          <a:latin typeface="Calibri" panose="020F0502020204030204" pitchFamily="34" charset="0"/>
                        </a:rPr>
                        <a:t>Payments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1" i="0" u="none" strike="noStrike">
                          <a:solidFill>
                            <a:srgbClr val="000000"/>
                          </a:solidFill>
                          <a:effectLst/>
                          <a:latin typeface="Calibri" panose="020F0502020204030204" pitchFamily="34" charset="0"/>
                        </a:rPr>
                        <a:t>Bookings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1" i="0" u="none" strike="noStrike" dirty="0">
                          <a:solidFill>
                            <a:srgbClr val="000000"/>
                          </a:solidFill>
                          <a:effectLst/>
                          <a:latin typeface="Calibri" panose="020F0502020204030204" pitchFamily="34" charset="0"/>
                        </a:rPr>
                        <a:t>Feedbacks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066036"/>
                  </a:ext>
                </a:extLst>
              </a:tr>
              <a:tr h="353063">
                <a:tc>
                  <a:txBody>
                    <a:bodyPr/>
                    <a:lstStyle/>
                    <a:p>
                      <a:pPr algn="l" fontAlgn="ctr"/>
                      <a:r>
                        <a:rPr lang="en-US" sz="18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736702"/>
                  </a:ext>
                </a:extLst>
              </a:tr>
              <a:tr h="353063">
                <a:tc>
                  <a:txBody>
                    <a:bodyPr/>
                    <a:lstStyle/>
                    <a:p>
                      <a:pPr algn="l" fontAlgn="ctr"/>
                      <a:r>
                        <a:rPr lang="en-US" sz="1800" b="0" i="0" u="none" strike="noStrike">
                          <a:solidFill>
                            <a:srgbClr val="000000"/>
                          </a:solidFill>
                          <a:effectLst/>
                          <a:latin typeface="Calibri" panose="020F0502020204030204" pitchFamily="34" charset="0"/>
                        </a:rPr>
                        <a:t>Payment Amount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Booking Status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Feedback Details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545782"/>
                  </a:ext>
                </a:extLst>
              </a:tr>
              <a:tr h="353063">
                <a:tc>
                  <a:txBody>
                    <a:bodyPr/>
                    <a:lstStyle/>
                    <a:p>
                      <a:pPr algn="l" fontAlgn="ctr"/>
                      <a:r>
                        <a:rPr lang="en-US" sz="1800" b="0" i="0" u="none" strike="noStrike">
                          <a:solidFill>
                            <a:srgbClr val="000000"/>
                          </a:solidFill>
                          <a:effectLst/>
                          <a:latin typeface="Calibri" panose="020F0502020204030204" pitchFamily="34" charset="0"/>
                        </a:rPr>
                        <a:t>Payment Mode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Reference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798539"/>
                  </a:ext>
                </a:extLst>
              </a:tr>
              <a:tr h="353063">
                <a:tc>
                  <a:txBody>
                    <a:bodyPr/>
                    <a:lstStyle/>
                    <a:p>
                      <a:pPr algn="l" fontAlgn="ctr"/>
                      <a:r>
                        <a:rPr lang="en-US" sz="1800" b="0" i="0" u="none" strike="noStrike">
                          <a:solidFill>
                            <a:srgbClr val="000000"/>
                          </a:solidFill>
                          <a:effectLst/>
                          <a:latin typeface="Calibri" panose="020F0502020204030204" pitchFamily="34" charset="0"/>
                        </a:rPr>
                        <a:t>Payment Mode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779884"/>
                  </a:ext>
                </a:extLst>
              </a:tr>
              <a:tr h="353063">
                <a:tc>
                  <a:txBody>
                    <a:bodyPr/>
                    <a:lstStyle/>
                    <a:p>
                      <a:pPr algn="l" fontAlgn="ctr"/>
                      <a:r>
                        <a:rPr lang="en-US" sz="1800" b="0" i="0" u="none" strike="noStrike">
                          <a:solidFill>
                            <a:srgbClr val="000000"/>
                          </a:solidFill>
                          <a:effectLst/>
                          <a:latin typeface="Calibri" panose="020F0502020204030204" pitchFamily="34" charset="0"/>
                        </a:rPr>
                        <a:t>Payment 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535729"/>
                  </a:ext>
                </a:extLst>
              </a:tr>
              <a:tr h="353063">
                <a:tc>
                  <a:txBody>
                    <a:bodyPr/>
                    <a:lstStyle/>
                    <a:p>
                      <a:pPr algn="l" fontAlgn="ctr"/>
                      <a:r>
                        <a:rPr lang="en-US" sz="18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8314666"/>
                  </a:ext>
                </a:extLst>
              </a:tr>
              <a:tr h="353063">
                <a:tc>
                  <a:txBody>
                    <a:bodyPr/>
                    <a:lstStyle/>
                    <a:p>
                      <a:pPr algn="l"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874970"/>
                  </a:ext>
                </a:extLst>
              </a:tr>
              <a:tr h="353063">
                <a:tc>
                  <a:txBody>
                    <a:bodyPr/>
                    <a:lstStyle/>
                    <a:p>
                      <a:pPr algn="l" fontAlgn="ctr"/>
                      <a:r>
                        <a:rPr lang="en-US" sz="18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8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69456759"/>
                  </a:ext>
                </a:extLst>
              </a:tr>
              <a:tr h="353063">
                <a:tc>
                  <a:txBody>
                    <a:bodyPr/>
                    <a:lstStyle/>
                    <a:p>
                      <a:pPr algn="l" fontAlgn="ctr"/>
                      <a:r>
                        <a:rPr lang="en-US" sz="1800" b="0" i="0" u="none" strike="noStrike">
                          <a:solidFill>
                            <a:srgbClr val="000000"/>
                          </a:solidFill>
                          <a:effectLst/>
                          <a:latin typeface="Calibri" panose="020F0502020204030204" pitchFamily="34" charset="0"/>
                        </a:rPr>
                        <a:t>Credit Card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509850826"/>
                  </a:ext>
                </a:extLst>
              </a:tr>
              <a:tr h="353063">
                <a:tc>
                  <a:txBody>
                    <a:bodyPr/>
                    <a:lstStyle/>
                    <a:p>
                      <a:pPr algn="l" fontAlgn="ctr"/>
                      <a:r>
                        <a:rPr lang="en-US" sz="1800" b="0" i="0" u="none" strike="noStrike">
                          <a:solidFill>
                            <a:srgbClr val="000000"/>
                          </a:solidFill>
                          <a:effectLst/>
                          <a:latin typeface="Calibri" panose="020F0502020204030204" pitchFamily="34" charset="0"/>
                        </a:rPr>
                        <a:t>Card Holder’s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756909259"/>
                  </a:ext>
                </a:extLst>
              </a:tr>
              <a:tr h="353063">
                <a:tc>
                  <a:txBody>
                    <a:bodyPr/>
                    <a:lstStyle/>
                    <a:p>
                      <a:pPr algn="l" fontAlgn="ctr"/>
                      <a:r>
                        <a:rPr lang="en-US" sz="1800" b="0" i="0" u="none" strike="noStrike">
                          <a:solidFill>
                            <a:srgbClr val="000000"/>
                          </a:solidFill>
                          <a:effectLst/>
                          <a:latin typeface="Calibri" panose="020F0502020204030204" pitchFamily="34" charset="0"/>
                        </a:rPr>
                        <a:t>Credit Card Expiry 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374048489"/>
                  </a:ext>
                </a:extLst>
              </a:tr>
            </a:tbl>
          </a:graphicData>
        </a:graphic>
      </p:graphicFrame>
    </p:spTree>
    <p:extLst>
      <p:ext uri="{BB962C8B-B14F-4D97-AF65-F5344CB8AC3E}">
        <p14:creationId xmlns:p14="http://schemas.microsoft.com/office/powerpoint/2010/main" val="378725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a:xfrm>
            <a:off x="4151578" y="135467"/>
            <a:ext cx="2573868" cy="508000"/>
          </a:xfrm>
        </p:spPr>
        <p:txBody>
          <a:bodyPr>
            <a:noAutofit/>
          </a:bodyPr>
          <a:lstStyle/>
          <a:p>
            <a:pPr marL="0" marR="0" algn="ctr">
              <a:lnSpc>
                <a:spcPct val="107000"/>
              </a:lnSpc>
              <a:spcBef>
                <a:spcPts val="0"/>
              </a:spcBef>
              <a:spcAft>
                <a:spcPts val="800"/>
              </a:spcAft>
            </a:pPr>
            <a:r>
              <a:rPr lang="en-US" sz="1600" b="1"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TABLES AFTER 1NF</a:t>
            </a:r>
            <a:br>
              <a:rPr lang="en-US" sz="14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2146710062"/>
              </p:ext>
            </p:extLst>
          </p:nvPr>
        </p:nvGraphicFramePr>
        <p:xfrm>
          <a:off x="1422400" y="642938"/>
          <a:ext cx="7969956" cy="814245"/>
        </p:xfrm>
        <a:graphic>
          <a:graphicData uri="http://schemas.openxmlformats.org/drawingml/2006/table">
            <a:tbl>
              <a:tblPr/>
              <a:tblGrid>
                <a:gridCol w="7969956">
                  <a:extLst>
                    <a:ext uri="{9D8B030D-6E8A-4147-A177-3AD203B41FA5}">
                      <a16:colId xmlns:a16="http://schemas.microsoft.com/office/drawing/2014/main" val="2748484988"/>
                    </a:ext>
                  </a:extLst>
                </a:gridCol>
              </a:tblGrid>
              <a:tr h="171373">
                <a:tc>
                  <a:txBody>
                    <a:bodyPr/>
                    <a:lstStyle/>
                    <a:p>
                      <a:pPr algn="ctr" rtl="0" fontAlgn="ctr"/>
                      <a:r>
                        <a:rPr lang="en-US" sz="1600" b="1" i="0" u="none" strike="noStrike" dirty="0">
                          <a:solidFill>
                            <a:srgbClr val="404040"/>
                          </a:solidFill>
                          <a:effectLst/>
                          <a:latin typeface="Calibri" panose="020F0502020204030204" pitchFamily="34" charset="0"/>
                        </a:rPr>
                        <a:t>The tables are already in 1 NF. The tables structures are shown here.</a:t>
                      </a:r>
                    </a:p>
                  </a:txBody>
                  <a:tcPr marL="6120" marR="6120" marT="6120" marB="0" anchor="ctr">
                    <a:lnL>
                      <a:noFill/>
                    </a:lnL>
                    <a:lnR>
                      <a:noFill/>
                    </a:lnR>
                    <a:lnT>
                      <a:noFill/>
                    </a:lnT>
                    <a:lnB>
                      <a:noFill/>
                    </a:lnB>
                  </a:tcPr>
                </a:tc>
                <a:extLst>
                  <a:ext uri="{0D108BD9-81ED-4DB2-BD59-A6C34878D82A}">
                    <a16:rowId xmlns:a16="http://schemas.microsoft.com/office/drawing/2014/main" val="800754561"/>
                  </a:ext>
                </a:extLst>
              </a:tr>
              <a:tr h="165253">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171373">
                <a:tc>
                  <a:txBody>
                    <a:bodyPr/>
                    <a:lstStyle/>
                    <a:p>
                      <a:pPr algn="ctr" fontAlgn="ctr"/>
                      <a:r>
                        <a:rPr lang="en-US" sz="2000" b="0" i="0" u="none" strike="noStrike" dirty="0">
                          <a:solidFill>
                            <a:srgbClr val="000000"/>
                          </a:solidFill>
                          <a:effectLst/>
                          <a:latin typeface="Calibri" panose="020F0502020204030204" pitchFamily="34" charset="0"/>
                        </a:rPr>
                        <a:t>      </a:t>
                      </a:r>
                      <a:r>
                        <a:rPr lang="en-US" sz="2000" b="1" i="0" u="none" strike="noStrike" dirty="0">
                          <a:solidFill>
                            <a:srgbClr val="000000"/>
                          </a:solidFill>
                          <a:effectLst/>
                          <a:latin typeface="Calibri" panose="020F0502020204030204" pitchFamily="34" charset="0"/>
                        </a:rPr>
                        <a:t>Plans (Entity)                                                Plan Details (Entity)</a:t>
                      </a: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graphicFrame>
        <p:nvGraphicFramePr>
          <p:cNvPr id="4" name="Table 3">
            <a:extLst>
              <a:ext uri="{FF2B5EF4-FFF2-40B4-BE49-F238E27FC236}">
                <a16:creationId xmlns:a16="http://schemas.microsoft.com/office/drawing/2014/main" id="{4D808B87-68C1-4FB0-AEB8-32B9C1FDC461}"/>
              </a:ext>
            </a:extLst>
          </p:cNvPr>
          <p:cNvGraphicFramePr>
            <a:graphicFrameLocks noGrp="1"/>
          </p:cNvGraphicFramePr>
          <p:nvPr>
            <p:extLst>
              <p:ext uri="{D42A27DB-BD31-4B8C-83A1-F6EECF244321}">
                <p14:modId xmlns:p14="http://schemas.microsoft.com/office/powerpoint/2010/main" val="4248595685"/>
              </p:ext>
            </p:extLst>
          </p:nvPr>
        </p:nvGraphicFramePr>
        <p:xfrm>
          <a:off x="1174044" y="1964654"/>
          <a:ext cx="8218312" cy="4108766"/>
        </p:xfrm>
        <a:graphic>
          <a:graphicData uri="http://schemas.openxmlformats.org/drawingml/2006/table">
            <a:tbl>
              <a:tblPr/>
              <a:tblGrid>
                <a:gridCol w="3385262">
                  <a:extLst>
                    <a:ext uri="{9D8B030D-6E8A-4147-A177-3AD203B41FA5}">
                      <a16:colId xmlns:a16="http://schemas.microsoft.com/office/drawing/2014/main" val="3805337651"/>
                    </a:ext>
                  </a:extLst>
                </a:gridCol>
                <a:gridCol w="1362622">
                  <a:extLst>
                    <a:ext uri="{9D8B030D-6E8A-4147-A177-3AD203B41FA5}">
                      <a16:colId xmlns:a16="http://schemas.microsoft.com/office/drawing/2014/main" val="2585530234"/>
                    </a:ext>
                  </a:extLst>
                </a:gridCol>
                <a:gridCol w="3470428">
                  <a:extLst>
                    <a:ext uri="{9D8B030D-6E8A-4147-A177-3AD203B41FA5}">
                      <a16:colId xmlns:a16="http://schemas.microsoft.com/office/drawing/2014/main" val="3648717577"/>
                    </a:ext>
                  </a:extLst>
                </a:gridCol>
              </a:tblGrid>
              <a:tr h="568908">
                <a:tc>
                  <a:txBody>
                    <a:bodyPr/>
                    <a:lstStyle/>
                    <a:p>
                      <a:pPr algn="l" fontAlgn="ctr"/>
                      <a:r>
                        <a:rPr lang="en-US" sz="2000" b="1" i="0" u="none" strike="noStrike">
                          <a:solidFill>
                            <a:srgbClr val="000000"/>
                          </a:solidFill>
                          <a:effectLst/>
                          <a:latin typeface="Calibri" panose="020F0502020204030204" pitchFamily="34" charset="0"/>
                        </a:rPr>
                        <a:t>Plans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Plans Details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869911357"/>
                  </a:ext>
                </a:extLst>
              </a:tr>
              <a:tr h="505694">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626251"/>
                  </a:ext>
                </a:extLst>
              </a:tr>
              <a:tr h="505694">
                <a:tc>
                  <a:txBody>
                    <a:bodyPr/>
                    <a:lstStyle/>
                    <a:p>
                      <a:pPr algn="l" fontAlgn="ctr"/>
                      <a:r>
                        <a:rPr lang="en-US" sz="2000" b="0" i="0" u="none" strike="noStrike">
                          <a:solidFill>
                            <a:srgbClr val="000000"/>
                          </a:solidFill>
                          <a:effectLst/>
                          <a:latin typeface="Calibri" panose="020F0502020204030204" pitchFamily="34" charset="0"/>
                        </a:rPr>
                        <a:t>Plan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3721405"/>
                  </a:ext>
                </a:extLst>
              </a:tr>
              <a:tr h="505694">
                <a:tc>
                  <a:txBody>
                    <a:bodyPr/>
                    <a:lstStyle/>
                    <a:p>
                      <a:pPr algn="l" fontAlgn="ctr"/>
                      <a:r>
                        <a:rPr lang="en-US" sz="2000" b="0" i="0" u="none" strike="noStrike">
                          <a:solidFill>
                            <a:srgbClr val="000000"/>
                          </a:solidFill>
                          <a:effectLst/>
                          <a:latin typeface="Calibri" panose="020F0502020204030204" pitchFamily="34" charset="0"/>
                        </a:rPr>
                        <a:t>Plan Fee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dirty="0">
                          <a:solidFill>
                            <a:srgbClr val="000000"/>
                          </a:solidFill>
                          <a:effectLst/>
                          <a:latin typeface="Calibri" panose="020F0502020204030204" pitchFamily="34" charset="0"/>
                        </a:rPr>
                        <a:t>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608968"/>
                  </a:ext>
                </a:extLst>
              </a:tr>
              <a:tr h="505694">
                <a:tc>
                  <a:txBody>
                    <a:bodyPr/>
                    <a:lstStyle/>
                    <a:p>
                      <a:pPr algn="l" fontAlgn="ctr"/>
                      <a:r>
                        <a:rPr lang="en-US" sz="20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Time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723153"/>
                  </a:ext>
                </a:extLst>
              </a:tr>
              <a:tr h="505694">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13167592"/>
                  </a:ext>
                </a:extLst>
              </a:tr>
              <a:tr h="505694">
                <a:tc>
                  <a:txBody>
                    <a:bodyPr/>
                    <a:lstStyle/>
                    <a:p>
                      <a:pPr algn="l"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1407978"/>
                  </a:ext>
                </a:extLst>
              </a:tr>
              <a:tr h="505694">
                <a:tc>
                  <a:txBody>
                    <a:bodyPr/>
                    <a:lstStyle/>
                    <a:p>
                      <a:pPr algn="l" fontAlgn="ctr"/>
                      <a:r>
                        <a:rPr lang="en-US" sz="20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303709521"/>
                  </a:ext>
                </a:extLst>
              </a:tr>
            </a:tbl>
          </a:graphicData>
        </a:graphic>
      </p:graphicFrame>
    </p:spTree>
    <p:extLst>
      <p:ext uri="{BB962C8B-B14F-4D97-AF65-F5344CB8AC3E}">
        <p14:creationId xmlns:p14="http://schemas.microsoft.com/office/powerpoint/2010/main" val="385893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a:xfrm>
            <a:off x="4151578" y="135467"/>
            <a:ext cx="2573868" cy="508000"/>
          </a:xfrm>
        </p:spPr>
        <p:txBody>
          <a:bodyPr>
            <a:noAutofit/>
          </a:bodyPr>
          <a:lstStyle/>
          <a:p>
            <a:pPr marL="0" marR="0" algn="ctr">
              <a:lnSpc>
                <a:spcPct val="107000"/>
              </a:lnSpc>
              <a:spcBef>
                <a:spcPts val="0"/>
              </a:spcBef>
              <a:spcAft>
                <a:spcPts val="800"/>
              </a:spcAft>
            </a:pPr>
            <a:r>
              <a:rPr lang="en-US" sz="1600" b="1"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TABLES AFTER 2NF</a:t>
            </a:r>
            <a:br>
              <a:rPr lang="en-US" sz="800" dirty="0">
                <a:effectLst/>
                <a:latin typeface="Calibri" panose="020F0502020204030204" pitchFamily="34" charset="0"/>
                <a:ea typeface="Malgun Gothic" panose="020B0503020000020004" pitchFamily="34" charset="-127"/>
                <a:cs typeface="Times New Roman" panose="02020603050405020304" pitchFamily="18" charset="0"/>
              </a:rPr>
            </a:br>
            <a:br>
              <a:rPr lang="en-US" sz="14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3741464850"/>
              </p:ext>
            </p:extLst>
          </p:nvPr>
        </p:nvGraphicFramePr>
        <p:xfrm>
          <a:off x="2223911" y="530048"/>
          <a:ext cx="6807200" cy="787170"/>
        </p:xfrm>
        <a:graphic>
          <a:graphicData uri="http://schemas.openxmlformats.org/drawingml/2006/table">
            <a:tbl>
              <a:tblPr/>
              <a:tblGrid>
                <a:gridCol w="6807200">
                  <a:extLst>
                    <a:ext uri="{9D8B030D-6E8A-4147-A177-3AD203B41FA5}">
                      <a16:colId xmlns:a16="http://schemas.microsoft.com/office/drawing/2014/main" val="2748484988"/>
                    </a:ext>
                  </a:extLst>
                </a:gridCol>
              </a:tblGrid>
              <a:tr h="146735">
                <a:tc>
                  <a:txBody>
                    <a:bodyPr/>
                    <a:lstStyle/>
                    <a:p>
                      <a:pPr algn="l" fontAlgn="b"/>
                      <a:r>
                        <a:rPr lang="en-US" sz="1800" b="1" i="0" u="none" strike="noStrike" dirty="0">
                          <a:solidFill>
                            <a:srgbClr val="000000"/>
                          </a:solidFill>
                          <a:effectLst/>
                          <a:latin typeface="Calibri" panose="020F0502020204030204" pitchFamily="34" charset="0"/>
                        </a:rPr>
                        <a:t>Members (Entity)          Facility( Entity)                    Staff (Entity)</a:t>
                      </a:r>
                    </a:p>
                  </a:txBody>
                  <a:tcPr marL="9525" marR="9525" marT="9525" marB="0" anchor="b">
                    <a:lnL>
                      <a:noFill/>
                    </a:lnL>
                    <a:lnR>
                      <a:noFill/>
                    </a:lnR>
                    <a:lnT>
                      <a:noFill/>
                    </a:lnT>
                    <a:lnB>
                      <a:noFill/>
                    </a:lnB>
                  </a:tcPr>
                </a:tc>
                <a:extLst>
                  <a:ext uri="{0D108BD9-81ED-4DB2-BD59-A6C34878D82A}">
                    <a16:rowId xmlns:a16="http://schemas.microsoft.com/office/drawing/2014/main" val="800754561"/>
                  </a:ext>
                </a:extLst>
              </a:tr>
              <a:tr h="129218">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130978">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sp>
        <p:nvSpPr>
          <p:cNvPr id="6" name="TextBox 5">
            <a:extLst>
              <a:ext uri="{FF2B5EF4-FFF2-40B4-BE49-F238E27FC236}">
                <a16:creationId xmlns:a16="http://schemas.microsoft.com/office/drawing/2014/main" id="{E37CE6C0-BEC8-403E-A329-A68F2F075161}"/>
              </a:ext>
            </a:extLst>
          </p:cNvPr>
          <p:cNvSpPr txBox="1"/>
          <p:nvPr/>
        </p:nvSpPr>
        <p:spPr>
          <a:xfrm>
            <a:off x="1761068" y="1038048"/>
            <a:ext cx="7270042" cy="736355"/>
          </a:xfrm>
          <a:prstGeom prst="rect">
            <a:avLst/>
          </a:prstGeom>
          <a:noFill/>
        </p:spPr>
        <p:txBody>
          <a:bodyPr wrap="square">
            <a:spAutoFit/>
          </a:bodyPr>
          <a:lstStyle/>
          <a:p>
            <a:pPr marL="0" marR="0">
              <a:lnSpc>
                <a:spcPct val="107000"/>
              </a:lnSpc>
              <a:spcBef>
                <a:spcPts val="0"/>
              </a:spcBef>
              <a:spcAft>
                <a:spcPts val="800"/>
              </a:spcAft>
            </a:pPr>
            <a:r>
              <a:rPr lang="en-US" sz="2000" b="1" dirty="0">
                <a:effectLst/>
                <a:latin typeface="Calibri" panose="020F0502020204030204" pitchFamily="34" charset="0"/>
                <a:ea typeface="Malgun Gothic" panose="020B0503020000020004" pitchFamily="34" charset="-127"/>
                <a:cs typeface="Times New Roman" panose="02020603050405020304" pitchFamily="18" charset="0"/>
              </a:rPr>
              <a:t>The tables are already in 2NF . The table structures are shown here.</a:t>
            </a:r>
            <a:endParaRPr lang="en-US" sz="1100" b="1"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7" name="Table 6">
            <a:extLst>
              <a:ext uri="{FF2B5EF4-FFF2-40B4-BE49-F238E27FC236}">
                <a16:creationId xmlns:a16="http://schemas.microsoft.com/office/drawing/2014/main" id="{38D22700-CD2B-44DE-A812-77885164F141}"/>
              </a:ext>
            </a:extLst>
          </p:cNvPr>
          <p:cNvGraphicFramePr>
            <a:graphicFrameLocks noGrp="1"/>
          </p:cNvGraphicFramePr>
          <p:nvPr>
            <p:extLst>
              <p:ext uri="{D42A27DB-BD31-4B8C-83A1-F6EECF244321}">
                <p14:modId xmlns:p14="http://schemas.microsoft.com/office/powerpoint/2010/main" val="3088041336"/>
              </p:ext>
            </p:extLst>
          </p:nvPr>
        </p:nvGraphicFramePr>
        <p:xfrm>
          <a:off x="1049867" y="2077156"/>
          <a:ext cx="8760177" cy="4250799"/>
        </p:xfrm>
        <a:graphic>
          <a:graphicData uri="http://schemas.openxmlformats.org/drawingml/2006/table">
            <a:tbl>
              <a:tblPr/>
              <a:tblGrid>
                <a:gridCol w="2245354">
                  <a:extLst>
                    <a:ext uri="{9D8B030D-6E8A-4147-A177-3AD203B41FA5}">
                      <a16:colId xmlns:a16="http://schemas.microsoft.com/office/drawing/2014/main" val="2169617653"/>
                    </a:ext>
                  </a:extLst>
                </a:gridCol>
                <a:gridCol w="903790">
                  <a:extLst>
                    <a:ext uri="{9D8B030D-6E8A-4147-A177-3AD203B41FA5}">
                      <a16:colId xmlns:a16="http://schemas.microsoft.com/office/drawing/2014/main" val="1477097137"/>
                    </a:ext>
                  </a:extLst>
                </a:gridCol>
                <a:gridCol w="2428938">
                  <a:extLst>
                    <a:ext uri="{9D8B030D-6E8A-4147-A177-3AD203B41FA5}">
                      <a16:colId xmlns:a16="http://schemas.microsoft.com/office/drawing/2014/main" val="4127576583"/>
                    </a:ext>
                  </a:extLst>
                </a:gridCol>
                <a:gridCol w="903790">
                  <a:extLst>
                    <a:ext uri="{9D8B030D-6E8A-4147-A177-3AD203B41FA5}">
                      <a16:colId xmlns:a16="http://schemas.microsoft.com/office/drawing/2014/main" val="1220921388"/>
                    </a:ext>
                  </a:extLst>
                </a:gridCol>
                <a:gridCol w="2278305">
                  <a:extLst>
                    <a:ext uri="{9D8B030D-6E8A-4147-A177-3AD203B41FA5}">
                      <a16:colId xmlns:a16="http://schemas.microsoft.com/office/drawing/2014/main" val="2679006678"/>
                    </a:ext>
                  </a:extLst>
                </a:gridCol>
              </a:tblGrid>
              <a:tr h="400599">
                <a:tc>
                  <a:txBody>
                    <a:bodyPr/>
                    <a:lstStyle/>
                    <a:p>
                      <a:pPr algn="l" fontAlgn="ctr"/>
                      <a:r>
                        <a:rPr lang="en-US" sz="2000" b="1" i="0" u="none" strike="noStrike">
                          <a:solidFill>
                            <a:srgbClr val="000000"/>
                          </a:solidFill>
                          <a:effectLst/>
                          <a:latin typeface="Calibri" panose="020F0502020204030204" pitchFamily="34" charset="0"/>
                        </a:rPr>
                        <a:t>Members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Facility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Staff</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990267706"/>
                  </a:ext>
                </a:extLst>
              </a:tr>
              <a:tr h="356088">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3427975"/>
                  </a:ext>
                </a:extLst>
              </a:tr>
              <a:tr h="356088">
                <a:tc>
                  <a:txBody>
                    <a:bodyPr/>
                    <a:lstStyle/>
                    <a:p>
                      <a:pPr algn="l" fontAlgn="ctr"/>
                      <a:r>
                        <a:rPr lang="en-US" sz="20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Facility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277298"/>
                  </a:ext>
                </a:extLst>
              </a:tr>
              <a:tr h="356088">
                <a:tc>
                  <a:txBody>
                    <a:bodyPr/>
                    <a:lstStyle/>
                    <a:p>
                      <a:pPr algn="l" fontAlgn="ctr"/>
                      <a:r>
                        <a:rPr lang="en-US" sz="20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Facility Capacity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487116"/>
                  </a:ext>
                </a:extLst>
              </a:tr>
              <a:tr h="356088">
                <a:tc>
                  <a:txBody>
                    <a:bodyPr/>
                    <a:lstStyle/>
                    <a:p>
                      <a:pPr algn="l" fontAlgn="ctr"/>
                      <a:r>
                        <a:rPr lang="en-US" sz="20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Facility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657683"/>
                  </a:ext>
                </a:extLst>
              </a:tr>
              <a:tr h="356088">
                <a:tc>
                  <a:txBody>
                    <a:bodyPr/>
                    <a:lstStyle/>
                    <a:p>
                      <a:pPr algn="l" fontAlgn="ctr"/>
                      <a:r>
                        <a:rPr lang="en-US" sz="20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54961"/>
                  </a:ext>
                </a:extLst>
              </a:tr>
              <a:tr h="356088">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Title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0436310"/>
                  </a:ext>
                </a:extLst>
              </a:tr>
              <a:tr h="356088">
                <a:tc>
                  <a:txBody>
                    <a:bodyPr/>
                    <a:lstStyle/>
                    <a:p>
                      <a:pPr algn="l" fontAlgn="ctr"/>
                      <a:r>
                        <a:rPr lang="en-US" sz="20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289538"/>
                  </a:ext>
                </a:extLst>
              </a:tr>
              <a:tr h="356088">
                <a:tc>
                  <a:txBody>
                    <a:bodyPr/>
                    <a:lstStyle/>
                    <a:p>
                      <a:pPr algn="l" fontAlgn="ctr"/>
                      <a:r>
                        <a:rPr lang="en-US" sz="20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390436"/>
                  </a:ext>
                </a:extLst>
              </a:tr>
              <a:tr h="356088">
                <a:tc>
                  <a:txBody>
                    <a:bodyPr/>
                    <a:lstStyle/>
                    <a:p>
                      <a:pPr algn="l" fontAlgn="ctr"/>
                      <a:r>
                        <a:rPr lang="en-US" sz="20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5383750"/>
                  </a:ext>
                </a:extLst>
              </a:tr>
              <a:tr h="322704">
                <a:tc>
                  <a:txBody>
                    <a:bodyPr/>
                    <a:lstStyle/>
                    <a:p>
                      <a:pPr algn="l" fontAlgn="ctr"/>
                      <a:r>
                        <a:rPr lang="en-US" sz="20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31287296"/>
                  </a:ext>
                </a:extLst>
              </a:tr>
              <a:tr h="322704">
                <a:tc>
                  <a:txBody>
                    <a:bodyPr/>
                    <a:lstStyle/>
                    <a:p>
                      <a:pPr algn="l" fontAlgn="ctr"/>
                      <a:r>
                        <a:rPr lang="en-US" sz="20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9948440"/>
                  </a:ext>
                </a:extLst>
              </a:tr>
            </a:tbl>
          </a:graphicData>
        </a:graphic>
      </p:graphicFrame>
    </p:spTree>
    <p:extLst>
      <p:ext uri="{BB962C8B-B14F-4D97-AF65-F5344CB8AC3E}">
        <p14:creationId xmlns:p14="http://schemas.microsoft.com/office/powerpoint/2010/main" val="289196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a:xfrm>
            <a:off x="4151578" y="135467"/>
            <a:ext cx="2573868" cy="508000"/>
          </a:xfrm>
        </p:spPr>
        <p:txBody>
          <a:bodyPr>
            <a:noAutofit/>
          </a:bodyPr>
          <a:lstStyle/>
          <a:p>
            <a:pPr marL="0" marR="0" algn="ctr">
              <a:lnSpc>
                <a:spcPct val="107000"/>
              </a:lnSpc>
              <a:spcBef>
                <a:spcPts val="0"/>
              </a:spcBef>
              <a:spcAft>
                <a:spcPts val="800"/>
              </a:spcAft>
            </a:pPr>
            <a:r>
              <a:rPr lang="en-US" sz="1600" b="1"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TABLES AFTER 2NF</a:t>
            </a:r>
            <a:br>
              <a:rPr lang="en-US" sz="800" dirty="0">
                <a:effectLst/>
                <a:latin typeface="Calibri" panose="020F0502020204030204" pitchFamily="34" charset="0"/>
                <a:ea typeface="Malgun Gothic" panose="020B0503020000020004" pitchFamily="34" charset="-127"/>
                <a:cs typeface="Times New Roman" panose="02020603050405020304" pitchFamily="18" charset="0"/>
              </a:rPr>
            </a:br>
            <a:br>
              <a:rPr lang="en-US" sz="14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2459974587"/>
              </p:ext>
            </p:extLst>
          </p:nvPr>
        </p:nvGraphicFramePr>
        <p:xfrm>
          <a:off x="2223911" y="530048"/>
          <a:ext cx="6807200" cy="756690"/>
        </p:xfrm>
        <a:graphic>
          <a:graphicData uri="http://schemas.openxmlformats.org/drawingml/2006/table">
            <a:tbl>
              <a:tblPr/>
              <a:tblGrid>
                <a:gridCol w="6807200">
                  <a:extLst>
                    <a:ext uri="{9D8B030D-6E8A-4147-A177-3AD203B41FA5}">
                      <a16:colId xmlns:a16="http://schemas.microsoft.com/office/drawing/2014/main" val="2748484988"/>
                    </a:ext>
                  </a:extLst>
                </a:gridCol>
              </a:tblGrid>
              <a:tr h="146735">
                <a:tc>
                  <a:txBody>
                    <a:bodyPr/>
                    <a:lstStyle/>
                    <a:p>
                      <a:pPr algn="ctr" fontAlgn="ctr"/>
                      <a:r>
                        <a:rPr lang="en-US" sz="1600" b="1" i="0" u="none" strike="noStrike" dirty="0">
                          <a:solidFill>
                            <a:srgbClr val="000000"/>
                          </a:solidFill>
                          <a:effectLst/>
                          <a:latin typeface="Calibri" panose="020F0502020204030204" pitchFamily="34" charset="0"/>
                        </a:rPr>
                        <a:t>Payments (Entity)                   Bookings (Entity)         Feedbacks (Entity)</a:t>
                      </a:r>
                    </a:p>
                  </a:txBody>
                  <a:tcPr marL="9525" marR="9525" marT="9525" marB="0" anchor="ctr">
                    <a:lnL>
                      <a:noFill/>
                    </a:lnL>
                    <a:lnR>
                      <a:noFill/>
                    </a:lnR>
                    <a:lnT>
                      <a:noFill/>
                    </a:lnT>
                    <a:lnB>
                      <a:noFill/>
                    </a:lnB>
                  </a:tcPr>
                </a:tc>
                <a:extLst>
                  <a:ext uri="{0D108BD9-81ED-4DB2-BD59-A6C34878D82A}">
                    <a16:rowId xmlns:a16="http://schemas.microsoft.com/office/drawing/2014/main" val="800754561"/>
                  </a:ext>
                </a:extLst>
              </a:tr>
              <a:tr h="129218">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130978">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sp>
        <p:nvSpPr>
          <p:cNvPr id="6" name="TextBox 5">
            <a:extLst>
              <a:ext uri="{FF2B5EF4-FFF2-40B4-BE49-F238E27FC236}">
                <a16:creationId xmlns:a16="http://schemas.microsoft.com/office/drawing/2014/main" id="{E37CE6C0-BEC8-403E-A329-A68F2F075161}"/>
              </a:ext>
            </a:extLst>
          </p:cNvPr>
          <p:cNvSpPr txBox="1"/>
          <p:nvPr/>
        </p:nvSpPr>
        <p:spPr>
          <a:xfrm>
            <a:off x="1803491" y="982968"/>
            <a:ext cx="7270042" cy="344069"/>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Calibri" panose="020F0502020204030204" pitchFamily="34" charset="0"/>
                <a:ea typeface="Malgun Gothic" panose="020B0503020000020004" pitchFamily="34" charset="-127"/>
                <a:cs typeface="Times New Roman" panose="02020603050405020304" pitchFamily="18" charset="0"/>
              </a:rPr>
              <a:t>The tables are already in 2NF. The table structures are shown here.</a:t>
            </a:r>
          </a:p>
        </p:txBody>
      </p:sp>
      <p:graphicFrame>
        <p:nvGraphicFramePr>
          <p:cNvPr id="4" name="Table 3">
            <a:extLst>
              <a:ext uri="{FF2B5EF4-FFF2-40B4-BE49-F238E27FC236}">
                <a16:creationId xmlns:a16="http://schemas.microsoft.com/office/drawing/2014/main" id="{6E5FC02E-E749-4B14-8C2B-02BA881EF95D}"/>
              </a:ext>
            </a:extLst>
          </p:cNvPr>
          <p:cNvGraphicFramePr>
            <a:graphicFrameLocks noGrp="1"/>
          </p:cNvGraphicFramePr>
          <p:nvPr>
            <p:extLst>
              <p:ext uri="{D42A27DB-BD31-4B8C-83A1-F6EECF244321}">
                <p14:modId xmlns:p14="http://schemas.microsoft.com/office/powerpoint/2010/main" val="1531173951"/>
              </p:ext>
            </p:extLst>
          </p:nvPr>
        </p:nvGraphicFramePr>
        <p:xfrm>
          <a:off x="1508919" y="1930008"/>
          <a:ext cx="7826992" cy="4397944"/>
        </p:xfrm>
        <a:graphic>
          <a:graphicData uri="http://schemas.openxmlformats.org/drawingml/2006/table">
            <a:tbl>
              <a:tblPr/>
              <a:tblGrid>
                <a:gridCol w="2611386">
                  <a:extLst>
                    <a:ext uri="{9D8B030D-6E8A-4147-A177-3AD203B41FA5}">
                      <a16:colId xmlns:a16="http://schemas.microsoft.com/office/drawing/2014/main" val="375109281"/>
                    </a:ext>
                  </a:extLst>
                </a:gridCol>
                <a:gridCol w="687772">
                  <a:extLst>
                    <a:ext uri="{9D8B030D-6E8A-4147-A177-3AD203B41FA5}">
                      <a16:colId xmlns:a16="http://schemas.microsoft.com/office/drawing/2014/main" val="1590945226"/>
                    </a:ext>
                  </a:extLst>
                </a:gridCol>
                <a:gridCol w="1705102">
                  <a:extLst>
                    <a:ext uri="{9D8B030D-6E8A-4147-A177-3AD203B41FA5}">
                      <a16:colId xmlns:a16="http://schemas.microsoft.com/office/drawing/2014/main" val="3522696286"/>
                    </a:ext>
                  </a:extLst>
                </a:gridCol>
                <a:gridCol w="687772">
                  <a:extLst>
                    <a:ext uri="{9D8B030D-6E8A-4147-A177-3AD203B41FA5}">
                      <a16:colId xmlns:a16="http://schemas.microsoft.com/office/drawing/2014/main" val="32212045"/>
                    </a:ext>
                  </a:extLst>
                </a:gridCol>
                <a:gridCol w="2134960">
                  <a:extLst>
                    <a:ext uri="{9D8B030D-6E8A-4147-A177-3AD203B41FA5}">
                      <a16:colId xmlns:a16="http://schemas.microsoft.com/office/drawing/2014/main" val="1843434774"/>
                    </a:ext>
                  </a:extLst>
                </a:gridCol>
              </a:tblGrid>
              <a:tr h="408057">
                <a:tc>
                  <a:txBody>
                    <a:bodyPr/>
                    <a:lstStyle/>
                    <a:p>
                      <a:pPr algn="ctr" fontAlgn="ctr"/>
                      <a:r>
                        <a:rPr lang="en-US" sz="1800" b="1" i="0" u="none" strike="noStrike">
                          <a:solidFill>
                            <a:srgbClr val="000000"/>
                          </a:solidFill>
                          <a:effectLst/>
                          <a:latin typeface="Calibri" panose="020F0502020204030204" pitchFamily="34" charset="0"/>
                        </a:rPr>
                        <a:t>Payments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Bookings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Feedbacks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09072104"/>
                  </a:ext>
                </a:extLst>
              </a:tr>
              <a:tr h="362717">
                <a:tc>
                  <a:txBody>
                    <a:bodyPr/>
                    <a:lstStyle/>
                    <a:p>
                      <a:pPr algn="ctr" fontAlgn="ctr"/>
                      <a:r>
                        <a:rPr lang="en-US" sz="18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2422076"/>
                  </a:ext>
                </a:extLst>
              </a:tr>
              <a:tr h="362717">
                <a:tc>
                  <a:txBody>
                    <a:bodyPr/>
                    <a:lstStyle/>
                    <a:p>
                      <a:pPr algn="ctr" fontAlgn="ctr"/>
                      <a:r>
                        <a:rPr lang="en-US" sz="1800" b="0" i="0" u="none" strike="noStrike">
                          <a:solidFill>
                            <a:srgbClr val="000000"/>
                          </a:solidFill>
                          <a:effectLst/>
                          <a:latin typeface="Calibri" panose="020F0502020204030204" pitchFamily="34" charset="0"/>
                        </a:rPr>
                        <a:t>Payment Amount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Booking Status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Feedback Details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3060526"/>
                  </a:ext>
                </a:extLst>
              </a:tr>
              <a:tr h="362717">
                <a:tc>
                  <a:txBody>
                    <a:bodyPr/>
                    <a:lstStyle/>
                    <a:p>
                      <a:pPr algn="ctr" fontAlgn="ctr"/>
                      <a:r>
                        <a:rPr lang="en-US" sz="1800" b="0" i="0" u="none" strike="noStrike">
                          <a:solidFill>
                            <a:srgbClr val="000000"/>
                          </a:solidFill>
                          <a:effectLst/>
                          <a:latin typeface="Calibri" panose="020F0502020204030204" pitchFamily="34" charset="0"/>
                        </a:rPr>
                        <a:t>Payment Mode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Reference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3490935"/>
                  </a:ext>
                </a:extLst>
              </a:tr>
              <a:tr h="362717">
                <a:tc>
                  <a:txBody>
                    <a:bodyPr/>
                    <a:lstStyle/>
                    <a:p>
                      <a:pPr algn="ctr" fontAlgn="ctr"/>
                      <a:r>
                        <a:rPr lang="en-US" sz="1800" b="0" i="0" u="none" strike="noStrike">
                          <a:solidFill>
                            <a:srgbClr val="000000"/>
                          </a:solidFill>
                          <a:effectLst/>
                          <a:latin typeface="Calibri" panose="020F0502020204030204" pitchFamily="34" charset="0"/>
                        </a:rPr>
                        <a:t>Payment Mode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047047"/>
                  </a:ext>
                </a:extLst>
              </a:tr>
              <a:tr h="362717">
                <a:tc>
                  <a:txBody>
                    <a:bodyPr/>
                    <a:lstStyle/>
                    <a:p>
                      <a:pPr algn="ctr" fontAlgn="ctr"/>
                      <a:r>
                        <a:rPr lang="en-US" sz="1800" b="0" i="0" u="none" strike="noStrike">
                          <a:solidFill>
                            <a:srgbClr val="000000"/>
                          </a:solidFill>
                          <a:effectLst/>
                          <a:latin typeface="Calibri" panose="020F0502020204030204" pitchFamily="34" charset="0"/>
                        </a:rPr>
                        <a:t>Payment 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590114"/>
                  </a:ext>
                </a:extLst>
              </a:tr>
              <a:tr h="362717">
                <a:tc>
                  <a:txBody>
                    <a:bodyPr/>
                    <a:lstStyle/>
                    <a:p>
                      <a:pPr algn="ctr" fontAlgn="ctr"/>
                      <a:r>
                        <a:rPr lang="en-US" sz="18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177428"/>
                  </a:ext>
                </a:extLst>
              </a:tr>
              <a:tr h="362717">
                <a:tc>
                  <a:txBody>
                    <a:bodyPr/>
                    <a:lstStyle/>
                    <a:p>
                      <a:pPr algn="ctr"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3774977"/>
                  </a:ext>
                </a:extLst>
              </a:tr>
              <a:tr h="362717">
                <a:tc>
                  <a:txBody>
                    <a:bodyPr/>
                    <a:lstStyle/>
                    <a:p>
                      <a:pPr algn="ctr" fontAlgn="ctr"/>
                      <a:r>
                        <a:rPr lang="en-US" sz="18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38605784"/>
                  </a:ext>
                </a:extLst>
              </a:tr>
              <a:tr h="362717">
                <a:tc>
                  <a:txBody>
                    <a:bodyPr/>
                    <a:lstStyle/>
                    <a:p>
                      <a:pPr algn="ctr" fontAlgn="ctr"/>
                      <a:r>
                        <a:rPr lang="en-US" sz="1800" b="0" i="0" u="none" strike="noStrike">
                          <a:solidFill>
                            <a:srgbClr val="000000"/>
                          </a:solidFill>
                          <a:effectLst/>
                          <a:latin typeface="Calibri" panose="020F0502020204030204" pitchFamily="34" charset="0"/>
                        </a:rPr>
                        <a:t>Credit Card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269448025"/>
                  </a:ext>
                </a:extLst>
              </a:tr>
              <a:tr h="362717">
                <a:tc>
                  <a:txBody>
                    <a:bodyPr/>
                    <a:lstStyle/>
                    <a:p>
                      <a:pPr algn="ctr" fontAlgn="ctr"/>
                      <a:r>
                        <a:rPr lang="en-US" sz="1800" b="0" i="0" u="none" strike="noStrike">
                          <a:solidFill>
                            <a:srgbClr val="000000"/>
                          </a:solidFill>
                          <a:effectLst/>
                          <a:latin typeface="Calibri" panose="020F0502020204030204" pitchFamily="34" charset="0"/>
                        </a:rPr>
                        <a:t>Card Holder’s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12086904"/>
                  </a:ext>
                </a:extLst>
              </a:tr>
              <a:tr h="362717">
                <a:tc>
                  <a:txBody>
                    <a:bodyPr/>
                    <a:lstStyle/>
                    <a:p>
                      <a:pPr algn="ctr" fontAlgn="ctr"/>
                      <a:r>
                        <a:rPr lang="en-US" sz="1800" b="0" i="0" u="none" strike="noStrike">
                          <a:solidFill>
                            <a:srgbClr val="000000"/>
                          </a:solidFill>
                          <a:effectLst/>
                          <a:latin typeface="Calibri" panose="020F0502020204030204" pitchFamily="34" charset="0"/>
                        </a:rPr>
                        <a:t>Credit Card Expiry 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056170695"/>
                  </a:ext>
                </a:extLst>
              </a:tr>
            </a:tbl>
          </a:graphicData>
        </a:graphic>
      </p:graphicFrame>
    </p:spTree>
    <p:extLst>
      <p:ext uri="{BB962C8B-B14F-4D97-AF65-F5344CB8AC3E}">
        <p14:creationId xmlns:p14="http://schemas.microsoft.com/office/powerpoint/2010/main" val="9859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a:xfrm>
            <a:off x="4151578" y="135467"/>
            <a:ext cx="2573868" cy="508000"/>
          </a:xfrm>
        </p:spPr>
        <p:txBody>
          <a:bodyPr>
            <a:noAutofit/>
          </a:bodyPr>
          <a:lstStyle/>
          <a:p>
            <a:pPr marL="0" marR="0" algn="ctr">
              <a:lnSpc>
                <a:spcPct val="107000"/>
              </a:lnSpc>
              <a:spcBef>
                <a:spcPts val="0"/>
              </a:spcBef>
              <a:spcAft>
                <a:spcPts val="800"/>
              </a:spcAft>
            </a:pPr>
            <a:r>
              <a:rPr lang="en-US" sz="1600" b="1"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TABLES AFTER 2NF</a:t>
            </a:r>
            <a:br>
              <a:rPr lang="en-US" sz="800" dirty="0">
                <a:effectLst/>
                <a:latin typeface="Calibri" panose="020F0502020204030204" pitchFamily="34" charset="0"/>
                <a:ea typeface="Malgun Gothic" panose="020B0503020000020004" pitchFamily="34" charset="-127"/>
                <a:cs typeface="Times New Roman" panose="02020603050405020304" pitchFamily="18" charset="0"/>
              </a:rPr>
            </a:br>
            <a:br>
              <a:rPr lang="en-US" sz="1400" dirty="0">
                <a:effectLst/>
                <a:latin typeface="Calibri" panose="020F0502020204030204" pitchFamily="34" charset="0"/>
                <a:ea typeface="Malgun Gothic" panose="020B0503020000020004" pitchFamily="34" charset="-127"/>
                <a:cs typeface="Times New Roman" panose="02020603050405020304" pitchFamily="18" charset="0"/>
              </a:rPr>
            </a:b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703339959"/>
              </p:ext>
            </p:extLst>
          </p:nvPr>
        </p:nvGraphicFramePr>
        <p:xfrm>
          <a:off x="2223911" y="530048"/>
          <a:ext cx="6807200" cy="787170"/>
        </p:xfrm>
        <a:graphic>
          <a:graphicData uri="http://schemas.openxmlformats.org/drawingml/2006/table">
            <a:tbl>
              <a:tblPr/>
              <a:tblGrid>
                <a:gridCol w="6807200">
                  <a:extLst>
                    <a:ext uri="{9D8B030D-6E8A-4147-A177-3AD203B41FA5}">
                      <a16:colId xmlns:a16="http://schemas.microsoft.com/office/drawing/2014/main" val="2748484988"/>
                    </a:ext>
                  </a:extLst>
                </a:gridCol>
              </a:tblGrid>
              <a:tr h="183179">
                <a:tc>
                  <a:txBody>
                    <a:bodyPr/>
                    <a:lstStyle/>
                    <a:p>
                      <a:pPr algn="ctr" fontAlgn="ctr"/>
                      <a:r>
                        <a:rPr lang="en-US" sz="1800" b="1" i="0" u="none" strike="noStrike" dirty="0">
                          <a:solidFill>
                            <a:srgbClr val="000000"/>
                          </a:solidFill>
                          <a:effectLst/>
                          <a:latin typeface="Calibri" panose="020F0502020204030204" pitchFamily="34" charset="0"/>
                        </a:rPr>
                        <a:t>Plans (Entity)                                           Plan Details (Entity)</a:t>
                      </a:r>
                    </a:p>
                  </a:txBody>
                  <a:tcPr marL="9525" marR="9525" marT="9525" marB="0" anchor="ctr">
                    <a:lnL>
                      <a:noFill/>
                    </a:lnL>
                    <a:lnR>
                      <a:noFill/>
                    </a:lnR>
                    <a:lnT>
                      <a:noFill/>
                    </a:lnT>
                    <a:lnB>
                      <a:noFill/>
                    </a:lnB>
                  </a:tcPr>
                </a:tc>
                <a:extLst>
                  <a:ext uri="{0D108BD9-81ED-4DB2-BD59-A6C34878D82A}">
                    <a16:rowId xmlns:a16="http://schemas.microsoft.com/office/drawing/2014/main" val="800754561"/>
                  </a:ext>
                </a:extLst>
              </a:tr>
              <a:tr h="161312">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163509">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sp>
        <p:nvSpPr>
          <p:cNvPr id="6" name="TextBox 5">
            <a:extLst>
              <a:ext uri="{FF2B5EF4-FFF2-40B4-BE49-F238E27FC236}">
                <a16:creationId xmlns:a16="http://schemas.microsoft.com/office/drawing/2014/main" id="{E37CE6C0-BEC8-403E-A329-A68F2F075161}"/>
              </a:ext>
            </a:extLst>
          </p:cNvPr>
          <p:cNvSpPr txBox="1"/>
          <p:nvPr/>
        </p:nvSpPr>
        <p:spPr>
          <a:xfrm>
            <a:off x="1803491" y="982968"/>
            <a:ext cx="7270042" cy="344069"/>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Calibri" panose="020F0502020204030204" pitchFamily="34" charset="0"/>
                <a:ea typeface="Malgun Gothic" panose="020B0503020000020004" pitchFamily="34" charset="-127"/>
                <a:cs typeface="Times New Roman" panose="02020603050405020304" pitchFamily="18" charset="0"/>
              </a:rPr>
              <a:t>The tables are already in 2NF. The table structures are shown here.</a:t>
            </a:r>
          </a:p>
        </p:txBody>
      </p:sp>
      <p:graphicFrame>
        <p:nvGraphicFramePr>
          <p:cNvPr id="3" name="Table 2">
            <a:extLst>
              <a:ext uri="{FF2B5EF4-FFF2-40B4-BE49-F238E27FC236}">
                <a16:creationId xmlns:a16="http://schemas.microsoft.com/office/drawing/2014/main" id="{11F5ECCC-F317-401C-9643-A411C8AB0495}"/>
              </a:ext>
            </a:extLst>
          </p:cNvPr>
          <p:cNvGraphicFramePr>
            <a:graphicFrameLocks noGrp="1"/>
          </p:cNvGraphicFramePr>
          <p:nvPr>
            <p:extLst>
              <p:ext uri="{D42A27DB-BD31-4B8C-83A1-F6EECF244321}">
                <p14:modId xmlns:p14="http://schemas.microsoft.com/office/powerpoint/2010/main" val="2075804555"/>
              </p:ext>
            </p:extLst>
          </p:nvPr>
        </p:nvGraphicFramePr>
        <p:xfrm>
          <a:off x="1803490" y="2043427"/>
          <a:ext cx="7498554" cy="3831604"/>
        </p:xfrm>
        <a:graphic>
          <a:graphicData uri="http://schemas.openxmlformats.org/drawingml/2006/table">
            <a:tbl>
              <a:tblPr/>
              <a:tblGrid>
                <a:gridCol w="3088782">
                  <a:extLst>
                    <a:ext uri="{9D8B030D-6E8A-4147-A177-3AD203B41FA5}">
                      <a16:colId xmlns:a16="http://schemas.microsoft.com/office/drawing/2014/main" val="655343317"/>
                    </a:ext>
                  </a:extLst>
                </a:gridCol>
                <a:gridCol w="1243283">
                  <a:extLst>
                    <a:ext uri="{9D8B030D-6E8A-4147-A177-3AD203B41FA5}">
                      <a16:colId xmlns:a16="http://schemas.microsoft.com/office/drawing/2014/main" val="808871905"/>
                    </a:ext>
                  </a:extLst>
                </a:gridCol>
                <a:gridCol w="3166489">
                  <a:extLst>
                    <a:ext uri="{9D8B030D-6E8A-4147-A177-3AD203B41FA5}">
                      <a16:colId xmlns:a16="http://schemas.microsoft.com/office/drawing/2014/main" val="3782356197"/>
                    </a:ext>
                  </a:extLst>
                </a:gridCol>
              </a:tblGrid>
              <a:tr h="530530">
                <a:tc>
                  <a:txBody>
                    <a:bodyPr/>
                    <a:lstStyle/>
                    <a:p>
                      <a:pPr algn="l" fontAlgn="ctr"/>
                      <a:r>
                        <a:rPr lang="en-US" sz="2000" b="1" i="0" u="none" strike="noStrike">
                          <a:solidFill>
                            <a:srgbClr val="000000"/>
                          </a:solidFill>
                          <a:effectLst/>
                          <a:latin typeface="Calibri" panose="020F0502020204030204" pitchFamily="34" charset="0"/>
                        </a:rPr>
                        <a:t>Plans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Plans Details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568244700"/>
                  </a:ext>
                </a:extLst>
              </a:tr>
              <a:tr h="471582">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8225913"/>
                  </a:ext>
                </a:extLst>
              </a:tr>
              <a:tr h="471582">
                <a:tc>
                  <a:txBody>
                    <a:bodyPr/>
                    <a:lstStyle/>
                    <a:p>
                      <a:pPr algn="l" fontAlgn="ctr"/>
                      <a:r>
                        <a:rPr lang="en-US" sz="2000" b="0" i="0" u="none" strike="noStrike">
                          <a:solidFill>
                            <a:srgbClr val="000000"/>
                          </a:solidFill>
                          <a:effectLst/>
                          <a:latin typeface="Calibri" panose="020F0502020204030204" pitchFamily="34" charset="0"/>
                        </a:rPr>
                        <a:t>Plan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2851547"/>
                  </a:ext>
                </a:extLst>
              </a:tr>
              <a:tr h="471582">
                <a:tc>
                  <a:txBody>
                    <a:bodyPr/>
                    <a:lstStyle/>
                    <a:p>
                      <a:pPr algn="l" fontAlgn="ctr"/>
                      <a:r>
                        <a:rPr lang="en-US" sz="2000" b="0" i="0" u="none" strike="noStrike">
                          <a:solidFill>
                            <a:srgbClr val="000000"/>
                          </a:solidFill>
                          <a:effectLst/>
                          <a:latin typeface="Calibri" panose="020F0502020204030204" pitchFamily="34" charset="0"/>
                        </a:rPr>
                        <a:t>Plan Fee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059966"/>
                  </a:ext>
                </a:extLst>
              </a:tr>
              <a:tr h="471582">
                <a:tc>
                  <a:txBody>
                    <a:bodyPr/>
                    <a:lstStyle/>
                    <a:p>
                      <a:pPr algn="l" fontAlgn="ctr"/>
                      <a:r>
                        <a:rPr lang="en-US" sz="20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Time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576843"/>
                  </a:ext>
                </a:extLst>
              </a:tr>
              <a:tr h="471582">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55294964"/>
                  </a:ext>
                </a:extLst>
              </a:tr>
              <a:tr h="471582">
                <a:tc>
                  <a:txBody>
                    <a:bodyPr/>
                    <a:lstStyle/>
                    <a:p>
                      <a:pPr algn="l"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08057132"/>
                  </a:ext>
                </a:extLst>
              </a:tr>
              <a:tr h="471582">
                <a:tc>
                  <a:txBody>
                    <a:bodyPr/>
                    <a:lstStyle/>
                    <a:p>
                      <a:pPr algn="l" fontAlgn="ctr"/>
                      <a:r>
                        <a:rPr lang="en-US" sz="20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005969442"/>
                  </a:ext>
                </a:extLst>
              </a:tr>
            </a:tbl>
          </a:graphicData>
        </a:graphic>
      </p:graphicFrame>
    </p:spTree>
    <p:extLst>
      <p:ext uri="{BB962C8B-B14F-4D97-AF65-F5344CB8AC3E}">
        <p14:creationId xmlns:p14="http://schemas.microsoft.com/office/powerpoint/2010/main" val="1560067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2455898389"/>
              </p:ext>
            </p:extLst>
          </p:nvPr>
        </p:nvGraphicFramePr>
        <p:xfrm>
          <a:off x="591206" y="0"/>
          <a:ext cx="11374821" cy="2707410"/>
        </p:xfrm>
        <a:graphic>
          <a:graphicData uri="http://schemas.openxmlformats.org/drawingml/2006/table">
            <a:tbl>
              <a:tblPr/>
              <a:tblGrid>
                <a:gridCol w="11374821">
                  <a:extLst>
                    <a:ext uri="{9D8B030D-6E8A-4147-A177-3AD203B41FA5}">
                      <a16:colId xmlns:a16="http://schemas.microsoft.com/office/drawing/2014/main" val="2748484988"/>
                    </a:ext>
                  </a:extLst>
                </a:gridCol>
              </a:tblGrid>
              <a:tr h="260099">
                <a:tc>
                  <a:txBody>
                    <a:bodyPr/>
                    <a:lstStyle/>
                    <a:p>
                      <a:r>
                        <a:rPr lang="en-US" sz="1800" kern="1200" dirty="0">
                          <a:solidFill>
                            <a:schemeClr val="tx1"/>
                          </a:solidFill>
                          <a:effectLst/>
                          <a:latin typeface="+mn-lt"/>
                          <a:ea typeface="+mn-ea"/>
                          <a:cs typeface="+mn-cs"/>
                        </a:rPr>
                        <a:t> </a:t>
                      </a:r>
                    </a:p>
                    <a:p>
                      <a:r>
                        <a:rPr lang="en-US" sz="1800" kern="1200" dirty="0">
                          <a:solidFill>
                            <a:schemeClr val="tx1"/>
                          </a:solidFill>
                          <a:effectLst/>
                          <a:latin typeface="+mn-lt"/>
                          <a:ea typeface="+mn-ea"/>
                          <a:cs typeface="+mn-cs"/>
                        </a:rPr>
                        <a:t>In the Payment table, the attribute payment mode depends on Payment Mode ID and not on payment ID. Therefore, for the tables to be in 3NF, we need to create another table, Payment Methods. Also, in the Feedback Table, the attribute Feedback Details depends on Feedback Type and not Reference Number. We need to create a separate table, Feedback Information. In addition, the attributes Cardholder’s Name and Credit Card Expiry Date depend on Credit Card Number and not on payment Mode. Therefore, we need to create another table, Credit Cards. The updated table structures are shown here. </a:t>
                      </a:r>
                    </a:p>
                    <a:p>
                      <a:pPr algn="ctr" fontAlgn="ctr"/>
                      <a:endParaRPr lang="en-US" sz="18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800754561"/>
                  </a:ext>
                </a:extLst>
              </a:tr>
              <a:tr h="95758">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97063">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sp>
        <p:nvSpPr>
          <p:cNvPr id="7" name="TextBox 6">
            <a:extLst>
              <a:ext uri="{FF2B5EF4-FFF2-40B4-BE49-F238E27FC236}">
                <a16:creationId xmlns:a16="http://schemas.microsoft.com/office/drawing/2014/main" id="{EB25D6AC-7152-48C7-BAB9-02CB629772DF}"/>
              </a:ext>
            </a:extLst>
          </p:cNvPr>
          <p:cNvSpPr txBox="1"/>
          <p:nvPr/>
        </p:nvSpPr>
        <p:spPr>
          <a:xfrm>
            <a:off x="2223911" y="-66279"/>
            <a:ext cx="6101644" cy="375552"/>
          </a:xfrm>
          <a:prstGeom prst="rect">
            <a:avLst/>
          </a:prstGeom>
          <a:noFill/>
        </p:spPr>
        <p:txBody>
          <a:bodyPr wrap="square">
            <a:spAutoFit/>
          </a:bodyPr>
          <a:lstStyle/>
          <a:p>
            <a:pPr marL="0" marR="0" algn="ctr">
              <a:lnSpc>
                <a:spcPct val="107000"/>
              </a:lnSpc>
              <a:spcBef>
                <a:spcPts val="0"/>
              </a:spcBef>
              <a:spcAft>
                <a:spcPts val="800"/>
              </a:spcAft>
            </a:pPr>
            <a:r>
              <a:rPr lang="en-US" b="1" dirty="0">
                <a:effectLst/>
                <a:latin typeface="Calibri" panose="020F0502020204030204" pitchFamily="34" charset="0"/>
                <a:ea typeface="Malgun Gothic" panose="020B0503020000020004" pitchFamily="34" charset="-127"/>
                <a:cs typeface="Times New Roman" panose="02020603050405020304" pitchFamily="18" charset="0"/>
              </a:rPr>
              <a:t>TABLES AFTER 3NF</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E290480B-B984-40CB-93E5-61909CC39041}"/>
              </a:ext>
            </a:extLst>
          </p:cNvPr>
          <p:cNvGraphicFramePr>
            <a:graphicFrameLocks noGrp="1"/>
          </p:cNvGraphicFramePr>
          <p:nvPr>
            <p:extLst>
              <p:ext uri="{D42A27DB-BD31-4B8C-83A1-F6EECF244321}">
                <p14:modId xmlns:p14="http://schemas.microsoft.com/office/powerpoint/2010/main" val="3030082846"/>
              </p:ext>
            </p:extLst>
          </p:nvPr>
        </p:nvGraphicFramePr>
        <p:xfrm>
          <a:off x="722227" y="2151994"/>
          <a:ext cx="8512084" cy="4524699"/>
        </p:xfrm>
        <a:graphic>
          <a:graphicData uri="http://schemas.openxmlformats.org/drawingml/2006/table">
            <a:tbl>
              <a:tblPr/>
              <a:tblGrid>
                <a:gridCol w="2311702">
                  <a:extLst>
                    <a:ext uri="{9D8B030D-6E8A-4147-A177-3AD203B41FA5}">
                      <a16:colId xmlns:a16="http://schemas.microsoft.com/office/drawing/2014/main" val="3260768636"/>
                    </a:ext>
                  </a:extLst>
                </a:gridCol>
                <a:gridCol w="860169">
                  <a:extLst>
                    <a:ext uri="{9D8B030D-6E8A-4147-A177-3AD203B41FA5}">
                      <a16:colId xmlns:a16="http://schemas.microsoft.com/office/drawing/2014/main" val="3090514024"/>
                    </a:ext>
                  </a:extLst>
                </a:gridCol>
                <a:gridCol w="2311702">
                  <a:extLst>
                    <a:ext uri="{9D8B030D-6E8A-4147-A177-3AD203B41FA5}">
                      <a16:colId xmlns:a16="http://schemas.microsoft.com/office/drawing/2014/main" val="3621967681"/>
                    </a:ext>
                  </a:extLst>
                </a:gridCol>
                <a:gridCol w="860169">
                  <a:extLst>
                    <a:ext uri="{9D8B030D-6E8A-4147-A177-3AD203B41FA5}">
                      <a16:colId xmlns:a16="http://schemas.microsoft.com/office/drawing/2014/main" val="745211740"/>
                    </a:ext>
                  </a:extLst>
                </a:gridCol>
                <a:gridCol w="2168342">
                  <a:extLst>
                    <a:ext uri="{9D8B030D-6E8A-4147-A177-3AD203B41FA5}">
                      <a16:colId xmlns:a16="http://schemas.microsoft.com/office/drawing/2014/main" val="4149092801"/>
                    </a:ext>
                  </a:extLst>
                </a:gridCol>
              </a:tblGrid>
              <a:tr h="419818">
                <a:tc>
                  <a:txBody>
                    <a:bodyPr/>
                    <a:lstStyle/>
                    <a:p>
                      <a:pPr algn="l" fontAlgn="ctr"/>
                      <a:r>
                        <a:rPr lang="en-US" sz="1600" b="1" i="0" u="none" strike="noStrike">
                          <a:solidFill>
                            <a:srgbClr val="000000"/>
                          </a:solidFill>
                          <a:effectLst/>
                          <a:latin typeface="Calibri" panose="020F0502020204030204" pitchFamily="34" charset="0"/>
                        </a:rPr>
                        <a:t>Members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1" i="0" u="none" strike="noStrike">
                          <a:solidFill>
                            <a:srgbClr val="000000"/>
                          </a:solidFill>
                          <a:effectLst/>
                          <a:latin typeface="Calibri" panose="020F0502020204030204" pitchFamily="34" charset="0"/>
                        </a:rPr>
                        <a:t>Facility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1" i="0" u="none" strike="noStrike" dirty="0">
                          <a:solidFill>
                            <a:srgbClr val="000000"/>
                          </a:solidFill>
                          <a:effectLst/>
                          <a:latin typeface="Calibri" panose="020F0502020204030204" pitchFamily="34" charset="0"/>
                        </a:rPr>
                        <a:t>Staff</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383444983"/>
                  </a:ext>
                </a:extLst>
              </a:tr>
              <a:tr h="373171">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441626"/>
                  </a:ext>
                </a:extLst>
              </a:tr>
              <a:tr h="373171">
                <a:tc>
                  <a:txBody>
                    <a:bodyPr/>
                    <a:lstStyle/>
                    <a:p>
                      <a:pPr algn="l" fontAlgn="ctr"/>
                      <a:r>
                        <a:rPr lang="en-US" sz="16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341047"/>
                  </a:ext>
                </a:extLst>
              </a:tr>
              <a:tr h="373171">
                <a:tc>
                  <a:txBody>
                    <a:bodyPr/>
                    <a:lstStyle/>
                    <a:p>
                      <a:pPr algn="l" fontAlgn="ctr"/>
                      <a:r>
                        <a:rPr lang="en-US" sz="16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Capacity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000534"/>
                  </a:ext>
                </a:extLst>
              </a:tr>
              <a:tr h="373171">
                <a:tc>
                  <a:txBody>
                    <a:bodyPr/>
                    <a:lstStyle/>
                    <a:p>
                      <a:pPr algn="l" fontAlgn="ctr"/>
                      <a:r>
                        <a:rPr lang="en-US" sz="16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891195"/>
                  </a:ext>
                </a:extLst>
              </a:tr>
              <a:tr h="373171">
                <a:tc>
                  <a:txBody>
                    <a:bodyPr/>
                    <a:lstStyle/>
                    <a:p>
                      <a:pPr algn="l" fontAlgn="ctr"/>
                      <a:r>
                        <a:rPr lang="en-US" sz="16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392300"/>
                  </a:ext>
                </a:extLst>
              </a:tr>
              <a:tr h="373171">
                <a:tc>
                  <a:txBody>
                    <a:bodyPr/>
                    <a:lstStyle/>
                    <a:p>
                      <a:pPr algn="l" fontAlgn="ctr"/>
                      <a:r>
                        <a:rPr lang="en-US" sz="16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Title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2618213"/>
                  </a:ext>
                </a:extLst>
              </a:tr>
              <a:tr h="373171">
                <a:tc>
                  <a:txBody>
                    <a:bodyPr/>
                    <a:lstStyle/>
                    <a:p>
                      <a:pPr algn="l" fontAlgn="ctr"/>
                      <a:r>
                        <a:rPr lang="en-US" sz="16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3240014"/>
                  </a:ext>
                </a:extLst>
              </a:tr>
              <a:tr h="373171">
                <a:tc>
                  <a:txBody>
                    <a:bodyPr/>
                    <a:lstStyle/>
                    <a:p>
                      <a:pPr algn="l" fontAlgn="ctr"/>
                      <a:r>
                        <a:rPr lang="en-US" sz="16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651374"/>
                  </a:ext>
                </a:extLst>
              </a:tr>
              <a:tr h="373171">
                <a:tc>
                  <a:txBody>
                    <a:bodyPr/>
                    <a:lstStyle/>
                    <a:p>
                      <a:pPr algn="l" fontAlgn="ctr"/>
                      <a:r>
                        <a:rPr lang="en-US" sz="16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612738"/>
                  </a:ext>
                </a:extLst>
              </a:tr>
              <a:tr h="373171">
                <a:tc>
                  <a:txBody>
                    <a:bodyPr/>
                    <a:lstStyle/>
                    <a:p>
                      <a:pPr algn="l" fontAlgn="ctr"/>
                      <a:r>
                        <a:rPr lang="en-US" sz="16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57010212"/>
                  </a:ext>
                </a:extLst>
              </a:tr>
              <a:tr h="373171">
                <a:tc>
                  <a:txBody>
                    <a:bodyPr/>
                    <a:lstStyle/>
                    <a:p>
                      <a:pPr algn="l" fontAlgn="ctr"/>
                      <a:r>
                        <a:rPr lang="en-US" sz="16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66546704"/>
                  </a:ext>
                </a:extLst>
              </a:tr>
            </a:tbl>
          </a:graphicData>
        </a:graphic>
      </p:graphicFrame>
    </p:spTree>
    <p:extLst>
      <p:ext uri="{BB962C8B-B14F-4D97-AF65-F5344CB8AC3E}">
        <p14:creationId xmlns:p14="http://schemas.microsoft.com/office/powerpoint/2010/main" val="36383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3231422186"/>
              </p:ext>
            </p:extLst>
          </p:nvPr>
        </p:nvGraphicFramePr>
        <p:xfrm>
          <a:off x="2223911" y="530049"/>
          <a:ext cx="6807200" cy="787170"/>
        </p:xfrm>
        <a:graphic>
          <a:graphicData uri="http://schemas.openxmlformats.org/drawingml/2006/table">
            <a:tbl>
              <a:tblPr/>
              <a:tblGrid>
                <a:gridCol w="6807200">
                  <a:extLst>
                    <a:ext uri="{9D8B030D-6E8A-4147-A177-3AD203B41FA5}">
                      <a16:colId xmlns:a16="http://schemas.microsoft.com/office/drawing/2014/main" val="2748484988"/>
                    </a:ext>
                  </a:extLst>
                </a:gridCol>
              </a:tblGrid>
              <a:tr h="260099">
                <a:tc>
                  <a:txBody>
                    <a:bodyPr/>
                    <a:lstStyle/>
                    <a:p>
                      <a:pPr algn="ctr" fontAlgn="ct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Plans ( Entity)                    Bookings(Entity)           Plan Details (Entity)</a:t>
                      </a:r>
                      <a:endParaRPr lang="en-US" sz="18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800754561"/>
                  </a:ext>
                </a:extLst>
              </a:tr>
              <a:tr h="95758">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97063">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sp>
        <p:nvSpPr>
          <p:cNvPr id="7" name="TextBox 6">
            <a:extLst>
              <a:ext uri="{FF2B5EF4-FFF2-40B4-BE49-F238E27FC236}">
                <a16:creationId xmlns:a16="http://schemas.microsoft.com/office/drawing/2014/main" id="{EB25D6AC-7152-48C7-BAB9-02CB629772DF}"/>
              </a:ext>
            </a:extLst>
          </p:cNvPr>
          <p:cNvSpPr txBox="1"/>
          <p:nvPr/>
        </p:nvSpPr>
        <p:spPr>
          <a:xfrm>
            <a:off x="2223911" y="-42631"/>
            <a:ext cx="6101644" cy="375552"/>
          </a:xfrm>
          <a:prstGeom prst="rect">
            <a:avLst/>
          </a:prstGeom>
          <a:noFill/>
        </p:spPr>
        <p:txBody>
          <a:bodyPr wrap="square">
            <a:spAutoFit/>
          </a:bodyPr>
          <a:lstStyle/>
          <a:p>
            <a:pPr marL="0" marR="0" algn="ctr">
              <a:lnSpc>
                <a:spcPct val="107000"/>
              </a:lnSpc>
              <a:spcBef>
                <a:spcPts val="0"/>
              </a:spcBef>
              <a:spcAft>
                <a:spcPts val="800"/>
              </a:spcAft>
            </a:pPr>
            <a:r>
              <a:rPr lang="en-US" b="1" dirty="0">
                <a:effectLst/>
                <a:latin typeface="Calibri" panose="020F0502020204030204" pitchFamily="34" charset="0"/>
                <a:ea typeface="Malgun Gothic" panose="020B0503020000020004" pitchFamily="34" charset="-127"/>
                <a:cs typeface="Times New Roman" panose="02020603050405020304" pitchFamily="18" charset="0"/>
              </a:rPr>
              <a:t>TABLES AFTER 3NF</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8662445-342C-4233-8CFD-BD35A942B748}"/>
              </a:ext>
            </a:extLst>
          </p:cNvPr>
          <p:cNvGraphicFramePr>
            <a:graphicFrameLocks noGrp="1"/>
          </p:cNvGraphicFramePr>
          <p:nvPr>
            <p:extLst>
              <p:ext uri="{D42A27DB-BD31-4B8C-83A1-F6EECF244321}">
                <p14:modId xmlns:p14="http://schemas.microsoft.com/office/powerpoint/2010/main" val="2268402332"/>
              </p:ext>
            </p:extLst>
          </p:nvPr>
        </p:nvGraphicFramePr>
        <p:xfrm>
          <a:off x="1083733" y="1967266"/>
          <a:ext cx="8266728" cy="3907764"/>
        </p:xfrm>
        <a:graphic>
          <a:graphicData uri="http://schemas.openxmlformats.org/drawingml/2006/table">
            <a:tbl>
              <a:tblPr/>
              <a:tblGrid>
                <a:gridCol w="2134471">
                  <a:extLst>
                    <a:ext uri="{9D8B030D-6E8A-4147-A177-3AD203B41FA5}">
                      <a16:colId xmlns:a16="http://schemas.microsoft.com/office/drawing/2014/main" val="452584149"/>
                    </a:ext>
                  </a:extLst>
                </a:gridCol>
                <a:gridCol w="872789">
                  <a:extLst>
                    <a:ext uri="{9D8B030D-6E8A-4147-A177-3AD203B41FA5}">
                      <a16:colId xmlns:a16="http://schemas.microsoft.com/office/drawing/2014/main" val="2485379129"/>
                    </a:ext>
                  </a:extLst>
                </a:gridCol>
                <a:gridCol w="2163793">
                  <a:extLst>
                    <a:ext uri="{9D8B030D-6E8A-4147-A177-3AD203B41FA5}">
                      <a16:colId xmlns:a16="http://schemas.microsoft.com/office/drawing/2014/main" val="1453344162"/>
                    </a:ext>
                  </a:extLst>
                </a:gridCol>
                <a:gridCol w="872789">
                  <a:extLst>
                    <a:ext uri="{9D8B030D-6E8A-4147-A177-3AD203B41FA5}">
                      <a16:colId xmlns:a16="http://schemas.microsoft.com/office/drawing/2014/main" val="3717973650"/>
                    </a:ext>
                  </a:extLst>
                </a:gridCol>
                <a:gridCol w="2222886">
                  <a:extLst>
                    <a:ext uri="{9D8B030D-6E8A-4147-A177-3AD203B41FA5}">
                      <a16:colId xmlns:a16="http://schemas.microsoft.com/office/drawing/2014/main" val="3591717977"/>
                    </a:ext>
                  </a:extLst>
                </a:gridCol>
              </a:tblGrid>
              <a:tr h="481780">
                <a:tc>
                  <a:txBody>
                    <a:bodyPr/>
                    <a:lstStyle/>
                    <a:p>
                      <a:pPr algn="l" fontAlgn="ctr"/>
                      <a:r>
                        <a:rPr lang="en-US" sz="2000" b="1" i="0" u="none" strike="noStrike">
                          <a:solidFill>
                            <a:srgbClr val="000000"/>
                          </a:solidFill>
                          <a:effectLst/>
                          <a:latin typeface="Calibri" panose="020F0502020204030204" pitchFamily="34" charset="0"/>
                        </a:rPr>
                        <a:t>Plans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Bookings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Plans Details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16085468"/>
                  </a:ext>
                </a:extLst>
              </a:tr>
              <a:tr h="428248">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12014"/>
                  </a:ext>
                </a:extLst>
              </a:tr>
              <a:tr h="428248">
                <a:tc>
                  <a:txBody>
                    <a:bodyPr/>
                    <a:lstStyle/>
                    <a:p>
                      <a:pPr algn="l" fontAlgn="ctr"/>
                      <a:r>
                        <a:rPr lang="en-US" sz="2000" b="0" i="0" u="none" strike="noStrike">
                          <a:solidFill>
                            <a:srgbClr val="000000"/>
                          </a:solidFill>
                          <a:effectLst/>
                          <a:latin typeface="Calibri" panose="020F0502020204030204" pitchFamily="34" charset="0"/>
                        </a:rPr>
                        <a:t>Plan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Booking Status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693912"/>
                  </a:ext>
                </a:extLst>
              </a:tr>
              <a:tr h="428248">
                <a:tc>
                  <a:txBody>
                    <a:bodyPr/>
                    <a:lstStyle/>
                    <a:p>
                      <a:pPr algn="l" fontAlgn="ctr"/>
                      <a:r>
                        <a:rPr lang="en-US" sz="2000" b="0" i="0" u="none" strike="noStrike">
                          <a:solidFill>
                            <a:srgbClr val="000000"/>
                          </a:solidFill>
                          <a:effectLst/>
                          <a:latin typeface="Calibri" panose="020F0502020204030204" pitchFamily="34" charset="0"/>
                        </a:rPr>
                        <a:t>Plan Fee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374466"/>
                  </a:ext>
                </a:extLst>
              </a:tr>
              <a:tr h="428248">
                <a:tc>
                  <a:txBody>
                    <a:bodyPr/>
                    <a:lstStyle/>
                    <a:p>
                      <a:pPr algn="l" fontAlgn="ctr"/>
                      <a:r>
                        <a:rPr lang="en-US" sz="20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Time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6395867"/>
                  </a:ext>
                </a:extLst>
              </a:tr>
              <a:tr h="428248">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5351454"/>
                  </a:ext>
                </a:extLst>
              </a:tr>
              <a:tr h="428248">
                <a:tc>
                  <a:txBody>
                    <a:bodyPr/>
                    <a:lstStyle/>
                    <a:p>
                      <a:pPr algn="l"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273806580"/>
                  </a:ext>
                </a:extLst>
              </a:tr>
              <a:tr h="428248">
                <a:tc>
                  <a:txBody>
                    <a:bodyPr/>
                    <a:lstStyle/>
                    <a:p>
                      <a:pPr algn="l" fontAlgn="ctr"/>
                      <a:r>
                        <a:rPr lang="en-US" sz="20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188584242"/>
                  </a:ext>
                </a:extLst>
              </a:tr>
              <a:tr h="428248">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8828900"/>
                  </a:ext>
                </a:extLst>
              </a:tr>
            </a:tbl>
          </a:graphicData>
        </a:graphic>
      </p:graphicFrame>
    </p:spTree>
    <p:extLst>
      <p:ext uri="{BB962C8B-B14F-4D97-AF65-F5344CB8AC3E}">
        <p14:creationId xmlns:p14="http://schemas.microsoft.com/office/powerpoint/2010/main" val="3371301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2327143145"/>
              </p:ext>
            </p:extLst>
          </p:nvPr>
        </p:nvGraphicFramePr>
        <p:xfrm>
          <a:off x="994568" y="530049"/>
          <a:ext cx="9312187" cy="787170"/>
        </p:xfrm>
        <a:graphic>
          <a:graphicData uri="http://schemas.openxmlformats.org/drawingml/2006/table">
            <a:tbl>
              <a:tblPr/>
              <a:tblGrid>
                <a:gridCol w="9312187">
                  <a:extLst>
                    <a:ext uri="{9D8B030D-6E8A-4147-A177-3AD203B41FA5}">
                      <a16:colId xmlns:a16="http://schemas.microsoft.com/office/drawing/2014/main" val="2748484988"/>
                    </a:ext>
                  </a:extLst>
                </a:gridCol>
              </a:tblGrid>
              <a:tr h="260099">
                <a:tc>
                  <a:txBody>
                    <a:bodyPr/>
                    <a:lstStyle/>
                    <a:p>
                      <a:pPr algn="ctr" fontAlgn="ct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Plans (Entity)              Payment Methods (Entity)      Credit Cards (Entity)</a:t>
                      </a:r>
                      <a:endParaRPr lang="en-US" sz="18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800754561"/>
                  </a:ext>
                </a:extLst>
              </a:tr>
              <a:tr h="95758">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97063">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sp>
        <p:nvSpPr>
          <p:cNvPr id="7" name="TextBox 6">
            <a:extLst>
              <a:ext uri="{FF2B5EF4-FFF2-40B4-BE49-F238E27FC236}">
                <a16:creationId xmlns:a16="http://schemas.microsoft.com/office/drawing/2014/main" id="{EB25D6AC-7152-48C7-BAB9-02CB629772DF}"/>
              </a:ext>
            </a:extLst>
          </p:cNvPr>
          <p:cNvSpPr txBox="1"/>
          <p:nvPr/>
        </p:nvSpPr>
        <p:spPr>
          <a:xfrm>
            <a:off x="2223911" y="-42631"/>
            <a:ext cx="6101644" cy="375552"/>
          </a:xfrm>
          <a:prstGeom prst="rect">
            <a:avLst/>
          </a:prstGeom>
          <a:noFill/>
        </p:spPr>
        <p:txBody>
          <a:bodyPr wrap="square">
            <a:spAutoFit/>
          </a:bodyPr>
          <a:lstStyle/>
          <a:p>
            <a:pPr marL="0" marR="0" algn="ctr">
              <a:lnSpc>
                <a:spcPct val="107000"/>
              </a:lnSpc>
              <a:spcBef>
                <a:spcPts val="0"/>
              </a:spcBef>
              <a:spcAft>
                <a:spcPts val="800"/>
              </a:spcAft>
            </a:pPr>
            <a:r>
              <a:rPr lang="en-US" b="1" dirty="0">
                <a:effectLst/>
                <a:latin typeface="Calibri" panose="020F0502020204030204" pitchFamily="34" charset="0"/>
                <a:ea typeface="Malgun Gothic" panose="020B0503020000020004" pitchFamily="34" charset="-127"/>
                <a:cs typeface="Times New Roman" panose="02020603050405020304" pitchFamily="18" charset="0"/>
              </a:rPr>
              <a:t>TABLES AFTER 3NF</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761497F-5256-410B-A6CB-B6339D64DA7B}"/>
              </a:ext>
            </a:extLst>
          </p:cNvPr>
          <p:cNvGraphicFramePr>
            <a:graphicFrameLocks noGrp="1"/>
          </p:cNvGraphicFramePr>
          <p:nvPr>
            <p:extLst>
              <p:ext uri="{D42A27DB-BD31-4B8C-83A1-F6EECF244321}">
                <p14:modId xmlns:p14="http://schemas.microsoft.com/office/powerpoint/2010/main" val="3728117180"/>
              </p:ext>
            </p:extLst>
          </p:nvPr>
        </p:nvGraphicFramePr>
        <p:xfrm>
          <a:off x="994569" y="1907822"/>
          <a:ext cx="8567120" cy="3584136"/>
        </p:xfrm>
        <a:graphic>
          <a:graphicData uri="http://schemas.openxmlformats.org/drawingml/2006/table">
            <a:tbl>
              <a:tblPr/>
              <a:tblGrid>
                <a:gridCol w="2488220">
                  <a:extLst>
                    <a:ext uri="{9D8B030D-6E8A-4147-A177-3AD203B41FA5}">
                      <a16:colId xmlns:a16="http://schemas.microsoft.com/office/drawing/2014/main" val="1827931306"/>
                    </a:ext>
                  </a:extLst>
                </a:gridCol>
                <a:gridCol w="655333">
                  <a:extLst>
                    <a:ext uri="{9D8B030D-6E8A-4147-A177-3AD203B41FA5}">
                      <a16:colId xmlns:a16="http://schemas.microsoft.com/office/drawing/2014/main" val="142942213"/>
                    </a:ext>
                  </a:extLst>
                </a:gridCol>
                <a:gridCol w="2280014">
                  <a:extLst>
                    <a:ext uri="{9D8B030D-6E8A-4147-A177-3AD203B41FA5}">
                      <a16:colId xmlns:a16="http://schemas.microsoft.com/office/drawing/2014/main" val="1050320034"/>
                    </a:ext>
                  </a:extLst>
                </a:gridCol>
                <a:gridCol w="668464">
                  <a:extLst>
                    <a:ext uri="{9D8B030D-6E8A-4147-A177-3AD203B41FA5}">
                      <a16:colId xmlns:a16="http://schemas.microsoft.com/office/drawing/2014/main" val="2792533755"/>
                    </a:ext>
                  </a:extLst>
                </a:gridCol>
                <a:gridCol w="2475089">
                  <a:extLst>
                    <a:ext uri="{9D8B030D-6E8A-4147-A177-3AD203B41FA5}">
                      <a16:colId xmlns:a16="http://schemas.microsoft.com/office/drawing/2014/main" val="1671039933"/>
                    </a:ext>
                  </a:extLst>
                </a:gridCol>
              </a:tblGrid>
              <a:tr h="441880">
                <a:tc>
                  <a:txBody>
                    <a:bodyPr/>
                    <a:lstStyle/>
                    <a:p>
                      <a:pPr algn="l" fontAlgn="ctr"/>
                      <a:r>
                        <a:rPr lang="en-US" sz="2000" b="1" i="0" u="none" strike="noStrike" dirty="0">
                          <a:solidFill>
                            <a:srgbClr val="000000"/>
                          </a:solidFill>
                          <a:effectLst/>
                          <a:latin typeface="Calibri" panose="020F0502020204030204" pitchFamily="34" charset="0"/>
                        </a:rPr>
                        <a:t>Payments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dirty="0">
                          <a:solidFill>
                            <a:srgbClr val="000000"/>
                          </a:solidFill>
                          <a:effectLst/>
                          <a:latin typeface="Calibri" panose="020F0502020204030204" pitchFamily="34" charset="0"/>
                        </a:rPr>
                        <a:t>Payment Methods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dirty="0">
                          <a:solidFill>
                            <a:srgbClr val="000000"/>
                          </a:solidFill>
                          <a:effectLst/>
                          <a:latin typeface="Calibri" panose="020F0502020204030204" pitchFamily="34" charset="0"/>
                        </a:rPr>
                        <a:t>Credit Cards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43389298"/>
                  </a:ext>
                </a:extLst>
              </a:tr>
              <a:tr h="392782">
                <a:tc>
                  <a:txBody>
                    <a:bodyPr/>
                    <a:lstStyle/>
                    <a:p>
                      <a:pPr algn="l" fontAlgn="ctr"/>
                      <a:r>
                        <a:rPr lang="en-US" sz="20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dirty="0">
                          <a:solidFill>
                            <a:srgbClr val="000000"/>
                          </a:solidFill>
                          <a:effectLst/>
                          <a:latin typeface="Calibri" panose="020F0502020204030204" pitchFamily="34" charset="0"/>
                        </a:rPr>
                        <a:t>Payment Mode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dirty="0">
                          <a:solidFill>
                            <a:srgbClr val="000000"/>
                          </a:solidFill>
                          <a:effectLst/>
                          <a:latin typeface="Calibri" panose="020F0502020204030204" pitchFamily="34" charset="0"/>
                        </a:rPr>
                        <a:t>Credit Card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596679"/>
                  </a:ext>
                </a:extLst>
              </a:tr>
              <a:tr h="392782">
                <a:tc>
                  <a:txBody>
                    <a:bodyPr/>
                    <a:lstStyle/>
                    <a:p>
                      <a:pPr algn="l" fontAlgn="ctr"/>
                      <a:r>
                        <a:rPr lang="en-US" sz="2000" b="0" i="0" u="none" strike="noStrike">
                          <a:solidFill>
                            <a:srgbClr val="000000"/>
                          </a:solidFill>
                          <a:effectLst/>
                          <a:latin typeface="Calibri" panose="020F0502020204030204" pitchFamily="34" charset="0"/>
                        </a:rPr>
                        <a:t>Payment Amount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dirty="0">
                          <a:solidFill>
                            <a:srgbClr val="000000"/>
                          </a:solidFill>
                          <a:effectLst/>
                          <a:latin typeface="Calibri" panose="020F0502020204030204" pitchFamily="34" charset="0"/>
                        </a:rPr>
                        <a:t>Payment Mode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dirty="0">
                          <a:solidFill>
                            <a:srgbClr val="000000"/>
                          </a:solidFill>
                          <a:effectLst/>
                          <a:latin typeface="Calibri" panose="020F0502020204030204" pitchFamily="34" charset="0"/>
                        </a:rPr>
                        <a:t>Card Holder’s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487560"/>
                  </a:ext>
                </a:extLst>
              </a:tr>
              <a:tr h="392782">
                <a:tc>
                  <a:txBody>
                    <a:bodyPr/>
                    <a:lstStyle/>
                    <a:p>
                      <a:pPr algn="l" fontAlgn="ctr"/>
                      <a:r>
                        <a:rPr lang="en-US" sz="2000" b="0" i="0" u="none" strike="noStrike">
                          <a:solidFill>
                            <a:srgbClr val="000000"/>
                          </a:solidFill>
                          <a:effectLst/>
                          <a:latin typeface="Calibri" panose="020F0502020204030204" pitchFamily="34" charset="0"/>
                        </a:rPr>
                        <a:t>Payment Mode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dirty="0">
                          <a:solidFill>
                            <a:srgbClr val="000000"/>
                          </a:solidFill>
                          <a:effectLst/>
                          <a:latin typeface="Calibri" panose="020F0502020204030204" pitchFamily="34" charset="0"/>
                        </a:rPr>
                        <a:t>Credit Card Expiry 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205713"/>
                  </a:ext>
                </a:extLst>
              </a:tr>
              <a:tr h="392782">
                <a:tc>
                  <a:txBody>
                    <a:bodyPr/>
                    <a:lstStyle/>
                    <a:p>
                      <a:pPr algn="l" fontAlgn="ctr"/>
                      <a:r>
                        <a:rPr lang="en-US" sz="2000" b="0" i="0" u="none" strike="noStrike">
                          <a:solidFill>
                            <a:srgbClr val="000000"/>
                          </a:solidFill>
                          <a:effectLst/>
                          <a:latin typeface="Calibri" panose="020F0502020204030204" pitchFamily="34" charset="0"/>
                        </a:rPr>
                        <a:t>Payment 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32454053"/>
                  </a:ext>
                </a:extLst>
              </a:tr>
              <a:tr h="392782">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91699139"/>
                  </a:ext>
                </a:extLst>
              </a:tr>
              <a:tr h="392782">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02569628"/>
                  </a:ext>
                </a:extLst>
              </a:tr>
              <a:tr h="392782">
                <a:tc>
                  <a:txBody>
                    <a:bodyPr/>
                    <a:lstStyle/>
                    <a:p>
                      <a:pPr algn="l" fontAlgn="ctr"/>
                      <a:r>
                        <a:rPr lang="en-US" sz="20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40986551"/>
                  </a:ext>
                </a:extLst>
              </a:tr>
              <a:tr h="392782">
                <a:tc>
                  <a:txBody>
                    <a:bodyPr/>
                    <a:lstStyle/>
                    <a:p>
                      <a:pPr algn="l" fontAlgn="ctr"/>
                      <a:r>
                        <a:rPr lang="en-US" sz="2000" b="0" i="0" u="none" strike="noStrike">
                          <a:solidFill>
                            <a:srgbClr val="000000"/>
                          </a:solidFill>
                          <a:effectLst/>
                          <a:latin typeface="Calibri" panose="020F0502020204030204" pitchFamily="34" charset="0"/>
                        </a:rPr>
                        <a:t>Credit Card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69341699"/>
                  </a:ext>
                </a:extLst>
              </a:tr>
            </a:tbl>
          </a:graphicData>
        </a:graphic>
      </p:graphicFrame>
    </p:spTree>
    <p:extLst>
      <p:ext uri="{BB962C8B-B14F-4D97-AF65-F5344CB8AC3E}">
        <p14:creationId xmlns:p14="http://schemas.microsoft.com/office/powerpoint/2010/main" val="106415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8709637-278E-48C4-A0C6-62C30B715713}"/>
              </a:ext>
            </a:extLst>
          </p:cNvPr>
          <p:cNvGraphicFramePr>
            <a:graphicFrameLocks noGrp="1"/>
          </p:cNvGraphicFramePr>
          <p:nvPr>
            <p:ph idx="1"/>
            <p:extLst>
              <p:ext uri="{D42A27DB-BD31-4B8C-83A1-F6EECF244321}">
                <p14:modId xmlns:p14="http://schemas.microsoft.com/office/powerpoint/2010/main" val="3817154510"/>
              </p:ext>
            </p:extLst>
          </p:nvPr>
        </p:nvGraphicFramePr>
        <p:xfrm>
          <a:off x="2223911" y="530049"/>
          <a:ext cx="6807200" cy="787170"/>
        </p:xfrm>
        <a:graphic>
          <a:graphicData uri="http://schemas.openxmlformats.org/drawingml/2006/table">
            <a:tbl>
              <a:tblPr/>
              <a:tblGrid>
                <a:gridCol w="6807200">
                  <a:extLst>
                    <a:ext uri="{9D8B030D-6E8A-4147-A177-3AD203B41FA5}">
                      <a16:colId xmlns:a16="http://schemas.microsoft.com/office/drawing/2014/main" val="2748484988"/>
                    </a:ext>
                  </a:extLst>
                </a:gridCol>
              </a:tblGrid>
              <a:tr h="260099">
                <a:tc>
                  <a:txBody>
                    <a:bodyPr/>
                    <a:lstStyle/>
                    <a:p>
                      <a:pPr algn="ctr" fontAlgn="ct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Feedbacks (Entity)     Feedback Info(Entity)</a:t>
                      </a:r>
                      <a:endParaRPr lang="en-US" sz="18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800754561"/>
                  </a:ext>
                </a:extLst>
              </a:tr>
              <a:tr h="95758">
                <a:tc>
                  <a:txBody>
                    <a:bodyPr/>
                    <a:lstStyle/>
                    <a:p>
                      <a:pPr algn="ctr" rtl="0" fontAlgn="ctr"/>
                      <a:endParaRPr lang="en-US" sz="1600" b="0" i="0" u="none" strike="noStrike" dirty="0">
                        <a:solidFill>
                          <a:srgbClr val="90C226"/>
                        </a:solidFill>
                        <a:effectLst/>
                        <a:latin typeface="Wingdings 3" panose="05040102010807070707" pitchFamily="18" charset="2"/>
                      </a:endParaRPr>
                    </a:p>
                  </a:txBody>
                  <a:tcPr marL="6120" marR="6120" marT="6120" marB="0" anchor="ctr">
                    <a:lnL>
                      <a:noFill/>
                    </a:lnL>
                    <a:lnR>
                      <a:noFill/>
                    </a:lnR>
                    <a:lnT>
                      <a:noFill/>
                    </a:lnT>
                    <a:lnB>
                      <a:noFill/>
                    </a:lnB>
                  </a:tcPr>
                </a:tc>
                <a:extLst>
                  <a:ext uri="{0D108BD9-81ED-4DB2-BD59-A6C34878D82A}">
                    <a16:rowId xmlns:a16="http://schemas.microsoft.com/office/drawing/2014/main" val="3461553679"/>
                  </a:ext>
                </a:extLst>
              </a:tr>
              <a:tr h="97063">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943447930"/>
                  </a:ext>
                </a:extLst>
              </a:tr>
            </a:tbl>
          </a:graphicData>
        </a:graphic>
      </p:graphicFrame>
      <p:sp>
        <p:nvSpPr>
          <p:cNvPr id="7" name="TextBox 6">
            <a:extLst>
              <a:ext uri="{FF2B5EF4-FFF2-40B4-BE49-F238E27FC236}">
                <a16:creationId xmlns:a16="http://schemas.microsoft.com/office/drawing/2014/main" id="{EB25D6AC-7152-48C7-BAB9-02CB629772DF}"/>
              </a:ext>
            </a:extLst>
          </p:cNvPr>
          <p:cNvSpPr txBox="1"/>
          <p:nvPr/>
        </p:nvSpPr>
        <p:spPr>
          <a:xfrm>
            <a:off x="2223911" y="-42631"/>
            <a:ext cx="6101644" cy="375552"/>
          </a:xfrm>
          <a:prstGeom prst="rect">
            <a:avLst/>
          </a:prstGeom>
          <a:noFill/>
        </p:spPr>
        <p:txBody>
          <a:bodyPr wrap="square">
            <a:spAutoFit/>
          </a:bodyPr>
          <a:lstStyle/>
          <a:p>
            <a:pPr marL="0" marR="0" algn="ctr">
              <a:lnSpc>
                <a:spcPct val="107000"/>
              </a:lnSpc>
              <a:spcBef>
                <a:spcPts val="0"/>
              </a:spcBef>
              <a:spcAft>
                <a:spcPts val="800"/>
              </a:spcAft>
            </a:pPr>
            <a:r>
              <a:rPr lang="en-US" b="1" dirty="0">
                <a:effectLst/>
                <a:latin typeface="Calibri" panose="020F0502020204030204" pitchFamily="34" charset="0"/>
                <a:ea typeface="Malgun Gothic" panose="020B0503020000020004" pitchFamily="34" charset="-127"/>
                <a:cs typeface="Times New Roman" panose="02020603050405020304" pitchFamily="18" charset="0"/>
              </a:rPr>
              <a:t>TABLES AFTER 3NF</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A59A331-3353-4E44-A1E6-13D5BBAA0588}"/>
              </a:ext>
            </a:extLst>
          </p:cNvPr>
          <p:cNvGraphicFramePr>
            <a:graphicFrameLocks noGrp="1"/>
          </p:cNvGraphicFramePr>
          <p:nvPr>
            <p:extLst>
              <p:ext uri="{D42A27DB-BD31-4B8C-83A1-F6EECF244321}">
                <p14:modId xmlns:p14="http://schemas.microsoft.com/office/powerpoint/2010/main" val="135717074"/>
              </p:ext>
            </p:extLst>
          </p:nvPr>
        </p:nvGraphicFramePr>
        <p:xfrm>
          <a:off x="2393243" y="2240554"/>
          <a:ext cx="6050845" cy="3099005"/>
        </p:xfrm>
        <a:graphic>
          <a:graphicData uri="http://schemas.openxmlformats.org/drawingml/2006/table">
            <a:tbl>
              <a:tblPr/>
              <a:tblGrid>
                <a:gridCol w="2721739">
                  <a:extLst>
                    <a:ext uri="{9D8B030D-6E8A-4147-A177-3AD203B41FA5}">
                      <a16:colId xmlns:a16="http://schemas.microsoft.com/office/drawing/2014/main" val="3594814163"/>
                    </a:ext>
                  </a:extLst>
                </a:gridCol>
                <a:gridCol w="876802">
                  <a:extLst>
                    <a:ext uri="{9D8B030D-6E8A-4147-A177-3AD203B41FA5}">
                      <a16:colId xmlns:a16="http://schemas.microsoft.com/office/drawing/2014/main" val="3843481310"/>
                    </a:ext>
                  </a:extLst>
                </a:gridCol>
                <a:gridCol w="2452304">
                  <a:extLst>
                    <a:ext uri="{9D8B030D-6E8A-4147-A177-3AD203B41FA5}">
                      <a16:colId xmlns:a16="http://schemas.microsoft.com/office/drawing/2014/main" val="3357810145"/>
                    </a:ext>
                  </a:extLst>
                </a:gridCol>
              </a:tblGrid>
              <a:tr h="429093">
                <a:tc>
                  <a:txBody>
                    <a:bodyPr/>
                    <a:lstStyle/>
                    <a:p>
                      <a:pPr algn="ctr" fontAlgn="ctr"/>
                      <a:r>
                        <a:rPr lang="en-US" sz="2000" b="1" i="0" u="none" strike="noStrike" dirty="0">
                          <a:solidFill>
                            <a:srgbClr val="000000"/>
                          </a:solidFill>
                          <a:effectLst/>
                          <a:latin typeface="Calibri" panose="020F0502020204030204" pitchFamily="34" charset="0"/>
                        </a:rPr>
                        <a:t>Feedbacks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000" b="1" i="0" u="none" strike="noStrike">
                          <a:solidFill>
                            <a:srgbClr val="000000"/>
                          </a:solidFill>
                          <a:effectLst/>
                          <a:latin typeface="Calibri" panose="020F0502020204030204" pitchFamily="34" charset="0"/>
                        </a:rPr>
                        <a:t>Feedback Info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935298866"/>
                  </a:ext>
                </a:extLst>
              </a:tr>
              <a:tr h="381416">
                <a:tc>
                  <a:txBody>
                    <a:bodyPr/>
                    <a:lstStyle/>
                    <a:p>
                      <a:pPr algn="ctr"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054439"/>
                  </a:ext>
                </a:extLst>
              </a:tr>
              <a:tr h="381416">
                <a:tc>
                  <a:txBody>
                    <a:bodyPr/>
                    <a:lstStyle/>
                    <a:p>
                      <a:pPr algn="ctr" fontAlgn="ctr"/>
                      <a:r>
                        <a:rPr lang="en-US" sz="2000" b="0" i="0" u="none" strike="noStrike">
                          <a:solidFill>
                            <a:srgbClr val="000000"/>
                          </a:solidFill>
                          <a:effectLst/>
                          <a:latin typeface="Calibri" panose="020F0502020204030204" pitchFamily="34" charset="0"/>
                        </a:rPr>
                        <a:t>Feedback Details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2000" b="0" i="0" u="none" strike="noStrike">
                          <a:solidFill>
                            <a:srgbClr val="000000"/>
                          </a:solidFill>
                          <a:effectLst/>
                          <a:latin typeface="Calibri" panose="020F0502020204030204" pitchFamily="34" charset="0"/>
                        </a:rPr>
                        <a:t>Feedback Details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27423"/>
                  </a:ext>
                </a:extLst>
              </a:tr>
              <a:tr h="381416">
                <a:tc>
                  <a:txBody>
                    <a:bodyPr/>
                    <a:lstStyle/>
                    <a:p>
                      <a:pPr algn="ctr" fontAlgn="ctr"/>
                      <a:r>
                        <a:rPr lang="en-US" sz="2000" b="0" i="0" u="none" strike="noStrike">
                          <a:solidFill>
                            <a:srgbClr val="000000"/>
                          </a:solidFill>
                          <a:effectLst/>
                          <a:latin typeface="Calibri" panose="020F0502020204030204" pitchFamily="34" charset="0"/>
                        </a:rPr>
                        <a:t>Reference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00941451"/>
                  </a:ext>
                </a:extLst>
              </a:tr>
              <a:tr h="381416">
                <a:tc>
                  <a:txBody>
                    <a:bodyPr/>
                    <a:lstStyle/>
                    <a:p>
                      <a:pPr algn="ctr"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91907225"/>
                  </a:ext>
                </a:extLst>
              </a:tr>
              <a:tr h="381416">
                <a:tc>
                  <a:txBody>
                    <a:bodyPr/>
                    <a:lstStyle/>
                    <a:p>
                      <a:pPr algn="ctr" fontAlgn="ctr"/>
                      <a:r>
                        <a:rPr lang="en-US" sz="20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502930620"/>
                  </a:ext>
                </a:extLst>
              </a:tr>
              <a:tr h="381416">
                <a:tc>
                  <a:txBody>
                    <a:bodyPr/>
                    <a:lstStyle/>
                    <a:p>
                      <a:pPr algn="ctr" fontAlgn="ctr"/>
                      <a:r>
                        <a:rPr lang="en-US" sz="20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68090539"/>
                  </a:ext>
                </a:extLst>
              </a:tr>
              <a:tr h="381416">
                <a:tc>
                  <a:txBody>
                    <a:bodyPr/>
                    <a:lstStyle/>
                    <a:p>
                      <a:pPr algn="ctr" fontAlgn="ctr"/>
                      <a:r>
                        <a:rPr lang="en-US" sz="2000" b="0" i="0" u="none" strike="noStrike" dirty="0">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68285129"/>
                  </a:ext>
                </a:extLst>
              </a:tr>
            </a:tbl>
          </a:graphicData>
        </a:graphic>
      </p:graphicFrame>
    </p:spTree>
    <p:extLst>
      <p:ext uri="{BB962C8B-B14F-4D97-AF65-F5344CB8AC3E}">
        <p14:creationId xmlns:p14="http://schemas.microsoft.com/office/powerpoint/2010/main" val="195737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48762FEB-14B1-44A0-910B-CB3913D358FB}"/>
              </a:ext>
            </a:extLst>
          </p:cNvPr>
          <p:cNvGraphicFramePr>
            <a:graphicFrameLocks noGrp="1"/>
          </p:cNvGraphicFramePr>
          <p:nvPr>
            <p:extLst>
              <p:ext uri="{D42A27DB-BD31-4B8C-83A1-F6EECF244321}">
                <p14:modId xmlns:p14="http://schemas.microsoft.com/office/powerpoint/2010/main" val="3579008102"/>
              </p:ext>
            </p:extLst>
          </p:nvPr>
        </p:nvGraphicFramePr>
        <p:xfrm>
          <a:off x="1027290" y="936979"/>
          <a:ext cx="8590844" cy="5418665"/>
        </p:xfrm>
        <a:graphic>
          <a:graphicData uri="http://schemas.openxmlformats.org/drawingml/2006/table">
            <a:tbl>
              <a:tblPr/>
              <a:tblGrid>
                <a:gridCol w="8590844">
                  <a:extLst>
                    <a:ext uri="{9D8B030D-6E8A-4147-A177-3AD203B41FA5}">
                      <a16:colId xmlns:a16="http://schemas.microsoft.com/office/drawing/2014/main" val="3525054766"/>
                    </a:ext>
                  </a:extLst>
                </a:gridCol>
              </a:tblGrid>
              <a:tr h="723867">
                <a:tc>
                  <a:txBody>
                    <a:bodyPr/>
                    <a:lstStyle/>
                    <a:p>
                      <a:pPr algn="ctr" fontAlgn="b"/>
                      <a:r>
                        <a:rPr lang="en-US" sz="2000" b="1" i="0" u="none" strike="noStrike">
                          <a:solidFill>
                            <a:srgbClr val="000000"/>
                          </a:solidFill>
                          <a:effectLst/>
                          <a:latin typeface="Calibri" panose="020F0502020204030204" pitchFamily="34" charset="0"/>
                        </a:rPr>
                        <a:t>DEVELOPED BY</a:t>
                      </a:r>
                    </a:p>
                  </a:txBody>
                  <a:tcPr marL="9525" marR="9525" marT="9525" marB="0" anchor="b">
                    <a:lnL>
                      <a:noFill/>
                    </a:lnL>
                    <a:lnR>
                      <a:noFill/>
                    </a:lnR>
                    <a:lnT>
                      <a:noFill/>
                    </a:lnT>
                    <a:lnB>
                      <a:noFill/>
                    </a:lnB>
                  </a:tcPr>
                </a:tc>
                <a:extLst>
                  <a:ext uri="{0D108BD9-81ED-4DB2-BD59-A6C34878D82A}">
                    <a16:rowId xmlns:a16="http://schemas.microsoft.com/office/drawing/2014/main" val="997777997"/>
                  </a:ext>
                </a:extLst>
              </a:tr>
              <a:tr h="641140">
                <a:tc>
                  <a:txBody>
                    <a:bodyPr/>
                    <a:lstStyle/>
                    <a:p>
                      <a:pPr algn="ctr" fontAlgn="ctr"/>
                      <a:r>
                        <a:rPr lang="en-US" sz="1800" b="0" i="0" u="none" strike="noStrike">
                          <a:solidFill>
                            <a:srgbClr val="000000"/>
                          </a:solidFill>
                          <a:effectLst/>
                          <a:latin typeface="Calibri" panose="020F0502020204030204" pitchFamily="34" charset="0"/>
                        </a:rPr>
                        <a:t>Gbojuwo Daniel</a:t>
                      </a:r>
                    </a:p>
                  </a:txBody>
                  <a:tcPr marL="9525" marR="9525" marT="9525" marB="0" anchor="ctr">
                    <a:lnL>
                      <a:noFill/>
                    </a:lnL>
                    <a:lnR>
                      <a:noFill/>
                    </a:lnR>
                    <a:lnT>
                      <a:noFill/>
                    </a:lnT>
                    <a:lnB>
                      <a:noFill/>
                    </a:lnB>
                  </a:tcPr>
                </a:tc>
                <a:extLst>
                  <a:ext uri="{0D108BD9-81ED-4DB2-BD59-A6C34878D82A}">
                    <a16:rowId xmlns:a16="http://schemas.microsoft.com/office/drawing/2014/main" val="288856322"/>
                  </a:ext>
                </a:extLst>
              </a:tr>
              <a:tr h="641140">
                <a:tc>
                  <a:txBody>
                    <a:bodyPr/>
                    <a:lstStyle/>
                    <a:p>
                      <a:pPr algn="ctr" fontAlgn="ctr"/>
                      <a:r>
                        <a:rPr lang="en-US" sz="1800" b="0" i="0" u="none" strike="noStrike">
                          <a:solidFill>
                            <a:srgbClr val="000000"/>
                          </a:solidFill>
                          <a:effectLst/>
                          <a:latin typeface="Calibri" panose="020F0502020204030204" pitchFamily="34" charset="0"/>
                        </a:rPr>
                        <a:t>Ehimhen Fidelis Orasotie</a:t>
                      </a:r>
                    </a:p>
                  </a:txBody>
                  <a:tcPr marL="9525" marR="9525" marT="9525" marB="0" anchor="ctr">
                    <a:lnL>
                      <a:noFill/>
                    </a:lnL>
                    <a:lnR>
                      <a:noFill/>
                    </a:lnR>
                    <a:lnT>
                      <a:noFill/>
                    </a:lnT>
                    <a:lnB>
                      <a:noFill/>
                    </a:lnB>
                  </a:tcPr>
                </a:tc>
                <a:extLst>
                  <a:ext uri="{0D108BD9-81ED-4DB2-BD59-A6C34878D82A}">
                    <a16:rowId xmlns:a16="http://schemas.microsoft.com/office/drawing/2014/main" val="765939842"/>
                  </a:ext>
                </a:extLst>
              </a:tr>
              <a:tr h="641140">
                <a:tc>
                  <a:txBody>
                    <a:bodyPr/>
                    <a:lstStyle/>
                    <a:p>
                      <a:pPr algn="ctr" fontAlgn="ctr"/>
                      <a:r>
                        <a:rPr lang="en-US" sz="1800" b="0" i="0" u="none" strike="noStrike">
                          <a:solidFill>
                            <a:srgbClr val="000000"/>
                          </a:solidFill>
                          <a:effectLst/>
                          <a:latin typeface="Calibri" panose="020F0502020204030204" pitchFamily="34" charset="0"/>
                        </a:rPr>
                        <a:t>Osimi Philips</a:t>
                      </a:r>
                    </a:p>
                  </a:txBody>
                  <a:tcPr marL="9525" marR="9525" marT="9525" marB="0" anchor="ctr">
                    <a:lnL>
                      <a:noFill/>
                    </a:lnL>
                    <a:lnR>
                      <a:noFill/>
                    </a:lnR>
                    <a:lnT>
                      <a:noFill/>
                    </a:lnT>
                    <a:lnB>
                      <a:noFill/>
                    </a:lnB>
                  </a:tcPr>
                </a:tc>
                <a:extLst>
                  <a:ext uri="{0D108BD9-81ED-4DB2-BD59-A6C34878D82A}">
                    <a16:rowId xmlns:a16="http://schemas.microsoft.com/office/drawing/2014/main" val="1250140001"/>
                  </a:ext>
                </a:extLst>
              </a:tr>
              <a:tr h="641140">
                <a:tc>
                  <a:txBody>
                    <a:bodyPr/>
                    <a:lstStyle/>
                    <a:p>
                      <a:pPr algn="ctr" fontAlgn="ctr"/>
                      <a:r>
                        <a:rPr lang="en-US" sz="1800" b="0" i="0" u="none" strike="noStrike">
                          <a:solidFill>
                            <a:srgbClr val="000000"/>
                          </a:solidFill>
                          <a:effectLst/>
                          <a:latin typeface="Calibri" panose="020F0502020204030204" pitchFamily="34" charset="0"/>
                        </a:rPr>
                        <a:t>Adeyemi Sofiat</a:t>
                      </a:r>
                    </a:p>
                  </a:txBody>
                  <a:tcPr marL="9525" marR="9525" marT="9525" marB="0" anchor="ctr">
                    <a:lnL>
                      <a:noFill/>
                    </a:lnL>
                    <a:lnR>
                      <a:noFill/>
                    </a:lnR>
                    <a:lnT>
                      <a:noFill/>
                    </a:lnT>
                    <a:lnB>
                      <a:noFill/>
                    </a:lnB>
                  </a:tcPr>
                </a:tc>
                <a:extLst>
                  <a:ext uri="{0D108BD9-81ED-4DB2-BD59-A6C34878D82A}">
                    <a16:rowId xmlns:a16="http://schemas.microsoft.com/office/drawing/2014/main" val="536935019"/>
                  </a:ext>
                </a:extLst>
              </a:tr>
              <a:tr h="41363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869600221"/>
                  </a:ext>
                </a:extLst>
              </a:tr>
              <a:tr h="723867">
                <a:tc>
                  <a:txBody>
                    <a:bodyPr/>
                    <a:lstStyle/>
                    <a:p>
                      <a:pPr algn="ctr" fontAlgn="b"/>
                      <a:r>
                        <a:rPr lang="en-US" sz="2000" b="1" i="0" u="none" strike="noStrike">
                          <a:solidFill>
                            <a:srgbClr val="000000"/>
                          </a:solidFill>
                          <a:effectLst/>
                          <a:latin typeface="Calibri" panose="020F0502020204030204" pitchFamily="34" charset="0"/>
                        </a:rPr>
                        <a:t>Name of the Coordinator  </a:t>
                      </a:r>
                    </a:p>
                  </a:txBody>
                  <a:tcPr marL="9525" marR="9525" marT="9525" marB="0" anchor="b">
                    <a:lnL>
                      <a:noFill/>
                    </a:lnL>
                    <a:lnR>
                      <a:noFill/>
                    </a:lnR>
                    <a:lnT>
                      <a:noFill/>
                    </a:lnT>
                    <a:lnB>
                      <a:noFill/>
                    </a:lnB>
                  </a:tcPr>
                </a:tc>
                <a:extLst>
                  <a:ext uri="{0D108BD9-81ED-4DB2-BD59-A6C34878D82A}">
                    <a16:rowId xmlns:a16="http://schemas.microsoft.com/office/drawing/2014/main" val="964047545"/>
                  </a:ext>
                </a:extLst>
              </a:tr>
              <a:tr h="579095">
                <a:tc>
                  <a:txBody>
                    <a:bodyPr/>
                    <a:lstStyle/>
                    <a:p>
                      <a:pPr algn="ctr" fontAlgn="b"/>
                      <a:r>
                        <a:rPr lang="en-US" sz="1600" b="0" i="0" u="none" strike="noStrike">
                          <a:solidFill>
                            <a:srgbClr val="000000"/>
                          </a:solidFill>
                          <a:effectLst/>
                          <a:latin typeface="Calibri" panose="020F0502020204030204" pitchFamily="34" charset="0"/>
                        </a:rPr>
                        <a:t> Mr. Akinwale </a:t>
                      </a:r>
                    </a:p>
                  </a:txBody>
                  <a:tcPr marL="9525" marR="9525" marT="9525" marB="0" anchor="b">
                    <a:lnL>
                      <a:noFill/>
                    </a:lnL>
                    <a:lnR>
                      <a:noFill/>
                    </a:lnR>
                    <a:lnT>
                      <a:noFill/>
                    </a:lnT>
                    <a:lnB>
                      <a:noFill/>
                    </a:lnB>
                  </a:tcPr>
                </a:tc>
                <a:extLst>
                  <a:ext uri="{0D108BD9-81ED-4DB2-BD59-A6C34878D82A}">
                    <a16:rowId xmlns:a16="http://schemas.microsoft.com/office/drawing/2014/main" val="2689415866"/>
                  </a:ext>
                </a:extLst>
              </a:tr>
              <a:tr h="413638">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278432033"/>
                  </a:ext>
                </a:extLst>
              </a:tr>
            </a:tbl>
          </a:graphicData>
        </a:graphic>
      </p:graphicFrame>
    </p:spTree>
    <p:extLst>
      <p:ext uri="{BB962C8B-B14F-4D97-AF65-F5344CB8AC3E}">
        <p14:creationId xmlns:p14="http://schemas.microsoft.com/office/powerpoint/2010/main" val="1902634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244D-0B06-4EC9-83E2-79B2D2612AA0}"/>
              </a:ext>
            </a:extLst>
          </p:cNvPr>
          <p:cNvSpPr>
            <a:spLocks noGrp="1"/>
          </p:cNvSpPr>
          <p:nvPr>
            <p:ph type="title"/>
          </p:nvPr>
        </p:nvSpPr>
        <p:spPr>
          <a:xfrm>
            <a:off x="1738488" y="0"/>
            <a:ext cx="7947379" cy="688622"/>
          </a:xfrm>
        </p:spPr>
        <p:txBody>
          <a:bodyPr/>
          <a:lstStyle/>
          <a:p>
            <a:pPr algn="ctr"/>
            <a:r>
              <a:rPr lang="en-US" dirty="0"/>
              <a:t>TABLE AFTER DENOMALIZATION </a:t>
            </a:r>
          </a:p>
        </p:txBody>
      </p:sp>
      <p:graphicFrame>
        <p:nvGraphicFramePr>
          <p:cNvPr id="4" name="Table 3">
            <a:extLst>
              <a:ext uri="{FF2B5EF4-FFF2-40B4-BE49-F238E27FC236}">
                <a16:creationId xmlns:a16="http://schemas.microsoft.com/office/drawing/2014/main" id="{339B44DF-FB73-4B6A-8433-CF2A60F378A0}"/>
              </a:ext>
            </a:extLst>
          </p:cNvPr>
          <p:cNvGraphicFramePr>
            <a:graphicFrameLocks noGrp="1"/>
          </p:cNvGraphicFramePr>
          <p:nvPr>
            <p:extLst>
              <p:ext uri="{D42A27DB-BD31-4B8C-83A1-F6EECF244321}">
                <p14:modId xmlns:p14="http://schemas.microsoft.com/office/powerpoint/2010/main" val="3739687589"/>
              </p:ext>
            </p:extLst>
          </p:nvPr>
        </p:nvGraphicFramePr>
        <p:xfrm>
          <a:off x="146493" y="812800"/>
          <a:ext cx="6175285" cy="3040380"/>
        </p:xfrm>
        <a:graphic>
          <a:graphicData uri="http://schemas.openxmlformats.org/drawingml/2006/table">
            <a:tbl>
              <a:tblPr/>
              <a:tblGrid>
                <a:gridCol w="1677077">
                  <a:extLst>
                    <a:ext uri="{9D8B030D-6E8A-4147-A177-3AD203B41FA5}">
                      <a16:colId xmlns:a16="http://schemas.microsoft.com/office/drawing/2014/main" val="3260768636"/>
                    </a:ext>
                  </a:extLst>
                </a:gridCol>
                <a:gridCol w="624029">
                  <a:extLst>
                    <a:ext uri="{9D8B030D-6E8A-4147-A177-3AD203B41FA5}">
                      <a16:colId xmlns:a16="http://schemas.microsoft.com/office/drawing/2014/main" val="3090514024"/>
                    </a:ext>
                  </a:extLst>
                </a:gridCol>
                <a:gridCol w="1677077">
                  <a:extLst>
                    <a:ext uri="{9D8B030D-6E8A-4147-A177-3AD203B41FA5}">
                      <a16:colId xmlns:a16="http://schemas.microsoft.com/office/drawing/2014/main" val="3621967681"/>
                    </a:ext>
                  </a:extLst>
                </a:gridCol>
                <a:gridCol w="624029">
                  <a:extLst>
                    <a:ext uri="{9D8B030D-6E8A-4147-A177-3AD203B41FA5}">
                      <a16:colId xmlns:a16="http://schemas.microsoft.com/office/drawing/2014/main" val="745211740"/>
                    </a:ext>
                  </a:extLst>
                </a:gridCol>
                <a:gridCol w="1573073">
                  <a:extLst>
                    <a:ext uri="{9D8B030D-6E8A-4147-A177-3AD203B41FA5}">
                      <a16:colId xmlns:a16="http://schemas.microsoft.com/office/drawing/2014/main" val="4149092801"/>
                    </a:ext>
                  </a:extLst>
                </a:gridCol>
              </a:tblGrid>
              <a:tr h="222228">
                <a:tc>
                  <a:txBody>
                    <a:bodyPr/>
                    <a:lstStyle/>
                    <a:p>
                      <a:pPr algn="l" fontAlgn="ctr"/>
                      <a:r>
                        <a:rPr lang="en-US" sz="1600" b="1" i="0" u="none" strike="noStrike">
                          <a:solidFill>
                            <a:srgbClr val="000000"/>
                          </a:solidFill>
                          <a:effectLst/>
                          <a:latin typeface="Calibri" panose="020F0502020204030204" pitchFamily="34" charset="0"/>
                        </a:rPr>
                        <a:t>Members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1" i="0" u="none" strike="noStrike">
                          <a:solidFill>
                            <a:srgbClr val="000000"/>
                          </a:solidFill>
                          <a:effectLst/>
                          <a:latin typeface="Calibri" panose="020F0502020204030204" pitchFamily="34" charset="0"/>
                        </a:rPr>
                        <a:t>Facility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1" i="0" u="none" strike="noStrike">
                          <a:solidFill>
                            <a:srgbClr val="000000"/>
                          </a:solidFill>
                          <a:effectLst/>
                          <a:latin typeface="Calibri" panose="020F0502020204030204" pitchFamily="34" charset="0"/>
                        </a:rPr>
                        <a:t>Staff</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383444983"/>
                  </a:ext>
                </a:extLst>
              </a:tr>
              <a:tr h="217634">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441626"/>
                  </a:ext>
                </a:extLst>
              </a:tr>
              <a:tr h="217634">
                <a:tc>
                  <a:txBody>
                    <a:bodyPr/>
                    <a:lstStyle/>
                    <a:p>
                      <a:pPr algn="l" fontAlgn="ctr"/>
                      <a:r>
                        <a:rPr lang="en-US" sz="16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First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341047"/>
                  </a:ext>
                </a:extLst>
              </a:tr>
              <a:tr h="217634">
                <a:tc>
                  <a:txBody>
                    <a:bodyPr/>
                    <a:lstStyle/>
                    <a:p>
                      <a:pPr algn="l" fontAlgn="ctr"/>
                      <a:r>
                        <a:rPr lang="en-US" sz="16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Capacity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Last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000534"/>
                  </a:ext>
                </a:extLst>
              </a:tr>
              <a:tr h="217634">
                <a:tc>
                  <a:txBody>
                    <a:bodyPr/>
                    <a:lstStyle/>
                    <a:p>
                      <a:pPr algn="l" fontAlgn="ctr"/>
                      <a:r>
                        <a:rPr lang="en-US" sz="16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891195"/>
                  </a:ext>
                </a:extLst>
              </a:tr>
              <a:tr h="217634">
                <a:tc>
                  <a:txBody>
                    <a:bodyPr/>
                    <a:lstStyle/>
                    <a:p>
                      <a:pPr algn="l" fontAlgn="ctr"/>
                      <a:r>
                        <a:rPr lang="en-US" sz="16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392300"/>
                  </a:ext>
                </a:extLst>
              </a:tr>
              <a:tr h="217634">
                <a:tc>
                  <a:txBody>
                    <a:bodyPr/>
                    <a:lstStyle/>
                    <a:p>
                      <a:pPr algn="l" fontAlgn="ctr"/>
                      <a:r>
                        <a:rPr lang="en-US" sz="16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Title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2618213"/>
                  </a:ext>
                </a:extLst>
              </a:tr>
              <a:tr h="217634">
                <a:tc>
                  <a:txBody>
                    <a:bodyPr/>
                    <a:lstStyle/>
                    <a:p>
                      <a:pPr algn="l" fontAlgn="ctr"/>
                      <a:r>
                        <a:rPr lang="en-US" sz="1600" b="0" i="0" u="none" strike="noStrike">
                          <a:solidFill>
                            <a:srgbClr val="000000"/>
                          </a:solidFill>
                          <a:effectLst/>
                          <a:latin typeface="Calibri" panose="020F0502020204030204" pitchFamily="34" charset="0"/>
                        </a:rPr>
                        <a:t>Phone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3240014"/>
                  </a:ext>
                </a:extLst>
              </a:tr>
              <a:tr h="217634">
                <a:tc>
                  <a:txBody>
                    <a:bodyPr/>
                    <a:lstStyle/>
                    <a:p>
                      <a:pPr algn="l" fontAlgn="ctr"/>
                      <a:r>
                        <a:rPr lang="en-US" sz="1600" b="0" i="0" u="none" strike="noStrike">
                          <a:solidFill>
                            <a:srgbClr val="000000"/>
                          </a:solidFill>
                          <a:effectLst/>
                          <a:latin typeface="Calibri" panose="020F0502020204030204" pitchFamily="34" charset="0"/>
                        </a:rPr>
                        <a:t>Email 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651374"/>
                  </a:ext>
                </a:extLst>
              </a:tr>
              <a:tr h="217634">
                <a:tc>
                  <a:txBody>
                    <a:bodyPr/>
                    <a:lstStyle/>
                    <a:p>
                      <a:pPr algn="l" fontAlgn="ctr"/>
                      <a:r>
                        <a:rPr lang="en-US" sz="1600" b="0" i="0" u="none" strike="noStrike">
                          <a:solidFill>
                            <a:srgbClr val="000000"/>
                          </a:solidFill>
                          <a:effectLst/>
                          <a:latin typeface="Calibri" panose="020F0502020204030204" pitchFamily="34" charset="0"/>
                        </a:rPr>
                        <a:t>Address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612738"/>
                  </a:ext>
                </a:extLst>
              </a:tr>
              <a:tr h="217634">
                <a:tc>
                  <a:txBody>
                    <a:bodyPr/>
                    <a:lstStyle/>
                    <a:p>
                      <a:pPr algn="l" fontAlgn="ctr"/>
                      <a:r>
                        <a:rPr lang="en-US" sz="16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57010212"/>
                  </a:ext>
                </a:extLst>
              </a:tr>
              <a:tr h="217634">
                <a:tc>
                  <a:txBody>
                    <a:bodyPr/>
                    <a:lstStyle/>
                    <a:p>
                      <a:pPr algn="l" fontAlgn="ctr"/>
                      <a:r>
                        <a:rPr lang="en-US" sz="16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66546704"/>
                  </a:ext>
                </a:extLst>
              </a:tr>
            </a:tbl>
          </a:graphicData>
        </a:graphic>
      </p:graphicFrame>
      <p:graphicFrame>
        <p:nvGraphicFramePr>
          <p:cNvPr id="5" name="Table 4">
            <a:extLst>
              <a:ext uri="{FF2B5EF4-FFF2-40B4-BE49-F238E27FC236}">
                <a16:creationId xmlns:a16="http://schemas.microsoft.com/office/drawing/2014/main" id="{FA45377F-00A1-49B2-B67D-A88A3B51780B}"/>
              </a:ext>
            </a:extLst>
          </p:cNvPr>
          <p:cNvGraphicFramePr>
            <a:graphicFrameLocks noGrp="1"/>
          </p:cNvGraphicFramePr>
          <p:nvPr>
            <p:extLst>
              <p:ext uri="{D42A27DB-BD31-4B8C-83A1-F6EECF244321}">
                <p14:modId xmlns:p14="http://schemas.microsoft.com/office/powerpoint/2010/main" val="1993991534"/>
              </p:ext>
            </p:extLst>
          </p:nvPr>
        </p:nvGraphicFramePr>
        <p:xfrm>
          <a:off x="146493" y="3977358"/>
          <a:ext cx="6175284" cy="2502468"/>
        </p:xfrm>
        <a:graphic>
          <a:graphicData uri="http://schemas.openxmlformats.org/drawingml/2006/table">
            <a:tbl>
              <a:tblPr/>
              <a:tblGrid>
                <a:gridCol w="1594460">
                  <a:extLst>
                    <a:ext uri="{9D8B030D-6E8A-4147-A177-3AD203B41FA5}">
                      <a16:colId xmlns:a16="http://schemas.microsoft.com/office/drawing/2014/main" val="452584149"/>
                    </a:ext>
                  </a:extLst>
                </a:gridCol>
                <a:gridCol w="651977">
                  <a:extLst>
                    <a:ext uri="{9D8B030D-6E8A-4147-A177-3AD203B41FA5}">
                      <a16:colId xmlns:a16="http://schemas.microsoft.com/office/drawing/2014/main" val="2485379129"/>
                    </a:ext>
                  </a:extLst>
                </a:gridCol>
                <a:gridCol w="1616364">
                  <a:extLst>
                    <a:ext uri="{9D8B030D-6E8A-4147-A177-3AD203B41FA5}">
                      <a16:colId xmlns:a16="http://schemas.microsoft.com/office/drawing/2014/main" val="1453344162"/>
                    </a:ext>
                  </a:extLst>
                </a:gridCol>
                <a:gridCol w="651977">
                  <a:extLst>
                    <a:ext uri="{9D8B030D-6E8A-4147-A177-3AD203B41FA5}">
                      <a16:colId xmlns:a16="http://schemas.microsoft.com/office/drawing/2014/main" val="3717973650"/>
                    </a:ext>
                  </a:extLst>
                </a:gridCol>
                <a:gridCol w="1660506">
                  <a:extLst>
                    <a:ext uri="{9D8B030D-6E8A-4147-A177-3AD203B41FA5}">
                      <a16:colId xmlns:a16="http://schemas.microsoft.com/office/drawing/2014/main" val="3591717977"/>
                    </a:ext>
                  </a:extLst>
                </a:gridCol>
              </a:tblGrid>
              <a:tr h="308524">
                <a:tc>
                  <a:txBody>
                    <a:bodyPr/>
                    <a:lstStyle/>
                    <a:p>
                      <a:pPr algn="l" fontAlgn="ctr"/>
                      <a:r>
                        <a:rPr lang="en-US" sz="1600" b="1" i="0" u="none" strike="noStrike">
                          <a:solidFill>
                            <a:srgbClr val="000000"/>
                          </a:solidFill>
                          <a:effectLst/>
                          <a:latin typeface="Calibri" panose="020F0502020204030204" pitchFamily="34" charset="0"/>
                        </a:rPr>
                        <a:t>Plans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1" i="0" u="none" strike="noStrike">
                          <a:solidFill>
                            <a:srgbClr val="000000"/>
                          </a:solidFill>
                          <a:effectLst/>
                          <a:latin typeface="Calibri" panose="020F0502020204030204" pitchFamily="34" charset="0"/>
                        </a:rPr>
                        <a:t>Bookings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1" i="0" u="none" strike="noStrike" dirty="0">
                          <a:solidFill>
                            <a:srgbClr val="000000"/>
                          </a:solidFill>
                          <a:effectLst/>
                          <a:latin typeface="Calibri" panose="020F0502020204030204" pitchFamily="34" charset="0"/>
                        </a:rPr>
                        <a:t>Plans Details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616085468"/>
                  </a:ext>
                </a:extLst>
              </a:tr>
              <a:tr h="274243">
                <a:tc>
                  <a:txBody>
                    <a:bodyPr/>
                    <a:lstStyle/>
                    <a:p>
                      <a:pPr algn="l" fontAlgn="ctr"/>
                      <a:r>
                        <a:rPr lang="en-US" sz="16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12014"/>
                  </a:ext>
                </a:extLst>
              </a:tr>
              <a:tr h="274243">
                <a:tc>
                  <a:txBody>
                    <a:bodyPr/>
                    <a:lstStyle/>
                    <a:p>
                      <a:pPr algn="l" fontAlgn="ctr"/>
                      <a:r>
                        <a:rPr lang="en-US" sz="1600" b="0" i="0" u="none" strike="noStrike">
                          <a:solidFill>
                            <a:srgbClr val="000000"/>
                          </a:solidFill>
                          <a:effectLst/>
                          <a:latin typeface="Calibri" panose="020F0502020204030204" pitchFamily="34" charset="0"/>
                        </a:rPr>
                        <a:t>Plan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Booking Status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693912"/>
                  </a:ext>
                </a:extLst>
              </a:tr>
              <a:tr h="274243">
                <a:tc>
                  <a:txBody>
                    <a:bodyPr/>
                    <a:lstStyle/>
                    <a:p>
                      <a:pPr algn="l" fontAlgn="ctr"/>
                      <a:r>
                        <a:rPr lang="en-US" sz="1600" b="0" i="0" u="none" strike="noStrike">
                          <a:solidFill>
                            <a:srgbClr val="000000"/>
                          </a:solidFill>
                          <a:effectLst/>
                          <a:latin typeface="Calibri" panose="020F0502020204030204" pitchFamily="34" charset="0"/>
                        </a:rPr>
                        <a:t>Plan Fee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374466"/>
                  </a:ext>
                </a:extLst>
              </a:tr>
              <a:tr h="274243">
                <a:tc>
                  <a:txBody>
                    <a:bodyPr/>
                    <a:lstStyle/>
                    <a:p>
                      <a:pPr algn="l" fontAlgn="ctr"/>
                      <a:r>
                        <a:rPr lang="en-US" sz="16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Time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6395867"/>
                  </a:ext>
                </a:extLst>
              </a:tr>
              <a:tr h="274243">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5351454"/>
                  </a:ext>
                </a:extLst>
              </a:tr>
              <a:tr h="274243">
                <a:tc>
                  <a:txBody>
                    <a:bodyPr/>
                    <a:lstStyle/>
                    <a:p>
                      <a:pPr algn="l" fontAlgn="ctr"/>
                      <a:r>
                        <a:rPr lang="en-US" sz="16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273806580"/>
                  </a:ext>
                </a:extLst>
              </a:tr>
              <a:tr h="274243">
                <a:tc>
                  <a:txBody>
                    <a:bodyPr/>
                    <a:lstStyle/>
                    <a:p>
                      <a:pPr algn="l" fontAlgn="ctr"/>
                      <a:r>
                        <a:rPr lang="en-US" sz="16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188584242"/>
                  </a:ext>
                </a:extLst>
              </a:tr>
              <a:tr h="274243">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600" b="0" i="0" u="none" strike="noStrike" dirty="0">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8828900"/>
                  </a:ext>
                </a:extLst>
              </a:tr>
            </a:tbl>
          </a:graphicData>
        </a:graphic>
      </p:graphicFrame>
      <p:graphicFrame>
        <p:nvGraphicFramePr>
          <p:cNvPr id="6" name="Table 5">
            <a:extLst>
              <a:ext uri="{FF2B5EF4-FFF2-40B4-BE49-F238E27FC236}">
                <a16:creationId xmlns:a16="http://schemas.microsoft.com/office/drawing/2014/main" id="{F669A0AE-C5BA-4847-9D50-CE2198126AB1}"/>
              </a:ext>
            </a:extLst>
          </p:cNvPr>
          <p:cNvGraphicFramePr>
            <a:graphicFrameLocks noGrp="1"/>
          </p:cNvGraphicFramePr>
          <p:nvPr>
            <p:extLst>
              <p:ext uri="{D42A27DB-BD31-4B8C-83A1-F6EECF244321}">
                <p14:modId xmlns:p14="http://schemas.microsoft.com/office/powerpoint/2010/main" val="2293229273"/>
              </p:ext>
            </p:extLst>
          </p:nvPr>
        </p:nvGraphicFramePr>
        <p:xfrm>
          <a:off x="6479558" y="812799"/>
          <a:ext cx="4606131" cy="2449692"/>
        </p:xfrm>
        <a:graphic>
          <a:graphicData uri="http://schemas.openxmlformats.org/drawingml/2006/table">
            <a:tbl>
              <a:tblPr/>
              <a:tblGrid>
                <a:gridCol w="2060326">
                  <a:extLst>
                    <a:ext uri="{9D8B030D-6E8A-4147-A177-3AD203B41FA5}">
                      <a16:colId xmlns:a16="http://schemas.microsoft.com/office/drawing/2014/main" val="702353368"/>
                    </a:ext>
                  </a:extLst>
                </a:gridCol>
                <a:gridCol w="568366">
                  <a:extLst>
                    <a:ext uri="{9D8B030D-6E8A-4147-A177-3AD203B41FA5}">
                      <a16:colId xmlns:a16="http://schemas.microsoft.com/office/drawing/2014/main" val="4009960991"/>
                    </a:ext>
                  </a:extLst>
                </a:gridCol>
                <a:gridCol w="1977439">
                  <a:extLst>
                    <a:ext uri="{9D8B030D-6E8A-4147-A177-3AD203B41FA5}">
                      <a16:colId xmlns:a16="http://schemas.microsoft.com/office/drawing/2014/main" val="846113830"/>
                    </a:ext>
                  </a:extLst>
                </a:gridCol>
              </a:tblGrid>
              <a:tr h="272188">
                <a:tc>
                  <a:txBody>
                    <a:bodyPr/>
                    <a:lstStyle/>
                    <a:p>
                      <a:pPr algn="ctr" rtl="0" fontAlgn="ctr"/>
                      <a:r>
                        <a:rPr lang="en-US" sz="1200" b="1" i="0" u="none" strike="noStrike" dirty="0">
                          <a:solidFill>
                            <a:srgbClr val="000000"/>
                          </a:solidFill>
                          <a:effectLst/>
                          <a:latin typeface="Calibri" panose="020F0502020204030204" pitchFamily="34" charset="0"/>
                        </a:rPr>
                        <a:t>Payments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1" i="0" u="none" strike="noStrike" dirty="0">
                          <a:solidFill>
                            <a:srgbClr val="000000"/>
                          </a:solidFill>
                          <a:effectLst/>
                          <a:latin typeface="Calibri" panose="020F0502020204030204" pitchFamily="34" charset="0"/>
                        </a:rPr>
                        <a:t>Payment Methods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390382365"/>
                  </a:ext>
                </a:extLst>
              </a:tr>
              <a:tr h="272188">
                <a:tc>
                  <a:txBody>
                    <a:bodyPr/>
                    <a:lstStyle/>
                    <a:p>
                      <a:pPr algn="ctr" rtl="0" fontAlgn="ctr"/>
                      <a:r>
                        <a:rPr lang="en-US" sz="12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rPr>
                        <a:t>Payment Mode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6289285"/>
                  </a:ext>
                </a:extLst>
              </a:tr>
              <a:tr h="272188">
                <a:tc>
                  <a:txBody>
                    <a:bodyPr/>
                    <a:lstStyle/>
                    <a:p>
                      <a:pPr algn="ctr" rtl="0" fontAlgn="ctr"/>
                      <a:r>
                        <a:rPr lang="en-US" sz="1200" b="0" i="0" u="none" strike="noStrike">
                          <a:solidFill>
                            <a:srgbClr val="000000"/>
                          </a:solidFill>
                          <a:effectLst/>
                          <a:latin typeface="Calibri" panose="020F0502020204030204" pitchFamily="34" charset="0"/>
                        </a:rPr>
                        <a:t>Payment Amount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1200" b="0" i="0" u="none" strike="noStrike">
                          <a:solidFill>
                            <a:srgbClr val="000000"/>
                          </a:solidFill>
                          <a:effectLst/>
                          <a:latin typeface="Calibri" panose="020F0502020204030204" pitchFamily="34" charset="0"/>
                        </a:rPr>
                        <a:t>Payment Mode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058911"/>
                  </a:ext>
                </a:extLst>
              </a:tr>
              <a:tr h="272188">
                <a:tc>
                  <a:txBody>
                    <a:bodyPr/>
                    <a:lstStyle/>
                    <a:p>
                      <a:pPr algn="ctr" rtl="0" fontAlgn="ctr"/>
                      <a:r>
                        <a:rPr lang="en-US" sz="1200" b="0" i="0" u="none" strike="noStrike">
                          <a:solidFill>
                            <a:srgbClr val="000000"/>
                          </a:solidFill>
                          <a:effectLst/>
                          <a:latin typeface="Calibri" panose="020F0502020204030204" pitchFamily="34" charset="0"/>
                        </a:rPr>
                        <a:t>Payment Mode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31716321"/>
                  </a:ext>
                </a:extLst>
              </a:tr>
              <a:tr h="272188">
                <a:tc>
                  <a:txBody>
                    <a:bodyPr/>
                    <a:lstStyle/>
                    <a:p>
                      <a:pPr algn="ctr" rtl="0" fontAlgn="ctr"/>
                      <a:r>
                        <a:rPr lang="en-US" sz="1200" b="0" i="0" u="none" strike="noStrike">
                          <a:solidFill>
                            <a:srgbClr val="000000"/>
                          </a:solidFill>
                          <a:effectLst/>
                          <a:latin typeface="Calibri" panose="020F0502020204030204" pitchFamily="34" charset="0"/>
                        </a:rPr>
                        <a:t>Payment 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2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618991948"/>
                  </a:ext>
                </a:extLst>
              </a:tr>
              <a:tr h="272188">
                <a:tc>
                  <a:txBody>
                    <a:bodyPr/>
                    <a:lstStyle/>
                    <a:p>
                      <a:pPr algn="ctr" rtl="0" fontAlgn="ctr"/>
                      <a:r>
                        <a:rPr lang="en-US" sz="12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2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39539467"/>
                  </a:ext>
                </a:extLst>
              </a:tr>
              <a:tr h="272188">
                <a:tc>
                  <a:txBody>
                    <a:bodyPr/>
                    <a:lstStyle/>
                    <a:p>
                      <a:pPr algn="ctr" rtl="0" fontAlgn="ctr"/>
                      <a:r>
                        <a:rPr lang="en-US" sz="12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2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92351880"/>
                  </a:ext>
                </a:extLst>
              </a:tr>
              <a:tr h="272188">
                <a:tc>
                  <a:txBody>
                    <a:bodyPr/>
                    <a:lstStyle/>
                    <a:p>
                      <a:pPr algn="ctr" rtl="0" fontAlgn="ctr"/>
                      <a:r>
                        <a:rPr lang="en-US" sz="12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2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812960675"/>
                  </a:ext>
                </a:extLst>
              </a:tr>
              <a:tr h="272188">
                <a:tc>
                  <a:txBody>
                    <a:bodyPr/>
                    <a:lstStyle/>
                    <a:p>
                      <a:pPr algn="ctr" rtl="0" fontAlgn="ctr"/>
                      <a:r>
                        <a:rPr lang="en-US" sz="1200" b="0" i="0" u="none" strike="noStrike">
                          <a:solidFill>
                            <a:srgbClr val="000000"/>
                          </a:solidFill>
                          <a:effectLst/>
                          <a:latin typeface="Calibri" panose="020F0502020204030204" pitchFamily="34" charset="0"/>
                        </a:rPr>
                        <a:t>Credit Card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2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040389971"/>
                  </a:ext>
                </a:extLst>
              </a:tr>
            </a:tbl>
          </a:graphicData>
        </a:graphic>
      </p:graphicFrame>
      <p:graphicFrame>
        <p:nvGraphicFramePr>
          <p:cNvPr id="7" name="Table 6">
            <a:extLst>
              <a:ext uri="{FF2B5EF4-FFF2-40B4-BE49-F238E27FC236}">
                <a16:creationId xmlns:a16="http://schemas.microsoft.com/office/drawing/2014/main" id="{2F53D8C7-7AF9-4AFA-AC90-F90C9B972206}"/>
              </a:ext>
            </a:extLst>
          </p:cNvPr>
          <p:cNvGraphicFramePr>
            <a:graphicFrameLocks noGrp="1"/>
          </p:cNvGraphicFramePr>
          <p:nvPr>
            <p:extLst>
              <p:ext uri="{D42A27DB-BD31-4B8C-83A1-F6EECF244321}">
                <p14:modId xmlns:p14="http://schemas.microsoft.com/office/powerpoint/2010/main" val="167811229"/>
              </p:ext>
            </p:extLst>
          </p:nvPr>
        </p:nvGraphicFramePr>
        <p:xfrm>
          <a:off x="6479558" y="3372557"/>
          <a:ext cx="3477242" cy="3111857"/>
        </p:xfrm>
        <a:graphic>
          <a:graphicData uri="http://schemas.openxmlformats.org/drawingml/2006/table">
            <a:tbl>
              <a:tblPr/>
              <a:tblGrid>
                <a:gridCol w="1564103">
                  <a:extLst>
                    <a:ext uri="{9D8B030D-6E8A-4147-A177-3AD203B41FA5}">
                      <a16:colId xmlns:a16="http://schemas.microsoft.com/office/drawing/2014/main" val="3594814163"/>
                    </a:ext>
                  </a:extLst>
                </a:gridCol>
                <a:gridCol w="503872">
                  <a:extLst>
                    <a:ext uri="{9D8B030D-6E8A-4147-A177-3AD203B41FA5}">
                      <a16:colId xmlns:a16="http://schemas.microsoft.com/office/drawing/2014/main" val="3843481310"/>
                    </a:ext>
                  </a:extLst>
                </a:gridCol>
                <a:gridCol w="1409267">
                  <a:extLst>
                    <a:ext uri="{9D8B030D-6E8A-4147-A177-3AD203B41FA5}">
                      <a16:colId xmlns:a16="http://schemas.microsoft.com/office/drawing/2014/main" val="3357810145"/>
                    </a:ext>
                  </a:extLst>
                </a:gridCol>
              </a:tblGrid>
              <a:tr h="478504">
                <a:tc>
                  <a:txBody>
                    <a:bodyPr/>
                    <a:lstStyle/>
                    <a:p>
                      <a:pPr algn="ctr" fontAlgn="ctr"/>
                      <a:r>
                        <a:rPr lang="en-US" sz="1600" b="1" i="0" u="none" strike="noStrike" dirty="0">
                          <a:solidFill>
                            <a:srgbClr val="000000"/>
                          </a:solidFill>
                          <a:effectLst/>
                          <a:latin typeface="Calibri" panose="020F0502020204030204" pitchFamily="34" charset="0"/>
                        </a:rPr>
                        <a:t>Feedbacks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1" i="0" u="none" strike="noStrike">
                          <a:solidFill>
                            <a:srgbClr val="000000"/>
                          </a:solidFill>
                          <a:effectLst/>
                          <a:latin typeface="Calibri" panose="020F0502020204030204" pitchFamily="34" charset="0"/>
                        </a:rPr>
                        <a:t>Feedback Info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935298866"/>
                  </a:ext>
                </a:extLst>
              </a:tr>
              <a:tr h="478504">
                <a:tc>
                  <a:txBody>
                    <a:bodyPr/>
                    <a:lstStyle/>
                    <a:p>
                      <a:pPr algn="ctr" fontAlgn="ctr"/>
                      <a:r>
                        <a:rPr lang="en-US" sz="16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054439"/>
                  </a:ext>
                </a:extLst>
              </a:tr>
              <a:tr h="478504">
                <a:tc>
                  <a:txBody>
                    <a:bodyPr/>
                    <a:lstStyle/>
                    <a:p>
                      <a:pPr algn="ctr" fontAlgn="ctr"/>
                      <a:r>
                        <a:rPr lang="en-US" sz="1600" b="0" i="0" u="none" strike="noStrike">
                          <a:solidFill>
                            <a:srgbClr val="000000"/>
                          </a:solidFill>
                          <a:effectLst/>
                          <a:latin typeface="Calibri" panose="020F0502020204030204" pitchFamily="34" charset="0"/>
                        </a:rPr>
                        <a:t>Feedback Details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0" i="0" u="none" strike="noStrike">
                          <a:solidFill>
                            <a:srgbClr val="000000"/>
                          </a:solidFill>
                          <a:effectLst/>
                          <a:latin typeface="Calibri" panose="020F0502020204030204" pitchFamily="34" charset="0"/>
                        </a:rPr>
                        <a:t>Feedback Details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27423"/>
                  </a:ext>
                </a:extLst>
              </a:tr>
              <a:tr h="478504">
                <a:tc>
                  <a:txBody>
                    <a:bodyPr/>
                    <a:lstStyle/>
                    <a:p>
                      <a:pPr algn="ctr" fontAlgn="ctr"/>
                      <a:r>
                        <a:rPr lang="en-US" sz="1600" b="0" i="0" u="none" strike="noStrike">
                          <a:solidFill>
                            <a:srgbClr val="000000"/>
                          </a:solidFill>
                          <a:effectLst/>
                          <a:latin typeface="Calibri" panose="020F0502020204030204" pitchFamily="34" charset="0"/>
                        </a:rPr>
                        <a:t>Reference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00941451"/>
                  </a:ext>
                </a:extLst>
              </a:tr>
              <a:tr h="294785">
                <a:tc>
                  <a:txBody>
                    <a:bodyPr/>
                    <a:lstStyle/>
                    <a:p>
                      <a:pPr algn="ctr" fontAlgn="ctr"/>
                      <a:r>
                        <a:rPr lang="en-US" sz="16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191907225"/>
                  </a:ext>
                </a:extLst>
              </a:tr>
              <a:tr h="294785">
                <a:tc>
                  <a:txBody>
                    <a:bodyPr/>
                    <a:lstStyle/>
                    <a:p>
                      <a:pPr algn="ctr" fontAlgn="ctr"/>
                      <a:r>
                        <a:rPr lang="en-US" sz="16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502930620"/>
                  </a:ext>
                </a:extLst>
              </a:tr>
              <a:tr h="294785">
                <a:tc>
                  <a:txBody>
                    <a:bodyPr/>
                    <a:lstStyle/>
                    <a:p>
                      <a:pPr algn="ctr" fontAlgn="ctr"/>
                      <a:r>
                        <a:rPr lang="en-US" sz="16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6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68090539"/>
                  </a:ext>
                </a:extLst>
              </a:tr>
              <a:tr h="294785">
                <a:tc>
                  <a:txBody>
                    <a:bodyPr/>
                    <a:lstStyle/>
                    <a:p>
                      <a:pPr algn="ctr" fontAlgn="ctr"/>
                      <a:r>
                        <a:rPr lang="en-US" sz="1600" b="0" i="0" u="none" strike="noStrike" dirty="0">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968285129"/>
                  </a:ext>
                </a:extLst>
              </a:tr>
            </a:tbl>
          </a:graphicData>
        </a:graphic>
      </p:graphicFrame>
    </p:spTree>
    <p:extLst>
      <p:ext uri="{BB962C8B-B14F-4D97-AF65-F5344CB8AC3E}">
        <p14:creationId xmlns:p14="http://schemas.microsoft.com/office/powerpoint/2010/main" val="85927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A793C-B53F-47CB-9120-54847D6154DF}"/>
              </a:ext>
            </a:extLst>
          </p:cNvPr>
          <p:cNvSpPr>
            <a:spLocks noGrp="1"/>
          </p:cNvSpPr>
          <p:nvPr>
            <p:ph idx="1"/>
          </p:nvPr>
        </p:nvSpPr>
        <p:spPr>
          <a:xfrm>
            <a:off x="677334" y="1377245"/>
            <a:ext cx="8596668" cy="4664118"/>
          </a:xfrm>
        </p:spPr>
        <p:txBody>
          <a:bodyPr>
            <a:normAutofit fontScale="25000" lnSpcReduction="20000"/>
          </a:bodyPr>
          <a:lstStyle/>
          <a:p>
            <a:pPr marL="228600" marR="0">
              <a:lnSpc>
                <a:spcPct val="107000"/>
              </a:lnSpc>
              <a:spcBef>
                <a:spcPts val="0"/>
              </a:spcBef>
              <a:spcAft>
                <a:spcPts val="80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The Primary and Foreign keys (wherever applicable) for each table are listed with their respective table names</a:t>
            </a:r>
          </a:p>
          <a:p>
            <a:pPr marL="342900" marR="0" lvl="0" indent="-342900">
              <a:lnSpc>
                <a:spcPct val="107000"/>
              </a:lnSpc>
              <a:spcBef>
                <a:spcPts val="0"/>
              </a:spcBef>
              <a:spcAft>
                <a:spcPts val="800"/>
              </a:spcAft>
              <a:buClr>
                <a:srgbClr val="000000"/>
              </a:buClr>
              <a:buSzPts val="2400"/>
              <a:buFont typeface="Wingdings" panose="05000000000000000000" pitchFamily="2" charset="2"/>
              <a:buChar char=""/>
            </a:pPr>
            <a:r>
              <a:rPr lang="en-US" sz="4800" b="1" dirty="0">
                <a:effectLst/>
                <a:latin typeface="Calibri" panose="020F0502020204030204" pitchFamily="34" charset="0"/>
                <a:ea typeface="Malgun Gothic" panose="020B0503020000020004" pitchFamily="34" charset="-127"/>
                <a:cs typeface="Times New Roman" panose="02020603050405020304" pitchFamily="18" charset="0"/>
              </a:rPr>
              <a:t>Members</a:t>
            </a:r>
            <a:endParaRPr lang="en-US" sz="4800" dirty="0">
              <a:effectLst/>
              <a:latin typeface="Calibri" panose="020F0502020204030204" pitchFamily="34" charset="0"/>
              <a:ea typeface="Malgun Gothic" panose="020B0503020000020004" pitchFamily="34" charset="-127"/>
              <a:cs typeface="Times New Roman" panose="02020603050405020304" pitchFamily="18" charset="0"/>
            </a:endParaRP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 Primary key: Member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 Foreign key: Booking ID, Facility ID, Plan ID, Staff ID, Payment ID</a:t>
            </a:r>
          </a:p>
          <a:p>
            <a:pPr marL="342900" marR="0" lvl="0" indent="-342900">
              <a:lnSpc>
                <a:spcPct val="107000"/>
              </a:lnSpc>
              <a:spcBef>
                <a:spcPts val="0"/>
              </a:spcBef>
              <a:spcAft>
                <a:spcPts val="0"/>
              </a:spcAft>
              <a:buClr>
                <a:srgbClr val="000000"/>
              </a:buClr>
              <a:buSzPts val="2400"/>
              <a:buFont typeface="Wingdings" panose="05000000000000000000" pitchFamily="2" charset="2"/>
              <a:buChar char=""/>
            </a:pPr>
            <a:r>
              <a:rPr lang="en-US" sz="4800" b="1" dirty="0">
                <a:effectLst/>
                <a:latin typeface="Calibri" panose="020F0502020204030204" pitchFamily="34" charset="0"/>
                <a:ea typeface="Malgun Gothic" panose="020B0503020000020004" pitchFamily="34" charset="-127"/>
                <a:cs typeface="Times New Roman" panose="02020603050405020304" pitchFamily="18" charset="0"/>
              </a:rPr>
              <a:t>Facility</a:t>
            </a:r>
            <a:endParaRPr lang="en-US" sz="4800" dirty="0">
              <a:effectLst/>
              <a:latin typeface="Calibri" panose="020F0502020204030204" pitchFamily="34" charset="0"/>
              <a:ea typeface="Malgun Gothic" panose="020B0503020000020004" pitchFamily="34" charset="-127"/>
              <a:cs typeface="Times New Roman" panose="02020603050405020304" pitchFamily="18" charset="0"/>
            </a:endParaRP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Primary key: Facility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Foreign key: Member ID, Booking ID, Staff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342900" marR="0" lvl="0" indent="-342900">
              <a:lnSpc>
                <a:spcPct val="107000"/>
              </a:lnSpc>
              <a:spcBef>
                <a:spcPts val="0"/>
              </a:spcBef>
              <a:spcAft>
                <a:spcPts val="0"/>
              </a:spcAft>
              <a:buClr>
                <a:srgbClr val="000000"/>
              </a:buClr>
              <a:buSzPts val="2400"/>
              <a:buFont typeface="Wingdings" panose="05000000000000000000" pitchFamily="2" charset="2"/>
              <a:buChar char=""/>
            </a:pPr>
            <a:r>
              <a:rPr lang="en-US" sz="4800" b="1" dirty="0">
                <a:effectLst/>
                <a:latin typeface="Calibri" panose="020F0502020204030204" pitchFamily="34" charset="0"/>
                <a:ea typeface="Malgun Gothic" panose="020B0503020000020004" pitchFamily="34" charset="-127"/>
                <a:cs typeface="Times New Roman" panose="02020603050405020304" pitchFamily="18" charset="0"/>
              </a:rPr>
              <a:t>Feedback </a:t>
            </a:r>
            <a:endParaRPr lang="en-US" sz="4800" dirty="0">
              <a:effectLst/>
              <a:latin typeface="Calibri" panose="020F0502020204030204" pitchFamily="34" charset="0"/>
              <a:ea typeface="Malgun Gothic" panose="020B0503020000020004" pitchFamily="34" charset="-127"/>
              <a:cs typeface="Times New Roman" panose="02020603050405020304" pitchFamily="18" charset="0"/>
            </a:endParaRP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Primary key: Feedback Type</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Foreign key: Member ID, Facility ID, Plan ID, Staff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342900" marR="0" lvl="0" indent="-342900">
              <a:lnSpc>
                <a:spcPct val="107000"/>
              </a:lnSpc>
              <a:spcBef>
                <a:spcPts val="0"/>
              </a:spcBef>
              <a:spcAft>
                <a:spcPts val="0"/>
              </a:spcAft>
              <a:buClr>
                <a:srgbClr val="000000"/>
              </a:buClr>
              <a:buSzPts val="2400"/>
              <a:buFont typeface="Wingdings" panose="05000000000000000000" pitchFamily="2" charset="2"/>
              <a:buChar char=""/>
            </a:pPr>
            <a:r>
              <a:rPr lang="en-US" sz="4800" b="1" dirty="0">
                <a:effectLst/>
                <a:latin typeface="Calibri" panose="020F0502020204030204" pitchFamily="34" charset="0"/>
                <a:ea typeface="Malgun Gothic" panose="020B0503020000020004" pitchFamily="34" charset="-127"/>
                <a:cs typeface="Times New Roman" panose="02020603050405020304" pitchFamily="18" charset="0"/>
              </a:rPr>
              <a:t>Staff</a:t>
            </a:r>
            <a:endParaRPr lang="en-US" sz="4800" dirty="0">
              <a:effectLst/>
              <a:latin typeface="Calibri" panose="020F0502020204030204" pitchFamily="34" charset="0"/>
              <a:ea typeface="Malgun Gothic" panose="020B0503020000020004" pitchFamily="34" charset="-127"/>
              <a:cs typeface="Times New Roman" panose="02020603050405020304" pitchFamily="18" charset="0"/>
            </a:endParaRP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Primary key: Staff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Foreign key: Member ID, Feedback Type</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342900" marR="0" lvl="0" indent="-342900">
              <a:lnSpc>
                <a:spcPct val="107000"/>
              </a:lnSpc>
              <a:spcBef>
                <a:spcPts val="0"/>
              </a:spcBef>
              <a:spcAft>
                <a:spcPts val="0"/>
              </a:spcAft>
              <a:buClr>
                <a:srgbClr val="000000"/>
              </a:buClr>
              <a:buSzPts val="2400"/>
              <a:buFont typeface="Wingdings" panose="05000000000000000000" pitchFamily="2" charset="2"/>
              <a:buChar char=""/>
            </a:pPr>
            <a:r>
              <a:rPr lang="en-US" sz="4800" b="1" dirty="0">
                <a:effectLst/>
                <a:latin typeface="Calibri" panose="020F0502020204030204" pitchFamily="34" charset="0"/>
                <a:ea typeface="Malgun Gothic" panose="020B0503020000020004" pitchFamily="34" charset="-127"/>
                <a:cs typeface="Times New Roman" panose="02020603050405020304" pitchFamily="18" charset="0"/>
              </a:rPr>
              <a:t>Bookings</a:t>
            </a:r>
            <a:endParaRPr lang="en-US" sz="4800" dirty="0">
              <a:effectLst/>
              <a:latin typeface="Calibri" panose="020F0502020204030204" pitchFamily="34" charset="0"/>
              <a:ea typeface="Malgun Gothic" panose="020B0503020000020004" pitchFamily="34" charset="-127"/>
              <a:cs typeface="Times New Roman" panose="02020603050405020304" pitchFamily="18" charset="0"/>
            </a:endParaRP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Primary key: Booking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Foreign key: Plan ID, Facility ID, Member ID, Payment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342900" marR="0" lvl="0" indent="-342900">
              <a:lnSpc>
                <a:spcPct val="107000"/>
              </a:lnSpc>
              <a:spcBef>
                <a:spcPts val="0"/>
              </a:spcBef>
              <a:spcAft>
                <a:spcPts val="0"/>
              </a:spcAft>
              <a:buClr>
                <a:srgbClr val="000000"/>
              </a:buClr>
              <a:buSzPts val="2400"/>
              <a:buFont typeface="Wingdings" panose="05000000000000000000" pitchFamily="2" charset="2"/>
              <a:buChar char=""/>
            </a:pPr>
            <a:r>
              <a:rPr lang="en-US" sz="4800" b="1" dirty="0">
                <a:effectLst/>
                <a:latin typeface="Calibri" panose="020F0502020204030204" pitchFamily="34" charset="0"/>
                <a:ea typeface="Malgun Gothic" panose="020B0503020000020004" pitchFamily="34" charset="-127"/>
                <a:cs typeface="Times New Roman" panose="02020603050405020304" pitchFamily="18" charset="0"/>
              </a:rPr>
              <a:t>Plan</a:t>
            </a:r>
            <a:endParaRPr lang="en-US" sz="4800" dirty="0">
              <a:effectLst/>
              <a:latin typeface="Calibri" panose="020F0502020204030204" pitchFamily="34" charset="0"/>
              <a:ea typeface="Malgun Gothic" panose="020B0503020000020004" pitchFamily="34" charset="-127"/>
              <a:cs typeface="Times New Roman" panose="02020603050405020304" pitchFamily="18" charset="0"/>
            </a:endParaRP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Primary key: Plan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Foreign key: Payment ID, Member ID, Feedback Type, Plan Details ID</a:t>
            </a: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 </a:t>
            </a:r>
          </a:p>
          <a:p>
            <a:pPr marL="342900" marR="0" lvl="0" indent="-342900">
              <a:lnSpc>
                <a:spcPct val="107000"/>
              </a:lnSpc>
              <a:spcBef>
                <a:spcPts val="0"/>
              </a:spcBef>
              <a:spcAft>
                <a:spcPts val="0"/>
              </a:spcAft>
              <a:buClr>
                <a:srgbClr val="000000"/>
              </a:buClr>
              <a:buSzPts val="2400"/>
              <a:buFont typeface="Wingdings" panose="05000000000000000000" pitchFamily="2" charset="2"/>
              <a:buChar char=""/>
            </a:pPr>
            <a:r>
              <a:rPr lang="en-US" sz="4800" b="1" dirty="0">
                <a:effectLst/>
                <a:latin typeface="Calibri" panose="020F0502020204030204" pitchFamily="34" charset="0"/>
                <a:ea typeface="Malgun Gothic" panose="020B0503020000020004" pitchFamily="34" charset="-127"/>
                <a:cs typeface="Times New Roman" panose="02020603050405020304" pitchFamily="18" charset="0"/>
              </a:rPr>
              <a:t>Payments</a:t>
            </a:r>
            <a:endParaRPr lang="en-US" sz="4800" dirty="0">
              <a:effectLst/>
              <a:latin typeface="Calibri" panose="020F0502020204030204" pitchFamily="34" charset="0"/>
              <a:ea typeface="Malgun Gothic" panose="020B0503020000020004" pitchFamily="34" charset="-127"/>
              <a:cs typeface="Times New Roman" panose="02020603050405020304" pitchFamily="18" charset="0"/>
            </a:endParaRPr>
          </a:p>
          <a:p>
            <a:pPr marL="685800" marR="0">
              <a:lnSpc>
                <a:spcPct val="107000"/>
              </a:lnSpc>
              <a:spcBef>
                <a:spcPts val="0"/>
              </a:spcBef>
              <a:spcAft>
                <a:spcPts val="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Primary key: Payment ID, </a:t>
            </a:r>
          </a:p>
          <a:p>
            <a:pPr marL="685800" marR="0">
              <a:lnSpc>
                <a:spcPct val="107000"/>
              </a:lnSpc>
              <a:spcBef>
                <a:spcPts val="0"/>
              </a:spcBef>
              <a:spcAft>
                <a:spcPts val="800"/>
              </a:spcAft>
            </a:pPr>
            <a:r>
              <a:rPr lang="en-US" sz="4800" dirty="0">
                <a:effectLst/>
                <a:latin typeface="Calibri" panose="020F0502020204030204" pitchFamily="34" charset="0"/>
                <a:ea typeface="Malgun Gothic" panose="020B0503020000020004" pitchFamily="34" charset="-127"/>
                <a:cs typeface="Times New Roman" panose="02020603050405020304" pitchFamily="18" charset="0"/>
              </a:rPr>
              <a:t>Foreign key: Member ID, Plan ID, Booking ID</a:t>
            </a:r>
          </a:p>
          <a:p>
            <a:endParaRPr lang="en-US" dirty="0"/>
          </a:p>
        </p:txBody>
      </p:sp>
      <p:sp>
        <p:nvSpPr>
          <p:cNvPr id="4" name="Title 3">
            <a:extLst>
              <a:ext uri="{FF2B5EF4-FFF2-40B4-BE49-F238E27FC236}">
                <a16:creationId xmlns:a16="http://schemas.microsoft.com/office/drawing/2014/main" id="{D34D807C-EEF6-4AC3-91B3-490C0EA75095}"/>
              </a:ext>
            </a:extLst>
          </p:cNvPr>
          <p:cNvSpPr>
            <a:spLocks noGrp="1"/>
          </p:cNvSpPr>
          <p:nvPr>
            <p:ph type="title"/>
          </p:nvPr>
        </p:nvSpPr>
        <p:spPr>
          <a:xfrm>
            <a:off x="677334" y="609600"/>
            <a:ext cx="8596668" cy="60960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600" b="1" i="0" u="none" strike="noStrike" kern="0" cap="none" spc="0" normalizeH="0" baseline="0" noProof="0">
                <a:ln>
                  <a:noFill/>
                </a:ln>
                <a:solidFill>
                  <a:sysClr val="windowText" lastClr="000000"/>
                </a:solidFill>
                <a:effectLst/>
                <a:uLnTx/>
                <a:uFillTx/>
                <a:latin typeface="Calibri" panose="020F0502020204030204"/>
                <a:ea typeface="Malgun Gothic" panose="020B0503020000020004" pitchFamily="34" charset="-127"/>
                <a:cs typeface="Times New Roman" panose="02020603050405020304" pitchFamily="18" charset="0"/>
              </a:rPr>
              <a:t>PRIMARY AND FOREIGN KEYS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4037794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4D807C-EEF6-4AC3-91B3-490C0EA75095}"/>
              </a:ext>
            </a:extLst>
          </p:cNvPr>
          <p:cNvSpPr>
            <a:spLocks noGrp="1"/>
          </p:cNvSpPr>
          <p:nvPr>
            <p:ph type="title"/>
          </p:nvPr>
        </p:nvSpPr>
        <p:spPr>
          <a:xfrm>
            <a:off x="688623" y="208840"/>
            <a:ext cx="8596668" cy="60960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algun Gothic" panose="020B0503020000020004" pitchFamily="34" charset="-127"/>
                <a:cs typeface="Times New Roman" panose="02020603050405020304" pitchFamily="18" charset="0"/>
              </a:rPr>
              <a:t>FINAL RELATION BETWEEN TABLES</a:t>
            </a:r>
          </a:p>
        </p:txBody>
      </p:sp>
      <p:graphicFrame>
        <p:nvGraphicFramePr>
          <p:cNvPr id="17" name="Table 16">
            <a:extLst>
              <a:ext uri="{FF2B5EF4-FFF2-40B4-BE49-F238E27FC236}">
                <a16:creationId xmlns:a16="http://schemas.microsoft.com/office/drawing/2014/main" id="{235882C6-FDB0-488F-80A4-3705E3729D47}"/>
              </a:ext>
            </a:extLst>
          </p:cNvPr>
          <p:cNvGraphicFramePr>
            <a:graphicFrameLocks noGrp="1"/>
          </p:cNvGraphicFramePr>
          <p:nvPr>
            <p:extLst>
              <p:ext uri="{D42A27DB-BD31-4B8C-83A1-F6EECF244321}">
                <p14:modId xmlns:p14="http://schemas.microsoft.com/office/powerpoint/2010/main" val="550200906"/>
              </p:ext>
            </p:extLst>
          </p:nvPr>
        </p:nvGraphicFramePr>
        <p:xfrm>
          <a:off x="282221" y="1512710"/>
          <a:ext cx="10419647" cy="5563977"/>
        </p:xfrm>
        <a:graphic>
          <a:graphicData uri="http://schemas.openxmlformats.org/drawingml/2006/table">
            <a:tbl>
              <a:tblPr/>
              <a:tblGrid>
                <a:gridCol w="1141100">
                  <a:extLst>
                    <a:ext uri="{9D8B030D-6E8A-4147-A177-3AD203B41FA5}">
                      <a16:colId xmlns:a16="http://schemas.microsoft.com/office/drawing/2014/main" val="374239545"/>
                    </a:ext>
                  </a:extLst>
                </a:gridCol>
                <a:gridCol w="575042">
                  <a:extLst>
                    <a:ext uri="{9D8B030D-6E8A-4147-A177-3AD203B41FA5}">
                      <a16:colId xmlns:a16="http://schemas.microsoft.com/office/drawing/2014/main" val="1656009996"/>
                    </a:ext>
                  </a:extLst>
                </a:gridCol>
                <a:gridCol w="1141100">
                  <a:extLst>
                    <a:ext uri="{9D8B030D-6E8A-4147-A177-3AD203B41FA5}">
                      <a16:colId xmlns:a16="http://schemas.microsoft.com/office/drawing/2014/main" val="4128431029"/>
                    </a:ext>
                  </a:extLst>
                </a:gridCol>
                <a:gridCol w="575042">
                  <a:extLst>
                    <a:ext uri="{9D8B030D-6E8A-4147-A177-3AD203B41FA5}">
                      <a16:colId xmlns:a16="http://schemas.microsoft.com/office/drawing/2014/main" val="3490609461"/>
                    </a:ext>
                  </a:extLst>
                </a:gridCol>
                <a:gridCol w="1449586">
                  <a:extLst>
                    <a:ext uri="{9D8B030D-6E8A-4147-A177-3AD203B41FA5}">
                      <a16:colId xmlns:a16="http://schemas.microsoft.com/office/drawing/2014/main" val="1037242366"/>
                    </a:ext>
                  </a:extLst>
                </a:gridCol>
                <a:gridCol w="491642">
                  <a:extLst>
                    <a:ext uri="{9D8B030D-6E8A-4147-A177-3AD203B41FA5}">
                      <a16:colId xmlns:a16="http://schemas.microsoft.com/office/drawing/2014/main" val="811508393"/>
                    </a:ext>
                  </a:extLst>
                </a:gridCol>
                <a:gridCol w="1296380">
                  <a:extLst>
                    <a:ext uri="{9D8B030D-6E8A-4147-A177-3AD203B41FA5}">
                      <a16:colId xmlns:a16="http://schemas.microsoft.com/office/drawing/2014/main" val="1832800803"/>
                    </a:ext>
                  </a:extLst>
                </a:gridCol>
                <a:gridCol w="575042">
                  <a:extLst>
                    <a:ext uri="{9D8B030D-6E8A-4147-A177-3AD203B41FA5}">
                      <a16:colId xmlns:a16="http://schemas.microsoft.com/office/drawing/2014/main" val="3959215498"/>
                    </a:ext>
                  </a:extLst>
                </a:gridCol>
                <a:gridCol w="1198005">
                  <a:extLst>
                    <a:ext uri="{9D8B030D-6E8A-4147-A177-3AD203B41FA5}">
                      <a16:colId xmlns:a16="http://schemas.microsoft.com/office/drawing/2014/main" val="2840478835"/>
                    </a:ext>
                  </a:extLst>
                </a:gridCol>
                <a:gridCol w="575042">
                  <a:extLst>
                    <a:ext uri="{9D8B030D-6E8A-4147-A177-3AD203B41FA5}">
                      <a16:colId xmlns:a16="http://schemas.microsoft.com/office/drawing/2014/main" val="4135041786"/>
                    </a:ext>
                  </a:extLst>
                </a:gridCol>
                <a:gridCol w="1401666">
                  <a:extLst>
                    <a:ext uri="{9D8B030D-6E8A-4147-A177-3AD203B41FA5}">
                      <a16:colId xmlns:a16="http://schemas.microsoft.com/office/drawing/2014/main" val="3235486206"/>
                    </a:ext>
                  </a:extLst>
                </a:gridCol>
              </a:tblGrid>
              <a:tr h="284104">
                <a:tc>
                  <a:txBody>
                    <a:bodyPr/>
                    <a:lstStyle/>
                    <a:p>
                      <a:pPr algn="l" fontAlgn="ctr"/>
                      <a:r>
                        <a:rPr lang="en-US" sz="1400" b="1" i="0" u="none" strike="noStrike" dirty="0">
                          <a:solidFill>
                            <a:srgbClr val="000000"/>
                          </a:solidFill>
                          <a:effectLst/>
                          <a:latin typeface="Calibri" panose="020F0502020204030204" pitchFamily="34" charset="0"/>
                        </a:rPr>
                        <a:t>Staff</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100" b="1" i="0" u="none" strike="noStrike">
                          <a:solidFill>
                            <a:srgbClr val="000000"/>
                          </a:solidFill>
                          <a:effectLst/>
                          <a:latin typeface="Calibri" panose="020F0502020204030204" pitchFamily="34" charset="0"/>
                        </a:rPr>
                        <a:t>Members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1" i="0" u="none" strike="noStrike" dirty="0">
                          <a:solidFill>
                            <a:srgbClr val="000000"/>
                          </a:solidFill>
                          <a:effectLst/>
                          <a:latin typeface="Calibri" panose="020F0502020204030204" pitchFamily="34" charset="0"/>
                        </a:rPr>
                        <a:t>Bookings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100" b="1" i="0" u="none" strike="noStrike">
                          <a:solidFill>
                            <a:srgbClr val="000000"/>
                          </a:solidFill>
                          <a:effectLst/>
                          <a:latin typeface="Calibri" panose="020F0502020204030204" pitchFamily="34" charset="0"/>
                        </a:rPr>
                        <a:t>Facility</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extLst>
                  <a:ext uri="{0D108BD9-81ED-4DB2-BD59-A6C34878D82A}">
                    <a16:rowId xmlns:a16="http://schemas.microsoft.com/office/drawing/2014/main" val="1208643109"/>
                  </a:ext>
                </a:extLst>
              </a:tr>
              <a:tr h="284104">
                <a:tc>
                  <a:txBody>
                    <a:bodyPr/>
                    <a:lstStyle/>
                    <a:p>
                      <a:pPr algn="l" fontAlgn="ctr"/>
                      <a:r>
                        <a:rPr lang="en-US" sz="1400" b="0" i="0" u="none" strike="noStrike" dirty="0">
                          <a:solidFill>
                            <a:srgbClr val="000000"/>
                          </a:solidFill>
                          <a:effectLst/>
                          <a:latin typeface="Calibri" panose="020F0502020204030204" pitchFamily="34" charset="0"/>
                        </a:rPr>
                        <a:t>Staff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Member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Booking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Facility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extLst>
                  <a:ext uri="{0D108BD9-81ED-4DB2-BD59-A6C34878D82A}">
                    <a16:rowId xmlns:a16="http://schemas.microsoft.com/office/drawing/2014/main" val="1825181607"/>
                  </a:ext>
                </a:extLst>
              </a:tr>
              <a:tr h="284104">
                <a:tc>
                  <a:txBody>
                    <a:bodyPr/>
                    <a:lstStyle/>
                    <a:p>
                      <a:pPr algn="l" fontAlgn="ctr"/>
                      <a:r>
                        <a:rPr lang="en-US" sz="1400" b="0" i="0" u="none" strike="noStrike" dirty="0">
                          <a:solidFill>
                            <a:srgbClr val="000000"/>
                          </a:solidFill>
                          <a:effectLst/>
                          <a:latin typeface="Calibri" panose="020F0502020204030204" pitchFamily="34" charset="0"/>
                        </a:rPr>
                        <a:t>First Name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First Name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Booking Status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Facility Name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6140476"/>
                  </a:ext>
                </a:extLst>
              </a:tr>
              <a:tr h="284104">
                <a:tc>
                  <a:txBody>
                    <a:bodyPr/>
                    <a:lstStyle/>
                    <a:p>
                      <a:pPr algn="l" fontAlgn="ctr"/>
                      <a:r>
                        <a:rPr lang="en-US" sz="1400" b="0" i="0" u="none" strike="noStrike" dirty="0">
                          <a:solidFill>
                            <a:srgbClr val="000000"/>
                          </a:solidFill>
                          <a:effectLst/>
                          <a:latin typeface="Calibri" panose="020F0502020204030204" pitchFamily="34" charset="0"/>
                        </a:rPr>
                        <a:t>Last Name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Last Name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1" i="0" u="none" strike="noStrike" dirty="0">
                          <a:solidFill>
                            <a:srgbClr val="000000"/>
                          </a:solidFill>
                          <a:effectLst/>
                          <a:latin typeface="Calibri" panose="020F0502020204030204" pitchFamily="34" charset="0"/>
                        </a:rPr>
                        <a:t>Payments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Name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Facility Capacity</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1" i="0" u="none" strike="noStrike" dirty="0">
                          <a:solidFill>
                            <a:srgbClr val="000000"/>
                          </a:solidFill>
                          <a:effectLst/>
                          <a:latin typeface="Calibri" panose="020F0502020204030204" pitchFamily="34" charset="0"/>
                        </a:rPr>
                        <a:t>Feedbacks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873518145"/>
                  </a:ext>
                </a:extLst>
              </a:tr>
              <a:tr h="284104">
                <a:tc>
                  <a:txBody>
                    <a:bodyPr/>
                    <a:lstStyle/>
                    <a:p>
                      <a:pPr algn="l" fontAlgn="ctr"/>
                      <a:r>
                        <a:rPr lang="en-US" sz="1400" b="0" i="0" u="none" strike="noStrike" dirty="0">
                          <a:solidFill>
                            <a:srgbClr val="000000"/>
                          </a:solidFill>
                          <a:effectLst/>
                          <a:latin typeface="Calibri" panose="020F0502020204030204" pitchFamily="34" charset="0"/>
                        </a:rPr>
                        <a:t>Member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Booking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Payment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Date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Facility Type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Feedback Type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974528"/>
                  </a:ext>
                </a:extLst>
              </a:tr>
              <a:tr h="284104">
                <a:tc>
                  <a:txBody>
                    <a:bodyPr/>
                    <a:lstStyle/>
                    <a:p>
                      <a:pPr algn="l" fontAlgn="ctr"/>
                      <a:r>
                        <a:rPr lang="en-US" sz="1400" b="0" i="0" u="none" strike="noStrike" dirty="0">
                          <a:solidFill>
                            <a:srgbClr val="000000"/>
                          </a:solidFill>
                          <a:effectLst/>
                          <a:latin typeface="Calibri" panose="020F0502020204030204" pitchFamily="34" charset="0"/>
                        </a:rPr>
                        <a:t>Phone Number</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Facility ID </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Payment Amount</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Staff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Feedback Details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1916947"/>
                  </a:ext>
                </a:extLst>
              </a:tr>
              <a:tr h="284104">
                <a:tc>
                  <a:txBody>
                    <a:bodyPr/>
                    <a:lstStyle/>
                    <a:p>
                      <a:pPr algn="l" fontAlgn="ctr"/>
                      <a:r>
                        <a:rPr lang="en-US" sz="1400" b="0" i="0" u="none" strike="noStrike" dirty="0">
                          <a:solidFill>
                            <a:srgbClr val="000000"/>
                          </a:solidFill>
                          <a:effectLst/>
                          <a:latin typeface="Calibri" panose="020F0502020204030204" pitchFamily="34" charset="0"/>
                        </a:rPr>
                        <a:t>Title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Plan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Payment Mode </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Facility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Member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Reference Number</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815952"/>
                  </a:ext>
                </a:extLst>
              </a:tr>
              <a:tr h="284104">
                <a:tc>
                  <a:txBody>
                    <a:bodyPr/>
                    <a:lstStyle/>
                    <a:p>
                      <a:pPr algn="l" fontAlgn="ctr"/>
                      <a:r>
                        <a:rPr lang="en-US" sz="1400" b="0" i="0" u="none" strike="noStrike" dirty="0">
                          <a:solidFill>
                            <a:srgbClr val="000000"/>
                          </a:solidFill>
                          <a:effectLst/>
                          <a:latin typeface="Calibri" panose="020F0502020204030204" pitchFamily="34" charset="0"/>
                        </a:rPr>
                        <a:t>Email Address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Phone Number</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Payment Mode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Member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Feedback Type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Member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36321"/>
                  </a:ext>
                </a:extLst>
              </a:tr>
              <a:tr h="284104">
                <a:tc>
                  <a:txBody>
                    <a:bodyPr/>
                    <a:lstStyle/>
                    <a:p>
                      <a:pPr algn="l" fontAlgn="ctr"/>
                      <a:r>
                        <a:rPr lang="en-US" sz="1400" b="0" i="0" u="none" strike="noStrike" dirty="0">
                          <a:solidFill>
                            <a:srgbClr val="000000"/>
                          </a:solidFill>
                          <a:effectLst/>
                          <a:latin typeface="Calibri" panose="020F0502020204030204" pitchFamily="34" charset="0"/>
                        </a:rPr>
                        <a:t>Address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Email Address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Payment Date </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Payment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Booking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Facility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0018395"/>
                  </a:ext>
                </a:extLst>
              </a:tr>
              <a:tr h="284104">
                <a:tc>
                  <a:txBody>
                    <a:bodyPr/>
                    <a:lstStyle/>
                    <a:p>
                      <a:pPr algn="l" fontAlgn="ctr"/>
                      <a:r>
                        <a:rPr lang="en-US" sz="1400" b="0" i="0" u="none" strike="noStrike" dirty="0">
                          <a:solidFill>
                            <a:srgbClr val="000000"/>
                          </a:solidFill>
                          <a:effectLst/>
                          <a:latin typeface="Calibri" panose="020F0502020204030204" pitchFamily="34" charset="0"/>
                        </a:rPr>
                        <a:t>Feedback Type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Address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Staff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5360275"/>
                  </a:ext>
                </a:extLst>
              </a:tr>
              <a:tr h="284104">
                <a:tc>
                  <a:txBody>
                    <a:bodyPr/>
                    <a:lstStyle/>
                    <a:p>
                      <a:pPr algn="l" fontAlgn="b"/>
                      <a:endParaRPr lang="en-US" sz="1200" b="0" i="0" u="none" strike="noStrike">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Staff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Member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900" b="1" i="0" u="none" strike="noStrike">
                          <a:solidFill>
                            <a:srgbClr val="000000"/>
                          </a:solidFill>
                          <a:effectLst/>
                          <a:latin typeface="Calibri" panose="020F0502020204030204" pitchFamily="34" charset="0"/>
                        </a:rPr>
                        <a:t>Payment Methods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1" i="0" u="none" strike="noStrike" dirty="0">
                          <a:solidFill>
                            <a:srgbClr val="000000"/>
                          </a:solidFill>
                          <a:effectLst/>
                          <a:latin typeface="Calibri" panose="020F0502020204030204" pitchFamily="34" charset="0"/>
                        </a:rPr>
                        <a:t>Plans</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3424251"/>
                  </a:ext>
                </a:extLst>
              </a:tr>
              <a:tr h="284104">
                <a:tc>
                  <a:txBody>
                    <a:bodyPr/>
                    <a:lstStyle/>
                    <a:p>
                      <a:pPr algn="l" fontAlgn="b"/>
                      <a:endParaRPr lang="en-US" sz="12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Payment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Booking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Calibri" panose="020F0502020204030204" pitchFamily="34" charset="0"/>
                        </a:rPr>
                        <a:t>Payment Mode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346441"/>
                  </a:ext>
                </a:extLst>
              </a:tr>
              <a:tr h="284104">
                <a:tc>
                  <a:txBody>
                    <a:bodyPr/>
                    <a:lstStyle/>
                    <a:p>
                      <a:pPr algn="l" fontAlgn="b"/>
                      <a:endParaRPr lang="en-US" sz="12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Credit Card Number</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rtl="0" fontAlgn="ctr"/>
                      <a:r>
                        <a:rPr lang="en-US" sz="900" b="0" i="0" u="none" strike="noStrike">
                          <a:solidFill>
                            <a:srgbClr val="000000"/>
                          </a:solidFill>
                          <a:effectLst/>
                          <a:latin typeface="Calibri" panose="020F0502020204030204" pitchFamily="34" charset="0"/>
                        </a:rPr>
                        <a:t>Payment Mode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Type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1" i="0" u="none" strike="noStrike" dirty="0">
                          <a:solidFill>
                            <a:srgbClr val="000000"/>
                          </a:solidFill>
                          <a:effectLst/>
                          <a:latin typeface="Calibri" panose="020F0502020204030204" pitchFamily="34" charset="0"/>
                        </a:rPr>
                        <a:t>Plans Details </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533653993"/>
                  </a:ext>
                </a:extLst>
              </a:tr>
              <a:tr h="284104">
                <a:tc>
                  <a:txBody>
                    <a:bodyPr/>
                    <a:lstStyle/>
                    <a:p>
                      <a:pPr algn="l" fontAlgn="b"/>
                      <a:endParaRPr lang="en-US" sz="12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Card Holder’s Name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Fee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Detail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848941"/>
                  </a:ext>
                </a:extLst>
              </a:tr>
              <a:tr h="284104">
                <a:tc>
                  <a:txBody>
                    <a:bodyPr/>
                    <a:lstStyle/>
                    <a:p>
                      <a:pPr algn="l" fontAlgn="b"/>
                      <a:endParaRPr lang="en-US" sz="12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Credit Card Expiry Date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Payment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009923"/>
                  </a:ext>
                </a:extLst>
              </a:tr>
              <a:tr h="284104">
                <a:tc>
                  <a:txBody>
                    <a:bodyPr/>
                    <a:lstStyle/>
                    <a:p>
                      <a:pPr algn="l" fontAlgn="b"/>
                      <a:endParaRPr lang="en-US" sz="12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Member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Date </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2602"/>
                  </a:ext>
                </a:extLst>
              </a:tr>
              <a:tr h="284104">
                <a:tc>
                  <a:txBody>
                    <a:bodyPr/>
                    <a:lstStyle/>
                    <a:p>
                      <a:pPr algn="l" fontAlgn="b"/>
                      <a:endParaRPr lang="en-US" sz="12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Feedback Type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Time</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5196058"/>
                  </a:ext>
                </a:extLst>
              </a:tr>
              <a:tr h="284104">
                <a:tc>
                  <a:txBody>
                    <a:bodyPr/>
                    <a:lstStyle/>
                    <a:p>
                      <a:pPr algn="l" fontAlgn="b"/>
                      <a:endParaRPr lang="en-US" sz="1200" b="0" i="0" u="none" strike="noStrike" dirty="0">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Plan Detail ID</a:t>
                      </a:r>
                    </a:p>
                  </a:txBody>
                  <a:tcPr marL="7419" marR="7419" marT="74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419" marR="7419" marT="74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419" marR="7419" marT="7419"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37614867"/>
                  </a:ext>
                </a:extLst>
              </a:tr>
            </a:tbl>
          </a:graphicData>
        </a:graphic>
      </p:graphicFrame>
      <p:cxnSp>
        <p:nvCxnSpPr>
          <p:cNvPr id="19" name="Straight Arrow Connector 18">
            <a:extLst>
              <a:ext uri="{FF2B5EF4-FFF2-40B4-BE49-F238E27FC236}">
                <a16:creationId xmlns:a16="http://schemas.microsoft.com/office/drawing/2014/main" id="{C3E64516-CCD3-470F-A3F4-AFDDF2087BEA}"/>
              </a:ext>
            </a:extLst>
          </p:cNvPr>
          <p:cNvCxnSpPr/>
          <p:nvPr/>
        </p:nvCxnSpPr>
        <p:spPr>
          <a:xfrm>
            <a:off x="1433689" y="1986844"/>
            <a:ext cx="5531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888003D-C524-416D-9031-DB7F0C5655D6}"/>
              </a:ext>
            </a:extLst>
          </p:cNvPr>
          <p:cNvCxnSpPr/>
          <p:nvPr/>
        </p:nvCxnSpPr>
        <p:spPr>
          <a:xfrm>
            <a:off x="3160889" y="2889956"/>
            <a:ext cx="5418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AE4FE3-EA28-4F59-97D9-D88389C756FE}"/>
              </a:ext>
            </a:extLst>
          </p:cNvPr>
          <p:cNvCxnSpPr>
            <a:cxnSpLocks/>
          </p:cNvCxnSpPr>
          <p:nvPr/>
        </p:nvCxnSpPr>
        <p:spPr>
          <a:xfrm>
            <a:off x="3160889" y="1986844"/>
            <a:ext cx="24722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73A98B-45E7-4444-827F-CFA8EDBC338D}"/>
              </a:ext>
            </a:extLst>
          </p:cNvPr>
          <p:cNvCxnSpPr>
            <a:cxnSpLocks/>
          </p:cNvCxnSpPr>
          <p:nvPr/>
        </p:nvCxnSpPr>
        <p:spPr>
          <a:xfrm>
            <a:off x="5125156" y="4628444"/>
            <a:ext cx="50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054FCC7-3408-489C-B9F6-5D6F973ED166}"/>
              </a:ext>
            </a:extLst>
          </p:cNvPr>
          <p:cNvCxnSpPr>
            <a:cxnSpLocks/>
          </p:cNvCxnSpPr>
          <p:nvPr/>
        </p:nvCxnSpPr>
        <p:spPr>
          <a:xfrm>
            <a:off x="5204178" y="5497689"/>
            <a:ext cx="23142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A9180FC-9B6D-4003-86A7-FA003792DFF9}"/>
              </a:ext>
            </a:extLst>
          </p:cNvPr>
          <p:cNvCxnSpPr/>
          <p:nvPr/>
        </p:nvCxnSpPr>
        <p:spPr>
          <a:xfrm>
            <a:off x="6931378" y="2088444"/>
            <a:ext cx="5870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DE2BE0-9C8D-4F8B-BB4F-C5699B91EB03}"/>
              </a:ext>
            </a:extLst>
          </p:cNvPr>
          <p:cNvCxnSpPr/>
          <p:nvPr/>
        </p:nvCxnSpPr>
        <p:spPr>
          <a:xfrm>
            <a:off x="8720846" y="1794933"/>
            <a:ext cx="11288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C9D87C0-470E-416C-9E9D-FD2FB30A0DF3}"/>
              </a:ext>
            </a:extLst>
          </p:cNvPr>
          <p:cNvCxnSpPr/>
          <p:nvPr/>
        </p:nvCxnSpPr>
        <p:spPr>
          <a:xfrm>
            <a:off x="9866489" y="1806222"/>
            <a:ext cx="0" cy="553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25BBB4-428B-4678-A207-A928609CF153}"/>
              </a:ext>
            </a:extLst>
          </p:cNvPr>
          <p:cNvCxnSpPr/>
          <p:nvPr/>
        </p:nvCxnSpPr>
        <p:spPr>
          <a:xfrm>
            <a:off x="8720846" y="5204178"/>
            <a:ext cx="5644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125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F1C29-EAFF-404D-A6CD-4692A85BDAC1}"/>
              </a:ext>
            </a:extLst>
          </p:cNvPr>
          <p:cNvSpPr>
            <a:spLocks noGrp="1"/>
          </p:cNvSpPr>
          <p:nvPr>
            <p:ph idx="1"/>
          </p:nvPr>
        </p:nvSpPr>
        <p:spPr/>
        <p:txBody>
          <a:bodyPr>
            <a:normAutofit/>
          </a:bodyPr>
          <a:lstStyle/>
          <a:p>
            <a:pPr algn="ctr"/>
            <a:r>
              <a:rPr lang="en-US" sz="9600" dirty="0"/>
              <a:t>THANK YOU</a:t>
            </a:r>
          </a:p>
        </p:txBody>
      </p:sp>
    </p:spTree>
    <p:extLst>
      <p:ext uri="{BB962C8B-B14F-4D97-AF65-F5344CB8AC3E}">
        <p14:creationId xmlns:p14="http://schemas.microsoft.com/office/powerpoint/2010/main" val="327915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9A80F8-4295-4E3C-870C-3AFBD34E6219}"/>
              </a:ext>
            </a:extLst>
          </p:cNvPr>
          <p:cNvSpPr>
            <a:spLocks noGrp="1"/>
          </p:cNvSpPr>
          <p:nvPr>
            <p:ph type="title"/>
          </p:nvPr>
        </p:nvSpPr>
        <p:spPr>
          <a:xfrm>
            <a:off x="677334" y="609600"/>
            <a:ext cx="8596668" cy="68862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600" b="1">
                <a:effectLst/>
                <a:ea typeface="Malgun Gothic" panose="020B0503020000020004" pitchFamily="34" charset="-127"/>
                <a:cs typeface="Times New Roman" panose="02020603050405020304" pitchFamily="18" charset="0"/>
              </a:rPr>
              <a:t>ENTITIES</a:t>
            </a:r>
            <a:endParaRPr lang="en-US" sz="1100">
              <a:effectLst/>
              <a:ea typeface="Malgun Gothic" panose="020B0503020000020004" pitchFamily="34" charset="-127"/>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AF4601D2-7387-4C72-A5E6-CC28A97DEB62}"/>
              </a:ext>
            </a:extLst>
          </p:cNvPr>
          <p:cNvGraphicFramePr>
            <a:graphicFrameLocks noGrp="1"/>
          </p:cNvGraphicFramePr>
          <p:nvPr>
            <p:ph idx="1"/>
            <p:extLst>
              <p:ext uri="{D42A27DB-BD31-4B8C-83A1-F6EECF244321}">
                <p14:modId xmlns:p14="http://schemas.microsoft.com/office/powerpoint/2010/main" val="533828226"/>
              </p:ext>
            </p:extLst>
          </p:nvPr>
        </p:nvGraphicFramePr>
        <p:xfrm>
          <a:off x="1320800" y="1704622"/>
          <a:ext cx="7953202" cy="4425509"/>
        </p:xfrm>
        <a:graphic>
          <a:graphicData uri="http://schemas.openxmlformats.org/drawingml/2006/table">
            <a:tbl>
              <a:tblPr/>
              <a:tblGrid>
                <a:gridCol w="7953202">
                  <a:extLst>
                    <a:ext uri="{9D8B030D-6E8A-4147-A177-3AD203B41FA5}">
                      <a16:colId xmlns:a16="http://schemas.microsoft.com/office/drawing/2014/main" val="1083585334"/>
                    </a:ext>
                  </a:extLst>
                </a:gridCol>
              </a:tblGrid>
              <a:tr h="402319">
                <a:tc>
                  <a:txBody>
                    <a:bodyPr/>
                    <a:lstStyle/>
                    <a:p>
                      <a:pPr algn="l" fontAlgn="ctr"/>
                      <a:endParaRPr lang="en-US" sz="20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005242418"/>
                  </a:ext>
                </a:extLst>
              </a:tr>
              <a:tr h="402319">
                <a:tc>
                  <a:txBody>
                    <a:bodyPr/>
                    <a:lstStyle/>
                    <a:p>
                      <a:pPr algn="l" fontAlgn="ctr"/>
                      <a:r>
                        <a:rPr lang="en-US" sz="2000" b="1" i="0" u="none" strike="noStrike">
                          <a:solidFill>
                            <a:srgbClr val="000000"/>
                          </a:solidFill>
                          <a:effectLst/>
                          <a:latin typeface="Calibri" panose="020F0502020204030204" pitchFamily="34" charset="0"/>
                        </a:rPr>
                        <a:t>Number of Entities</a:t>
                      </a:r>
                      <a:r>
                        <a:rPr lang="en-US" sz="2000" b="0" i="0" u="none" strike="noStrike">
                          <a:solidFill>
                            <a:srgbClr val="000000"/>
                          </a:solidFill>
                          <a:effectLst/>
                          <a:latin typeface="Calibri" panose="020F0502020204030204" pitchFamily="34" charset="0"/>
                        </a:rPr>
                        <a:t>: 8</a:t>
                      </a:r>
                      <a:endParaRPr lang="en-US" sz="20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323828550"/>
                  </a:ext>
                </a:extLst>
              </a:tr>
              <a:tr h="402319">
                <a:tc>
                  <a:txBody>
                    <a:bodyPr/>
                    <a:lstStyle/>
                    <a:p>
                      <a:pPr algn="l" fontAlgn="ctr"/>
                      <a:r>
                        <a:rPr lang="en-US" sz="2000" b="1" i="0" u="none" strike="noStrike">
                          <a:solidFill>
                            <a:srgbClr val="000000"/>
                          </a:solidFill>
                          <a:effectLst/>
                          <a:latin typeface="Calibri" panose="020F0502020204030204" pitchFamily="34" charset="0"/>
                        </a:rPr>
                        <a:t>Names of Entities</a:t>
                      </a:r>
                      <a:r>
                        <a:rPr lang="en-US" sz="2000" b="0" i="0" u="none" strike="noStrike">
                          <a:solidFill>
                            <a:srgbClr val="000000"/>
                          </a:solidFill>
                          <a:effectLst/>
                          <a:latin typeface="Calibri" panose="020F0502020204030204" pitchFamily="34" charset="0"/>
                        </a:rPr>
                        <a:t>:</a:t>
                      </a:r>
                      <a:endParaRPr lang="en-US" sz="20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777172563"/>
                  </a:ext>
                </a:extLst>
              </a:tr>
              <a:tr h="402319">
                <a:tc>
                  <a:txBody>
                    <a:bodyPr/>
                    <a:lstStyle/>
                    <a:p>
                      <a:pPr algn="l" fontAlgn="ctr"/>
                      <a:r>
                        <a:rPr lang="en-US" sz="2000" b="0" i="0" u="none" strike="noStrike">
                          <a:solidFill>
                            <a:srgbClr val="000000"/>
                          </a:solidFill>
                          <a:effectLst/>
                          <a:latin typeface="Calibri" panose="020F0502020204030204" pitchFamily="34" charset="0"/>
                        </a:rPr>
                        <a:t>1.</a:t>
                      </a:r>
                      <a:r>
                        <a:rPr lang="en-US" sz="2000" b="0" i="0" u="none" strike="noStrike">
                          <a:solidFill>
                            <a:srgbClr val="000000"/>
                          </a:solidFill>
                          <a:effectLst/>
                          <a:latin typeface="Times New Roman" panose="02020603050405020304" pitchFamily="18" charset="0"/>
                        </a:rPr>
                        <a:t>    </a:t>
                      </a:r>
                      <a:r>
                        <a:rPr lang="en-US" sz="2000" b="0" i="0" u="none" strike="noStrike">
                          <a:solidFill>
                            <a:srgbClr val="000000"/>
                          </a:solidFill>
                          <a:effectLst/>
                          <a:latin typeface="Calibri" panose="020F0502020204030204" pitchFamily="34" charset="0"/>
                        </a:rPr>
                        <a:t>Members</a:t>
                      </a:r>
                    </a:p>
                  </a:txBody>
                  <a:tcPr marL="9525" marR="9525" marT="9525" marB="0" anchor="ctr">
                    <a:lnL>
                      <a:noFill/>
                    </a:lnL>
                    <a:lnR>
                      <a:noFill/>
                    </a:lnR>
                    <a:lnT>
                      <a:noFill/>
                    </a:lnT>
                    <a:lnB>
                      <a:noFill/>
                    </a:lnB>
                  </a:tcPr>
                </a:tc>
                <a:extLst>
                  <a:ext uri="{0D108BD9-81ED-4DB2-BD59-A6C34878D82A}">
                    <a16:rowId xmlns:a16="http://schemas.microsoft.com/office/drawing/2014/main" val="3840000993"/>
                  </a:ext>
                </a:extLst>
              </a:tr>
              <a:tr h="402319">
                <a:tc>
                  <a:txBody>
                    <a:bodyPr/>
                    <a:lstStyle/>
                    <a:p>
                      <a:pPr algn="l" fontAlgn="ctr"/>
                      <a:r>
                        <a:rPr lang="en-US" sz="2000" b="0" i="0" u="none" strike="noStrike" dirty="0">
                          <a:solidFill>
                            <a:srgbClr val="000000"/>
                          </a:solidFill>
                          <a:effectLst/>
                          <a:latin typeface="Calibri" panose="020F0502020204030204" pitchFamily="34" charset="0"/>
                        </a:rPr>
                        <a:t>2.</a:t>
                      </a:r>
                      <a:r>
                        <a:rPr lang="en-US" sz="2000" b="0" i="0" u="none" strike="noStrike" dirty="0">
                          <a:solidFill>
                            <a:srgbClr val="000000"/>
                          </a:solidFill>
                          <a:effectLst/>
                          <a:latin typeface="Times New Roman" panose="02020603050405020304" pitchFamily="18" charset="0"/>
                        </a:rPr>
                        <a:t>    </a:t>
                      </a:r>
                      <a:r>
                        <a:rPr lang="en-US" sz="2000" b="0" i="0" u="none" strike="noStrike" dirty="0">
                          <a:solidFill>
                            <a:srgbClr val="000000"/>
                          </a:solidFill>
                          <a:effectLst/>
                          <a:latin typeface="Calibri" panose="020F0502020204030204" pitchFamily="34" charset="0"/>
                        </a:rPr>
                        <a:t>Facility</a:t>
                      </a:r>
                    </a:p>
                  </a:txBody>
                  <a:tcPr marL="9525" marR="9525" marT="9525" marB="0" anchor="ctr">
                    <a:lnL>
                      <a:noFill/>
                    </a:lnL>
                    <a:lnR>
                      <a:noFill/>
                    </a:lnR>
                    <a:lnT>
                      <a:noFill/>
                    </a:lnT>
                    <a:lnB>
                      <a:noFill/>
                    </a:lnB>
                  </a:tcPr>
                </a:tc>
                <a:extLst>
                  <a:ext uri="{0D108BD9-81ED-4DB2-BD59-A6C34878D82A}">
                    <a16:rowId xmlns:a16="http://schemas.microsoft.com/office/drawing/2014/main" val="3270253156"/>
                  </a:ext>
                </a:extLst>
              </a:tr>
              <a:tr h="402319">
                <a:tc>
                  <a:txBody>
                    <a:bodyPr/>
                    <a:lstStyle/>
                    <a:p>
                      <a:pPr algn="l" fontAlgn="ctr"/>
                      <a:r>
                        <a:rPr lang="en-US" sz="2000" b="0" i="0" u="none" strike="noStrike">
                          <a:solidFill>
                            <a:srgbClr val="000000"/>
                          </a:solidFill>
                          <a:effectLst/>
                          <a:latin typeface="Calibri" panose="020F0502020204030204" pitchFamily="34" charset="0"/>
                        </a:rPr>
                        <a:t>3.</a:t>
                      </a:r>
                      <a:r>
                        <a:rPr lang="en-US" sz="2000" b="0" i="0" u="none" strike="noStrike">
                          <a:solidFill>
                            <a:srgbClr val="000000"/>
                          </a:solidFill>
                          <a:effectLst/>
                          <a:latin typeface="Times New Roman" panose="02020603050405020304" pitchFamily="18" charset="0"/>
                        </a:rPr>
                        <a:t>    </a:t>
                      </a:r>
                      <a:r>
                        <a:rPr lang="en-US" sz="2000" b="0" i="0" u="none" strike="noStrike">
                          <a:solidFill>
                            <a:srgbClr val="000000"/>
                          </a:solidFill>
                          <a:effectLst/>
                          <a:latin typeface="Calibri" panose="020F0502020204030204" pitchFamily="34" charset="0"/>
                        </a:rPr>
                        <a:t>Feed Backs</a:t>
                      </a:r>
                    </a:p>
                  </a:txBody>
                  <a:tcPr marL="9525" marR="9525" marT="9525" marB="0" anchor="ctr">
                    <a:lnL>
                      <a:noFill/>
                    </a:lnL>
                    <a:lnR>
                      <a:noFill/>
                    </a:lnR>
                    <a:lnT>
                      <a:noFill/>
                    </a:lnT>
                    <a:lnB>
                      <a:noFill/>
                    </a:lnB>
                  </a:tcPr>
                </a:tc>
                <a:extLst>
                  <a:ext uri="{0D108BD9-81ED-4DB2-BD59-A6C34878D82A}">
                    <a16:rowId xmlns:a16="http://schemas.microsoft.com/office/drawing/2014/main" val="246195156"/>
                  </a:ext>
                </a:extLst>
              </a:tr>
              <a:tr h="402319">
                <a:tc>
                  <a:txBody>
                    <a:bodyPr/>
                    <a:lstStyle/>
                    <a:p>
                      <a:pPr algn="l" fontAlgn="ctr"/>
                      <a:r>
                        <a:rPr lang="en-US" sz="2000" b="0" i="0" u="none" strike="noStrike">
                          <a:solidFill>
                            <a:srgbClr val="000000"/>
                          </a:solidFill>
                          <a:effectLst/>
                          <a:latin typeface="Calibri" panose="020F0502020204030204" pitchFamily="34" charset="0"/>
                        </a:rPr>
                        <a:t>4.</a:t>
                      </a:r>
                      <a:r>
                        <a:rPr lang="en-US" sz="2000" b="0" i="0" u="none" strike="noStrike">
                          <a:solidFill>
                            <a:srgbClr val="000000"/>
                          </a:solidFill>
                          <a:effectLst/>
                          <a:latin typeface="Times New Roman" panose="02020603050405020304" pitchFamily="18" charset="0"/>
                        </a:rPr>
                        <a:t>    </a:t>
                      </a:r>
                      <a:r>
                        <a:rPr lang="en-US" sz="2000" b="0" i="0" u="none" strike="noStrike">
                          <a:solidFill>
                            <a:srgbClr val="000000"/>
                          </a:solidFill>
                          <a:effectLst/>
                          <a:latin typeface="Calibri" panose="020F0502020204030204" pitchFamily="34" charset="0"/>
                        </a:rPr>
                        <a:t>Staffs</a:t>
                      </a:r>
                    </a:p>
                  </a:txBody>
                  <a:tcPr marL="9525" marR="9525" marT="9525" marB="0" anchor="ctr">
                    <a:lnL>
                      <a:noFill/>
                    </a:lnL>
                    <a:lnR>
                      <a:noFill/>
                    </a:lnR>
                    <a:lnT>
                      <a:noFill/>
                    </a:lnT>
                    <a:lnB>
                      <a:noFill/>
                    </a:lnB>
                  </a:tcPr>
                </a:tc>
                <a:extLst>
                  <a:ext uri="{0D108BD9-81ED-4DB2-BD59-A6C34878D82A}">
                    <a16:rowId xmlns:a16="http://schemas.microsoft.com/office/drawing/2014/main" val="604005564"/>
                  </a:ext>
                </a:extLst>
              </a:tr>
              <a:tr h="402319">
                <a:tc>
                  <a:txBody>
                    <a:bodyPr/>
                    <a:lstStyle/>
                    <a:p>
                      <a:pPr algn="l" fontAlgn="ctr"/>
                      <a:r>
                        <a:rPr lang="en-US" sz="2000" b="0" i="0" u="none" strike="noStrike">
                          <a:solidFill>
                            <a:srgbClr val="000000"/>
                          </a:solidFill>
                          <a:effectLst/>
                          <a:latin typeface="Calibri" panose="020F0502020204030204" pitchFamily="34" charset="0"/>
                        </a:rPr>
                        <a:t>5.</a:t>
                      </a:r>
                      <a:r>
                        <a:rPr lang="en-US" sz="2000" b="0" i="0" u="none" strike="noStrike">
                          <a:solidFill>
                            <a:srgbClr val="000000"/>
                          </a:solidFill>
                          <a:effectLst/>
                          <a:latin typeface="Times New Roman" panose="02020603050405020304" pitchFamily="18" charset="0"/>
                        </a:rPr>
                        <a:t>    </a:t>
                      </a:r>
                      <a:r>
                        <a:rPr lang="en-US" sz="2000" b="0" i="0" u="none" strike="noStrike">
                          <a:solidFill>
                            <a:srgbClr val="000000"/>
                          </a:solidFill>
                          <a:effectLst/>
                          <a:latin typeface="Calibri" panose="020F0502020204030204" pitchFamily="34" charset="0"/>
                        </a:rPr>
                        <a:t>Plan</a:t>
                      </a:r>
                    </a:p>
                  </a:txBody>
                  <a:tcPr marL="9525" marR="9525" marT="9525" marB="0" anchor="ctr">
                    <a:lnL>
                      <a:noFill/>
                    </a:lnL>
                    <a:lnR>
                      <a:noFill/>
                    </a:lnR>
                    <a:lnT>
                      <a:noFill/>
                    </a:lnT>
                    <a:lnB>
                      <a:noFill/>
                    </a:lnB>
                  </a:tcPr>
                </a:tc>
                <a:extLst>
                  <a:ext uri="{0D108BD9-81ED-4DB2-BD59-A6C34878D82A}">
                    <a16:rowId xmlns:a16="http://schemas.microsoft.com/office/drawing/2014/main" val="4112859213"/>
                  </a:ext>
                </a:extLst>
              </a:tr>
              <a:tr h="402319">
                <a:tc>
                  <a:txBody>
                    <a:bodyPr/>
                    <a:lstStyle/>
                    <a:p>
                      <a:pPr algn="l" fontAlgn="ctr"/>
                      <a:r>
                        <a:rPr lang="en-US" sz="2000" b="0" i="0" u="none" strike="noStrike">
                          <a:solidFill>
                            <a:srgbClr val="000000"/>
                          </a:solidFill>
                          <a:effectLst/>
                          <a:latin typeface="Calibri" panose="020F0502020204030204" pitchFamily="34" charset="0"/>
                        </a:rPr>
                        <a:t>6.</a:t>
                      </a:r>
                      <a:r>
                        <a:rPr lang="en-US" sz="2000" b="0" i="0" u="none" strike="noStrike">
                          <a:solidFill>
                            <a:srgbClr val="000000"/>
                          </a:solidFill>
                          <a:effectLst/>
                          <a:latin typeface="Times New Roman" panose="02020603050405020304" pitchFamily="18" charset="0"/>
                        </a:rPr>
                        <a:t>    </a:t>
                      </a:r>
                      <a:r>
                        <a:rPr lang="en-US" sz="2000" b="0" i="0" u="none" strike="noStrike">
                          <a:solidFill>
                            <a:srgbClr val="000000"/>
                          </a:solidFill>
                          <a:effectLst/>
                          <a:latin typeface="Calibri" panose="020F0502020204030204" pitchFamily="34" charset="0"/>
                        </a:rPr>
                        <a:t>Plan Details</a:t>
                      </a:r>
                    </a:p>
                  </a:txBody>
                  <a:tcPr marL="9525" marR="9525" marT="9525" marB="0" anchor="ctr">
                    <a:lnL>
                      <a:noFill/>
                    </a:lnL>
                    <a:lnR>
                      <a:noFill/>
                    </a:lnR>
                    <a:lnT>
                      <a:noFill/>
                    </a:lnT>
                    <a:lnB>
                      <a:noFill/>
                    </a:lnB>
                  </a:tcPr>
                </a:tc>
                <a:extLst>
                  <a:ext uri="{0D108BD9-81ED-4DB2-BD59-A6C34878D82A}">
                    <a16:rowId xmlns:a16="http://schemas.microsoft.com/office/drawing/2014/main" val="4048088991"/>
                  </a:ext>
                </a:extLst>
              </a:tr>
              <a:tr h="402319">
                <a:tc>
                  <a:txBody>
                    <a:bodyPr/>
                    <a:lstStyle/>
                    <a:p>
                      <a:pPr algn="l" fontAlgn="ctr"/>
                      <a:r>
                        <a:rPr lang="en-US" sz="2000" b="0" i="0" u="none" strike="noStrike">
                          <a:solidFill>
                            <a:srgbClr val="000000"/>
                          </a:solidFill>
                          <a:effectLst/>
                          <a:latin typeface="Calibri" panose="020F0502020204030204" pitchFamily="34" charset="0"/>
                        </a:rPr>
                        <a:t>7.</a:t>
                      </a:r>
                      <a:r>
                        <a:rPr lang="en-US" sz="2000" b="0" i="0" u="none" strike="noStrike">
                          <a:solidFill>
                            <a:srgbClr val="000000"/>
                          </a:solidFill>
                          <a:effectLst/>
                          <a:latin typeface="Times New Roman" panose="02020603050405020304" pitchFamily="18" charset="0"/>
                        </a:rPr>
                        <a:t>    </a:t>
                      </a:r>
                      <a:r>
                        <a:rPr lang="en-US" sz="2000" b="0" i="0" u="none" strike="noStrike">
                          <a:solidFill>
                            <a:srgbClr val="000000"/>
                          </a:solidFill>
                          <a:effectLst/>
                          <a:latin typeface="Calibri" panose="020F0502020204030204" pitchFamily="34" charset="0"/>
                        </a:rPr>
                        <a:t>Bookings</a:t>
                      </a:r>
                    </a:p>
                  </a:txBody>
                  <a:tcPr marL="9525" marR="9525" marT="9525" marB="0" anchor="ctr">
                    <a:lnL>
                      <a:noFill/>
                    </a:lnL>
                    <a:lnR>
                      <a:noFill/>
                    </a:lnR>
                    <a:lnT>
                      <a:noFill/>
                    </a:lnT>
                    <a:lnB>
                      <a:noFill/>
                    </a:lnB>
                  </a:tcPr>
                </a:tc>
                <a:extLst>
                  <a:ext uri="{0D108BD9-81ED-4DB2-BD59-A6C34878D82A}">
                    <a16:rowId xmlns:a16="http://schemas.microsoft.com/office/drawing/2014/main" val="674946015"/>
                  </a:ext>
                </a:extLst>
              </a:tr>
              <a:tr h="402319">
                <a:tc>
                  <a:txBody>
                    <a:bodyPr/>
                    <a:lstStyle/>
                    <a:p>
                      <a:pPr algn="l" fontAlgn="ctr"/>
                      <a:r>
                        <a:rPr lang="en-US" sz="2000" b="0" i="0" u="none" strike="noStrike" dirty="0">
                          <a:solidFill>
                            <a:srgbClr val="000000"/>
                          </a:solidFill>
                          <a:effectLst/>
                          <a:latin typeface="Calibri" panose="020F0502020204030204" pitchFamily="34" charset="0"/>
                        </a:rPr>
                        <a:t>8.</a:t>
                      </a:r>
                      <a:r>
                        <a:rPr lang="en-US" sz="2000" b="0" i="0" u="none" strike="noStrike" dirty="0">
                          <a:solidFill>
                            <a:srgbClr val="000000"/>
                          </a:solidFill>
                          <a:effectLst/>
                          <a:latin typeface="Times New Roman" panose="02020603050405020304" pitchFamily="18" charset="0"/>
                        </a:rPr>
                        <a:t>    </a:t>
                      </a:r>
                      <a:r>
                        <a:rPr lang="en-US" sz="2000" b="0" i="0" u="none" strike="noStrike" dirty="0">
                          <a:solidFill>
                            <a:srgbClr val="000000"/>
                          </a:solidFill>
                          <a:effectLst/>
                          <a:latin typeface="Calibri" panose="020F0502020204030204" pitchFamily="34" charset="0"/>
                        </a:rPr>
                        <a:t>Payments</a:t>
                      </a:r>
                    </a:p>
                  </a:txBody>
                  <a:tcPr marL="9525" marR="9525" marT="9525" marB="0" anchor="ctr">
                    <a:lnL>
                      <a:noFill/>
                    </a:lnL>
                    <a:lnR>
                      <a:noFill/>
                    </a:lnR>
                    <a:lnT>
                      <a:noFill/>
                    </a:lnT>
                    <a:lnB>
                      <a:noFill/>
                    </a:lnB>
                  </a:tcPr>
                </a:tc>
                <a:extLst>
                  <a:ext uri="{0D108BD9-81ED-4DB2-BD59-A6C34878D82A}">
                    <a16:rowId xmlns:a16="http://schemas.microsoft.com/office/drawing/2014/main" val="482107054"/>
                  </a:ext>
                </a:extLst>
              </a:tr>
            </a:tbl>
          </a:graphicData>
        </a:graphic>
      </p:graphicFrame>
    </p:spTree>
    <p:extLst>
      <p:ext uri="{BB962C8B-B14F-4D97-AF65-F5344CB8AC3E}">
        <p14:creationId xmlns:p14="http://schemas.microsoft.com/office/powerpoint/2010/main" val="206447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A55644-3F13-4AEE-8095-EE3AC06CACDA}"/>
              </a:ext>
            </a:extLst>
          </p:cNvPr>
          <p:cNvSpPr>
            <a:spLocks noGrp="1"/>
          </p:cNvSpPr>
          <p:nvPr>
            <p:ph type="title"/>
          </p:nvPr>
        </p:nvSpPr>
        <p:spPr>
          <a:xfrm>
            <a:off x="1456267" y="101600"/>
            <a:ext cx="8890180" cy="451556"/>
          </a:xfrm>
        </p:spPr>
        <p:txBody>
          <a:bodyPr/>
          <a:lstStyle/>
          <a:p>
            <a:pPr algn="ctr"/>
            <a:r>
              <a:rPr lang="en-US" sz="1800" b="1" i="0" u="none" strike="noStrike" dirty="0">
                <a:solidFill>
                  <a:srgbClr val="000000"/>
                </a:solidFill>
                <a:effectLst/>
                <a:latin typeface="Calibri" panose="020F0502020204030204" pitchFamily="34" charset="0"/>
              </a:rPr>
              <a:t>ATTRIBUTES</a:t>
            </a:r>
            <a:endParaRPr lang="en-US" dirty="0"/>
          </a:p>
        </p:txBody>
      </p:sp>
      <p:graphicFrame>
        <p:nvGraphicFramePr>
          <p:cNvPr id="14" name="Content Placeholder 13">
            <a:extLst>
              <a:ext uri="{FF2B5EF4-FFF2-40B4-BE49-F238E27FC236}">
                <a16:creationId xmlns:a16="http://schemas.microsoft.com/office/drawing/2014/main" id="{0E42862D-C69E-41E3-B0B8-DDDF6072AB2F}"/>
              </a:ext>
            </a:extLst>
          </p:cNvPr>
          <p:cNvGraphicFramePr>
            <a:graphicFrameLocks noGrp="1"/>
          </p:cNvGraphicFramePr>
          <p:nvPr>
            <p:ph idx="1"/>
            <p:extLst>
              <p:ext uri="{D42A27DB-BD31-4B8C-83A1-F6EECF244321}">
                <p14:modId xmlns:p14="http://schemas.microsoft.com/office/powerpoint/2010/main" val="2983736074"/>
              </p:ext>
            </p:extLst>
          </p:nvPr>
        </p:nvGraphicFramePr>
        <p:xfrm>
          <a:off x="276577" y="553156"/>
          <a:ext cx="8765823" cy="6203257"/>
        </p:xfrm>
        <a:graphic>
          <a:graphicData uri="http://schemas.openxmlformats.org/drawingml/2006/table">
            <a:tbl>
              <a:tblPr/>
              <a:tblGrid>
                <a:gridCol w="3715553">
                  <a:extLst>
                    <a:ext uri="{9D8B030D-6E8A-4147-A177-3AD203B41FA5}">
                      <a16:colId xmlns:a16="http://schemas.microsoft.com/office/drawing/2014/main" val="1120272800"/>
                    </a:ext>
                  </a:extLst>
                </a:gridCol>
                <a:gridCol w="5050270">
                  <a:extLst>
                    <a:ext uri="{9D8B030D-6E8A-4147-A177-3AD203B41FA5}">
                      <a16:colId xmlns:a16="http://schemas.microsoft.com/office/drawing/2014/main" val="2694609298"/>
                    </a:ext>
                  </a:extLst>
                </a:gridCol>
              </a:tblGrid>
              <a:tr h="294631">
                <a:tc>
                  <a:txBody>
                    <a:bodyPr/>
                    <a:lstStyle/>
                    <a:p>
                      <a:pPr algn="ctr" fontAlgn="ctr"/>
                      <a:r>
                        <a:rPr lang="en-US" sz="1400" b="1" i="0" u="none" strike="noStrike">
                          <a:solidFill>
                            <a:srgbClr val="000000"/>
                          </a:solidFill>
                          <a:effectLst/>
                          <a:latin typeface="Calibri" panose="020F0502020204030204" pitchFamily="34" charset="0"/>
                        </a:rPr>
                        <a:t>Entity</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bri" panose="020F0502020204030204" pitchFamily="34" charset="0"/>
                        </a:rPr>
                        <a:t>Attributes</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183239"/>
                  </a:ext>
                </a:extLst>
              </a:tr>
              <a:tr h="218838">
                <a:tc rowSpan="12">
                  <a:txBody>
                    <a:bodyPr/>
                    <a:lstStyle/>
                    <a:p>
                      <a:pPr algn="ctr" fontAlgn="ctr"/>
                      <a:r>
                        <a:rPr lang="en-US" sz="1400" b="0" i="0" u="none" strike="noStrike">
                          <a:solidFill>
                            <a:srgbClr val="000000"/>
                          </a:solidFill>
                          <a:effectLst/>
                          <a:latin typeface="Calibri" panose="020F0502020204030204" pitchFamily="34" charset="0"/>
                        </a:rPr>
                        <a:t>Members</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Member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79985819"/>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First Name</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1252788"/>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Last Name</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37882042"/>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Booking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3251261"/>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Facility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8054546"/>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Plan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72931150"/>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Phone Number</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64947925"/>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Email Address</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5213734"/>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House Address</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7104729"/>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Staff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52750289"/>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Payment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35409486"/>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Feedback Type</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36681"/>
                  </a:ext>
                </a:extLst>
              </a:tr>
              <a:tr h="218838">
                <a:tc rowSpan="8">
                  <a:txBody>
                    <a:bodyPr/>
                    <a:lstStyle/>
                    <a:p>
                      <a:pPr algn="ctr" fontAlgn="ctr"/>
                      <a:r>
                        <a:rPr lang="en-US" sz="1400" b="0" i="0" u="none" strike="noStrike">
                          <a:solidFill>
                            <a:srgbClr val="000000"/>
                          </a:solidFill>
                          <a:effectLst/>
                          <a:latin typeface="Calibri" panose="020F0502020204030204" pitchFamily="34" charset="0"/>
                        </a:rPr>
                        <a:t>Facility</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Facility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91509318"/>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Facility Name</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64976194"/>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Facility Capacity</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61390413"/>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Facility Type</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5400941"/>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Staff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917578"/>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Member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6778132"/>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Feedback Type</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34900933"/>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Booking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172396"/>
                  </a:ext>
                </a:extLst>
              </a:tr>
              <a:tr h="218838">
                <a:tc rowSpan="7">
                  <a:txBody>
                    <a:bodyPr/>
                    <a:lstStyle/>
                    <a:p>
                      <a:pPr algn="ctr" fontAlgn="ctr"/>
                      <a:r>
                        <a:rPr lang="en-US" sz="1400" b="0" i="0" u="none" strike="noStrike">
                          <a:solidFill>
                            <a:srgbClr val="000000"/>
                          </a:solidFill>
                          <a:effectLst/>
                          <a:latin typeface="Calibri" panose="020F0502020204030204" pitchFamily="34" charset="0"/>
                        </a:rPr>
                        <a:t>Feedbacks</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Feedback Type </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80739437"/>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Feedback Details</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95368415"/>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Reference No</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60518069"/>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Member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06886927"/>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Facility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3059376"/>
                  </a:ext>
                </a:extLst>
              </a:tr>
              <a:tr h="218838">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Plan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29400183"/>
                  </a:ext>
                </a:extLst>
              </a:tr>
              <a:tr h="218838">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Staff ID</a:t>
                      </a:r>
                    </a:p>
                  </a:txBody>
                  <a:tcPr marL="5310" marR="5310" marT="53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884696"/>
                  </a:ext>
                </a:extLst>
              </a:tr>
            </a:tbl>
          </a:graphicData>
        </a:graphic>
      </p:graphicFrame>
    </p:spTree>
    <p:extLst>
      <p:ext uri="{BB962C8B-B14F-4D97-AF65-F5344CB8AC3E}">
        <p14:creationId xmlns:p14="http://schemas.microsoft.com/office/powerpoint/2010/main" val="95074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A55644-3F13-4AEE-8095-EE3AC06CACDA}"/>
              </a:ext>
            </a:extLst>
          </p:cNvPr>
          <p:cNvSpPr>
            <a:spLocks noGrp="1"/>
          </p:cNvSpPr>
          <p:nvPr>
            <p:ph type="title"/>
          </p:nvPr>
        </p:nvSpPr>
        <p:spPr>
          <a:xfrm>
            <a:off x="564445" y="-1"/>
            <a:ext cx="8890180" cy="338667"/>
          </a:xfrm>
        </p:spPr>
        <p:txBody>
          <a:bodyPr>
            <a:normAutofit fontScale="90000"/>
          </a:bodyPr>
          <a:lstStyle/>
          <a:p>
            <a:pPr algn="ctr"/>
            <a:r>
              <a:rPr lang="en-US" sz="1800" b="1" i="0" u="none" strike="noStrike" dirty="0">
                <a:solidFill>
                  <a:srgbClr val="000000"/>
                </a:solidFill>
                <a:effectLst/>
                <a:latin typeface="Calibri" panose="020F0502020204030204" pitchFamily="34" charset="0"/>
              </a:rPr>
              <a:t>ATTRIBUTES</a:t>
            </a:r>
            <a:endParaRPr lang="en-US" dirty="0"/>
          </a:p>
        </p:txBody>
      </p:sp>
      <p:graphicFrame>
        <p:nvGraphicFramePr>
          <p:cNvPr id="8" name="Content Placeholder 7">
            <a:extLst>
              <a:ext uri="{FF2B5EF4-FFF2-40B4-BE49-F238E27FC236}">
                <a16:creationId xmlns:a16="http://schemas.microsoft.com/office/drawing/2014/main" id="{36D88C92-A861-46C8-BD61-1C807DECD78C}"/>
              </a:ext>
            </a:extLst>
          </p:cNvPr>
          <p:cNvGraphicFramePr>
            <a:graphicFrameLocks noGrp="1"/>
          </p:cNvGraphicFramePr>
          <p:nvPr>
            <p:ph idx="1"/>
            <p:extLst>
              <p:ext uri="{D42A27DB-BD31-4B8C-83A1-F6EECF244321}">
                <p14:modId xmlns:p14="http://schemas.microsoft.com/office/powerpoint/2010/main" val="2180020619"/>
              </p:ext>
            </p:extLst>
          </p:nvPr>
        </p:nvGraphicFramePr>
        <p:xfrm>
          <a:off x="237067" y="316088"/>
          <a:ext cx="9810044" cy="6520002"/>
        </p:xfrm>
        <a:graphic>
          <a:graphicData uri="http://schemas.openxmlformats.org/drawingml/2006/table">
            <a:tbl>
              <a:tblPr/>
              <a:tblGrid>
                <a:gridCol w="4905022">
                  <a:extLst>
                    <a:ext uri="{9D8B030D-6E8A-4147-A177-3AD203B41FA5}">
                      <a16:colId xmlns:a16="http://schemas.microsoft.com/office/drawing/2014/main" val="977770289"/>
                    </a:ext>
                  </a:extLst>
                </a:gridCol>
                <a:gridCol w="4905022">
                  <a:extLst>
                    <a:ext uri="{9D8B030D-6E8A-4147-A177-3AD203B41FA5}">
                      <a16:colId xmlns:a16="http://schemas.microsoft.com/office/drawing/2014/main" val="1533656647"/>
                    </a:ext>
                  </a:extLst>
                </a:gridCol>
              </a:tblGrid>
              <a:tr h="158342">
                <a:tc rowSpan="9">
                  <a:txBody>
                    <a:bodyPr/>
                    <a:lstStyle/>
                    <a:p>
                      <a:pPr algn="ctr" fontAlgn="ctr"/>
                      <a:r>
                        <a:rPr lang="en-US" sz="1100" b="0" i="0" u="none" strike="noStrike" dirty="0">
                          <a:solidFill>
                            <a:srgbClr val="000000"/>
                          </a:solidFill>
                          <a:effectLst/>
                          <a:latin typeface="Calibri" panose="020F0502020204030204" pitchFamily="34" charset="0"/>
                        </a:rPr>
                        <a:t>Staff</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Staff ID </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79801857"/>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First Name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83273526"/>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Last Name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83388436"/>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Title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7026393"/>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Member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6905980"/>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Feedback Type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6817043"/>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Phone Number</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70210022"/>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Email Address</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98708006"/>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Address</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347000"/>
                  </a:ext>
                </a:extLst>
              </a:tr>
              <a:tr h="158342">
                <a:tc rowSpan="8">
                  <a:txBody>
                    <a:bodyPr/>
                    <a:lstStyle/>
                    <a:p>
                      <a:pPr algn="ctr" fontAlgn="ctr"/>
                      <a:r>
                        <a:rPr lang="en-US" sz="1100" b="0" i="0" u="none" strike="noStrike">
                          <a:solidFill>
                            <a:srgbClr val="000000"/>
                          </a:solidFill>
                          <a:effectLst/>
                          <a:latin typeface="Calibri" panose="020F0502020204030204" pitchFamily="34" charset="0"/>
                        </a:rPr>
                        <a:t>Booking</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Booking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65300226"/>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Date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64469039"/>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Time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03770495"/>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Booking Status</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8280685"/>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Plan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9481164"/>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Facility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92471700"/>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Member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23658179"/>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Payment ID No</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820756"/>
                  </a:ext>
                </a:extLst>
              </a:tr>
              <a:tr h="158342">
                <a:tc rowSpan="6">
                  <a:txBody>
                    <a:bodyPr/>
                    <a:lstStyle/>
                    <a:p>
                      <a:pPr algn="ctr" fontAlgn="ctr"/>
                      <a:r>
                        <a:rPr lang="en-US" sz="1100" b="0" i="0" u="none" strike="noStrike">
                          <a:solidFill>
                            <a:srgbClr val="000000"/>
                          </a:solidFill>
                          <a:effectLst/>
                          <a:latin typeface="Calibri" panose="020F0502020204030204" pitchFamily="34" charset="0"/>
                        </a:rPr>
                        <a:t>Plan</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Plan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5104531"/>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Plan Type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57444696"/>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Plan Fee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2183544"/>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Member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05928055"/>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Payment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2789551"/>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Feedback Type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0403420"/>
                  </a:ext>
                </a:extLst>
              </a:tr>
              <a:tr h="158342">
                <a:tc rowSpan="4">
                  <a:txBody>
                    <a:bodyPr/>
                    <a:lstStyle/>
                    <a:p>
                      <a:pPr algn="ctr" fontAlgn="ctr"/>
                      <a:r>
                        <a:rPr lang="en-US" sz="1100" b="0" i="0" u="none" strike="noStrike">
                          <a:solidFill>
                            <a:srgbClr val="000000"/>
                          </a:solidFill>
                          <a:effectLst/>
                          <a:latin typeface="Calibri" panose="020F0502020204030204" pitchFamily="34" charset="0"/>
                        </a:rPr>
                        <a:t>Plan Details</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Plan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62498860"/>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Member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08951700"/>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Date </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0295575"/>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Time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7088833"/>
                  </a:ext>
                </a:extLst>
              </a:tr>
              <a:tr h="158342">
                <a:tc rowSpan="11">
                  <a:txBody>
                    <a:bodyPr/>
                    <a:lstStyle/>
                    <a:p>
                      <a:pPr algn="ctr" fontAlgn="ctr"/>
                      <a:r>
                        <a:rPr lang="en-US" sz="1100" b="0" i="0" u="none" strike="noStrike" dirty="0">
                          <a:solidFill>
                            <a:srgbClr val="000000"/>
                          </a:solidFill>
                          <a:effectLst/>
                          <a:latin typeface="Calibri" panose="020F0502020204030204" pitchFamily="34" charset="0"/>
                        </a:rPr>
                        <a:t>Payments</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Payment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83155091"/>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Payment Amount</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69499912"/>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Payment Mode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60454805"/>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Payment Mode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23678613"/>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Payment Date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5547395"/>
                  </a:ext>
                </a:extLst>
              </a:tr>
              <a:tr h="158342">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Plan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53801683"/>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Member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4025410"/>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Booking ID</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03642009"/>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Credit Card No</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20796109"/>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Cardholder’s Name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9185550"/>
                  </a:ext>
                </a:extLst>
              </a:tr>
              <a:tr h="158342">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Credit Card Expiry Date</a:t>
                      </a:r>
                    </a:p>
                  </a:txBody>
                  <a:tcPr marL="3939" marR="3939" marT="393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255602"/>
                  </a:ext>
                </a:extLst>
              </a:tr>
            </a:tbl>
          </a:graphicData>
        </a:graphic>
      </p:graphicFrame>
    </p:spTree>
    <p:extLst>
      <p:ext uri="{BB962C8B-B14F-4D97-AF65-F5344CB8AC3E}">
        <p14:creationId xmlns:p14="http://schemas.microsoft.com/office/powerpoint/2010/main" val="143118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4353-43C0-4B2F-84A4-24B4CB8B63B7}"/>
              </a:ext>
            </a:extLst>
          </p:cNvPr>
          <p:cNvSpPr>
            <a:spLocks noGrp="1"/>
          </p:cNvSpPr>
          <p:nvPr>
            <p:ph type="title"/>
          </p:nvPr>
        </p:nvSpPr>
        <p:spPr>
          <a:xfrm>
            <a:off x="677334" y="101600"/>
            <a:ext cx="8596668" cy="715038"/>
          </a:xfrm>
        </p:spPr>
        <p:txBody>
          <a:bodyPr>
            <a:normAutofit/>
          </a:bodyPr>
          <a:lstStyle/>
          <a:p>
            <a:pPr algn="ctr"/>
            <a:r>
              <a:rPr lang="en-US" sz="2400" b="0" i="0" u="none" strike="noStrike" dirty="0">
                <a:solidFill>
                  <a:srgbClr val="000000"/>
                </a:solidFill>
                <a:effectLst/>
                <a:latin typeface="Calibri" panose="020F0502020204030204" pitchFamily="34" charset="0"/>
              </a:rPr>
              <a:t> </a:t>
            </a:r>
            <a:r>
              <a:rPr lang="en-US" sz="2400" b="1" i="0" u="none" strike="noStrike" dirty="0">
                <a:solidFill>
                  <a:srgbClr val="000000"/>
                </a:solidFill>
                <a:effectLst/>
                <a:latin typeface="Calibri" panose="020F0502020204030204" pitchFamily="34" charset="0"/>
              </a:rPr>
              <a:t>Members (Entity)         Facility (Entity)                    Staff (Entity)</a:t>
            </a:r>
            <a:r>
              <a:rPr lang="en-US" sz="2400" dirty="0">
                <a:effectLst/>
              </a:rPr>
              <a:t> </a:t>
            </a:r>
            <a:endParaRPr lang="en-US" sz="2400" dirty="0"/>
          </a:p>
        </p:txBody>
      </p:sp>
      <p:graphicFrame>
        <p:nvGraphicFramePr>
          <p:cNvPr id="6" name="Table 5">
            <a:extLst>
              <a:ext uri="{FF2B5EF4-FFF2-40B4-BE49-F238E27FC236}">
                <a16:creationId xmlns:a16="http://schemas.microsoft.com/office/drawing/2014/main" id="{A4A30C2D-B7C5-4B58-85F3-0CA2C6FD1B33}"/>
              </a:ext>
            </a:extLst>
          </p:cNvPr>
          <p:cNvGraphicFramePr>
            <a:graphicFrameLocks noGrp="1"/>
          </p:cNvGraphicFramePr>
          <p:nvPr>
            <p:extLst>
              <p:ext uri="{D42A27DB-BD31-4B8C-83A1-F6EECF244321}">
                <p14:modId xmlns:p14="http://schemas.microsoft.com/office/powerpoint/2010/main" val="378433654"/>
              </p:ext>
            </p:extLst>
          </p:nvPr>
        </p:nvGraphicFramePr>
        <p:xfrm>
          <a:off x="857956" y="1241779"/>
          <a:ext cx="7755465" cy="4800242"/>
        </p:xfrm>
        <a:graphic>
          <a:graphicData uri="http://schemas.openxmlformats.org/drawingml/2006/table">
            <a:tbl>
              <a:tblPr/>
              <a:tblGrid>
                <a:gridCol w="1868082">
                  <a:extLst>
                    <a:ext uri="{9D8B030D-6E8A-4147-A177-3AD203B41FA5}">
                      <a16:colId xmlns:a16="http://schemas.microsoft.com/office/drawing/2014/main" val="56986472"/>
                    </a:ext>
                  </a:extLst>
                </a:gridCol>
                <a:gridCol w="1021856">
                  <a:extLst>
                    <a:ext uri="{9D8B030D-6E8A-4147-A177-3AD203B41FA5}">
                      <a16:colId xmlns:a16="http://schemas.microsoft.com/office/drawing/2014/main" val="841880604"/>
                    </a:ext>
                  </a:extLst>
                </a:gridCol>
                <a:gridCol w="1975589">
                  <a:extLst>
                    <a:ext uri="{9D8B030D-6E8A-4147-A177-3AD203B41FA5}">
                      <a16:colId xmlns:a16="http://schemas.microsoft.com/office/drawing/2014/main" val="1115198377"/>
                    </a:ext>
                  </a:extLst>
                </a:gridCol>
                <a:gridCol w="1021856">
                  <a:extLst>
                    <a:ext uri="{9D8B030D-6E8A-4147-A177-3AD203B41FA5}">
                      <a16:colId xmlns:a16="http://schemas.microsoft.com/office/drawing/2014/main" val="3980024556"/>
                    </a:ext>
                  </a:extLst>
                </a:gridCol>
                <a:gridCol w="1868082">
                  <a:extLst>
                    <a:ext uri="{9D8B030D-6E8A-4147-A177-3AD203B41FA5}">
                      <a16:colId xmlns:a16="http://schemas.microsoft.com/office/drawing/2014/main" val="2220518436"/>
                    </a:ext>
                  </a:extLst>
                </a:gridCol>
              </a:tblGrid>
              <a:tr h="331051">
                <a:tc>
                  <a:txBody>
                    <a:bodyPr/>
                    <a:lstStyle/>
                    <a:p>
                      <a:pPr marL="0" marR="0" algn="just">
                        <a:lnSpc>
                          <a:spcPct val="107000"/>
                        </a:lnSpc>
                        <a:spcBef>
                          <a:spcPts val="0"/>
                        </a:spcBef>
                        <a:spcAft>
                          <a:spcPts val="0"/>
                        </a:spcAft>
                      </a:pPr>
                      <a:r>
                        <a:rPr lang="en-US" sz="2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Members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Facility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Staff</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730639674"/>
                  </a:ext>
                </a:extLst>
              </a:tr>
              <a:tr h="331051">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Member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Facility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Staff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0402507"/>
                  </a:ext>
                </a:extLst>
              </a:tr>
              <a:tr h="331051">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Facility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476336"/>
                  </a:ext>
                </a:extLst>
              </a:tr>
              <a:tr h="496577">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Last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Facility Capacity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Last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356029"/>
                  </a:ext>
                </a:extLst>
              </a:tr>
              <a:tr h="331051">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Booking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Facility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Member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8510040"/>
                  </a:ext>
                </a:extLst>
              </a:tr>
              <a:tr h="496577">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Facility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Staff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Phone Number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114308"/>
                  </a:ext>
                </a:extLst>
              </a:tr>
              <a:tr h="331051">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Plan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Member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Title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79485"/>
                  </a:ext>
                </a:extLst>
              </a:tr>
              <a:tr h="496577">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Phone Number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Feedback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Email Address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752504"/>
                  </a:ext>
                </a:extLst>
              </a:tr>
              <a:tr h="496577">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Email Address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Booking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Address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8349234"/>
                  </a:ext>
                </a:extLst>
              </a:tr>
              <a:tr h="496577">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Address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Feedback 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979175"/>
                  </a:ext>
                </a:extLst>
              </a:tr>
              <a:tr h="331051">
                <a:tc>
                  <a:txBody>
                    <a:bodyPr/>
                    <a:lstStyle/>
                    <a:p>
                      <a:pPr marL="0" marR="0" algn="just">
                        <a:lnSpc>
                          <a:spcPct val="107000"/>
                        </a:lnSpc>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Staff 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a:noFill/>
                    </a:lnL>
                    <a:lnR>
                      <a:noFill/>
                    </a:lnR>
                    <a:lnT>
                      <a:noFill/>
                    </a:lnT>
                    <a:lnB>
                      <a:noFill/>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a:noFill/>
                    </a:lnL>
                    <a:lnR>
                      <a:noFill/>
                    </a:lnR>
                    <a:lnT>
                      <a:noFill/>
                    </a:lnT>
                    <a:lnB>
                      <a:noFill/>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8987259"/>
                  </a:ext>
                </a:extLst>
              </a:tr>
              <a:tr h="331051">
                <a:tc>
                  <a:txBody>
                    <a:bodyPr/>
                    <a:lstStyle/>
                    <a:p>
                      <a:pPr marL="0" marR="0" algn="just">
                        <a:lnSpc>
                          <a:spcPct val="107000"/>
                        </a:lnSpc>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8547" marR="385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a:noFill/>
                    </a:lnL>
                    <a:lnR>
                      <a:noFill/>
                    </a:lnR>
                    <a:lnT>
                      <a:noFill/>
                    </a:lnT>
                    <a:lnB>
                      <a:noFill/>
                    </a:lnB>
                  </a:tcPr>
                </a:tc>
                <a:tc>
                  <a:txBody>
                    <a:bodyPr/>
                    <a:lstStyle/>
                    <a:p>
                      <a:pPr>
                        <a:lnSpc>
                          <a:spcPct val="107000"/>
                        </a:lnSpc>
                      </a:pPr>
                      <a:endParaRPr lang="en-US" sz="2000">
                        <a:effectLst/>
                        <a:latin typeface="Calibri" panose="020F0502020204030204" pitchFamily="34" charset="0"/>
                        <a:cs typeface="Times New Roman" panose="02020603050405020304" pitchFamily="18" charset="0"/>
                      </a:endParaRPr>
                    </a:p>
                  </a:txBody>
                  <a:tcPr marL="38547" marR="38547" marT="0" marB="0" anchor="b">
                    <a:lnL>
                      <a:noFill/>
                    </a:lnL>
                    <a:lnR>
                      <a:noFill/>
                    </a:lnR>
                    <a:lnT>
                      <a:noFill/>
                    </a:lnT>
                    <a:lnB>
                      <a:noFill/>
                    </a:lnB>
                  </a:tcPr>
                </a:tc>
                <a:tc>
                  <a:txBody>
                    <a:bodyPr/>
                    <a:lstStyle/>
                    <a:p>
                      <a:pPr>
                        <a:lnSpc>
                          <a:spcPct val="107000"/>
                        </a:lnSpc>
                      </a:pPr>
                      <a:endParaRPr lang="en-US" sz="2000" dirty="0">
                        <a:effectLst/>
                        <a:latin typeface="Calibri" panose="020F0502020204030204" pitchFamily="34" charset="0"/>
                        <a:cs typeface="Times New Roman" panose="02020603050405020304" pitchFamily="18" charset="0"/>
                      </a:endParaRPr>
                    </a:p>
                  </a:txBody>
                  <a:tcPr marL="38547" marR="38547" marT="0" marB="0" anchor="b">
                    <a:lnL>
                      <a:noFill/>
                    </a:lnL>
                    <a:lnR>
                      <a:noFill/>
                    </a:lnR>
                    <a:lnT>
                      <a:noFill/>
                    </a:lnT>
                    <a:lnB>
                      <a:noFill/>
                    </a:lnB>
                  </a:tcPr>
                </a:tc>
                <a:extLst>
                  <a:ext uri="{0D108BD9-81ED-4DB2-BD59-A6C34878D82A}">
                    <a16:rowId xmlns:a16="http://schemas.microsoft.com/office/drawing/2014/main" val="125578134"/>
                  </a:ext>
                </a:extLst>
              </a:tr>
            </a:tbl>
          </a:graphicData>
        </a:graphic>
      </p:graphicFrame>
    </p:spTree>
    <p:extLst>
      <p:ext uri="{BB962C8B-B14F-4D97-AF65-F5344CB8AC3E}">
        <p14:creationId xmlns:p14="http://schemas.microsoft.com/office/powerpoint/2010/main" val="320898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E397-25A0-4873-8EFC-D2CCE24C963D}"/>
              </a:ext>
            </a:extLst>
          </p:cNvPr>
          <p:cNvSpPr>
            <a:spLocks noGrp="1"/>
          </p:cNvSpPr>
          <p:nvPr>
            <p:ph type="title"/>
          </p:nvPr>
        </p:nvSpPr>
        <p:spPr>
          <a:xfrm>
            <a:off x="677333" y="609600"/>
            <a:ext cx="10611555" cy="1320800"/>
          </a:xfrm>
        </p:spPr>
        <p:txBody>
          <a:bodyPr>
            <a:normAutofit/>
          </a:bodyPr>
          <a:lstStyle/>
          <a:p>
            <a:r>
              <a:rPr lang="en-US" sz="2400"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2400" b="0" i="0" u="none" strike="noStrike" dirty="0">
                <a:solidFill>
                  <a:srgbClr val="000000"/>
                </a:solidFill>
                <a:effectLst/>
                <a:latin typeface="Calibri" panose="020F0502020204030204" pitchFamily="34" charset="0"/>
              </a:rPr>
              <a:t> Payments (Entity)                            Bookings (Entity)            Feedbacks (Entity)</a:t>
            </a:r>
            <a:r>
              <a:rPr lang="en-US" sz="2400" dirty="0">
                <a:effectLst/>
              </a:rPr>
              <a:t> </a:t>
            </a:r>
            <a:endParaRPr lang="en-US" sz="2400" dirty="0"/>
          </a:p>
        </p:txBody>
      </p:sp>
      <p:graphicFrame>
        <p:nvGraphicFramePr>
          <p:cNvPr id="4" name="Content Placeholder 3">
            <a:extLst>
              <a:ext uri="{FF2B5EF4-FFF2-40B4-BE49-F238E27FC236}">
                <a16:creationId xmlns:a16="http://schemas.microsoft.com/office/drawing/2014/main" id="{1B60D760-6737-40C6-BCC1-5B5740BCB315}"/>
              </a:ext>
            </a:extLst>
          </p:cNvPr>
          <p:cNvGraphicFramePr>
            <a:graphicFrameLocks noGrp="1"/>
          </p:cNvGraphicFramePr>
          <p:nvPr>
            <p:ph idx="1"/>
            <p:extLst>
              <p:ext uri="{D42A27DB-BD31-4B8C-83A1-F6EECF244321}">
                <p14:modId xmlns:p14="http://schemas.microsoft.com/office/powerpoint/2010/main" val="925920654"/>
              </p:ext>
            </p:extLst>
          </p:nvPr>
        </p:nvGraphicFramePr>
        <p:xfrm>
          <a:off x="519289" y="1851378"/>
          <a:ext cx="9268179" cy="4492978"/>
        </p:xfrm>
        <a:graphic>
          <a:graphicData uri="http://schemas.openxmlformats.org/drawingml/2006/table">
            <a:tbl>
              <a:tblPr/>
              <a:tblGrid>
                <a:gridCol w="3114335">
                  <a:extLst>
                    <a:ext uri="{9D8B030D-6E8A-4147-A177-3AD203B41FA5}">
                      <a16:colId xmlns:a16="http://schemas.microsoft.com/office/drawing/2014/main" val="2916207562"/>
                    </a:ext>
                  </a:extLst>
                </a:gridCol>
                <a:gridCol w="820237">
                  <a:extLst>
                    <a:ext uri="{9D8B030D-6E8A-4147-A177-3AD203B41FA5}">
                      <a16:colId xmlns:a16="http://schemas.microsoft.com/office/drawing/2014/main" val="2062797256"/>
                    </a:ext>
                  </a:extLst>
                </a:gridCol>
                <a:gridCol w="2033502">
                  <a:extLst>
                    <a:ext uri="{9D8B030D-6E8A-4147-A177-3AD203B41FA5}">
                      <a16:colId xmlns:a16="http://schemas.microsoft.com/office/drawing/2014/main" val="956713896"/>
                    </a:ext>
                  </a:extLst>
                </a:gridCol>
                <a:gridCol w="820237">
                  <a:extLst>
                    <a:ext uri="{9D8B030D-6E8A-4147-A177-3AD203B41FA5}">
                      <a16:colId xmlns:a16="http://schemas.microsoft.com/office/drawing/2014/main" val="218678079"/>
                    </a:ext>
                  </a:extLst>
                </a:gridCol>
                <a:gridCol w="2479868">
                  <a:extLst>
                    <a:ext uri="{9D8B030D-6E8A-4147-A177-3AD203B41FA5}">
                      <a16:colId xmlns:a16="http://schemas.microsoft.com/office/drawing/2014/main" val="563013008"/>
                    </a:ext>
                  </a:extLst>
                </a:gridCol>
              </a:tblGrid>
              <a:tr h="502321">
                <a:tc>
                  <a:txBody>
                    <a:bodyPr/>
                    <a:lstStyle/>
                    <a:p>
                      <a:pPr algn="l" fontAlgn="ctr"/>
                      <a:r>
                        <a:rPr lang="en-US" sz="2000" b="1" i="0" u="none" strike="noStrike">
                          <a:solidFill>
                            <a:srgbClr val="000000"/>
                          </a:solidFill>
                          <a:effectLst/>
                          <a:latin typeface="Calibri" panose="020F0502020204030204" pitchFamily="34" charset="0"/>
                        </a:rPr>
                        <a:t>Payments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Bookings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Feedbacks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729331"/>
                  </a:ext>
                </a:extLst>
              </a:tr>
              <a:tr h="362787">
                <a:tc>
                  <a:txBody>
                    <a:bodyPr/>
                    <a:lstStyle/>
                    <a:p>
                      <a:pPr algn="l" fontAlgn="ctr"/>
                      <a:r>
                        <a:rPr lang="en-US" sz="14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806383"/>
                  </a:ext>
                </a:extLst>
              </a:tr>
              <a:tr h="362787">
                <a:tc>
                  <a:txBody>
                    <a:bodyPr/>
                    <a:lstStyle/>
                    <a:p>
                      <a:pPr algn="l" fontAlgn="ctr"/>
                      <a:r>
                        <a:rPr lang="en-US" sz="1400" b="0" i="0" u="none" strike="noStrike">
                          <a:solidFill>
                            <a:srgbClr val="000000"/>
                          </a:solidFill>
                          <a:effectLst/>
                          <a:latin typeface="Calibri" panose="020F0502020204030204" pitchFamily="34" charset="0"/>
                        </a:rPr>
                        <a:t>Payment Amount</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Booking Status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Feedback Details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021195"/>
                  </a:ext>
                </a:extLst>
              </a:tr>
              <a:tr h="362787">
                <a:tc>
                  <a:txBody>
                    <a:bodyPr/>
                    <a:lstStyle/>
                    <a:p>
                      <a:pPr algn="l" fontAlgn="ctr"/>
                      <a:r>
                        <a:rPr lang="en-US" sz="1400" b="0" i="0" u="none" strike="noStrike">
                          <a:solidFill>
                            <a:srgbClr val="000000"/>
                          </a:solidFill>
                          <a:effectLst/>
                          <a:latin typeface="Calibri" panose="020F0502020204030204" pitchFamily="34" charset="0"/>
                        </a:rPr>
                        <a:t>Payment Mode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Reference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7565245"/>
                  </a:ext>
                </a:extLst>
              </a:tr>
              <a:tr h="362787">
                <a:tc>
                  <a:txBody>
                    <a:bodyPr/>
                    <a:lstStyle/>
                    <a:p>
                      <a:pPr algn="l" fontAlgn="ctr"/>
                      <a:r>
                        <a:rPr lang="en-US" sz="1400" b="0" i="0" u="none" strike="noStrike">
                          <a:solidFill>
                            <a:srgbClr val="000000"/>
                          </a:solidFill>
                          <a:effectLst/>
                          <a:latin typeface="Calibri" panose="020F0502020204030204" pitchFamily="34" charset="0"/>
                        </a:rPr>
                        <a:t>Payment Mode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7651042"/>
                  </a:ext>
                </a:extLst>
              </a:tr>
              <a:tr h="362787">
                <a:tc>
                  <a:txBody>
                    <a:bodyPr/>
                    <a:lstStyle/>
                    <a:p>
                      <a:pPr algn="l" fontAlgn="ctr"/>
                      <a:r>
                        <a:rPr lang="en-US" sz="1400" b="0" i="0" u="none" strike="noStrike">
                          <a:solidFill>
                            <a:srgbClr val="000000"/>
                          </a:solidFill>
                          <a:effectLst/>
                          <a:latin typeface="Calibri" panose="020F0502020204030204" pitchFamily="34" charset="0"/>
                        </a:rPr>
                        <a:t>Payment 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280554"/>
                  </a:ext>
                </a:extLst>
              </a:tr>
              <a:tr h="362787">
                <a:tc>
                  <a:txBody>
                    <a:bodyPr/>
                    <a:lstStyle/>
                    <a:p>
                      <a:pPr algn="l" fontAlgn="ctr"/>
                      <a:r>
                        <a:rPr lang="en-US" sz="14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Facility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Staff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729489"/>
                  </a:ext>
                </a:extLst>
              </a:tr>
              <a:tr h="362787">
                <a:tc>
                  <a:txBody>
                    <a:bodyPr/>
                    <a:lstStyle/>
                    <a:p>
                      <a:pPr algn="l" fontAlgn="ctr"/>
                      <a:r>
                        <a:rPr lang="en-US" sz="14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153089"/>
                  </a:ext>
                </a:extLst>
              </a:tr>
              <a:tr h="362787">
                <a:tc>
                  <a:txBody>
                    <a:bodyPr/>
                    <a:lstStyle/>
                    <a:p>
                      <a:pPr algn="l" fontAlgn="ctr"/>
                      <a:r>
                        <a:rPr lang="en-US" sz="1400" b="0" i="0" u="none" strike="noStrike">
                          <a:solidFill>
                            <a:srgbClr val="000000"/>
                          </a:solidFill>
                          <a:effectLst/>
                          <a:latin typeface="Calibri" panose="020F0502020204030204" pitchFamily="34" charset="0"/>
                        </a:rPr>
                        <a:t>Booking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74921444"/>
                  </a:ext>
                </a:extLst>
              </a:tr>
              <a:tr h="362787">
                <a:tc>
                  <a:txBody>
                    <a:bodyPr/>
                    <a:lstStyle/>
                    <a:p>
                      <a:pPr algn="l" fontAlgn="ctr"/>
                      <a:r>
                        <a:rPr lang="en-US" sz="1400" b="0" i="0" u="none" strike="noStrike">
                          <a:solidFill>
                            <a:srgbClr val="000000"/>
                          </a:solidFill>
                          <a:effectLst/>
                          <a:latin typeface="Calibri" panose="020F0502020204030204" pitchFamily="34" charset="0"/>
                        </a:rPr>
                        <a:t>Credit Card Number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10647440"/>
                  </a:ext>
                </a:extLst>
              </a:tr>
              <a:tr h="362787">
                <a:tc>
                  <a:txBody>
                    <a:bodyPr/>
                    <a:lstStyle/>
                    <a:p>
                      <a:pPr algn="l" fontAlgn="ctr"/>
                      <a:r>
                        <a:rPr lang="en-US" sz="1400" b="0" i="0" u="none" strike="noStrike">
                          <a:solidFill>
                            <a:srgbClr val="000000"/>
                          </a:solidFill>
                          <a:effectLst/>
                          <a:latin typeface="Calibri" panose="020F0502020204030204" pitchFamily="34" charset="0"/>
                        </a:rPr>
                        <a:t>Card Holder’s Name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44593832"/>
                  </a:ext>
                </a:extLst>
              </a:tr>
              <a:tr h="362787">
                <a:tc>
                  <a:txBody>
                    <a:bodyPr/>
                    <a:lstStyle/>
                    <a:p>
                      <a:pPr algn="l" fontAlgn="ctr"/>
                      <a:r>
                        <a:rPr lang="en-US" sz="1400" b="0" i="0" u="none" strike="noStrike">
                          <a:solidFill>
                            <a:srgbClr val="000000"/>
                          </a:solidFill>
                          <a:effectLst/>
                          <a:latin typeface="Calibri" panose="020F0502020204030204" pitchFamily="34" charset="0"/>
                        </a:rPr>
                        <a:t>Credit Card Expiry Date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587811645"/>
                  </a:ext>
                </a:extLst>
              </a:tr>
            </a:tbl>
          </a:graphicData>
        </a:graphic>
      </p:graphicFrame>
    </p:spTree>
    <p:extLst>
      <p:ext uri="{BB962C8B-B14F-4D97-AF65-F5344CB8AC3E}">
        <p14:creationId xmlns:p14="http://schemas.microsoft.com/office/powerpoint/2010/main" val="390147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p:txBody>
          <a:bodyPr/>
          <a:lstStyle/>
          <a:p>
            <a:r>
              <a:rPr lang="en-US" sz="3600" b="0" i="0" u="none" strike="noStrike" dirty="0">
                <a:solidFill>
                  <a:srgbClr val="000000"/>
                </a:solidFill>
                <a:effectLst/>
                <a:latin typeface="Calibri" panose="020F0502020204030204" pitchFamily="34" charset="0"/>
              </a:rPr>
              <a:t> Plans (Entity)                  Plan Details (Entity)</a:t>
            </a:r>
            <a:r>
              <a:rPr lang="en-US" dirty="0">
                <a:effectLst/>
              </a:rPr>
              <a:t> </a:t>
            </a:r>
            <a:endParaRPr lang="en-US" dirty="0"/>
          </a:p>
        </p:txBody>
      </p:sp>
      <p:graphicFrame>
        <p:nvGraphicFramePr>
          <p:cNvPr id="4" name="Content Placeholder 3">
            <a:extLst>
              <a:ext uri="{FF2B5EF4-FFF2-40B4-BE49-F238E27FC236}">
                <a16:creationId xmlns:a16="http://schemas.microsoft.com/office/drawing/2014/main" id="{4715F60A-B5B4-4CAE-8304-CAF653FD18AD}"/>
              </a:ext>
            </a:extLst>
          </p:cNvPr>
          <p:cNvGraphicFramePr>
            <a:graphicFrameLocks noGrp="1"/>
          </p:cNvGraphicFramePr>
          <p:nvPr>
            <p:ph idx="1"/>
            <p:extLst>
              <p:ext uri="{D42A27DB-BD31-4B8C-83A1-F6EECF244321}">
                <p14:modId xmlns:p14="http://schemas.microsoft.com/office/powerpoint/2010/main" val="535199722"/>
              </p:ext>
            </p:extLst>
          </p:nvPr>
        </p:nvGraphicFramePr>
        <p:xfrm>
          <a:off x="903110" y="1512711"/>
          <a:ext cx="8596666" cy="4538136"/>
        </p:xfrm>
        <a:graphic>
          <a:graphicData uri="http://schemas.openxmlformats.org/drawingml/2006/table">
            <a:tbl>
              <a:tblPr/>
              <a:tblGrid>
                <a:gridCol w="3237352">
                  <a:extLst>
                    <a:ext uri="{9D8B030D-6E8A-4147-A177-3AD203B41FA5}">
                      <a16:colId xmlns:a16="http://schemas.microsoft.com/office/drawing/2014/main" val="726484686"/>
                    </a:ext>
                  </a:extLst>
                </a:gridCol>
                <a:gridCol w="1305823">
                  <a:extLst>
                    <a:ext uri="{9D8B030D-6E8A-4147-A177-3AD203B41FA5}">
                      <a16:colId xmlns:a16="http://schemas.microsoft.com/office/drawing/2014/main" val="2183324661"/>
                    </a:ext>
                  </a:extLst>
                </a:gridCol>
                <a:gridCol w="4053491">
                  <a:extLst>
                    <a:ext uri="{9D8B030D-6E8A-4147-A177-3AD203B41FA5}">
                      <a16:colId xmlns:a16="http://schemas.microsoft.com/office/drawing/2014/main" val="3954768920"/>
                    </a:ext>
                  </a:extLst>
                </a:gridCol>
              </a:tblGrid>
              <a:tr h="567267">
                <a:tc>
                  <a:txBody>
                    <a:bodyPr/>
                    <a:lstStyle/>
                    <a:p>
                      <a:pPr algn="l" fontAlgn="ctr"/>
                      <a:r>
                        <a:rPr lang="en-US" sz="2000" b="1" i="0" u="none" strike="noStrike" dirty="0">
                          <a:solidFill>
                            <a:srgbClr val="000000"/>
                          </a:solidFill>
                          <a:effectLst/>
                          <a:latin typeface="Calibri" panose="020F0502020204030204" pitchFamily="34" charset="0"/>
                        </a:rPr>
                        <a:t>Plans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1" i="0" u="none" strike="noStrike">
                          <a:solidFill>
                            <a:srgbClr val="000000"/>
                          </a:solidFill>
                          <a:effectLst/>
                          <a:latin typeface="Calibri" panose="020F0502020204030204" pitchFamily="34" charset="0"/>
                        </a:rPr>
                        <a:t>Plans Details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458752536"/>
                  </a:ext>
                </a:extLst>
              </a:tr>
              <a:tr h="567267">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954571"/>
                  </a:ext>
                </a:extLst>
              </a:tr>
              <a:tr h="567267">
                <a:tc>
                  <a:txBody>
                    <a:bodyPr/>
                    <a:lstStyle/>
                    <a:p>
                      <a:pPr algn="l" fontAlgn="ctr"/>
                      <a:r>
                        <a:rPr lang="en-US" sz="2000" b="0" i="0" u="none" strike="noStrike">
                          <a:solidFill>
                            <a:srgbClr val="000000"/>
                          </a:solidFill>
                          <a:effectLst/>
                          <a:latin typeface="Calibri" panose="020F0502020204030204" pitchFamily="34" charset="0"/>
                        </a:rPr>
                        <a:t>Plan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Plan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755645"/>
                  </a:ext>
                </a:extLst>
              </a:tr>
              <a:tr h="567267">
                <a:tc>
                  <a:txBody>
                    <a:bodyPr/>
                    <a:lstStyle/>
                    <a:p>
                      <a:pPr algn="l" fontAlgn="ctr"/>
                      <a:r>
                        <a:rPr lang="en-US" sz="2000" b="0" i="0" u="none" strike="noStrike">
                          <a:solidFill>
                            <a:srgbClr val="000000"/>
                          </a:solidFill>
                          <a:effectLst/>
                          <a:latin typeface="Calibri" panose="020F0502020204030204" pitchFamily="34" charset="0"/>
                        </a:rPr>
                        <a:t>Plan Fee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Date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5141295"/>
                  </a:ext>
                </a:extLst>
              </a:tr>
              <a:tr h="567267">
                <a:tc>
                  <a:txBody>
                    <a:bodyPr/>
                    <a:lstStyle/>
                    <a:p>
                      <a:pPr algn="l" fontAlgn="ctr"/>
                      <a:r>
                        <a:rPr lang="en-US" sz="2000" b="0" i="0" u="none" strike="noStrike">
                          <a:solidFill>
                            <a:srgbClr val="000000"/>
                          </a:solidFill>
                          <a:effectLst/>
                          <a:latin typeface="Calibri" panose="020F0502020204030204" pitchFamily="34" charset="0"/>
                        </a:rPr>
                        <a:t>Payment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en-US" sz="2000" b="0" i="0" u="none" strike="noStrike">
                          <a:solidFill>
                            <a:srgbClr val="000000"/>
                          </a:solidFill>
                          <a:effectLst/>
                          <a:latin typeface="Calibri" panose="020F0502020204030204" pitchFamily="34" charset="0"/>
                        </a:rPr>
                        <a:t>Time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9646506"/>
                  </a:ext>
                </a:extLst>
              </a:tr>
              <a:tr h="567267">
                <a:tc>
                  <a:txBody>
                    <a:bodyPr/>
                    <a:lstStyle/>
                    <a:p>
                      <a:pPr algn="l" fontAlgn="ctr"/>
                      <a:r>
                        <a:rPr lang="en-US" sz="2000" b="0" i="0" u="none" strike="noStrike">
                          <a:solidFill>
                            <a:srgbClr val="000000"/>
                          </a:solidFill>
                          <a:effectLst/>
                          <a:latin typeface="Calibri" panose="020F0502020204030204" pitchFamily="34" charset="0"/>
                        </a:rPr>
                        <a:t>Member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0722896"/>
                  </a:ext>
                </a:extLst>
              </a:tr>
              <a:tr h="567267">
                <a:tc>
                  <a:txBody>
                    <a:bodyPr/>
                    <a:lstStyle/>
                    <a:p>
                      <a:pPr algn="l" fontAlgn="ctr"/>
                      <a:r>
                        <a:rPr lang="en-US" sz="2000" b="0" i="0" u="none" strike="noStrike">
                          <a:solidFill>
                            <a:srgbClr val="000000"/>
                          </a:solidFill>
                          <a:effectLst/>
                          <a:latin typeface="Calibri" panose="020F0502020204030204" pitchFamily="34" charset="0"/>
                        </a:rPr>
                        <a:t>Feedback Type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22891543"/>
                  </a:ext>
                </a:extLst>
              </a:tr>
              <a:tr h="567267">
                <a:tc>
                  <a:txBody>
                    <a:bodyPr/>
                    <a:lstStyle/>
                    <a:p>
                      <a:pPr algn="l" fontAlgn="ctr"/>
                      <a:r>
                        <a:rPr lang="en-US" sz="2000" b="0" i="0" u="none" strike="noStrike" dirty="0">
                          <a:solidFill>
                            <a:srgbClr val="000000"/>
                          </a:solidFill>
                          <a:effectLst/>
                          <a:latin typeface="Calibri" panose="020F0502020204030204" pitchFamily="34" charset="0"/>
                        </a:rPr>
                        <a:t>Plan Detail ID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836405813"/>
                  </a:ext>
                </a:extLst>
              </a:tr>
            </a:tbl>
          </a:graphicData>
        </a:graphic>
      </p:graphicFrame>
    </p:spTree>
    <p:extLst>
      <p:ext uri="{BB962C8B-B14F-4D97-AF65-F5344CB8AC3E}">
        <p14:creationId xmlns:p14="http://schemas.microsoft.com/office/powerpoint/2010/main" val="357061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55BB-7D54-4EE3-945A-6608F58921F5}"/>
              </a:ext>
            </a:extLst>
          </p:cNvPr>
          <p:cNvSpPr>
            <a:spLocks noGrp="1"/>
          </p:cNvSpPr>
          <p:nvPr>
            <p:ph type="title"/>
          </p:nvPr>
        </p:nvSpPr>
        <p:spPr>
          <a:xfrm>
            <a:off x="4199467" y="11288"/>
            <a:ext cx="2573868" cy="508000"/>
          </a:xfrm>
        </p:spPr>
        <p:txBody>
          <a:bodyPr>
            <a:normAutofit fontScale="90000"/>
          </a:bodyPr>
          <a:lstStyle/>
          <a:p>
            <a:r>
              <a:rPr lang="en-US" sz="3600" b="0" i="0" u="none" strike="noStrike" dirty="0">
                <a:solidFill>
                  <a:srgbClr val="000000"/>
                </a:solidFill>
                <a:effectLst/>
                <a:latin typeface="Calibri" panose="020F0502020204030204" pitchFamily="34" charset="0"/>
              </a:rPr>
              <a:t> ER DIAGRAM</a:t>
            </a:r>
            <a:endParaRPr lang="en-US" dirty="0"/>
          </a:p>
        </p:txBody>
      </p:sp>
      <p:pic>
        <p:nvPicPr>
          <p:cNvPr id="5" name="Picture 4">
            <a:extLst>
              <a:ext uri="{FF2B5EF4-FFF2-40B4-BE49-F238E27FC236}">
                <a16:creationId xmlns:a16="http://schemas.microsoft.com/office/drawing/2014/main" id="{4727FD80-AC4C-4932-A786-BC5F00FE2C68}"/>
              </a:ext>
            </a:extLst>
          </p:cNvPr>
          <p:cNvPicPr>
            <a:picLocks noChangeAspect="1"/>
          </p:cNvPicPr>
          <p:nvPr/>
        </p:nvPicPr>
        <p:blipFill>
          <a:blip r:embed="rId2"/>
          <a:stretch>
            <a:fillRect/>
          </a:stretch>
        </p:blipFill>
        <p:spPr>
          <a:xfrm>
            <a:off x="-79022" y="519289"/>
            <a:ext cx="12112978" cy="2822222"/>
          </a:xfrm>
          <a:prstGeom prst="rect">
            <a:avLst/>
          </a:prstGeom>
        </p:spPr>
      </p:pic>
      <p:pic>
        <p:nvPicPr>
          <p:cNvPr id="8" name="Picture 7">
            <a:extLst>
              <a:ext uri="{FF2B5EF4-FFF2-40B4-BE49-F238E27FC236}">
                <a16:creationId xmlns:a16="http://schemas.microsoft.com/office/drawing/2014/main" id="{8903C210-281A-4B69-98B4-313573AA8824}"/>
              </a:ext>
            </a:extLst>
          </p:cNvPr>
          <p:cNvPicPr>
            <a:picLocks noChangeAspect="1"/>
          </p:cNvPicPr>
          <p:nvPr/>
        </p:nvPicPr>
        <p:blipFill>
          <a:blip r:embed="rId3"/>
          <a:stretch>
            <a:fillRect/>
          </a:stretch>
        </p:blipFill>
        <p:spPr>
          <a:xfrm>
            <a:off x="0" y="3341511"/>
            <a:ext cx="12192000" cy="3505201"/>
          </a:xfrm>
          <a:prstGeom prst="rect">
            <a:avLst/>
          </a:prstGeom>
        </p:spPr>
      </p:pic>
    </p:spTree>
    <p:extLst>
      <p:ext uri="{BB962C8B-B14F-4D97-AF65-F5344CB8AC3E}">
        <p14:creationId xmlns:p14="http://schemas.microsoft.com/office/powerpoint/2010/main" val="28574349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2909</TotalTime>
  <Words>1634</Words>
  <Application>Microsoft Office PowerPoint</Application>
  <PresentationFormat>Widescreen</PresentationFormat>
  <Paragraphs>621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Bernard MT Condensed</vt:lpstr>
      <vt:lpstr>Calibri</vt:lpstr>
      <vt:lpstr>Times New Roman</vt:lpstr>
      <vt:lpstr>Trebuchet MS</vt:lpstr>
      <vt:lpstr>Wingdings</vt:lpstr>
      <vt:lpstr>Wingdings 3</vt:lpstr>
      <vt:lpstr>Facet</vt:lpstr>
      <vt:lpstr>PROJECT TOPIC</vt:lpstr>
      <vt:lpstr>PowerPoint Presentation</vt:lpstr>
      <vt:lpstr>ENTITIES</vt:lpstr>
      <vt:lpstr>ATTRIBUTES</vt:lpstr>
      <vt:lpstr>ATTRIBUTES</vt:lpstr>
      <vt:lpstr> Members (Entity)         Facility (Entity)                    Staff (Entity) </vt:lpstr>
      <vt:lpstr>  Payments (Entity)                            Bookings (Entity)            Feedbacks (Entity) </vt:lpstr>
      <vt:lpstr> Plans (Entity)                  Plan Details (Entity) </vt:lpstr>
      <vt:lpstr> ER DIAGRAM</vt:lpstr>
      <vt:lpstr>TABLES AFTER 1NF </vt:lpstr>
      <vt:lpstr>TABLES AFTER 1NF </vt:lpstr>
      <vt:lpstr>TABLES AFTER 1NF </vt:lpstr>
      <vt:lpstr>TABLES AFTER 2NF  </vt:lpstr>
      <vt:lpstr>TABLES AFTER 2NF  </vt:lpstr>
      <vt:lpstr>TABLES AFTER 2NF  </vt:lpstr>
      <vt:lpstr>PowerPoint Presentation</vt:lpstr>
      <vt:lpstr>PowerPoint Presentation</vt:lpstr>
      <vt:lpstr>PowerPoint Presentation</vt:lpstr>
      <vt:lpstr>PowerPoint Presentation</vt:lpstr>
      <vt:lpstr>TABLE AFTER DENOMALIZATION </vt:lpstr>
      <vt:lpstr>PRIMARY AND FOREIGN KEYS</vt:lpstr>
      <vt:lpstr>FINAL RELATION BETWEEN TABLES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dc:title>
  <dc:creator>Ns0918</dc:creator>
  <cp:lastModifiedBy>Sofiat Adeyemi</cp:lastModifiedBy>
  <cp:revision>36</cp:revision>
  <dcterms:created xsi:type="dcterms:W3CDTF">2022-04-08T14:23:54Z</dcterms:created>
  <dcterms:modified xsi:type="dcterms:W3CDTF">2022-04-16T00:50:11Z</dcterms:modified>
</cp:coreProperties>
</file>