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858000" cy="9144000"/>
  <p:embeddedFontLs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H7JskE65W06dN+4xkJL/a5kk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05DBFA-78B1-409D-B7D6-883BD26C9255}">
  <a:tblStyle styleId="{9605DBFA-78B1-409D-B7D6-883BD26C9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Average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77e5332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5377e5332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4f13b3f2c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84f13b3f2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84f13b3f2c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4f13b3f2c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84f13b3f2c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84f13b3f2c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52a7824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52a7824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852a7824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4f13b3f2c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84f13b3f2c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84f13b3f2c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52a78245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852a78245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852a78245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f96c11e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4f96c11e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4f96c11e6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f850de88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2f850de88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22f850de88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4f13b3f2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84f13b3f2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84f13b3f2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377e5332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377e5332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5377e53329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377e53329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5377e53329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5377e53329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377e53329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5377e53329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5377e53329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4f13b3f2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4f13b3f2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84f13b3f2c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f96c11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4f96c11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4f96c11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77e53329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5377e53329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5377e53329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4f13b3f2c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84f13b3f2c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84f13b3f2c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2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2"/>
          <p:cNvSpPr txBox="1"/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4f13b3f2c_0_55"/>
          <p:cNvSpPr txBox="1"/>
          <p:nvPr>
            <p:ph type="title"/>
          </p:nvPr>
        </p:nvSpPr>
        <p:spPr>
          <a:xfrm>
            <a:off x="1472091" y="1374126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184f13b3f2c_0_55"/>
          <p:cNvSpPr txBox="1"/>
          <p:nvPr>
            <p:ph idx="1" type="body"/>
          </p:nvPr>
        </p:nvSpPr>
        <p:spPr>
          <a:xfrm>
            <a:off x="4252993" y="1381271"/>
            <a:ext cx="445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g184f13b3f2c_0_5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3" name="Google Shape;83;g184f13b3f2c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4f13b3f2c_0_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84f13b3f2c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g184f13b3f2c_0_60"/>
          <p:cNvSpPr txBox="1"/>
          <p:nvPr>
            <p:ph type="title"/>
          </p:nvPr>
        </p:nvSpPr>
        <p:spPr>
          <a:xfrm>
            <a:off x="1776888" y="1578772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84f13b3f2c_0_60"/>
          <p:cNvSpPr txBox="1"/>
          <p:nvPr>
            <p:ph idx="1" type="body"/>
          </p:nvPr>
        </p:nvSpPr>
        <p:spPr>
          <a:xfrm>
            <a:off x="1776889" y="225742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g184f13b3f2c_0_60"/>
          <p:cNvSpPr txBox="1"/>
          <p:nvPr>
            <p:ph idx="2" type="body"/>
          </p:nvPr>
        </p:nvSpPr>
        <p:spPr>
          <a:xfrm>
            <a:off x="1776889" y="404177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90" name="Google Shape;90;g184f13b3f2c_0_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4f13b3f2c_0_67"/>
          <p:cNvSpPr/>
          <p:nvPr/>
        </p:nvSpPr>
        <p:spPr>
          <a:xfrm>
            <a:off x="-61472" y="0"/>
            <a:ext cx="12333000" cy="69540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84f13b3f2c_0_6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g184f13b3f2c_0_67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5" name="Google Shape;95;g184f13b3f2c_0_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" name="Google Shape;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377e53329_0_129"/>
          <p:cNvSpPr txBox="1"/>
          <p:nvPr>
            <p:ph type="title"/>
          </p:nvPr>
        </p:nvSpPr>
        <p:spPr>
          <a:xfrm>
            <a:off x="1472091" y="1374126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15377e53329_0_129"/>
          <p:cNvSpPr txBox="1"/>
          <p:nvPr>
            <p:ph idx="1" type="body"/>
          </p:nvPr>
        </p:nvSpPr>
        <p:spPr>
          <a:xfrm>
            <a:off x="4252993" y="1381271"/>
            <a:ext cx="445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g15377e53329_0_12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8" name="Google Shape;48;g15377e53329_0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377e53329_0_1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g15377e53329_0_123"/>
          <p:cNvCxnSpPr/>
          <p:nvPr/>
        </p:nvCxnSpPr>
        <p:spPr>
          <a:xfrm>
            <a:off x="7772400" y="0"/>
            <a:ext cx="4419600" cy="52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g15377e53329_0_123"/>
          <p:cNvSpPr txBox="1"/>
          <p:nvPr>
            <p:ph type="ctrTitle"/>
          </p:nvPr>
        </p:nvSpPr>
        <p:spPr>
          <a:xfrm>
            <a:off x="847724" y="280114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5377e53329_0_12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4" name="Google Shape;54;g15377e53329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4" cy="9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377e53329_0_1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5377e53329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8" name="Google Shape;58;g15377e53329_0_134"/>
          <p:cNvSpPr txBox="1"/>
          <p:nvPr>
            <p:ph type="title"/>
          </p:nvPr>
        </p:nvSpPr>
        <p:spPr>
          <a:xfrm>
            <a:off x="1776888" y="1578772"/>
            <a:ext cx="1804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5377e53329_0_134"/>
          <p:cNvSpPr txBox="1"/>
          <p:nvPr>
            <p:ph idx="1" type="body"/>
          </p:nvPr>
        </p:nvSpPr>
        <p:spPr>
          <a:xfrm>
            <a:off x="1776889" y="225742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g15377e53329_0_134"/>
          <p:cNvSpPr txBox="1"/>
          <p:nvPr>
            <p:ph idx="2" type="body"/>
          </p:nvPr>
        </p:nvSpPr>
        <p:spPr>
          <a:xfrm>
            <a:off x="1776889" y="4041775"/>
            <a:ext cx="75387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1" name="Google Shape;61;g15377e53329_0_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77e53329_0_141"/>
          <p:cNvSpPr/>
          <p:nvPr/>
        </p:nvSpPr>
        <p:spPr>
          <a:xfrm>
            <a:off x="-61472" y="0"/>
            <a:ext cx="12333000" cy="69540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5377e53329_0_14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" name="Google Shape;65;g15377e53329_0_141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g15377e53329_0_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4f13b3f2c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g184f13b3f2c_0_49"/>
          <p:cNvCxnSpPr/>
          <p:nvPr/>
        </p:nvCxnSpPr>
        <p:spPr>
          <a:xfrm>
            <a:off x="7772400" y="0"/>
            <a:ext cx="4419600" cy="529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g184f13b3f2c_0_49"/>
          <p:cNvSpPr txBox="1"/>
          <p:nvPr>
            <p:ph type="ctrTitle"/>
          </p:nvPr>
        </p:nvSpPr>
        <p:spPr>
          <a:xfrm>
            <a:off x="847724" y="280114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84f13b3f2c_0_4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8" name="Google Shape;78;g184f13b3f2c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4" cy="99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21"/>
          <p:cNvSpPr txBox="1"/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15377e53329_0_1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15377e53329_0_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5377e53329_0_11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g15377e53329_0_117"/>
          <p:cNvSpPr txBox="1"/>
          <p:nvPr>
            <p:ph type="title"/>
          </p:nvPr>
        </p:nvSpPr>
        <p:spPr>
          <a:xfrm>
            <a:off x="838200" y="11601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5377e53329_0_117"/>
          <p:cNvSpPr txBox="1"/>
          <p:nvPr>
            <p:ph idx="1" type="body"/>
          </p:nvPr>
        </p:nvSpPr>
        <p:spPr>
          <a:xfrm>
            <a:off x="838200" y="2758567"/>
            <a:ext cx="105156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84f13b3f2c_0_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84f13b3f2c_0_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84f13b3f2c_0_4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" name="Google Shape;71;g184f13b3f2c_0_43"/>
          <p:cNvSpPr txBox="1"/>
          <p:nvPr>
            <p:ph type="title"/>
          </p:nvPr>
        </p:nvSpPr>
        <p:spPr>
          <a:xfrm>
            <a:off x="838200" y="11601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184f13b3f2c_0_43"/>
          <p:cNvSpPr txBox="1"/>
          <p:nvPr>
            <p:ph idx="1" type="body"/>
          </p:nvPr>
        </p:nvSpPr>
        <p:spPr>
          <a:xfrm>
            <a:off x="838200" y="2758567"/>
            <a:ext cx="105156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377e53329_0_1"/>
          <p:cNvSpPr/>
          <p:nvPr/>
        </p:nvSpPr>
        <p:spPr>
          <a:xfrm>
            <a:off x="1491223" y="4572975"/>
            <a:ext cx="52359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5377e53329_0_1"/>
          <p:cNvSpPr txBox="1"/>
          <p:nvPr/>
        </p:nvSpPr>
        <p:spPr>
          <a:xfrm>
            <a:off x="1491222" y="4581625"/>
            <a:ext cx="51051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COMPETENCIA DE KAGGLE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5377e53329_0_1"/>
          <p:cNvSpPr/>
          <p:nvPr/>
        </p:nvSpPr>
        <p:spPr>
          <a:xfrm>
            <a:off x="1405333" y="4758672"/>
            <a:ext cx="39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5377e53329_0_1"/>
          <p:cNvSpPr txBox="1"/>
          <p:nvPr/>
        </p:nvSpPr>
        <p:spPr>
          <a:xfrm>
            <a:off x="1445031" y="3720416"/>
            <a:ext cx="2679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b="0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s-E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/2022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5377e53329_0_1"/>
          <p:cNvSpPr txBox="1"/>
          <p:nvPr/>
        </p:nvSpPr>
        <p:spPr>
          <a:xfrm>
            <a:off x="9914392" y="6417896"/>
            <a:ext cx="2277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SOFÍA WEINTRAUB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377e53329_0_1"/>
          <p:cNvSpPr txBox="1"/>
          <p:nvPr/>
        </p:nvSpPr>
        <p:spPr>
          <a:xfrm>
            <a:off x="9119101" y="920600"/>
            <a:ext cx="2764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82.05 - Análisis Predictivo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f13b3f2c_0_11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9" name="Google Shape;209;g184f13b3f2c_0_115"/>
          <p:cNvSpPr txBox="1"/>
          <p:nvPr/>
        </p:nvSpPr>
        <p:spPr>
          <a:xfrm>
            <a:off x="477775" y="11062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84f13b3f2c_0_115"/>
          <p:cNvSpPr txBox="1"/>
          <p:nvPr/>
        </p:nvSpPr>
        <p:spPr>
          <a:xfrm>
            <a:off x="532646" y="2151443"/>
            <a:ext cx="1112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startYear → tenía registros en 0 que fueron removidos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runtimeMinutes → registros negativos que se eliminaron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ordering → se hizo un corte hasta 130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isAdult → un registro = 2020, que fue cambiado a 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4f13b3f2c_0_12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7" name="Google Shape;217;g184f13b3f2c_0_124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84f13b3f2c_0_124"/>
          <p:cNvSpPr txBox="1"/>
          <p:nvPr/>
        </p:nvSpPr>
        <p:spPr>
          <a:xfrm>
            <a:off x="532646" y="1981293"/>
            <a:ext cx="1112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separa el dataset en un 85% para el conjunto de train y un 15% para el de test.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830761 registros en el conjunto de entrenamiento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146605 registros en el conjunto de testeo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84f13b3f2c_0_124"/>
          <p:cNvSpPr txBox="1"/>
          <p:nvPr/>
        </p:nvSpPr>
        <p:spPr>
          <a:xfrm>
            <a:off x="532646" y="3733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Variables Utilizadas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84f13b3f2c_0_124"/>
          <p:cNvSpPr txBox="1"/>
          <p:nvPr/>
        </p:nvSpPr>
        <p:spPr>
          <a:xfrm>
            <a:off x="532646" y="4114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split no se utilizarán todas las columnas: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84f13b3f2c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67493"/>
            <a:ext cx="11887200" cy="81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84f13b3f2c_0_124"/>
          <p:cNvSpPr txBox="1"/>
          <p:nvPr/>
        </p:nvSpPr>
        <p:spPr>
          <a:xfrm>
            <a:off x="532646" y="5562693"/>
            <a:ext cx="111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eligen únicamente los 7 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géneros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más populares, que se obtiene a partir de la sumarización de cada columna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52a78245d_0_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g1852a78245d_0_0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852a78245d_0_0"/>
          <p:cNvSpPr txBox="1"/>
          <p:nvPr/>
        </p:nvSpPr>
        <p:spPr>
          <a:xfrm>
            <a:off x="532650" y="2133700"/>
            <a:ext cx="11126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Regresión Lineal (simple y múltiple)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Árboles: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CatBoost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ExtraTrees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852a78245d_0_0"/>
          <p:cNvSpPr txBox="1"/>
          <p:nvPr/>
        </p:nvSpPr>
        <p:spPr>
          <a:xfrm>
            <a:off x="532650" y="4475775"/>
            <a:ext cx="1112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utilizó </a:t>
            </a:r>
            <a:r>
              <a:rPr b="1" lang="es-ES" sz="19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GridSearch</a:t>
            </a:r>
            <a:r>
              <a:rPr lang="es-ES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ajustar hiperparámetros y obtener la mejor combinación de ellos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4f13b3f2c_0_13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8" name="Google Shape;238;g184f13b3f2c_0_139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84f13b3f2c_0_139"/>
          <p:cNvSpPr txBox="1"/>
          <p:nvPr/>
        </p:nvSpPr>
        <p:spPr>
          <a:xfrm>
            <a:off x="477771" y="2055606"/>
            <a:ext cx="111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ES" sz="2100">
                <a:solidFill>
                  <a:schemeClr val="lt1"/>
                </a:solidFill>
                <a:highlight>
                  <a:srgbClr val="00558C"/>
                </a:highlight>
                <a:latin typeface="Calibri"/>
                <a:ea typeface="Calibri"/>
                <a:cs typeface="Calibri"/>
                <a:sym typeface="Calibri"/>
              </a:rPr>
              <a:t>Modelo Ganador: Random Forest</a:t>
            </a:r>
            <a:endParaRPr b="1" i="0" sz="1900" u="none" cap="none" strike="noStrike">
              <a:solidFill>
                <a:schemeClr val="lt1"/>
              </a:solidFill>
              <a:highlight>
                <a:srgbClr val="00558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184f13b3f2c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3406"/>
            <a:ext cx="11887199" cy="272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84f13b3f2c_0_139"/>
          <p:cNvSpPr txBox="1"/>
          <p:nvPr/>
        </p:nvSpPr>
        <p:spPr>
          <a:xfrm>
            <a:off x="957150" y="3515600"/>
            <a:ext cx="1027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que se busca en el Random Forest, la idea general, es u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 bootstrap pero con menos predictores que el total en cada árbol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84f13b3f2c_0_139"/>
          <p:cNvSpPr txBox="1"/>
          <p:nvPr/>
        </p:nvSpPr>
        <p:spPr>
          <a:xfrm>
            <a:off x="477775" y="4430000"/>
            <a:ext cx="1027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Ventajas del Modelo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bien, aún sin ajuste de parámetros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 bien para problemas de clasificación y también de regresión.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719B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utilizar múltiples árboles se reduce considerablemente el riesgo de overfitting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52a78245d_0_1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9" name="Google Shape;249;g1852a78245d_0_10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MODELO: RANDOM FOREST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852a78245d_0_10"/>
          <p:cNvSpPr txBox="1"/>
          <p:nvPr/>
        </p:nvSpPr>
        <p:spPr>
          <a:xfrm>
            <a:off x="532646" y="1981293"/>
            <a:ext cx="111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Hiperparámetros que busqué optimizar en el GridSearch</a:t>
            </a:r>
            <a:endParaRPr b="1" sz="21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852a78245d_0_10"/>
          <p:cNvSpPr txBox="1"/>
          <p:nvPr/>
        </p:nvSpPr>
        <p:spPr>
          <a:xfrm>
            <a:off x="532646" y="2667093"/>
            <a:ext cx="11126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→ técnica de muestreo con reemplazo. Es útil para grandes volúmenes de datos, aunque algunos datos queden “fuera de la bolsa”.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max_depth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profundidad máxima del árbol.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max_features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número de características que hay que tener en cuenta al buscar la mejor división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min_samples_leaf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número mínimo de elementos que deben tener las hojas para permitir un nuevo split (división) del nodo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n_estimators 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cantidad de árboles que genero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f96c11e66_0_1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8" name="Google Shape;258;g14f96c11e66_0_13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MODELO: RANDOM FOREST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4f96c11e6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100"/>
            <a:ext cx="5886301" cy="20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4f96c11e66_0_13"/>
          <p:cNvSpPr txBox="1"/>
          <p:nvPr/>
        </p:nvSpPr>
        <p:spPr>
          <a:xfrm>
            <a:off x="532646" y="6091743"/>
            <a:ext cx="111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Obtuve mejores resultados con el GridSearch que buscando optimizar los parámetros de manera individual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4f96c11e6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3000"/>
            <a:ext cx="3288850" cy="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4f96c11e66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225" y="1119613"/>
            <a:ext cx="2804820" cy="17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4f96c11e66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038" y="3080757"/>
            <a:ext cx="2743200" cy="183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4f96c11e66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1500" y="1195919"/>
            <a:ext cx="2680500" cy="156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4f96c11e66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44225" y="3256340"/>
            <a:ext cx="2804825" cy="1484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4f96c11e66_0_13"/>
          <p:cNvSpPr/>
          <p:nvPr/>
        </p:nvSpPr>
        <p:spPr>
          <a:xfrm>
            <a:off x="6559025" y="149492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4f96c11e66_0_13"/>
          <p:cNvSpPr/>
          <p:nvPr/>
        </p:nvSpPr>
        <p:spPr>
          <a:xfrm>
            <a:off x="6601038" y="455097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4f96c11e66_0_13"/>
          <p:cNvSpPr/>
          <p:nvPr/>
        </p:nvSpPr>
        <p:spPr>
          <a:xfrm>
            <a:off x="9375025" y="408672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4f96c11e66_0_13"/>
          <p:cNvSpPr/>
          <p:nvPr/>
        </p:nvSpPr>
        <p:spPr>
          <a:xfrm>
            <a:off x="9480150" y="1622975"/>
            <a:ext cx="2743200" cy="36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2f850de88_0_86"/>
          <p:cNvSpPr txBox="1"/>
          <p:nvPr>
            <p:ph type="ctrTitle"/>
          </p:nvPr>
        </p:nvSpPr>
        <p:spPr>
          <a:xfrm>
            <a:off x="914399" y="3066598"/>
            <a:ext cx="10363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s-ES" sz="6300" u="none"/>
              <a:t>Muchas gracias</a:t>
            </a:r>
            <a:endParaRPr b="1" sz="6300" u="none"/>
          </a:p>
        </p:txBody>
      </p:sp>
      <p:sp>
        <p:nvSpPr>
          <p:cNvPr id="276" name="Google Shape;276;g122f850de88_0_8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4f13b3f2c_0_3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2" name="Google Shape;112;g184f13b3f2c_0_36"/>
          <p:cNvSpPr/>
          <p:nvPr/>
        </p:nvSpPr>
        <p:spPr>
          <a:xfrm rot="-7788334">
            <a:off x="6291588" y="1929534"/>
            <a:ext cx="284007" cy="457067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84f13b3f2c_0_36"/>
          <p:cNvSpPr txBox="1"/>
          <p:nvPr/>
        </p:nvSpPr>
        <p:spPr>
          <a:xfrm>
            <a:off x="656023" y="1317875"/>
            <a:ext cx="538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ES" sz="4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SCORE OBTENIDO</a:t>
            </a:r>
            <a:endParaRPr b="1" i="0" sz="4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184f13b3f2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78" y="3502596"/>
            <a:ext cx="12204351" cy="99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77e53329_0_9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21" name="Google Shape;121;g15377e53329_0_93"/>
          <p:cNvGrpSpPr/>
          <p:nvPr/>
        </p:nvGrpSpPr>
        <p:grpSpPr>
          <a:xfrm>
            <a:off x="359464" y="3262364"/>
            <a:ext cx="4994060" cy="1385036"/>
            <a:chOff x="5692278" y="3070393"/>
            <a:chExt cx="4994060" cy="1385036"/>
          </a:xfrm>
        </p:grpSpPr>
        <p:sp>
          <p:nvSpPr>
            <p:cNvPr id="122" name="Google Shape;122;g15377e53329_0_93"/>
            <p:cNvSpPr txBox="1"/>
            <p:nvPr/>
          </p:nvSpPr>
          <p:spPr>
            <a:xfrm>
              <a:off x="6770438" y="3578229"/>
              <a:ext cx="39159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 busca proporcionar un mayor conocimiento de las variables. Primer acercamiento y entendimiento de la base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Análisis Exploratorio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g15377e53329_0_93"/>
          <p:cNvGrpSpPr/>
          <p:nvPr/>
        </p:nvGrpSpPr>
        <p:grpSpPr>
          <a:xfrm>
            <a:off x="6163552" y="3262416"/>
            <a:ext cx="5440898" cy="1123432"/>
            <a:chOff x="5692278" y="3070393"/>
            <a:chExt cx="4725873" cy="1123432"/>
          </a:xfrm>
        </p:grpSpPr>
        <p:sp>
          <p:nvSpPr>
            <p:cNvPr id="126" name="Google Shape;126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</a:t>
              </a:r>
              <a:r>
                <a:rPr b="0" i="0" lang="es-ES" sz="1700" u="none" cap="none" strike="noStrike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imera inspección y preparación de las variables. Creación de variables nuevas.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-ES" sz="27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Base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g15377e53329_0_93"/>
          <p:cNvGrpSpPr/>
          <p:nvPr/>
        </p:nvGrpSpPr>
        <p:grpSpPr>
          <a:xfrm>
            <a:off x="361736" y="4902372"/>
            <a:ext cx="4725873" cy="1123432"/>
            <a:chOff x="5692278" y="3070393"/>
            <a:chExt cx="4725873" cy="1123432"/>
          </a:xfrm>
        </p:grpSpPr>
        <p:sp>
          <p:nvSpPr>
            <p:cNvPr id="130" name="Google Shape;130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Partición de la base de datos en entrenamiento y testeo. 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Partición de la Base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g15377e53329_0_93"/>
          <p:cNvGrpSpPr/>
          <p:nvPr/>
        </p:nvGrpSpPr>
        <p:grpSpPr>
          <a:xfrm>
            <a:off x="6165887" y="4902388"/>
            <a:ext cx="5064718" cy="1123432"/>
            <a:chOff x="5692278" y="3070393"/>
            <a:chExt cx="4725873" cy="1123432"/>
          </a:xfrm>
        </p:grpSpPr>
        <p:sp>
          <p:nvSpPr>
            <p:cNvPr id="134" name="Google Shape;134;g15377e53329_0_93"/>
            <p:cNvSpPr txBox="1"/>
            <p:nvPr/>
          </p:nvSpPr>
          <p:spPr>
            <a:xfrm>
              <a:off x="6770451" y="3578225"/>
              <a:ext cx="3647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-ES" sz="17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Explicación de los  modelos predictivos utilizados y modelo con mejor ajuste</a:t>
              </a:r>
              <a:endParaRPr b="0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5377e53329_0_93"/>
            <p:cNvSpPr txBox="1"/>
            <p:nvPr/>
          </p:nvSpPr>
          <p:spPr>
            <a:xfrm>
              <a:off x="6751979" y="3153728"/>
              <a:ext cx="3647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-ES" sz="27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Modelo</a:t>
              </a:r>
              <a:r>
                <a:rPr b="1" lang="es-ES" sz="2700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1" i="0" sz="27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5377e53329_0_93"/>
            <p:cNvSpPr txBox="1"/>
            <p:nvPr/>
          </p:nvSpPr>
          <p:spPr>
            <a:xfrm>
              <a:off x="5692278" y="3070393"/>
              <a:ext cx="107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s-ES" sz="6000" u="none" cap="none" strike="noStrike">
                  <a:solidFill>
                    <a:srgbClr val="0D5486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i="0" sz="60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, rectangle&#10;&#10;Description automatically generated" id="137" name="Google Shape;137;g15377e53329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965"/>
            <a:ext cx="12204358" cy="2369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38" name="Google Shape;138;g15377e53329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6" y="160638"/>
            <a:ext cx="1424596" cy="64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377e53329_0_93"/>
          <p:cNvSpPr txBox="1"/>
          <p:nvPr/>
        </p:nvSpPr>
        <p:spPr>
          <a:xfrm>
            <a:off x="656029" y="1317884"/>
            <a:ext cx="364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77e53329_0_21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6" name="Google Shape;146;g15377e53329_0_212"/>
          <p:cNvSpPr txBox="1"/>
          <p:nvPr/>
        </p:nvSpPr>
        <p:spPr>
          <a:xfrm>
            <a:off x="477772" y="1090432"/>
            <a:ext cx="41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377e53329_0_212"/>
          <p:cNvSpPr txBox="1"/>
          <p:nvPr/>
        </p:nvSpPr>
        <p:spPr>
          <a:xfrm>
            <a:off x="477771" y="1742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base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ontiene 977541 registros y 31 variables or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iginales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377e53329_0_212"/>
          <p:cNvSpPr txBox="1"/>
          <p:nvPr/>
        </p:nvSpPr>
        <p:spPr>
          <a:xfrm>
            <a:off x="2823301" y="2241609"/>
            <a:ext cx="557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ES" sz="2700" u="none" cap="none" strike="noStrike">
                <a:solidFill>
                  <a:srgbClr val="2F4F78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2700" u="none" cap="none" strike="noStrike">
              <a:solidFill>
                <a:srgbClr val="2F4F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5377e53329_0_212"/>
          <p:cNvSpPr txBox="1"/>
          <p:nvPr/>
        </p:nvSpPr>
        <p:spPr>
          <a:xfrm>
            <a:off x="477780" y="2632537"/>
            <a:ext cx="55737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averageRating (variable target)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numVotes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titleType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isAdult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startYear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endYear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runtimeMinutes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genres_x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seasonNumber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episodeNumber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377e53329_0_212"/>
          <p:cNvSpPr txBox="1"/>
          <p:nvPr/>
        </p:nvSpPr>
        <p:spPr>
          <a:xfrm>
            <a:off x="6878580" y="2632537"/>
            <a:ext cx="5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isOriginalTitle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adult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genres_y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original_language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production_companies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production_countries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release_date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tagline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77e53329_0_22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g15377e53329_0_225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5377e53329_0_225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Recuento de cuántos valores faltantes hay por variable, ordenándolos de manera descendente.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5377e53329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850" y="2382943"/>
            <a:ext cx="3139757" cy="424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5377e53329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00" y="2382950"/>
            <a:ext cx="2994650" cy="4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4f13b3f2c_0_8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g184f13b3f2c_0_86"/>
          <p:cNvSpPr txBox="1"/>
          <p:nvPr/>
        </p:nvSpPr>
        <p:spPr>
          <a:xfrm>
            <a:off x="477775" y="12586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84f13b3f2c_0_86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través de una función, se eliminan aquellas variables que tienen 95% o más de valores faltantes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84f13b3f2c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2420318"/>
            <a:ext cx="3352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f96c11e66_0_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g14f96c11e66_0_0"/>
          <p:cNvSpPr txBox="1"/>
          <p:nvPr/>
        </p:nvSpPr>
        <p:spPr>
          <a:xfrm>
            <a:off x="477775" y="10300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MISSINGS: IMPUTACIÓN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f96c11e66_0_0"/>
          <p:cNvSpPr txBox="1"/>
          <p:nvPr/>
        </p:nvSpPr>
        <p:spPr>
          <a:xfrm>
            <a:off x="532646" y="16764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realizó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imputación, teniendo en cuenta factores propios a cada variable.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g14f96c11e66_0_0"/>
          <p:cNvGraphicFramePr/>
          <p:nvPr/>
        </p:nvGraphicFramePr>
        <p:xfrm>
          <a:off x="2854475" y="25297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{9605DBFA-78B1-409D-B7D6-883BD26C9255}</a:tableStyleId>
              </a:tblPr>
              <a:tblGrid>
                <a:gridCol w="3241525"/>
                <a:gridCol w="3241525"/>
              </a:tblGrid>
              <a:tr h="69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Variable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Nulos imputados por...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75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genres_x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 se imputan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ordering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Media de ordering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8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language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 pasa a numérica. Nulos =  0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4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isOriginalTitle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377e53329_0_24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g15377e53329_0_246"/>
          <p:cNvSpPr txBox="1"/>
          <p:nvPr/>
        </p:nvSpPr>
        <p:spPr>
          <a:xfrm>
            <a:off x="477775" y="9538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CREACIÓN DE NUEVAS VARIABLES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5377e53329_0_246"/>
          <p:cNvSpPr txBox="1"/>
          <p:nvPr/>
        </p:nvSpPr>
        <p:spPr>
          <a:xfrm>
            <a:off x="532646" y="190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Película, Serie u Otro?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5377e53329_0_246"/>
          <p:cNvSpPr txBox="1"/>
          <p:nvPr/>
        </p:nvSpPr>
        <p:spPr>
          <a:xfrm>
            <a:off x="532646" y="2362293"/>
            <a:ext cx="1112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crean tres columnas distintas que distingue, a partir del titleType, si es serie/película/otro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Serie = tvEpisode, tvMiniSeries, tvSerie</a:t>
            </a: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Película = movie, video, short, tvMovie, tvShort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Otro = tvSpecial, videoGame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5377e53329_0_246"/>
          <p:cNvSpPr txBox="1"/>
          <p:nvPr/>
        </p:nvSpPr>
        <p:spPr>
          <a:xfrm>
            <a:off x="532646" y="3733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Buena Puntuación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5377e53329_0_246"/>
          <p:cNvSpPr txBox="1"/>
          <p:nvPr/>
        </p:nvSpPr>
        <p:spPr>
          <a:xfrm>
            <a:off x="532646" y="4191093"/>
            <a:ext cx="1112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partir del promedio de la variable numVotes, se calcula: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= Buena puntuación → numVotes &gt; promedio(numVotes)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 = Mala puntuación → numVotes &lt; promedio(numVotes)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377e53329_0_246"/>
          <p:cNvSpPr txBox="1"/>
          <p:nvPr/>
        </p:nvSpPr>
        <p:spPr>
          <a:xfrm>
            <a:off x="532646" y="5334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Directores y Escritores principales</a:t>
            </a:r>
            <a:endParaRPr b="1" i="0" sz="1800" u="none" cap="none" strike="noStrike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377e53329_0_246"/>
          <p:cNvSpPr txBox="1"/>
          <p:nvPr/>
        </p:nvSpPr>
        <p:spPr>
          <a:xfrm>
            <a:off x="532646" y="6096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42719B"/>
                </a:solidFill>
                <a:latin typeface="Calibri"/>
                <a:ea typeface="Calibri"/>
                <a:cs typeface="Calibri"/>
                <a:sym typeface="Calibri"/>
              </a:rPr>
              <a:t>One-Hot Encoder</a:t>
            </a:r>
            <a:endParaRPr b="1" sz="2000">
              <a:solidFill>
                <a:srgbClr val="4271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377e53329_0_246"/>
          <p:cNvSpPr txBox="1"/>
          <p:nvPr/>
        </p:nvSpPr>
        <p:spPr>
          <a:xfrm>
            <a:off x="532646" y="57150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binarias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5377e53329_0_246"/>
          <p:cNvSpPr txBox="1"/>
          <p:nvPr/>
        </p:nvSpPr>
        <p:spPr>
          <a:xfrm>
            <a:off x="532646" y="640089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binarias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4f13b3f2c_0_9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g184f13b3f2c_0_97"/>
          <p:cNvSpPr txBox="1"/>
          <p:nvPr/>
        </p:nvSpPr>
        <p:spPr>
          <a:xfrm>
            <a:off x="477775" y="953800"/>
            <a:ext cx="79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0D5486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 b="1" i="0" sz="3600" u="none" cap="none" strike="noStrike">
              <a:solidFill>
                <a:srgbClr val="0D54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84f13b3f2c_0_97"/>
          <p:cNvSpPr txBox="1"/>
          <p:nvPr/>
        </p:nvSpPr>
        <p:spPr>
          <a:xfrm>
            <a:off x="477771" y="1758673"/>
            <a:ext cx="111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Comportamiento de aquellas variables que no son de tipo carácter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84f13b3f2c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26" y="2317250"/>
            <a:ext cx="9030701" cy="4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