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rkbJnMZfFj1BmVOkgxyhCI3H1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377e5332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15377e5332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5377e53329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5377e53329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5377e53329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95bf8b56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395bf8b56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395bf8b56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377e53329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15377e53329_0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5377e53329_0_3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377e53329_0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5377e53329_0_3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5377e53329_0_3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377e53329_0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5377e53329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5377e53329_0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f850de88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122f850de88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22f850de88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377e53329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15377e53329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15377e53329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377e53329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5377e53329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5377e53329_0_1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377e53329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15377e53329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15377e53329_0_2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377e53329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5377e53329_0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5377e53329_0_2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377e53329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5377e53329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5377e53329_0_2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377e53329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5377e53329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5377e53329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377e53329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5377e53329_0_2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15377e53329_0_2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377e53329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5377e53329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5377e53329_0_2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15" name="Shape 15"/>
        <p:cNvGrpSpPr/>
        <p:nvPr/>
      </p:nvGrpSpPr>
      <p:grpSpPr>
        <a:xfrm>
          <a:off x="0" y="0"/>
          <a:ext cx="0" cy="0"/>
          <a:chOff x="0" y="0"/>
          <a:chExt cx="0" cy="0"/>
        </a:xfrm>
      </p:grpSpPr>
      <p:sp>
        <p:nvSpPr>
          <p:cNvPr id="16" name="Google Shape;16;p22"/>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17" name="Google Shape;17;p22"/>
          <p:cNvCxnSpPr/>
          <p:nvPr/>
        </p:nvCxnSpPr>
        <p:spPr>
          <a:xfrm>
            <a:off x="7772400" y="0"/>
            <a:ext cx="4419600" cy="5290062"/>
          </a:xfrm>
          <a:prstGeom prst="straightConnector1">
            <a:avLst/>
          </a:prstGeom>
          <a:noFill/>
          <a:ln cap="flat" cmpd="sng" w="9525">
            <a:solidFill>
              <a:schemeClr val="accent1"/>
            </a:solidFill>
            <a:prstDash val="solid"/>
            <a:miter lim="800000"/>
            <a:headEnd len="sm" w="sm" type="none"/>
            <a:tailEnd len="sm" w="sm" type="none"/>
          </a:ln>
        </p:spPr>
      </p:cxnSp>
      <p:sp>
        <p:nvSpPr>
          <p:cNvPr id="18" name="Google Shape;18;p22"/>
          <p:cNvSpPr txBox="1"/>
          <p:nvPr>
            <p:ph type="ctrTitle"/>
          </p:nvPr>
        </p:nvSpPr>
        <p:spPr>
          <a:xfrm>
            <a:off x="847724" y="2801148"/>
            <a:ext cx="10363200" cy="72469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20" name="Google Shape;20;p22"/>
          <p:cNvPicPr preferRelativeResize="0"/>
          <p:nvPr/>
        </p:nvPicPr>
        <p:blipFill rotWithShape="1">
          <a:blip r:embed="rId2">
            <a:alphaModFix/>
          </a:blip>
          <a:srcRect b="0" l="0" r="0" t="0"/>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21" name="Shape 21"/>
        <p:cNvGrpSpPr/>
        <p:nvPr/>
      </p:nvGrpSpPr>
      <p:grpSpPr>
        <a:xfrm>
          <a:off x="0" y="0"/>
          <a:ext cx="0" cy="0"/>
          <a:chOff x="0" y="0"/>
          <a:chExt cx="0" cy="0"/>
        </a:xfrm>
      </p:grpSpPr>
      <p:sp>
        <p:nvSpPr>
          <p:cNvPr id="22" name="Google Shape;22;p25"/>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23" name="Google Shape;2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24" name="Google Shape;24;p25"/>
          <p:cNvSpPr txBox="1"/>
          <p:nvPr>
            <p:ph type="title"/>
          </p:nvPr>
        </p:nvSpPr>
        <p:spPr>
          <a:xfrm>
            <a:off x="1776888" y="1578772"/>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1776889" y="2257425"/>
            <a:ext cx="7538563" cy="14430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 name="Google Shape;26;p25"/>
          <p:cNvSpPr txBox="1"/>
          <p:nvPr>
            <p:ph idx="2" type="body"/>
          </p:nvPr>
        </p:nvSpPr>
        <p:spPr>
          <a:xfrm>
            <a:off x="1776889" y="4041775"/>
            <a:ext cx="7538563" cy="1443038"/>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7" name="Google Shape;27;p25"/>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8" name="Shape 28"/>
        <p:cNvGrpSpPr/>
        <p:nvPr/>
      </p:nvGrpSpPr>
      <p:grpSpPr>
        <a:xfrm>
          <a:off x="0" y="0"/>
          <a:ext cx="0" cy="0"/>
          <a:chOff x="0" y="0"/>
          <a:chExt cx="0" cy="0"/>
        </a:xfrm>
      </p:grpSpPr>
      <p:sp>
        <p:nvSpPr>
          <p:cNvPr id="29" name="Google Shape;29;p24"/>
          <p:cNvSpPr/>
          <p:nvPr/>
        </p:nvSpPr>
        <p:spPr>
          <a:xfrm>
            <a:off x="-61472" y="0"/>
            <a:ext cx="12332874" cy="695405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2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31" name="Google Shape;31;p24"/>
          <p:cNvSpPr txBox="1"/>
          <p:nvPr>
            <p:ph type="title"/>
          </p:nvPr>
        </p:nvSpPr>
        <p:spPr>
          <a:xfrm>
            <a:off x="547442" y="991240"/>
            <a:ext cx="9641586" cy="562471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 name="Google Shape;32;p24"/>
          <p:cNvPicPr preferRelativeResize="0"/>
          <p:nvPr/>
        </p:nvPicPr>
        <p:blipFill rotWithShape="1">
          <a:blip r:embed="rId2">
            <a:alphaModFix/>
          </a:blip>
          <a:srcRect b="0" l="0" r="0" t="0"/>
          <a:stretch/>
        </p:blipFill>
        <p:spPr>
          <a:xfrm>
            <a:off x="9792664" y="596353"/>
            <a:ext cx="1957500" cy="57600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33" name="Shape 33"/>
        <p:cNvGrpSpPr/>
        <p:nvPr/>
      </p:nvGrpSpPr>
      <p:grpSpPr>
        <a:xfrm>
          <a:off x="0" y="0"/>
          <a:ext cx="0" cy="0"/>
          <a:chOff x="0" y="0"/>
          <a:chExt cx="0" cy="0"/>
        </a:xfrm>
      </p:grpSpPr>
      <p:sp>
        <p:nvSpPr>
          <p:cNvPr id="34" name="Google Shape;34;p23"/>
          <p:cNvSpPr txBox="1"/>
          <p:nvPr>
            <p:ph type="title"/>
          </p:nvPr>
        </p:nvSpPr>
        <p:spPr>
          <a:xfrm>
            <a:off x="1472091" y="1374126"/>
            <a:ext cx="1804512" cy="5286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4252993" y="1381271"/>
            <a:ext cx="4459763" cy="5286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rgbClr val="00558C"/>
              </a:buClr>
              <a:buSzPts val="1400"/>
              <a:buNone/>
              <a:defRPr sz="1400"/>
            </a:lvl2pPr>
            <a:lvl3pPr indent="-228600" lvl="2" marL="1371600" algn="l">
              <a:lnSpc>
                <a:spcPct val="90000"/>
              </a:lnSpc>
              <a:spcBef>
                <a:spcPts val="500"/>
              </a:spcBef>
              <a:spcAft>
                <a:spcPts val="0"/>
              </a:spcAft>
              <a:buClr>
                <a:srgbClr val="00558C"/>
              </a:buClr>
              <a:buSzPts val="1200"/>
              <a:buNone/>
              <a:defRPr sz="1200"/>
            </a:lvl3pPr>
            <a:lvl4pPr indent="-228600" lvl="3" marL="1828800" algn="l">
              <a:lnSpc>
                <a:spcPct val="90000"/>
              </a:lnSpc>
              <a:spcBef>
                <a:spcPts val="500"/>
              </a:spcBef>
              <a:spcAft>
                <a:spcPts val="0"/>
              </a:spcAft>
              <a:buClr>
                <a:srgbClr val="00558C"/>
              </a:buClr>
              <a:buSzPts val="1000"/>
              <a:buNone/>
              <a:defRPr sz="1000"/>
            </a:lvl4pPr>
            <a:lvl5pPr indent="-228600" lvl="4" marL="2286000" algn="l">
              <a:lnSpc>
                <a:spcPct val="90000"/>
              </a:lnSpc>
              <a:spcBef>
                <a:spcPts val="500"/>
              </a:spcBef>
              <a:spcAft>
                <a:spcPts val="0"/>
              </a:spcAft>
              <a:buClr>
                <a:srgbClr val="00558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6" name="Google Shape;36;p2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37" name="Google Shape;37;p23"/>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rtura">
  <p:cSld name="Apertura">
    <p:spTree>
      <p:nvGrpSpPr>
        <p:cNvPr id="44" name="Shape 44"/>
        <p:cNvGrpSpPr/>
        <p:nvPr/>
      </p:nvGrpSpPr>
      <p:grpSpPr>
        <a:xfrm>
          <a:off x="0" y="0"/>
          <a:ext cx="0" cy="0"/>
          <a:chOff x="0" y="0"/>
          <a:chExt cx="0" cy="0"/>
        </a:xfrm>
      </p:grpSpPr>
      <p:sp>
        <p:nvSpPr>
          <p:cNvPr id="45" name="Google Shape;45;g15377e53329_0_123"/>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cxnSp>
        <p:nvCxnSpPr>
          <p:cNvPr id="46" name="Google Shape;46;g15377e53329_0_123"/>
          <p:cNvCxnSpPr/>
          <p:nvPr/>
        </p:nvCxnSpPr>
        <p:spPr>
          <a:xfrm>
            <a:off x="7772400" y="0"/>
            <a:ext cx="4419600" cy="5290200"/>
          </a:xfrm>
          <a:prstGeom prst="straightConnector1">
            <a:avLst/>
          </a:prstGeom>
          <a:noFill/>
          <a:ln cap="flat" cmpd="sng" w="9525">
            <a:solidFill>
              <a:schemeClr val="accent1"/>
            </a:solidFill>
            <a:prstDash val="solid"/>
            <a:miter lim="800000"/>
            <a:headEnd len="sm" w="sm" type="none"/>
            <a:tailEnd len="sm" w="sm" type="none"/>
          </a:ln>
        </p:spPr>
      </p:cxnSp>
      <p:sp>
        <p:nvSpPr>
          <p:cNvPr id="47" name="Google Shape;47;g15377e53329_0_123"/>
          <p:cNvSpPr txBox="1"/>
          <p:nvPr>
            <p:ph type="ctrTitle"/>
          </p:nvPr>
        </p:nvSpPr>
        <p:spPr>
          <a:xfrm>
            <a:off x="847724" y="2801148"/>
            <a:ext cx="10363200" cy="724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Calibri"/>
              <a:buNone/>
              <a:defRPr sz="4000">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15377e53329_0_12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49" name="Google Shape;49;g15377e53329_0_123"/>
          <p:cNvPicPr preferRelativeResize="0"/>
          <p:nvPr/>
        </p:nvPicPr>
        <p:blipFill rotWithShape="1">
          <a:blip r:embed="rId2">
            <a:alphaModFix/>
          </a:blip>
          <a:srcRect b="0" l="0" r="0" t="0"/>
          <a:stretch/>
        </p:blipFill>
        <p:spPr>
          <a:xfrm>
            <a:off x="1524003" y="877587"/>
            <a:ext cx="1687924" cy="9997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50" name="Shape 50"/>
        <p:cNvGrpSpPr/>
        <p:nvPr/>
      </p:nvGrpSpPr>
      <p:grpSpPr>
        <a:xfrm>
          <a:off x="0" y="0"/>
          <a:ext cx="0" cy="0"/>
          <a:chOff x="0" y="0"/>
          <a:chExt cx="0" cy="0"/>
        </a:xfrm>
      </p:grpSpPr>
      <p:sp>
        <p:nvSpPr>
          <p:cNvPr id="51" name="Google Shape;51;g15377e53329_0_129"/>
          <p:cNvSpPr txBox="1"/>
          <p:nvPr>
            <p:ph type="title"/>
          </p:nvPr>
        </p:nvSpPr>
        <p:spPr>
          <a:xfrm>
            <a:off x="1472091" y="1374126"/>
            <a:ext cx="1804500" cy="528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2F4F78"/>
              </a:buClr>
              <a:buSzPts val="3200"/>
              <a:buFont typeface="Calibri"/>
              <a:buNone/>
              <a:defRPr sz="3200" u="sng">
                <a:solidFill>
                  <a:srgbClr val="2F4F78"/>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15377e53329_0_129"/>
          <p:cNvSpPr txBox="1"/>
          <p:nvPr>
            <p:ph idx="1" type="body"/>
          </p:nvPr>
        </p:nvSpPr>
        <p:spPr>
          <a:xfrm>
            <a:off x="4252993" y="1381271"/>
            <a:ext cx="4459800" cy="528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7F7F7F"/>
              </a:buClr>
              <a:buSzPts val="1600"/>
              <a:buNone/>
              <a:defRPr sz="1600">
                <a:solidFill>
                  <a:srgbClr val="7F7F7F"/>
                </a:solidFill>
              </a:defRPr>
            </a:lvl1pPr>
            <a:lvl2pPr indent="-228600" lvl="1" marL="914400" rtl="0" algn="l">
              <a:lnSpc>
                <a:spcPct val="90000"/>
              </a:lnSpc>
              <a:spcBef>
                <a:spcPts val="500"/>
              </a:spcBef>
              <a:spcAft>
                <a:spcPts val="0"/>
              </a:spcAft>
              <a:buClr>
                <a:srgbClr val="00558C"/>
              </a:buClr>
              <a:buSzPts val="1400"/>
              <a:buNone/>
              <a:defRPr sz="1400"/>
            </a:lvl2pPr>
            <a:lvl3pPr indent="-228600" lvl="2" marL="1371600" rtl="0" algn="l">
              <a:lnSpc>
                <a:spcPct val="90000"/>
              </a:lnSpc>
              <a:spcBef>
                <a:spcPts val="500"/>
              </a:spcBef>
              <a:spcAft>
                <a:spcPts val="0"/>
              </a:spcAft>
              <a:buClr>
                <a:srgbClr val="00558C"/>
              </a:buClr>
              <a:buSzPts val="1200"/>
              <a:buNone/>
              <a:defRPr sz="1200"/>
            </a:lvl3pPr>
            <a:lvl4pPr indent="-228600" lvl="3" marL="1828800" rtl="0" algn="l">
              <a:lnSpc>
                <a:spcPct val="90000"/>
              </a:lnSpc>
              <a:spcBef>
                <a:spcPts val="500"/>
              </a:spcBef>
              <a:spcAft>
                <a:spcPts val="0"/>
              </a:spcAft>
              <a:buClr>
                <a:srgbClr val="00558C"/>
              </a:buClr>
              <a:buSzPts val="1000"/>
              <a:buNone/>
              <a:defRPr sz="1000"/>
            </a:lvl4pPr>
            <a:lvl5pPr indent="-228600" lvl="4" marL="2286000" rtl="0" algn="l">
              <a:lnSpc>
                <a:spcPct val="90000"/>
              </a:lnSpc>
              <a:spcBef>
                <a:spcPts val="500"/>
              </a:spcBef>
              <a:spcAft>
                <a:spcPts val="0"/>
              </a:spcAft>
              <a:buClr>
                <a:srgbClr val="00558C"/>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3" name="Google Shape;53;g15377e53329_0_12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54" name="Google Shape;54;g15377e53329_0_129"/>
          <p:cNvPicPr preferRelativeResize="0"/>
          <p:nvPr/>
        </p:nvPicPr>
        <p:blipFill rotWithShape="1">
          <a:blip r:embed="rId2">
            <a:alphaModFix/>
          </a:blip>
          <a:srcRect b="0" l="0" r="0" t="0"/>
          <a:stretch/>
        </p:blipFill>
        <p:spPr>
          <a:xfrm>
            <a:off x="10499270" y="1375442"/>
            <a:ext cx="1692731" cy="498091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 IMAGEN - SOLO TEXTO CON FONDO AZUL">
  <p:cSld name="SIN IMAGEN - SOLO TEXTO CON FONDO AZUL">
    <p:spTree>
      <p:nvGrpSpPr>
        <p:cNvPr id="55" name="Shape 55"/>
        <p:cNvGrpSpPr/>
        <p:nvPr/>
      </p:nvGrpSpPr>
      <p:grpSpPr>
        <a:xfrm>
          <a:off x="0" y="0"/>
          <a:ext cx="0" cy="0"/>
          <a:chOff x="0" y="0"/>
          <a:chExt cx="0" cy="0"/>
        </a:xfrm>
      </p:grpSpPr>
      <p:sp>
        <p:nvSpPr>
          <p:cNvPr id="56" name="Google Shape;56;g15377e53329_0_134"/>
          <p:cNvSpPr/>
          <p:nvPr/>
        </p:nvSpPr>
        <p:spPr>
          <a:xfrm>
            <a:off x="0" y="0"/>
            <a:ext cx="12192000" cy="6858000"/>
          </a:xfrm>
          <a:prstGeom prst="rect">
            <a:avLst/>
          </a:prstGeom>
          <a:solidFill>
            <a:srgbClr val="0055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sp>
        <p:nvSpPr>
          <p:cNvPr id="57" name="Google Shape;57;g15377e53329_0_1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58" name="Google Shape;58;g15377e53329_0_134"/>
          <p:cNvSpPr txBox="1"/>
          <p:nvPr>
            <p:ph type="title"/>
          </p:nvPr>
        </p:nvSpPr>
        <p:spPr>
          <a:xfrm>
            <a:off x="1776888" y="1578772"/>
            <a:ext cx="1804500" cy="528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Calibri"/>
              <a:buNone/>
              <a:defRPr sz="3200" u="sng">
                <a:solidFill>
                  <a:schemeClr val="lt1"/>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5377e53329_0_134"/>
          <p:cNvSpPr txBox="1"/>
          <p:nvPr>
            <p:ph idx="1" type="body"/>
          </p:nvPr>
        </p:nvSpPr>
        <p:spPr>
          <a:xfrm>
            <a:off x="1776889" y="2257425"/>
            <a:ext cx="7538700" cy="1443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None/>
              <a:defRPr sz="1600">
                <a:solidFill>
                  <a:schemeClr val="lt1"/>
                </a:solidFill>
              </a:defRPr>
            </a:lvl1pPr>
            <a:lvl2pPr indent="-228600" lvl="1" marL="914400" rtl="0" algn="l">
              <a:lnSpc>
                <a:spcPct val="90000"/>
              </a:lnSpc>
              <a:spcBef>
                <a:spcPts val="500"/>
              </a:spcBef>
              <a:spcAft>
                <a:spcPts val="0"/>
              </a:spcAft>
              <a:buClr>
                <a:srgbClr val="00558C"/>
              </a:buClr>
              <a:buSzPts val="1400"/>
              <a:buNone/>
              <a:defRPr sz="1400"/>
            </a:lvl2pPr>
            <a:lvl3pPr indent="-228600" lvl="2" marL="1371600" rtl="0" algn="l">
              <a:lnSpc>
                <a:spcPct val="90000"/>
              </a:lnSpc>
              <a:spcBef>
                <a:spcPts val="500"/>
              </a:spcBef>
              <a:spcAft>
                <a:spcPts val="0"/>
              </a:spcAft>
              <a:buClr>
                <a:srgbClr val="00558C"/>
              </a:buClr>
              <a:buSzPts val="1200"/>
              <a:buNone/>
              <a:defRPr sz="1200"/>
            </a:lvl3pPr>
            <a:lvl4pPr indent="-228600" lvl="3" marL="1828800" rtl="0" algn="l">
              <a:lnSpc>
                <a:spcPct val="90000"/>
              </a:lnSpc>
              <a:spcBef>
                <a:spcPts val="500"/>
              </a:spcBef>
              <a:spcAft>
                <a:spcPts val="0"/>
              </a:spcAft>
              <a:buClr>
                <a:srgbClr val="00558C"/>
              </a:buClr>
              <a:buSzPts val="1000"/>
              <a:buNone/>
              <a:defRPr sz="1000"/>
            </a:lvl4pPr>
            <a:lvl5pPr indent="-228600" lvl="4" marL="2286000" rtl="0" algn="l">
              <a:lnSpc>
                <a:spcPct val="90000"/>
              </a:lnSpc>
              <a:spcBef>
                <a:spcPts val="500"/>
              </a:spcBef>
              <a:spcAft>
                <a:spcPts val="0"/>
              </a:spcAft>
              <a:buClr>
                <a:srgbClr val="00558C"/>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0" name="Google Shape;60;g15377e53329_0_134"/>
          <p:cNvSpPr txBox="1"/>
          <p:nvPr>
            <p:ph idx="2" type="body"/>
          </p:nvPr>
        </p:nvSpPr>
        <p:spPr>
          <a:xfrm>
            <a:off x="1776889" y="4041775"/>
            <a:ext cx="7538700" cy="1443000"/>
          </a:xfrm>
          <a:prstGeom prst="rect">
            <a:avLst/>
          </a:prstGeom>
          <a:noFill/>
          <a:ln>
            <a:noFill/>
          </a:ln>
        </p:spPr>
        <p:txBody>
          <a:bodyPr anchorCtr="0" anchor="t" bIns="45700" lIns="91425" spcFirstLastPara="1" rIns="91425" wrap="square" tIns="45700">
            <a:noAutofit/>
          </a:bodyPr>
          <a:lstStyle>
            <a:lvl1pPr indent="-317500" lvl="0" marL="457200" rtl="0" algn="l">
              <a:lnSpc>
                <a:spcPct val="90000"/>
              </a:lnSpc>
              <a:spcBef>
                <a:spcPts val="1000"/>
              </a:spcBef>
              <a:spcAft>
                <a:spcPts val="0"/>
              </a:spcAft>
              <a:buClr>
                <a:srgbClr val="00B0F0"/>
              </a:buClr>
              <a:buSzPts val="1400"/>
              <a:buFont typeface="Arial"/>
              <a:buChar char="•"/>
              <a:defRPr sz="1400">
                <a:solidFill>
                  <a:schemeClr val="lt1"/>
                </a:solidFill>
              </a:defRPr>
            </a:lvl1pPr>
            <a:lvl2pPr indent="-228600" lvl="1" marL="914400" rtl="0" algn="l">
              <a:lnSpc>
                <a:spcPct val="90000"/>
              </a:lnSpc>
              <a:spcBef>
                <a:spcPts val="500"/>
              </a:spcBef>
              <a:spcAft>
                <a:spcPts val="0"/>
              </a:spcAft>
              <a:buClr>
                <a:srgbClr val="00558C"/>
              </a:buClr>
              <a:buSzPts val="1400"/>
              <a:buNone/>
              <a:defRPr sz="1400"/>
            </a:lvl2pPr>
            <a:lvl3pPr indent="-228600" lvl="2" marL="1371600" rtl="0" algn="l">
              <a:lnSpc>
                <a:spcPct val="90000"/>
              </a:lnSpc>
              <a:spcBef>
                <a:spcPts val="500"/>
              </a:spcBef>
              <a:spcAft>
                <a:spcPts val="0"/>
              </a:spcAft>
              <a:buClr>
                <a:srgbClr val="00558C"/>
              </a:buClr>
              <a:buSzPts val="1200"/>
              <a:buNone/>
              <a:defRPr sz="1200"/>
            </a:lvl3pPr>
            <a:lvl4pPr indent="-228600" lvl="3" marL="1828800" rtl="0" algn="l">
              <a:lnSpc>
                <a:spcPct val="90000"/>
              </a:lnSpc>
              <a:spcBef>
                <a:spcPts val="500"/>
              </a:spcBef>
              <a:spcAft>
                <a:spcPts val="0"/>
              </a:spcAft>
              <a:buClr>
                <a:srgbClr val="00558C"/>
              </a:buClr>
              <a:buSzPts val="1000"/>
              <a:buNone/>
              <a:defRPr sz="1000"/>
            </a:lvl4pPr>
            <a:lvl5pPr indent="-228600" lvl="4" marL="2286000" rtl="0" algn="l">
              <a:lnSpc>
                <a:spcPct val="90000"/>
              </a:lnSpc>
              <a:spcBef>
                <a:spcPts val="500"/>
              </a:spcBef>
              <a:spcAft>
                <a:spcPts val="0"/>
              </a:spcAft>
              <a:buClr>
                <a:srgbClr val="00558C"/>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pic>
        <p:nvPicPr>
          <p:cNvPr id="61" name="Google Shape;61;g15377e53329_0_134"/>
          <p:cNvPicPr preferRelativeResize="0"/>
          <p:nvPr/>
        </p:nvPicPr>
        <p:blipFill rotWithShape="1">
          <a:blip r:embed="rId2">
            <a:alphaModFix/>
          </a:blip>
          <a:srcRect b="0" l="0" r="0" t="0"/>
          <a:stretch/>
        </p:blipFill>
        <p:spPr>
          <a:xfrm>
            <a:off x="371925" y="310731"/>
            <a:ext cx="1049621" cy="36333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62" name="Shape 62"/>
        <p:cNvGrpSpPr/>
        <p:nvPr/>
      </p:nvGrpSpPr>
      <p:grpSpPr>
        <a:xfrm>
          <a:off x="0" y="0"/>
          <a:ext cx="0" cy="0"/>
          <a:chOff x="0" y="0"/>
          <a:chExt cx="0" cy="0"/>
        </a:xfrm>
      </p:grpSpPr>
      <p:sp>
        <p:nvSpPr>
          <p:cNvPr id="63" name="Google Shape;63;g15377e53329_0_141"/>
          <p:cNvSpPr/>
          <p:nvPr/>
        </p:nvSpPr>
        <p:spPr>
          <a:xfrm>
            <a:off x="-61472" y="0"/>
            <a:ext cx="12333000" cy="6954000"/>
          </a:xfrm>
          <a:prstGeom prst="rect">
            <a:avLst/>
          </a:prstGeom>
          <a:solidFill>
            <a:srgbClr val="757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g15377e53329_0_14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65" name="Google Shape;65;g15377e53329_0_141"/>
          <p:cNvSpPr txBox="1"/>
          <p:nvPr>
            <p:ph type="title"/>
          </p:nvPr>
        </p:nvSpPr>
        <p:spPr>
          <a:xfrm>
            <a:off x="547442" y="991240"/>
            <a:ext cx="9641700" cy="56247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D8D8D8"/>
              </a:buClr>
              <a:buSzPts val="10000"/>
              <a:buFont typeface="Calibri"/>
              <a:buNone/>
              <a:defRPr b="1" sz="10000" u="none">
                <a:solidFill>
                  <a:srgbClr val="D8D8D8"/>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66" name="Google Shape;66;g15377e53329_0_141"/>
          <p:cNvPicPr preferRelativeResize="0"/>
          <p:nvPr/>
        </p:nvPicPr>
        <p:blipFill rotWithShape="1">
          <a:blip r:embed="rId2">
            <a:alphaModFix/>
          </a:blip>
          <a:srcRect b="0" l="0" r="0" t="0"/>
          <a:stretch/>
        </p:blipFill>
        <p:spPr>
          <a:xfrm>
            <a:off x="9792664" y="596353"/>
            <a:ext cx="1957500" cy="576000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1"/>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11" name="Google Shape;11;p21"/>
          <p:cNvPicPr preferRelativeResize="0"/>
          <p:nvPr/>
        </p:nvPicPr>
        <p:blipFill rotWithShape="1">
          <a:blip r:embed="rId2">
            <a:alphaModFix/>
          </a:blip>
          <a:srcRect b="0" l="0" r="0" t="0"/>
          <a:stretch/>
        </p:blipFill>
        <p:spPr>
          <a:xfrm>
            <a:off x="10499270" y="1375442"/>
            <a:ext cx="1692731" cy="4980910"/>
          </a:xfrm>
          <a:prstGeom prst="rect">
            <a:avLst/>
          </a:prstGeom>
          <a:noFill/>
          <a:ln>
            <a:noFill/>
          </a:ln>
        </p:spPr>
      </p:pic>
      <p:sp>
        <p:nvSpPr>
          <p:cNvPr id="12" name="Google Shape;12;p2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3" name="Google Shape;13;p21"/>
          <p:cNvSpPr txBox="1"/>
          <p:nvPr>
            <p:ph type="title"/>
          </p:nvPr>
        </p:nvSpPr>
        <p:spPr>
          <a:xfrm>
            <a:off x="838200" y="1160171"/>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21"/>
          <p:cNvSpPr txBox="1"/>
          <p:nvPr>
            <p:ph idx="1" type="body"/>
          </p:nvPr>
        </p:nvSpPr>
        <p:spPr>
          <a:xfrm>
            <a:off x="838200" y="2758567"/>
            <a:ext cx="10515600" cy="341839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pic>
        <p:nvPicPr>
          <p:cNvPr id="39" name="Google Shape;39;g15377e53329_0_117"/>
          <p:cNvPicPr preferRelativeResize="0"/>
          <p:nvPr/>
        </p:nvPicPr>
        <p:blipFill rotWithShape="1">
          <a:blip r:embed="rId1">
            <a:alphaModFix/>
          </a:blip>
          <a:srcRect b="0" l="0" r="0" t="0"/>
          <a:stretch/>
        </p:blipFill>
        <p:spPr>
          <a:xfrm>
            <a:off x="371925" y="310731"/>
            <a:ext cx="1049621" cy="355256"/>
          </a:xfrm>
          <a:prstGeom prst="rect">
            <a:avLst/>
          </a:prstGeom>
          <a:noFill/>
          <a:ln>
            <a:noFill/>
          </a:ln>
        </p:spPr>
      </p:pic>
      <p:pic>
        <p:nvPicPr>
          <p:cNvPr id="40" name="Google Shape;40;g15377e53329_0_117"/>
          <p:cNvPicPr preferRelativeResize="0"/>
          <p:nvPr/>
        </p:nvPicPr>
        <p:blipFill rotWithShape="1">
          <a:blip r:embed="rId2">
            <a:alphaModFix/>
          </a:blip>
          <a:srcRect b="0" l="0" r="0" t="0"/>
          <a:stretch/>
        </p:blipFill>
        <p:spPr>
          <a:xfrm>
            <a:off x="10499270" y="1375442"/>
            <a:ext cx="1692731" cy="4980912"/>
          </a:xfrm>
          <a:prstGeom prst="rect">
            <a:avLst/>
          </a:prstGeom>
          <a:noFill/>
          <a:ln>
            <a:noFill/>
          </a:ln>
        </p:spPr>
      </p:pic>
      <p:sp>
        <p:nvSpPr>
          <p:cNvPr id="41" name="Google Shape;41;g15377e53329_0_11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B0F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42" name="Google Shape;42;g15377e53329_0_117"/>
          <p:cNvSpPr txBox="1"/>
          <p:nvPr>
            <p:ph type="title"/>
          </p:nvPr>
        </p:nvSpPr>
        <p:spPr>
          <a:xfrm>
            <a:off x="838200" y="1160171"/>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558C"/>
              </a:buClr>
              <a:buSzPts val="3600"/>
              <a:buFont typeface="Calibri"/>
              <a:buNone/>
              <a:defRPr b="0" i="0" sz="3600" u="sng" cap="none" strike="noStrike">
                <a:solidFill>
                  <a:srgbClr val="00558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g15377e53329_0_117"/>
          <p:cNvSpPr txBox="1"/>
          <p:nvPr>
            <p:ph idx="1" type="body"/>
          </p:nvPr>
        </p:nvSpPr>
        <p:spPr>
          <a:xfrm>
            <a:off x="838200" y="2758567"/>
            <a:ext cx="10515600" cy="34185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558C"/>
              </a:buClr>
              <a:buSzPts val="2800"/>
              <a:buFont typeface="Arial"/>
              <a:buChar char="•"/>
              <a:defRPr b="0" i="0" sz="2800" u="none" cap="none" strike="noStrike">
                <a:solidFill>
                  <a:srgbClr val="00558C"/>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558C"/>
              </a:buClr>
              <a:buSzPts val="2400"/>
              <a:buFont typeface="Arial"/>
              <a:buChar char="•"/>
              <a:defRPr b="0" i="0" sz="2400" u="none" cap="none" strike="noStrike">
                <a:solidFill>
                  <a:srgbClr val="00558C"/>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558C"/>
              </a:buClr>
              <a:buSzPts val="2000"/>
              <a:buFont typeface="Arial"/>
              <a:buChar char="•"/>
              <a:defRPr b="0" i="0" sz="2000" u="none" cap="none" strike="noStrike">
                <a:solidFill>
                  <a:srgbClr val="00558C"/>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558C"/>
              </a:buClr>
              <a:buSzPts val="1800"/>
              <a:buFont typeface="Arial"/>
              <a:buChar char="•"/>
              <a:defRPr b="0" i="0" sz="1800" u="none" cap="none" strike="noStrike">
                <a:solidFill>
                  <a:srgbClr val="00558C"/>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4" r:id="rId3"/>
    <p:sldLayoutId id="2147483655" r:id="rId4"/>
    <p:sldLayoutId id="2147483656" r:id="rId5"/>
    <p:sldLayoutId id="2147483657"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26.png"/><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datasets/fedesoriano/heart-failure-prediction?select=heart.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31.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36.png"/><Relationship Id="rId6" Type="http://schemas.openxmlformats.org/officeDocument/2006/relationships/image" Target="../media/image23.png"/><Relationship Id="rId7" Type="http://schemas.openxmlformats.org/officeDocument/2006/relationships/image" Target="../media/image34.png"/><Relationship Id="rId8"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5377e53329_0_1"/>
          <p:cNvSpPr/>
          <p:nvPr/>
        </p:nvSpPr>
        <p:spPr>
          <a:xfrm>
            <a:off x="1491227" y="4572973"/>
            <a:ext cx="2586600" cy="431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g15377e53329_0_1"/>
          <p:cNvSpPr/>
          <p:nvPr/>
        </p:nvSpPr>
        <p:spPr>
          <a:xfrm>
            <a:off x="1491225" y="5089150"/>
            <a:ext cx="5366700" cy="55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g15377e53329_0_1"/>
          <p:cNvSpPr txBox="1"/>
          <p:nvPr/>
        </p:nvSpPr>
        <p:spPr>
          <a:xfrm>
            <a:off x="1491227" y="4581634"/>
            <a:ext cx="65769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b="1" i="0" lang="es-ES" sz="2400" u="none" cap="none" strike="noStrike">
                <a:solidFill>
                  <a:srgbClr val="00558C"/>
                </a:solidFill>
                <a:latin typeface="Calibri"/>
                <a:ea typeface="Calibri"/>
                <a:cs typeface="Calibri"/>
                <a:sym typeface="Calibri"/>
              </a:rPr>
              <a:t>CASO DE ESTUDIO</a:t>
            </a:r>
            <a:endParaRPr/>
          </a:p>
          <a:p>
            <a:pPr indent="0" lvl="0" marL="0" marR="0" rtl="0" algn="l">
              <a:lnSpc>
                <a:spcPct val="150000"/>
              </a:lnSpc>
              <a:spcBef>
                <a:spcPts val="0"/>
              </a:spcBef>
              <a:spcAft>
                <a:spcPts val="0"/>
              </a:spcAft>
              <a:buNone/>
            </a:pPr>
            <a:r>
              <a:rPr b="1" i="0" lang="es-ES" sz="2400" u="none" cap="none" strike="noStrike">
                <a:solidFill>
                  <a:srgbClr val="0D5486"/>
                </a:solidFill>
                <a:latin typeface="Calibri"/>
                <a:ea typeface="Calibri"/>
                <a:cs typeface="Calibri"/>
                <a:sym typeface="Calibri"/>
              </a:rPr>
              <a:t>PREDICCIÓN DE </a:t>
            </a:r>
            <a:r>
              <a:rPr b="1" lang="es-ES" sz="2400">
                <a:solidFill>
                  <a:srgbClr val="0D5486"/>
                </a:solidFill>
                <a:latin typeface="Calibri"/>
                <a:ea typeface="Calibri"/>
                <a:cs typeface="Calibri"/>
                <a:sym typeface="Calibri"/>
              </a:rPr>
              <a:t>ENFERMEDAD CARDÍACA</a:t>
            </a:r>
            <a:endParaRPr b="1" i="0" sz="2400" u="none" cap="none" strike="noStrike">
              <a:solidFill>
                <a:srgbClr val="0D5486"/>
              </a:solidFill>
              <a:latin typeface="Calibri"/>
              <a:ea typeface="Calibri"/>
              <a:cs typeface="Calibri"/>
              <a:sym typeface="Calibri"/>
            </a:endParaRPr>
          </a:p>
        </p:txBody>
      </p:sp>
      <p:sp>
        <p:nvSpPr>
          <p:cNvPr id="74" name="Google Shape;74;g15377e53329_0_1"/>
          <p:cNvSpPr/>
          <p:nvPr/>
        </p:nvSpPr>
        <p:spPr>
          <a:xfrm>
            <a:off x="1405333" y="5520672"/>
            <a:ext cx="3978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s-ES" sz="3000" u="none" cap="none" strike="noStrike">
                <a:solidFill>
                  <a:schemeClr val="lt1"/>
                </a:solidFill>
                <a:latin typeface="Calibri"/>
                <a:ea typeface="Calibri"/>
                <a:cs typeface="Calibri"/>
                <a:sym typeface="Calibri"/>
              </a:rPr>
              <a:t>_</a:t>
            </a:r>
            <a:endParaRPr b="0" i="0" sz="1400" u="none" cap="none" strike="noStrike">
              <a:solidFill>
                <a:srgbClr val="000000"/>
              </a:solidFill>
              <a:latin typeface="Arial"/>
              <a:ea typeface="Arial"/>
              <a:cs typeface="Arial"/>
              <a:sym typeface="Arial"/>
            </a:endParaRPr>
          </a:p>
        </p:txBody>
      </p:sp>
      <p:sp>
        <p:nvSpPr>
          <p:cNvPr id="75" name="Google Shape;75;g15377e53329_0_1"/>
          <p:cNvSpPr txBox="1"/>
          <p:nvPr/>
        </p:nvSpPr>
        <p:spPr>
          <a:xfrm>
            <a:off x="1445031" y="3720416"/>
            <a:ext cx="2679000" cy="879900"/>
          </a:xfrm>
          <a:prstGeom prst="rect">
            <a:avLst/>
          </a:prstGeom>
          <a:noFill/>
          <a:ln>
            <a:noFill/>
          </a:ln>
        </p:spPr>
        <p:txBody>
          <a:bodyPr anchorCtr="0" anchor="t" bIns="45700" lIns="91425" spcFirstLastPara="1" rIns="91425" wrap="square" tIns="45700">
            <a:noAutofit/>
          </a:bodyPr>
          <a:lstStyle/>
          <a:p>
            <a:pPr indent="0" lvl="0" marL="0" marR="0" rtl="0" algn="l">
              <a:lnSpc>
                <a:spcPct val="108333"/>
              </a:lnSpc>
              <a:spcBef>
                <a:spcPts val="0"/>
              </a:spcBef>
              <a:spcAft>
                <a:spcPts val="0"/>
              </a:spcAft>
              <a:buClr>
                <a:srgbClr val="00558C"/>
              </a:buClr>
              <a:buSzPts val="2400"/>
              <a:buFont typeface="Arial"/>
              <a:buNone/>
            </a:pPr>
            <a:r>
              <a:t/>
            </a:r>
            <a:endParaRPr sz="2400">
              <a:solidFill>
                <a:schemeClr val="lt1"/>
              </a:solidFill>
              <a:latin typeface="Calibri"/>
              <a:ea typeface="Calibri"/>
              <a:cs typeface="Calibri"/>
              <a:sym typeface="Calibri"/>
            </a:endParaRPr>
          </a:p>
          <a:p>
            <a:pPr indent="0" lvl="0" marL="0" marR="0" rtl="0" algn="l">
              <a:lnSpc>
                <a:spcPct val="108333"/>
              </a:lnSpc>
              <a:spcBef>
                <a:spcPts val="0"/>
              </a:spcBef>
              <a:spcAft>
                <a:spcPts val="0"/>
              </a:spcAft>
              <a:buClr>
                <a:srgbClr val="00558C"/>
              </a:buClr>
              <a:buSzPts val="2400"/>
              <a:buFont typeface="Arial"/>
              <a:buNone/>
            </a:pPr>
            <a:r>
              <a:rPr lang="es-ES" sz="2200">
                <a:solidFill>
                  <a:schemeClr val="lt1"/>
                </a:solidFill>
                <a:latin typeface="Calibri"/>
                <a:ea typeface="Calibri"/>
                <a:cs typeface="Calibri"/>
                <a:sym typeface="Calibri"/>
              </a:rPr>
              <a:t>14</a:t>
            </a:r>
            <a:r>
              <a:rPr b="0" i="0" lang="es-ES" sz="2200" u="none" cap="none" strike="noStrike">
                <a:solidFill>
                  <a:schemeClr val="lt1"/>
                </a:solidFill>
                <a:latin typeface="Calibri"/>
                <a:ea typeface="Calibri"/>
                <a:cs typeface="Calibri"/>
                <a:sym typeface="Calibri"/>
              </a:rPr>
              <a:t>/0</a:t>
            </a:r>
            <a:r>
              <a:rPr lang="es-ES" sz="2200">
                <a:solidFill>
                  <a:schemeClr val="lt1"/>
                </a:solidFill>
                <a:latin typeface="Calibri"/>
                <a:ea typeface="Calibri"/>
                <a:cs typeface="Calibri"/>
                <a:sym typeface="Calibri"/>
              </a:rPr>
              <a:t>9</a:t>
            </a:r>
            <a:r>
              <a:rPr b="0" i="0" lang="es-ES" sz="2200" u="none" cap="none" strike="noStrike">
                <a:solidFill>
                  <a:schemeClr val="lt1"/>
                </a:solidFill>
                <a:latin typeface="Calibri"/>
                <a:ea typeface="Calibri"/>
                <a:cs typeface="Calibri"/>
                <a:sym typeface="Calibri"/>
              </a:rPr>
              <a:t>/2022</a:t>
            </a:r>
            <a:endParaRPr b="0" i="0" sz="2200" u="none" cap="none" strike="noStrike">
              <a:solidFill>
                <a:schemeClr val="lt1"/>
              </a:solidFill>
              <a:latin typeface="Calibri"/>
              <a:ea typeface="Calibri"/>
              <a:cs typeface="Calibri"/>
              <a:sym typeface="Calibri"/>
            </a:endParaRPr>
          </a:p>
        </p:txBody>
      </p:sp>
      <p:sp>
        <p:nvSpPr>
          <p:cNvPr id="76" name="Google Shape;76;g15377e53329_0_1"/>
          <p:cNvSpPr txBox="1"/>
          <p:nvPr/>
        </p:nvSpPr>
        <p:spPr>
          <a:xfrm>
            <a:off x="9914392" y="6417896"/>
            <a:ext cx="2277600" cy="440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558C"/>
              </a:buClr>
              <a:buSzPts val="2400"/>
              <a:buFont typeface="Arial"/>
              <a:buNone/>
            </a:pPr>
            <a:r>
              <a:rPr lang="es-ES">
                <a:solidFill>
                  <a:schemeClr val="lt1"/>
                </a:solidFill>
                <a:latin typeface="Calibri"/>
                <a:ea typeface="Calibri"/>
                <a:cs typeface="Calibri"/>
                <a:sym typeface="Calibri"/>
              </a:rPr>
              <a:t>SOFÍA WEINTRAUB</a:t>
            </a:r>
            <a:endParaRPr b="0" i="0" sz="1400" u="none" cap="none" strike="noStrike">
              <a:solidFill>
                <a:schemeClr val="lt1"/>
              </a:solidFill>
              <a:latin typeface="Calibri"/>
              <a:ea typeface="Calibri"/>
              <a:cs typeface="Calibri"/>
              <a:sym typeface="Calibri"/>
            </a:endParaRPr>
          </a:p>
        </p:txBody>
      </p:sp>
      <p:sp>
        <p:nvSpPr>
          <p:cNvPr id="77" name="Google Shape;77;g15377e53329_0_1"/>
          <p:cNvSpPr txBox="1"/>
          <p:nvPr/>
        </p:nvSpPr>
        <p:spPr>
          <a:xfrm>
            <a:off x="9119101" y="920600"/>
            <a:ext cx="2764200" cy="44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558C"/>
              </a:buClr>
              <a:buSzPts val="2400"/>
              <a:buFont typeface="Arial"/>
              <a:buNone/>
            </a:pPr>
            <a:r>
              <a:rPr lang="es-ES" sz="1800">
                <a:solidFill>
                  <a:schemeClr val="lt1"/>
                </a:solidFill>
                <a:latin typeface="Calibri"/>
                <a:ea typeface="Calibri"/>
                <a:cs typeface="Calibri"/>
                <a:sym typeface="Calibri"/>
              </a:rPr>
              <a:t>82.05 - Análisis Predictivo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5377e53329_0_296"/>
          <p:cNvSpPr txBox="1"/>
          <p:nvPr/>
        </p:nvSpPr>
        <p:spPr>
          <a:xfrm>
            <a:off x="477775" y="68928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TENDENCIAS</a:t>
            </a:r>
            <a:endParaRPr b="1" i="0" sz="3600" u="none" cap="none" strike="noStrike">
              <a:solidFill>
                <a:srgbClr val="0D5486"/>
              </a:solidFill>
              <a:latin typeface="Calibri"/>
              <a:ea typeface="Calibri"/>
              <a:cs typeface="Calibri"/>
              <a:sym typeface="Calibri"/>
            </a:endParaRPr>
          </a:p>
        </p:txBody>
      </p:sp>
      <p:sp>
        <p:nvSpPr>
          <p:cNvPr id="188" name="Google Shape;188;g15377e53329_0_29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89" name="Google Shape;189;g15377e53329_0_296"/>
          <p:cNvPicPr preferRelativeResize="0"/>
          <p:nvPr/>
        </p:nvPicPr>
        <p:blipFill>
          <a:blip r:embed="rId3">
            <a:alphaModFix/>
          </a:blip>
          <a:stretch>
            <a:fillRect/>
          </a:stretch>
        </p:blipFill>
        <p:spPr>
          <a:xfrm>
            <a:off x="0" y="1471550"/>
            <a:ext cx="4310750" cy="2662718"/>
          </a:xfrm>
          <a:prstGeom prst="rect">
            <a:avLst/>
          </a:prstGeom>
          <a:noFill/>
          <a:ln>
            <a:noFill/>
          </a:ln>
        </p:spPr>
      </p:pic>
      <p:pic>
        <p:nvPicPr>
          <p:cNvPr id="190" name="Google Shape;190;g15377e53329_0_296"/>
          <p:cNvPicPr preferRelativeResize="0"/>
          <p:nvPr/>
        </p:nvPicPr>
        <p:blipFill>
          <a:blip r:embed="rId4">
            <a:alphaModFix/>
          </a:blip>
          <a:stretch>
            <a:fillRect/>
          </a:stretch>
        </p:blipFill>
        <p:spPr>
          <a:xfrm>
            <a:off x="3944700" y="4145025"/>
            <a:ext cx="4310762" cy="2662750"/>
          </a:xfrm>
          <a:prstGeom prst="rect">
            <a:avLst/>
          </a:prstGeom>
          <a:noFill/>
          <a:ln>
            <a:noFill/>
          </a:ln>
        </p:spPr>
      </p:pic>
      <p:pic>
        <p:nvPicPr>
          <p:cNvPr id="191" name="Google Shape;191;g15377e53329_0_296"/>
          <p:cNvPicPr preferRelativeResize="0"/>
          <p:nvPr/>
        </p:nvPicPr>
        <p:blipFill>
          <a:blip r:embed="rId5">
            <a:alphaModFix/>
          </a:blip>
          <a:stretch>
            <a:fillRect/>
          </a:stretch>
        </p:blipFill>
        <p:spPr>
          <a:xfrm>
            <a:off x="8048928" y="1471550"/>
            <a:ext cx="4108347" cy="2537699"/>
          </a:xfrm>
          <a:prstGeom prst="rect">
            <a:avLst/>
          </a:prstGeom>
          <a:noFill/>
          <a:ln>
            <a:noFill/>
          </a:ln>
        </p:spPr>
      </p:pic>
      <p:sp>
        <p:nvSpPr>
          <p:cNvPr id="192" name="Google Shape;192;g15377e53329_0_296"/>
          <p:cNvSpPr txBox="1"/>
          <p:nvPr/>
        </p:nvSpPr>
        <p:spPr>
          <a:xfrm>
            <a:off x="4217317" y="1471550"/>
            <a:ext cx="32574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a:solidFill>
                  <a:srgbClr val="3F3F3F"/>
                </a:solidFill>
                <a:latin typeface="Calibri"/>
                <a:ea typeface="Calibri"/>
                <a:cs typeface="Calibri"/>
                <a:sym typeface="Calibri"/>
              </a:rPr>
              <a:t>Se observa que el grupo 1, es decir, los pacientes que tienen entre 28 y 39 años incluidos, no tienen gran riesgo de presentar una enfermedad cardíaca, como sí lo tienen mayormente los del grupo 3, que está conformado por  pacientes entre 50 y 59 años, incluidos</a:t>
            </a:r>
            <a:endParaRPr>
              <a:solidFill>
                <a:srgbClr val="3F3F3F"/>
              </a:solidFill>
              <a:latin typeface="Calibri"/>
              <a:ea typeface="Calibri"/>
              <a:cs typeface="Calibri"/>
              <a:sym typeface="Calibri"/>
            </a:endParaRPr>
          </a:p>
        </p:txBody>
      </p:sp>
      <p:sp>
        <p:nvSpPr>
          <p:cNvPr id="193" name="Google Shape;193;g15377e53329_0_296"/>
          <p:cNvSpPr txBox="1"/>
          <p:nvPr/>
        </p:nvSpPr>
        <p:spPr>
          <a:xfrm>
            <a:off x="298975" y="5131400"/>
            <a:ext cx="3645600" cy="738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lang="es-ES">
                <a:solidFill>
                  <a:srgbClr val="3F3F3F"/>
                </a:solidFill>
                <a:latin typeface="Calibri"/>
                <a:ea typeface="Calibri"/>
                <a:cs typeface="Calibri"/>
                <a:sym typeface="Calibri"/>
              </a:rPr>
              <a:t>Es notorio que las mujeres se encuentran en menos riesgo de tener, o contraer, enfermedad cardíaca, al contrastarlas con los hombres.</a:t>
            </a:r>
            <a:endParaRPr>
              <a:solidFill>
                <a:srgbClr val="3F3F3F"/>
              </a:solidFill>
              <a:latin typeface="Calibri"/>
              <a:ea typeface="Calibri"/>
              <a:cs typeface="Calibri"/>
              <a:sym typeface="Calibri"/>
            </a:endParaRPr>
          </a:p>
        </p:txBody>
      </p:sp>
      <p:sp>
        <p:nvSpPr>
          <p:cNvPr id="194" name="Google Shape;194;g15377e53329_0_296"/>
          <p:cNvSpPr txBox="1"/>
          <p:nvPr/>
        </p:nvSpPr>
        <p:spPr>
          <a:xfrm>
            <a:off x="8474400" y="4009250"/>
            <a:ext cx="3257400" cy="1169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lang="es-ES">
                <a:solidFill>
                  <a:srgbClr val="3F3F3F"/>
                </a:solidFill>
                <a:latin typeface="Calibri"/>
                <a:ea typeface="Calibri"/>
                <a:cs typeface="Calibri"/>
                <a:sym typeface="Calibri"/>
              </a:rPr>
              <a:t>En este gráfico se puede ver que 382 pacientes enfermos son asintomáticos. Representan el 77%  de los pacientes enfermos.</a:t>
            </a:r>
            <a:endParaRPr>
              <a:solidFill>
                <a:srgbClr val="3F3F3F"/>
              </a:solidFill>
              <a:latin typeface="Calibri"/>
              <a:ea typeface="Calibri"/>
              <a:cs typeface="Calibri"/>
              <a:sym typeface="Calibri"/>
            </a:endParaRPr>
          </a:p>
          <a:p>
            <a:pPr indent="0" lvl="0" marL="0" marR="0" rtl="0" algn="r">
              <a:lnSpc>
                <a:spcPct val="100000"/>
              </a:lnSpc>
              <a:spcBef>
                <a:spcPts val="0"/>
              </a:spcBef>
              <a:spcAft>
                <a:spcPts val="0"/>
              </a:spcAft>
              <a:buNone/>
            </a:pPr>
            <a:r>
              <a:t/>
            </a:r>
            <a:endParaRPr>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395bf8b561_0_6"/>
          <p:cNvSpPr txBox="1"/>
          <p:nvPr/>
        </p:nvSpPr>
        <p:spPr>
          <a:xfrm>
            <a:off x="477775" y="886155"/>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TENDENCIAS</a:t>
            </a:r>
            <a:endParaRPr b="1" i="0" sz="3600" u="none" cap="none" strike="noStrike">
              <a:solidFill>
                <a:srgbClr val="0D5486"/>
              </a:solidFill>
              <a:latin typeface="Calibri"/>
              <a:ea typeface="Calibri"/>
              <a:cs typeface="Calibri"/>
              <a:sym typeface="Calibri"/>
            </a:endParaRPr>
          </a:p>
        </p:txBody>
      </p:sp>
      <p:sp>
        <p:nvSpPr>
          <p:cNvPr id="201" name="Google Shape;201;g1395bf8b561_0_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02" name="Google Shape;202;g1395bf8b561_0_6"/>
          <p:cNvPicPr preferRelativeResize="0"/>
          <p:nvPr/>
        </p:nvPicPr>
        <p:blipFill>
          <a:blip r:embed="rId3">
            <a:alphaModFix/>
          </a:blip>
          <a:stretch>
            <a:fillRect/>
          </a:stretch>
        </p:blipFill>
        <p:spPr>
          <a:xfrm>
            <a:off x="393625" y="1742800"/>
            <a:ext cx="4726525" cy="2919575"/>
          </a:xfrm>
          <a:prstGeom prst="rect">
            <a:avLst/>
          </a:prstGeom>
          <a:noFill/>
          <a:ln>
            <a:noFill/>
          </a:ln>
        </p:spPr>
      </p:pic>
      <p:pic>
        <p:nvPicPr>
          <p:cNvPr id="203" name="Google Shape;203;g1395bf8b561_0_6"/>
          <p:cNvPicPr preferRelativeResize="0"/>
          <p:nvPr/>
        </p:nvPicPr>
        <p:blipFill>
          <a:blip r:embed="rId4">
            <a:alphaModFix/>
          </a:blip>
          <a:stretch>
            <a:fillRect/>
          </a:stretch>
        </p:blipFill>
        <p:spPr>
          <a:xfrm>
            <a:off x="7007778" y="3059750"/>
            <a:ext cx="4966897" cy="3068000"/>
          </a:xfrm>
          <a:prstGeom prst="rect">
            <a:avLst/>
          </a:prstGeom>
          <a:noFill/>
          <a:ln>
            <a:noFill/>
          </a:ln>
        </p:spPr>
      </p:pic>
      <p:sp>
        <p:nvSpPr>
          <p:cNvPr id="204" name="Google Shape;204;g1395bf8b561_0_6"/>
          <p:cNvSpPr txBox="1"/>
          <p:nvPr/>
        </p:nvSpPr>
        <p:spPr>
          <a:xfrm>
            <a:off x="317675" y="4872525"/>
            <a:ext cx="49707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a:solidFill>
                  <a:srgbClr val="3F3F3F"/>
                </a:solidFill>
                <a:latin typeface="Calibri"/>
                <a:ea typeface="Calibri"/>
                <a:cs typeface="Calibri"/>
                <a:sym typeface="Calibri"/>
              </a:rPr>
              <a:t>Acá es muy interesante poder ver que, más allá de estar enfermo o no, al realizar un electrocardiograma los resultados mayormente dan normales. Podría suponerse que, si un paciente está enfermo o no, sería </a:t>
            </a:r>
            <a:r>
              <a:rPr lang="es-ES">
                <a:solidFill>
                  <a:srgbClr val="3F3F3F"/>
                </a:solidFill>
                <a:latin typeface="Calibri"/>
                <a:ea typeface="Calibri"/>
                <a:cs typeface="Calibri"/>
                <a:sym typeface="Calibri"/>
              </a:rPr>
              <a:t>difícil</a:t>
            </a:r>
            <a:r>
              <a:rPr lang="es-ES">
                <a:solidFill>
                  <a:srgbClr val="3F3F3F"/>
                </a:solidFill>
                <a:latin typeface="Calibri"/>
                <a:ea typeface="Calibri"/>
                <a:cs typeface="Calibri"/>
                <a:sym typeface="Calibri"/>
              </a:rPr>
              <a:t> detectarlo con un ECG. Entonces, se necesita otro método diagnóstico dado que este no es sensible (la sensibilidad es la capacidad de detectar pacientes enfermos)</a:t>
            </a:r>
            <a:endParaRPr>
              <a:solidFill>
                <a:srgbClr val="3F3F3F"/>
              </a:solidFill>
              <a:latin typeface="Calibri"/>
              <a:ea typeface="Calibri"/>
              <a:cs typeface="Calibri"/>
              <a:sym typeface="Calibri"/>
            </a:endParaRPr>
          </a:p>
        </p:txBody>
      </p:sp>
      <p:sp>
        <p:nvSpPr>
          <p:cNvPr id="205" name="Google Shape;205;g1395bf8b561_0_6"/>
          <p:cNvSpPr txBox="1"/>
          <p:nvPr/>
        </p:nvSpPr>
        <p:spPr>
          <a:xfrm>
            <a:off x="7003975" y="2105450"/>
            <a:ext cx="49707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s-ES">
                <a:solidFill>
                  <a:srgbClr val="3F3F3F"/>
                </a:solidFill>
                <a:latin typeface="Calibri"/>
                <a:ea typeface="Calibri"/>
                <a:cs typeface="Calibri"/>
                <a:sym typeface="Calibri"/>
              </a:rPr>
              <a:t>Esto tiene sentido dado que, de los que no están enfermos la mayoría no tiene dolor en el pecho luego de realizar actividad mientras que de los que sí </a:t>
            </a:r>
            <a:r>
              <a:rPr lang="es-ES">
                <a:solidFill>
                  <a:srgbClr val="3F3F3F"/>
                </a:solidFill>
                <a:latin typeface="Calibri"/>
                <a:ea typeface="Calibri"/>
                <a:cs typeface="Calibri"/>
                <a:sym typeface="Calibri"/>
              </a:rPr>
              <a:t>están</a:t>
            </a:r>
            <a:r>
              <a:rPr lang="es-ES">
                <a:solidFill>
                  <a:srgbClr val="3F3F3F"/>
                </a:solidFill>
                <a:latin typeface="Calibri"/>
                <a:ea typeface="Calibri"/>
                <a:cs typeface="Calibri"/>
                <a:sym typeface="Calibri"/>
              </a:rPr>
              <a:t> enfermos, la mayoría presenta dolor. </a:t>
            </a:r>
            <a:endParaRPr>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5377e53329_0_33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12" name="Google Shape;212;g15377e53329_0_330"/>
          <p:cNvSpPr txBox="1"/>
          <p:nvPr/>
        </p:nvSpPr>
        <p:spPr>
          <a:xfrm>
            <a:off x="477777" y="1258600"/>
            <a:ext cx="65298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ELECCIÓN DEL MODELO</a:t>
            </a:r>
            <a:endParaRPr b="1" i="0" sz="3600" u="none" cap="none" strike="noStrike">
              <a:solidFill>
                <a:srgbClr val="0D5486"/>
              </a:solidFill>
              <a:latin typeface="Calibri"/>
              <a:ea typeface="Calibri"/>
              <a:cs typeface="Calibri"/>
              <a:sym typeface="Calibri"/>
            </a:endParaRPr>
          </a:p>
        </p:txBody>
      </p:sp>
      <p:sp>
        <p:nvSpPr>
          <p:cNvPr id="213" name="Google Shape;213;g15377e53329_0_330"/>
          <p:cNvSpPr txBox="1"/>
          <p:nvPr/>
        </p:nvSpPr>
        <p:spPr>
          <a:xfrm>
            <a:off x="477771" y="2194280"/>
            <a:ext cx="111267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Se realiza un Árbol de Decisión, dado que en el mismo se puede observar qué variables entran en juego a la hora de tener que identificar una enfermedad cardíaca. Previo a esto se realiza la separación de la base de datos en los conjuntos </a:t>
            </a:r>
            <a:r>
              <a:rPr b="1" lang="es-ES" sz="2000">
                <a:solidFill>
                  <a:srgbClr val="00558C"/>
                </a:solidFill>
                <a:latin typeface="Calibri"/>
                <a:ea typeface="Calibri"/>
                <a:cs typeface="Calibri"/>
                <a:sym typeface="Calibri"/>
              </a:rPr>
              <a:t>train-test</a:t>
            </a:r>
            <a:endParaRPr b="1" sz="2000">
              <a:solidFill>
                <a:srgbClr val="00558C"/>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p:txBody>
      </p:sp>
      <p:sp>
        <p:nvSpPr>
          <p:cNvPr id="214" name="Google Shape;214;g15377e53329_0_330"/>
          <p:cNvSpPr txBox="1"/>
          <p:nvPr/>
        </p:nvSpPr>
        <p:spPr>
          <a:xfrm>
            <a:off x="477777" y="3745550"/>
            <a:ext cx="6529800" cy="5694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100">
                <a:solidFill>
                  <a:srgbClr val="0D5486"/>
                </a:solidFill>
                <a:latin typeface="Calibri"/>
                <a:ea typeface="Calibri"/>
                <a:cs typeface="Calibri"/>
                <a:sym typeface="Calibri"/>
              </a:rPr>
              <a:t>SEPARACIÓN DE LA BASE</a:t>
            </a:r>
            <a:endParaRPr b="1" i="0" sz="3100" u="none" cap="none" strike="noStrike">
              <a:solidFill>
                <a:srgbClr val="0D5486"/>
              </a:solidFill>
              <a:latin typeface="Calibri"/>
              <a:ea typeface="Calibri"/>
              <a:cs typeface="Calibri"/>
              <a:sym typeface="Calibri"/>
            </a:endParaRPr>
          </a:p>
        </p:txBody>
      </p:sp>
      <p:sp>
        <p:nvSpPr>
          <p:cNvPr id="215" name="Google Shape;215;g15377e53329_0_330"/>
          <p:cNvSpPr txBox="1"/>
          <p:nvPr/>
        </p:nvSpPr>
        <p:spPr>
          <a:xfrm>
            <a:off x="477771" y="4251680"/>
            <a:ext cx="111267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Se separa el </a:t>
            </a:r>
            <a:r>
              <a:rPr lang="es-ES" sz="2000">
                <a:solidFill>
                  <a:srgbClr val="3F3F3F"/>
                </a:solidFill>
                <a:latin typeface="Calibri"/>
                <a:ea typeface="Calibri"/>
                <a:cs typeface="Calibri"/>
                <a:sym typeface="Calibri"/>
              </a:rPr>
              <a:t>dataset </a:t>
            </a:r>
            <a:r>
              <a:rPr lang="es-ES" sz="2000">
                <a:solidFill>
                  <a:srgbClr val="3F3F3F"/>
                </a:solidFill>
                <a:latin typeface="Calibri"/>
                <a:ea typeface="Calibri"/>
                <a:cs typeface="Calibri"/>
                <a:sym typeface="Calibri"/>
              </a:rPr>
              <a:t>en un 80% para el conjunto de train y un 20% para el de test.</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Quedan</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735 registros en el conjunto de entrenamiento</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183 registros en el conjunto de testeo</a:t>
            </a:r>
            <a:endParaRPr sz="20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5377e53329_0_34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22" name="Google Shape;222;g15377e53329_0_340"/>
          <p:cNvSpPr txBox="1"/>
          <p:nvPr/>
        </p:nvSpPr>
        <p:spPr>
          <a:xfrm>
            <a:off x="477777" y="953800"/>
            <a:ext cx="65298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ÁRBOL DE DECISIÓN</a:t>
            </a:r>
            <a:endParaRPr b="1" i="0" sz="3600" u="none" cap="none" strike="noStrike">
              <a:solidFill>
                <a:srgbClr val="0D5486"/>
              </a:solidFill>
              <a:latin typeface="Calibri"/>
              <a:ea typeface="Calibri"/>
              <a:cs typeface="Calibri"/>
              <a:sym typeface="Calibri"/>
            </a:endParaRPr>
          </a:p>
        </p:txBody>
      </p:sp>
      <p:pic>
        <p:nvPicPr>
          <p:cNvPr id="223" name="Google Shape;223;g15377e53329_0_340"/>
          <p:cNvPicPr preferRelativeResize="0"/>
          <p:nvPr/>
        </p:nvPicPr>
        <p:blipFill>
          <a:blip r:embed="rId3">
            <a:alphaModFix/>
          </a:blip>
          <a:stretch>
            <a:fillRect/>
          </a:stretch>
        </p:blipFill>
        <p:spPr>
          <a:xfrm>
            <a:off x="617581" y="1600300"/>
            <a:ext cx="8191180" cy="5059649"/>
          </a:xfrm>
          <a:prstGeom prst="rect">
            <a:avLst/>
          </a:prstGeom>
          <a:noFill/>
          <a:ln>
            <a:noFill/>
          </a:ln>
        </p:spPr>
      </p:pic>
      <p:sp>
        <p:nvSpPr>
          <p:cNvPr id="224" name="Google Shape;224;g15377e53329_0_340"/>
          <p:cNvSpPr txBox="1"/>
          <p:nvPr/>
        </p:nvSpPr>
        <p:spPr>
          <a:xfrm>
            <a:off x="8808750" y="5617450"/>
            <a:ext cx="3147300" cy="738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lang="es-ES" sz="2200">
                <a:solidFill>
                  <a:srgbClr val="3F3F3F"/>
                </a:solidFill>
                <a:latin typeface="Calibri"/>
                <a:ea typeface="Calibri"/>
                <a:cs typeface="Calibri"/>
                <a:sym typeface="Calibri"/>
              </a:rPr>
              <a:t>Accuracy = 87.43%</a:t>
            </a:r>
            <a:endParaRPr sz="20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5377e53329_0_36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31" name="Google Shape;231;g15377e53329_0_360"/>
          <p:cNvSpPr txBox="1"/>
          <p:nvPr/>
        </p:nvSpPr>
        <p:spPr>
          <a:xfrm>
            <a:off x="477771" y="1737080"/>
            <a:ext cx="111267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Luego del análisis se puede concluir que este dataset tiene un gran potencial para su continuo uso, teniendo en cuenta la facilidad que tiene dicha base para ir actualizándose así como también para incorporar nuevas variables que resulten relevantes para el caso de estudio. </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8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lang="es-ES" sz="2000">
                <a:solidFill>
                  <a:srgbClr val="3F3F3F"/>
                </a:solidFill>
                <a:latin typeface="Calibri"/>
                <a:ea typeface="Calibri"/>
                <a:cs typeface="Calibri"/>
                <a:sym typeface="Calibri"/>
              </a:rPr>
              <a:t>Además, es una base que puede tener diversas aplicaciones, ya sea en clínicas, estudios, casos específicos.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8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A futuro, se podrían agregar nuevas variables que sean circunstanciales para poder también predecir, dado un paciente enfermo, el nivel de riesgo que el mismo tiene.</a:t>
            </a:r>
            <a:endParaRPr sz="2000">
              <a:solidFill>
                <a:srgbClr val="3F3F3F"/>
              </a:solidFill>
              <a:latin typeface="Calibri"/>
              <a:ea typeface="Calibri"/>
              <a:cs typeface="Calibri"/>
              <a:sym typeface="Calibri"/>
            </a:endParaRPr>
          </a:p>
        </p:txBody>
      </p:sp>
      <p:sp>
        <p:nvSpPr>
          <p:cNvPr id="232" name="Google Shape;232;g15377e53329_0_360"/>
          <p:cNvSpPr txBox="1"/>
          <p:nvPr/>
        </p:nvSpPr>
        <p:spPr>
          <a:xfrm>
            <a:off x="477777" y="1030000"/>
            <a:ext cx="65298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CONCLUSIONES</a:t>
            </a:r>
            <a:endParaRPr b="1" i="0" sz="3600" u="none" cap="none" strike="noStrike">
              <a:solidFill>
                <a:srgbClr val="0D5486"/>
              </a:solidFill>
              <a:latin typeface="Calibri"/>
              <a:ea typeface="Calibri"/>
              <a:cs typeface="Calibri"/>
              <a:sym typeface="Calibri"/>
            </a:endParaRPr>
          </a:p>
        </p:txBody>
      </p:sp>
      <p:sp>
        <p:nvSpPr>
          <p:cNvPr id="233" name="Google Shape;233;g15377e53329_0_360"/>
          <p:cNvSpPr txBox="1"/>
          <p:nvPr/>
        </p:nvSpPr>
        <p:spPr>
          <a:xfrm>
            <a:off x="477771" y="4175480"/>
            <a:ext cx="111267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En cuanto a lo observado, se podría decir que no hay una fuerte correlación entre las variables. Así como también se pudo ver que los hombres son más propensos a tener una enfermedad cardíaca, mientras que aquellas personas entre 50 y 59 años son los pacientes más expuestos.</a:t>
            </a:r>
            <a:endParaRPr sz="20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800">
              <a:solidFill>
                <a:srgbClr val="3F3F3F"/>
              </a:solidFill>
              <a:latin typeface="Calibri"/>
              <a:ea typeface="Calibri"/>
              <a:cs typeface="Calibri"/>
              <a:sym typeface="Calibri"/>
            </a:endParaRPr>
          </a:p>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Un gran porcentaje de pacientes que tienen enfermedad cardíaca son asintomáticos, por lo que sería </a:t>
            </a:r>
            <a:r>
              <a:rPr lang="es-ES" sz="2000">
                <a:solidFill>
                  <a:srgbClr val="3F3F3F"/>
                </a:solidFill>
                <a:latin typeface="Calibri"/>
                <a:ea typeface="Calibri"/>
                <a:cs typeface="Calibri"/>
                <a:sym typeface="Calibri"/>
              </a:rPr>
              <a:t>difícil</a:t>
            </a:r>
            <a:r>
              <a:rPr lang="es-ES" sz="2000">
                <a:solidFill>
                  <a:srgbClr val="3F3F3F"/>
                </a:solidFill>
                <a:latin typeface="Calibri"/>
                <a:ea typeface="Calibri"/>
                <a:cs typeface="Calibri"/>
                <a:sym typeface="Calibri"/>
              </a:rPr>
              <a:t> detectar dicha enfermedad en etapas tempranas.  </a:t>
            </a:r>
            <a:endParaRPr sz="20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22f850de88_0_86"/>
          <p:cNvSpPr txBox="1"/>
          <p:nvPr>
            <p:ph type="ctrTitle"/>
          </p:nvPr>
        </p:nvSpPr>
        <p:spPr>
          <a:xfrm>
            <a:off x="914399" y="3066598"/>
            <a:ext cx="10363200" cy="724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000"/>
              <a:buNone/>
            </a:pPr>
            <a:r>
              <a:rPr b="1" lang="es-ES" sz="6300" u="none"/>
              <a:t>Muchas g</a:t>
            </a:r>
            <a:r>
              <a:rPr b="1" lang="es-ES" sz="6300" u="none"/>
              <a:t>racias</a:t>
            </a:r>
            <a:endParaRPr b="1" sz="6300" u="none"/>
          </a:p>
        </p:txBody>
      </p:sp>
      <p:sp>
        <p:nvSpPr>
          <p:cNvPr id="240" name="Google Shape;240;g122f850de88_0_8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5377e53329_0_9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ES"/>
              <a:t>‹#›</a:t>
            </a:fld>
            <a:endParaRPr/>
          </a:p>
        </p:txBody>
      </p:sp>
      <p:grpSp>
        <p:nvGrpSpPr>
          <p:cNvPr id="84" name="Google Shape;84;g15377e53329_0_93"/>
          <p:cNvGrpSpPr/>
          <p:nvPr/>
        </p:nvGrpSpPr>
        <p:grpSpPr>
          <a:xfrm>
            <a:off x="359464" y="3262364"/>
            <a:ext cx="4725873" cy="1123432"/>
            <a:chOff x="5692278" y="3070393"/>
            <a:chExt cx="4725873" cy="1123432"/>
          </a:xfrm>
        </p:grpSpPr>
        <p:sp>
          <p:nvSpPr>
            <p:cNvPr id="85" name="Google Shape;85;g15377e53329_0_93"/>
            <p:cNvSpPr txBox="1"/>
            <p:nvPr/>
          </p:nvSpPr>
          <p:spPr>
            <a:xfrm>
              <a:off x="6770451" y="3578225"/>
              <a:ext cx="3647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ES" sz="1700" u="none" cap="none" strike="noStrike">
                  <a:solidFill>
                    <a:srgbClr val="3F3F3F"/>
                  </a:solidFill>
                  <a:latin typeface="Calibri"/>
                  <a:ea typeface="Calibri"/>
                  <a:cs typeface="Calibri"/>
                  <a:sym typeface="Calibri"/>
                </a:rPr>
                <a:t>Establecimiento de los objetivos y desafíos del trabajo.</a:t>
              </a:r>
              <a:endParaRPr sz="1700">
                <a:latin typeface="Calibri"/>
                <a:ea typeface="Calibri"/>
                <a:cs typeface="Calibri"/>
                <a:sym typeface="Calibri"/>
              </a:endParaRPr>
            </a:p>
          </p:txBody>
        </p:sp>
        <p:sp>
          <p:nvSpPr>
            <p:cNvPr id="86" name="Google Shape;86;g15377e53329_0_93"/>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2700" u="none" cap="none" strike="noStrike">
                  <a:solidFill>
                    <a:srgbClr val="0D5486"/>
                  </a:solidFill>
                  <a:latin typeface="Calibri"/>
                  <a:ea typeface="Calibri"/>
                  <a:cs typeface="Calibri"/>
                  <a:sym typeface="Calibri"/>
                </a:rPr>
                <a:t>Introducción</a:t>
              </a:r>
              <a:endParaRPr b="1" i="0" sz="2700" u="none" cap="none" strike="noStrike">
                <a:solidFill>
                  <a:srgbClr val="0D5486"/>
                </a:solidFill>
                <a:latin typeface="Calibri"/>
                <a:ea typeface="Calibri"/>
                <a:cs typeface="Calibri"/>
                <a:sym typeface="Calibri"/>
              </a:endParaRPr>
            </a:p>
          </p:txBody>
        </p:sp>
        <p:sp>
          <p:nvSpPr>
            <p:cNvPr id="87" name="Google Shape;87;g15377e53329_0_93"/>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6000" u="none" cap="none" strike="noStrike">
                  <a:solidFill>
                    <a:srgbClr val="0D5486"/>
                  </a:solidFill>
                  <a:latin typeface="Calibri"/>
                  <a:ea typeface="Calibri"/>
                  <a:cs typeface="Calibri"/>
                  <a:sym typeface="Calibri"/>
                </a:rPr>
                <a:t>01</a:t>
              </a:r>
              <a:endParaRPr b="1" i="0" sz="6000" u="none" cap="none" strike="noStrike">
                <a:solidFill>
                  <a:srgbClr val="0D5486"/>
                </a:solidFill>
                <a:latin typeface="Calibri"/>
                <a:ea typeface="Calibri"/>
                <a:cs typeface="Calibri"/>
                <a:sym typeface="Calibri"/>
              </a:endParaRPr>
            </a:p>
          </p:txBody>
        </p:sp>
      </p:grpSp>
      <p:grpSp>
        <p:nvGrpSpPr>
          <p:cNvPr id="88" name="Google Shape;88;g15377e53329_0_93"/>
          <p:cNvGrpSpPr/>
          <p:nvPr/>
        </p:nvGrpSpPr>
        <p:grpSpPr>
          <a:xfrm>
            <a:off x="6163552" y="3262416"/>
            <a:ext cx="5440898" cy="1385032"/>
            <a:chOff x="5692278" y="3070393"/>
            <a:chExt cx="4725873" cy="1385032"/>
          </a:xfrm>
        </p:grpSpPr>
        <p:sp>
          <p:nvSpPr>
            <p:cNvPr id="89" name="Google Shape;89;g15377e53329_0_93"/>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ES" sz="1700" u="none" cap="none" strike="noStrike">
                  <a:solidFill>
                    <a:srgbClr val="3F3F3F"/>
                  </a:solidFill>
                  <a:latin typeface="Calibri"/>
                  <a:ea typeface="Calibri"/>
                  <a:cs typeface="Calibri"/>
                  <a:sym typeface="Calibri"/>
                </a:rPr>
                <a:t>Selección de la base, primera inspección y preparación de las variables. Creación de variables nuevas.</a:t>
              </a:r>
              <a:endParaRPr sz="1700">
                <a:latin typeface="Calibri"/>
                <a:ea typeface="Calibri"/>
                <a:cs typeface="Calibri"/>
                <a:sym typeface="Calibri"/>
              </a:endParaRPr>
            </a:p>
          </p:txBody>
        </p:sp>
        <p:sp>
          <p:nvSpPr>
            <p:cNvPr id="90" name="Google Shape;90;g15377e53329_0_93"/>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2700" u="none" cap="none" strike="noStrike">
                  <a:solidFill>
                    <a:srgbClr val="0D5486"/>
                  </a:solidFill>
                  <a:latin typeface="Calibri"/>
                  <a:ea typeface="Calibri"/>
                  <a:cs typeface="Calibri"/>
                  <a:sym typeface="Calibri"/>
                </a:rPr>
                <a:t>Preparación Base</a:t>
              </a:r>
              <a:endParaRPr b="1" i="0" sz="2700" u="none" cap="none" strike="noStrike">
                <a:solidFill>
                  <a:srgbClr val="0D5486"/>
                </a:solidFill>
                <a:latin typeface="Calibri"/>
                <a:ea typeface="Calibri"/>
                <a:cs typeface="Calibri"/>
                <a:sym typeface="Calibri"/>
              </a:endParaRPr>
            </a:p>
          </p:txBody>
        </p:sp>
        <p:sp>
          <p:nvSpPr>
            <p:cNvPr id="91" name="Google Shape;91;g15377e53329_0_93"/>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6000" u="none" cap="none" strike="noStrike">
                  <a:solidFill>
                    <a:srgbClr val="0D5486"/>
                  </a:solidFill>
                  <a:latin typeface="Calibri"/>
                  <a:ea typeface="Calibri"/>
                  <a:cs typeface="Calibri"/>
                  <a:sym typeface="Calibri"/>
                </a:rPr>
                <a:t>02</a:t>
              </a:r>
              <a:endParaRPr b="1" i="0" sz="6000" u="none" cap="none" strike="noStrike">
                <a:solidFill>
                  <a:srgbClr val="0D5486"/>
                </a:solidFill>
                <a:latin typeface="Calibri"/>
                <a:ea typeface="Calibri"/>
                <a:cs typeface="Calibri"/>
                <a:sym typeface="Calibri"/>
              </a:endParaRPr>
            </a:p>
          </p:txBody>
        </p:sp>
      </p:grpSp>
      <p:grpSp>
        <p:nvGrpSpPr>
          <p:cNvPr id="92" name="Google Shape;92;g15377e53329_0_93"/>
          <p:cNvGrpSpPr/>
          <p:nvPr/>
        </p:nvGrpSpPr>
        <p:grpSpPr>
          <a:xfrm>
            <a:off x="361736" y="4902372"/>
            <a:ext cx="4725873" cy="1385032"/>
            <a:chOff x="5692278" y="3070393"/>
            <a:chExt cx="4725873" cy="1385032"/>
          </a:xfrm>
        </p:grpSpPr>
        <p:sp>
          <p:nvSpPr>
            <p:cNvPr id="93" name="Google Shape;93;g15377e53329_0_93"/>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ES" sz="1700" u="none" cap="none" strike="noStrike">
                  <a:solidFill>
                    <a:srgbClr val="3F3F3F"/>
                  </a:solidFill>
                  <a:latin typeface="Calibri"/>
                  <a:ea typeface="Calibri"/>
                  <a:cs typeface="Calibri"/>
                  <a:sym typeface="Calibri"/>
                </a:rPr>
                <a:t>Presentación gráfica y analítica de los datos. </a:t>
              </a:r>
              <a:r>
                <a:rPr lang="es-ES" sz="1700">
                  <a:solidFill>
                    <a:srgbClr val="3F3F3F"/>
                  </a:solidFill>
                  <a:latin typeface="Calibri"/>
                  <a:ea typeface="Calibri"/>
                  <a:cs typeface="Calibri"/>
                  <a:sym typeface="Calibri"/>
                </a:rPr>
                <a:t>Se busca </a:t>
              </a:r>
              <a:r>
                <a:rPr i="0" lang="es-ES" sz="1700" u="none" cap="none" strike="noStrike">
                  <a:solidFill>
                    <a:srgbClr val="3F3F3F"/>
                  </a:solidFill>
                  <a:latin typeface="Calibri"/>
                  <a:ea typeface="Calibri"/>
                  <a:cs typeface="Calibri"/>
                  <a:sym typeface="Calibri"/>
                </a:rPr>
                <a:t>proporcionar un mayor conocimiento de las variables</a:t>
              </a:r>
              <a:endParaRPr sz="1700">
                <a:latin typeface="Calibri"/>
                <a:ea typeface="Calibri"/>
                <a:cs typeface="Calibri"/>
                <a:sym typeface="Calibri"/>
              </a:endParaRPr>
            </a:p>
          </p:txBody>
        </p:sp>
        <p:sp>
          <p:nvSpPr>
            <p:cNvPr id="94" name="Google Shape;94;g15377e53329_0_93"/>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2700" u="none" cap="none" strike="noStrike">
                  <a:solidFill>
                    <a:srgbClr val="0D5486"/>
                  </a:solidFill>
                  <a:latin typeface="Calibri"/>
                  <a:ea typeface="Calibri"/>
                  <a:cs typeface="Calibri"/>
                  <a:sym typeface="Calibri"/>
                </a:rPr>
                <a:t>Análisis Exploratorio</a:t>
              </a:r>
              <a:endParaRPr b="1" i="0" sz="2700" u="none" cap="none" strike="noStrike">
                <a:solidFill>
                  <a:srgbClr val="0D5486"/>
                </a:solidFill>
                <a:latin typeface="Calibri"/>
                <a:ea typeface="Calibri"/>
                <a:cs typeface="Calibri"/>
                <a:sym typeface="Calibri"/>
              </a:endParaRPr>
            </a:p>
          </p:txBody>
        </p:sp>
        <p:sp>
          <p:nvSpPr>
            <p:cNvPr id="95" name="Google Shape;95;g15377e53329_0_93"/>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6000" u="none" cap="none" strike="noStrike">
                  <a:solidFill>
                    <a:srgbClr val="0D5486"/>
                  </a:solidFill>
                  <a:latin typeface="Calibri"/>
                  <a:ea typeface="Calibri"/>
                  <a:cs typeface="Calibri"/>
                  <a:sym typeface="Calibri"/>
                </a:rPr>
                <a:t>03</a:t>
              </a:r>
              <a:endParaRPr b="1" i="0" sz="6000" u="none" cap="none" strike="noStrike">
                <a:solidFill>
                  <a:srgbClr val="0D5486"/>
                </a:solidFill>
                <a:latin typeface="Calibri"/>
                <a:ea typeface="Calibri"/>
                <a:cs typeface="Calibri"/>
                <a:sym typeface="Calibri"/>
              </a:endParaRPr>
            </a:p>
          </p:txBody>
        </p:sp>
      </p:grpSp>
      <p:grpSp>
        <p:nvGrpSpPr>
          <p:cNvPr id="96" name="Google Shape;96;g15377e53329_0_93"/>
          <p:cNvGrpSpPr/>
          <p:nvPr/>
        </p:nvGrpSpPr>
        <p:grpSpPr>
          <a:xfrm>
            <a:off x="6165887" y="4902388"/>
            <a:ext cx="5064718" cy="1385032"/>
            <a:chOff x="5692278" y="3070393"/>
            <a:chExt cx="4725873" cy="1385032"/>
          </a:xfrm>
        </p:grpSpPr>
        <p:sp>
          <p:nvSpPr>
            <p:cNvPr id="97" name="Google Shape;97;g15377e53329_0_93"/>
            <p:cNvSpPr txBox="1"/>
            <p:nvPr/>
          </p:nvSpPr>
          <p:spPr>
            <a:xfrm>
              <a:off x="6770451" y="3578225"/>
              <a:ext cx="36477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ES" sz="1700" u="none" cap="none" strike="noStrike">
                  <a:solidFill>
                    <a:srgbClr val="3F3F3F"/>
                  </a:solidFill>
                  <a:latin typeface="Calibri"/>
                  <a:ea typeface="Calibri"/>
                  <a:cs typeface="Calibri"/>
                  <a:sym typeface="Calibri"/>
                </a:rPr>
                <a:t>Selección del modelo predictivo. Partición de la base de datos en entrenamiento y testeo. Aplicación del modelo. </a:t>
              </a:r>
              <a:endParaRPr sz="1700">
                <a:latin typeface="Calibri"/>
                <a:ea typeface="Calibri"/>
                <a:cs typeface="Calibri"/>
                <a:sym typeface="Calibri"/>
              </a:endParaRPr>
            </a:p>
          </p:txBody>
        </p:sp>
        <p:sp>
          <p:nvSpPr>
            <p:cNvPr id="98" name="Google Shape;98;g15377e53329_0_93"/>
            <p:cNvSpPr txBox="1"/>
            <p:nvPr/>
          </p:nvSpPr>
          <p:spPr>
            <a:xfrm>
              <a:off x="6751979" y="3153728"/>
              <a:ext cx="3647700" cy="5079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2700" u="none" cap="none" strike="noStrike">
                  <a:solidFill>
                    <a:srgbClr val="0D5486"/>
                  </a:solidFill>
                  <a:latin typeface="Calibri"/>
                  <a:ea typeface="Calibri"/>
                  <a:cs typeface="Calibri"/>
                  <a:sym typeface="Calibri"/>
                </a:rPr>
                <a:t>Modelo</a:t>
              </a:r>
              <a:endParaRPr b="1" i="0" sz="2700" u="none" cap="none" strike="noStrike">
                <a:solidFill>
                  <a:srgbClr val="0D5486"/>
                </a:solidFill>
                <a:latin typeface="Calibri"/>
                <a:ea typeface="Calibri"/>
                <a:cs typeface="Calibri"/>
                <a:sym typeface="Calibri"/>
              </a:endParaRPr>
            </a:p>
          </p:txBody>
        </p:sp>
        <p:sp>
          <p:nvSpPr>
            <p:cNvPr id="99" name="Google Shape;99;g15377e53329_0_93"/>
            <p:cNvSpPr txBox="1"/>
            <p:nvPr/>
          </p:nvSpPr>
          <p:spPr>
            <a:xfrm>
              <a:off x="5692278" y="3070393"/>
              <a:ext cx="1078200" cy="10158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i="0" lang="es-ES" sz="6000" u="none" cap="none" strike="noStrike">
                  <a:solidFill>
                    <a:srgbClr val="0D5486"/>
                  </a:solidFill>
                  <a:latin typeface="Calibri"/>
                  <a:ea typeface="Calibri"/>
                  <a:cs typeface="Calibri"/>
                  <a:sym typeface="Calibri"/>
                </a:rPr>
                <a:t>04</a:t>
              </a:r>
              <a:endParaRPr b="1" i="0" sz="6000" u="none" cap="none" strike="noStrike">
                <a:solidFill>
                  <a:srgbClr val="0D5486"/>
                </a:solidFill>
                <a:latin typeface="Calibri"/>
                <a:ea typeface="Calibri"/>
                <a:cs typeface="Calibri"/>
                <a:sym typeface="Calibri"/>
              </a:endParaRPr>
            </a:p>
          </p:txBody>
        </p:sp>
      </p:grpSp>
      <p:pic>
        <p:nvPicPr>
          <p:cNvPr descr="Shape, rectangle&#10;&#10;Description automatically generated" id="100" name="Google Shape;100;g15377e53329_0_93"/>
          <p:cNvPicPr preferRelativeResize="0"/>
          <p:nvPr/>
        </p:nvPicPr>
        <p:blipFill rotWithShape="1">
          <a:blip r:embed="rId3">
            <a:alphaModFix/>
          </a:blip>
          <a:srcRect b="0" l="0" r="0" t="0"/>
          <a:stretch/>
        </p:blipFill>
        <p:spPr>
          <a:xfrm>
            <a:off x="0" y="-17965"/>
            <a:ext cx="12204358" cy="2369987"/>
          </a:xfrm>
          <a:prstGeom prst="rect">
            <a:avLst/>
          </a:prstGeom>
          <a:noFill/>
          <a:ln>
            <a:noFill/>
          </a:ln>
        </p:spPr>
      </p:pic>
      <p:pic>
        <p:nvPicPr>
          <p:cNvPr descr="A picture containing text, clipart&#10;&#10;Description automatically generated" id="101" name="Google Shape;101;g15377e53329_0_93"/>
          <p:cNvPicPr preferRelativeResize="0"/>
          <p:nvPr/>
        </p:nvPicPr>
        <p:blipFill rotWithShape="1">
          <a:blip r:embed="rId4">
            <a:alphaModFix/>
          </a:blip>
          <a:srcRect b="0" l="0" r="0" t="0"/>
          <a:stretch/>
        </p:blipFill>
        <p:spPr>
          <a:xfrm>
            <a:off x="309606" y="160638"/>
            <a:ext cx="1424596" cy="642806"/>
          </a:xfrm>
          <a:prstGeom prst="rect">
            <a:avLst/>
          </a:prstGeom>
          <a:noFill/>
          <a:ln>
            <a:noFill/>
          </a:ln>
        </p:spPr>
      </p:pic>
      <p:sp>
        <p:nvSpPr>
          <p:cNvPr id="102" name="Google Shape;102;g15377e53329_0_93"/>
          <p:cNvSpPr txBox="1"/>
          <p:nvPr/>
        </p:nvSpPr>
        <p:spPr>
          <a:xfrm>
            <a:off x="656029" y="1317884"/>
            <a:ext cx="3647700" cy="831000"/>
          </a:xfrm>
          <a:prstGeom prst="rect">
            <a:avLst/>
          </a:prstGeom>
          <a:noFill/>
          <a:ln>
            <a:noFill/>
          </a:ln>
        </p:spPr>
        <p:txBody>
          <a:bodyPr anchorCtr="0" anchor="t" bIns="45700" lIns="108000" spcFirstLastPara="1" rIns="108000" wrap="square" tIns="45700">
            <a:spAutoFit/>
          </a:bodyPr>
          <a:lstStyle/>
          <a:p>
            <a:pPr indent="0" lvl="0" marL="0" marR="0" rtl="0" algn="l">
              <a:lnSpc>
                <a:spcPct val="100000"/>
              </a:lnSpc>
              <a:spcBef>
                <a:spcPts val="0"/>
              </a:spcBef>
              <a:spcAft>
                <a:spcPts val="0"/>
              </a:spcAft>
              <a:buNone/>
            </a:pPr>
            <a:r>
              <a:rPr b="1" lang="es-ES" sz="4800">
                <a:solidFill>
                  <a:schemeClr val="lt1"/>
                </a:solidFill>
                <a:latin typeface="Calibri"/>
                <a:ea typeface="Calibri"/>
                <a:cs typeface="Calibri"/>
                <a:sym typeface="Calibri"/>
              </a:rPr>
              <a:t>ÍNDICE</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15377e53329_0_146"/>
          <p:cNvPicPr preferRelativeResize="0"/>
          <p:nvPr/>
        </p:nvPicPr>
        <p:blipFill rotWithShape="1">
          <a:blip r:embed="rId3">
            <a:alphaModFix/>
          </a:blip>
          <a:srcRect b="8858" l="15003" r="9147" t="0"/>
          <a:stretch/>
        </p:blipFill>
        <p:spPr>
          <a:xfrm rot="-885430">
            <a:off x="1053267" y="820279"/>
            <a:ext cx="3607491" cy="3703143"/>
          </a:xfrm>
          <a:prstGeom prst="rect">
            <a:avLst/>
          </a:prstGeom>
          <a:noFill/>
          <a:ln>
            <a:noFill/>
          </a:ln>
        </p:spPr>
      </p:pic>
      <p:sp>
        <p:nvSpPr>
          <p:cNvPr id="109" name="Google Shape;109;g15377e53329_0_14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10" name="Google Shape;110;g15377e53329_0_146"/>
          <p:cNvSpPr txBox="1"/>
          <p:nvPr/>
        </p:nvSpPr>
        <p:spPr>
          <a:xfrm>
            <a:off x="6203472" y="1159164"/>
            <a:ext cx="4114800" cy="646500"/>
          </a:xfrm>
          <a:prstGeom prst="rect">
            <a:avLst/>
          </a:prstGeom>
          <a:noFill/>
          <a:ln>
            <a:noFill/>
          </a:ln>
        </p:spPr>
        <p:txBody>
          <a:bodyPr anchorCtr="0" anchor="ctr" bIns="45700" lIns="108000" spcFirstLastPara="1" rIns="108000" wrap="square" tIns="45700">
            <a:spAutoFit/>
          </a:bodyPr>
          <a:lstStyle/>
          <a:p>
            <a:pPr indent="0" lvl="0" marL="0" marR="0" rtl="0" algn="r">
              <a:lnSpc>
                <a:spcPct val="122500"/>
              </a:lnSpc>
              <a:spcBef>
                <a:spcPts val="0"/>
              </a:spcBef>
              <a:spcAft>
                <a:spcPts val="0"/>
              </a:spcAft>
              <a:buNone/>
            </a:pPr>
            <a:r>
              <a:rPr b="1" i="0" lang="es-ES" sz="3600" u="none" cap="none" strike="noStrike">
                <a:solidFill>
                  <a:srgbClr val="0D5486"/>
                </a:solidFill>
                <a:latin typeface="Calibri"/>
                <a:ea typeface="Calibri"/>
                <a:cs typeface="Calibri"/>
                <a:sym typeface="Calibri"/>
              </a:rPr>
              <a:t>OBJETIVO</a:t>
            </a:r>
            <a:endParaRPr b="1" i="0" sz="3600" u="none" cap="none" strike="noStrike">
              <a:solidFill>
                <a:srgbClr val="0D5486"/>
              </a:solidFill>
              <a:latin typeface="Calibri"/>
              <a:ea typeface="Calibri"/>
              <a:cs typeface="Calibri"/>
              <a:sym typeface="Calibri"/>
            </a:endParaRPr>
          </a:p>
        </p:txBody>
      </p:sp>
      <p:sp>
        <p:nvSpPr>
          <p:cNvPr id="111" name="Google Shape;111;g15377e53329_0_146"/>
          <p:cNvSpPr txBox="1"/>
          <p:nvPr/>
        </p:nvSpPr>
        <p:spPr>
          <a:xfrm>
            <a:off x="4271180" y="1945333"/>
            <a:ext cx="6047100" cy="1262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lang="es-ES" sz="1900">
                <a:solidFill>
                  <a:srgbClr val="3F3F3F"/>
                </a:solidFill>
                <a:latin typeface="Calibri"/>
                <a:ea typeface="Calibri"/>
                <a:cs typeface="Calibri"/>
                <a:sym typeface="Calibri"/>
              </a:rPr>
              <a:t>Conocer el comportamiento de los distintos valores registrados de los pacientes para la posterior aplicación de un sistema que detecte pacientes en riesgo de sufrir futuras enfermedades cardíacas y así poder prevenirlas.  </a:t>
            </a:r>
            <a:endParaRPr sz="1700">
              <a:latin typeface="Calibri"/>
              <a:ea typeface="Calibri"/>
              <a:cs typeface="Calibri"/>
              <a:sym typeface="Calibri"/>
            </a:endParaRPr>
          </a:p>
        </p:txBody>
      </p:sp>
      <p:sp>
        <p:nvSpPr>
          <p:cNvPr id="112" name="Google Shape;112;g15377e53329_0_146"/>
          <p:cNvSpPr txBox="1"/>
          <p:nvPr/>
        </p:nvSpPr>
        <p:spPr>
          <a:xfrm>
            <a:off x="1481320" y="5050265"/>
            <a:ext cx="41148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i="0" lang="es-ES" sz="3600" u="none" cap="none" strike="noStrike">
                <a:solidFill>
                  <a:srgbClr val="0D5486"/>
                </a:solidFill>
                <a:latin typeface="Calibri"/>
                <a:ea typeface="Calibri"/>
                <a:cs typeface="Calibri"/>
                <a:sym typeface="Calibri"/>
              </a:rPr>
              <a:t>DESAFÍO</a:t>
            </a:r>
            <a:endParaRPr b="1" i="0" sz="3600" u="none" cap="none" strike="noStrike">
              <a:solidFill>
                <a:srgbClr val="0D5486"/>
              </a:solidFill>
              <a:latin typeface="Calibri"/>
              <a:ea typeface="Calibri"/>
              <a:cs typeface="Calibri"/>
              <a:sym typeface="Calibri"/>
            </a:endParaRPr>
          </a:p>
        </p:txBody>
      </p:sp>
      <p:sp>
        <p:nvSpPr>
          <p:cNvPr id="113" name="Google Shape;113;g15377e53329_0_146"/>
          <p:cNvSpPr txBox="1"/>
          <p:nvPr/>
        </p:nvSpPr>
        <p:spPr>
          <a:xfrm>
            <a:off x="1481311" y="5793283"/>
            <a:ext cx="76563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s-ES" sz="1900" u="none" cap="none" strike="noStrike">
                <a:solidFill>
                  <a:srgbClr val="3F3F3F"/>
                </a:solidFill>
                <a:latin typeface="Calibri"/>
                <a:ea typeface="Calibri"/>
                <a:cs typeface="Calibri"/>
                <a:sym typeface="Calibri"/>
              </a:rPr>
              <a:t>Establecer un patrón de comportamiento de los </a:t>
            </a:r>
            <a:r>
              <a:rPr lang="es-ES" sz="1900">
                <a:solidFill>
                  <a:srgbClr val="3F3F3F"/>
                </a:solidFill>
                <a:latin typeface="Calibri"/>
                <a:ea typeface="Calibri"/>
                <a:cs typeface="Calibri"/>
                <a:sym typeface="Calibri"/>
              </a:rPr>
              <a:t>pacientes</a:t>
            </a:r>
            <a:r>
              <a:rPr i="0" lang="es-ES" sz="1900" u="none" cap="none" strike="noStrike">
                <a:solidFill>
                  <a:srgbClr val="3F3F3F"/>
                </a:solidFill>
                <a:latin typeface="Calibri"/>
                <a:ea typeface="Calibri"/>
                <a:cs typeface="Calibri"/>
                <a:sym typeface="Calibri"/>
              </a:rPr>
              <a:t> que </a:t>
            </a:r>
            <a:r>
              <a:rPr lang="es-ES" sz="1900">
                <a:solidFill>
                  <a:srgbClr val="3F3F3F"/>
                </a:solidFill>
                <a:latin typeface="Calibri"/>
                <a:ea typeface="Calibri"/>
                <a:cs typeface="Calibri"/>
                <a:sym typeface="Calibri"/>
              </a:rPr>
              <a:t>tienen enfermedad cardíaca</a:t>
            </a:r>
            <a:r>
              <a:rPr i="0" lang="es-ES" sz="1900" u="none" cap="none" strike="noStrike">
                <a:solidFill>
                  <a:srgbClr val="3F3F3F"/>
                </a:solidFill>
                <a:latin typeface="Calibri"/>
                <a:ea typeface="Calibri"/>
                <a:cs typeface="Calibri"/>
                <a:sym typeface="Calibri"/>
              </a:rPr>
              <a:t>, mediante el uso de técnicas de Machine Learning.</a:t>
            </a:r>
            <a:endParaRPr sz="1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5377e53329_0_21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20" name="Google Shape;120;g15377e53329_0_212"/>
          <p:cNvSpPr txBox="1"/>
          <p:nvPr/>
        </p:nvSpPr>
        <p:spPr>
          <a:xfrm>
            <a:off x="477772" y="1090432"/>
            <a:ext cx="41148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BASE DE DATOS</a:t>
            </a:r>
            <a:endParaRPr b="1" i="0" sz="3600" u="none" cap="none" strike="noStrike">
              <a:solidFill>
                <a:srgbClr val="0D5486"/>
              </a:solidFill>
              <a:latin typeface="Calibri"/>
              <a:ea typeface="Calibri"/>
              <a:cs typeface="Calibri"/>
              <a:sym typeface="Calibri"/>
            </a:endParaRPr>
          </a:p>
        </p:txBody>
      </p:sp>
      <p:sp>
        <p:nvSpPr>
          <p:cNvPr id="121" name="Google Shape;121;g15377e53329_0_212"/>
          <p:cNvSpPr txBox="1"/>
          <p:nvPr/>
        </p:nvSpPr>
        <p:spPr>
          <a:xfrm>
            <a:off x="477771" y="1895293"/>
            <a:ext cx="11126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La base </a:t>
            </a:r>
            <a:r>
              <a:rPr b="1" lang="es-ES" sz="2000">
                <a:solidFill>
                  <a:srgbClr val="00558C"/>
                </a:solidFill>
                <a:latin typeface="Calibri"/>
                <a:ea typeface="Calibri"/>
                <a:cs typeface="Calibri"/>
                <a:sym typeface="Calibri"/>
              </a:rPr>
              <a:t>Heart Disease</a:t>
            </a:r>
            <a:r>
              <a:rPr lang="es-ES" sz="2000">
                <a:solidFill>
                  <a:srgbClr val="3F3F3F"/>
                </a:solidFill>
                <a:latin typeface="Calibri"/>
                <a:ea typeface="Calibri"/>
                <a:cs typeface="Calibri"/>
                <a:sym typeface="Calibri"/>
              </a:rPr>
              <a:t> fue obtenida de </a:t>
            </a:r>
            <a:r>
              <a:rPr lang="es-ES" sz="2000" u="sng">
                <a:solidFill>
                  <a:schemeClr val="hlink"/>
                </a:solidFill>
                <a:latin typeface="Calibri"/>
                <a:ea typeface="Calibri"/>
                <a:cs typeface="Calibri"/>
                <a:sym typeface="Calibri"/>
                <a:hlinkClick r:id="rId3"/>
              </a:rPr>
              <a:t>Kaggle</a:t>
            </a:r>
            <a:r>
              <a:rPr lang="es-ES" sz="2000">
                <a:solidFill>
                  <a:srgbClr val="3F3F3F"/>
                </a:solidFill>
                <a:latin typeface="Calibri"/>
                <a:ea typeface="Calibri"/>
                <a:cs typeface="Calibri"/>
                <a:sym typeface="Calibri"/>
              </a:rPr>
              <a:t>. La misma es una combinación de 5 bases de datos diferentes pero que tienen 11 características en común. Contiene registros de 918 pacientes.</a:t>
            </a:r>
            <a:endParaRPr sz="1800">
              <a:latin typeface="Calibri"/>
              <a:ea typeface="Calibri"/>
              <a:cs typeface="Calibri"/>
              <a:sym typeface="Calibri"/>
            </a:endParaRPr>
          </a:p>
        </p:txBody>
      </p:sp>
      <p:sp>
        <p:nvSpPr>
          <p:cNvPr id="122" name="Google Shape;122;g15377e53329_0_212"/>
          <p:cNvSpPr txBox="1"/>
          <p:nvPr/>
        </p:nvSpPr>
        <p:spPr>
          <a:xfrm>
            <a:off x="2823301" y="2851209"/>
            <a:ext cx="5573700" cy="5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s-ES" sz="2700">
                <a:solidFill>
                  <a:srgbClr val="2F4F78"/>
                </a:solidFill>
                <a:latin typeface="Calibri"/>
                <a:ea typeface="Calibri"/>
                <a:cs typeface="Calibri"/>
                <a:sym typeface="Calibri"/>
              </a:rPr>
              <a:t>Variables</a:t>
            </a:r>
            <a:endParaRPr b="1" sz="2700">
              <a:solidFill>
                <a:srgbClr val="2F4F78"/>
              </a:solidFill>
              <a:latin typeface="Calibri"/>
              <a:ea typeface="Calibri"/>
              <a:cs typeface="Calibri"/>
              <a:sym typeface="Calibri"/>
            </a:endParaRPr>
          </a:p>
        </p:txBody>
      </p:sp>
      <p:sp>
        <p:nvSpPr>
          <p:cNvPr id="123" name="Google Shape;123;g15377e53329_0_212"/>
          <p:cNvSpPr txBox="1"/>
          <p:nvPr/>
        </p:nvSpPr>
        <p:spPr>
          <a:xfrm>
            <a:off x="477780" y="3470737"/>
            <a:ext cx="5573700" cy="32325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Age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Sex</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Chest Pain Type</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TA = Typical Angina</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ATA = Atypical Angina</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NAP = Non - Anginal Pain</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ASY = Asymptomatic</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R</a:t>
            </a:r>
            <a:r>
              <a:rPr lang="es-ES" sz="1700">
                <a:solidFill>
                  <a:schemeClr val="dk1"/>
                </a:solidFill>
                <a:latin typeface="Calibri"/>
                <a:ea typeface="Calibri"/>
                <a:cs typeface="Calibri"/>
                <a:sym typeface="Calibri"/>
              </a:rPr>
              <a:t>esting Blood Pressure: Es la presión arterial en reposo</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Cholesterol: Nivel de colesterol total en sangre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Fasting Blood Sugar: Nivel de glucosa en sangre</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0 = menor a 120 mg/dl</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1 = mayor a 120 mg/dl</a:t>
            </a:r>
            <a:endParaRPr sz="1700">
              <a:solidFill>
                <a:schemeClr val="dk1"/>
              </a:solidFill>
              <a:latin typeface="Calibri"/>
              <a:ea typeface="Calibri"/>
              <a:cs typeface="Calibri"/>
              <a:sym typeface="Calibri"/>
            </a:endParaRPr>
          </a:p>
        </p:txBody>
      </p:sp>
      <p:sp>
        <p:nvSpPr>
          <p:cNvPr id="124" name="Google Shape;124;g15377e53329_0_212"/>
          <p:cNvSpPr txBox="1"/>
          <p:nvPr/>
        </p:nvSpPr>
        <p:spPr>
          <a:xfrm>
            <a:off x="6320680" y="3473643"/>
            <a:ext cx="5573700" cy="32325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Resting ECG: Resultados del electrocardiograma</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N = normal</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ST = presenta anomalía</a:t>
            </a:r>
            <a:endParaRPr sz="1700">
              <a:solidFill>
                <a:schemeClr val="dk1"/>
              </a:solidFill>
              <a:latin typeface="Calibri"/>
              <a:ea typeface="Calibri"/>
              <a:cs typeface="Calibri"/>
              <a:sym typeface="Calibri"/>
            </a:endParaRPr>
          </a:p>
          <a:p>
            <a:pPr indent="-336550" lvl="1" marL="9144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LVH = </a:t>
            </a:r>
            <a:r>
              <a:rPr lang="es-ES" sz="1700">
                <a:solidFill>
                  <a:schemeClr val="dk1"/>
                </a:solidFill>
                <a:latin typeface="Calibri"/>
                <a:ea typeface="Calibri"/>
                <a:cs typeface="Calibri"/>
                <a:sym typeface="Calibri"/>
              </a:rPr>
              <a:t>hipertrofia</a:t>
            </a:r>
            <a:r>
              <a:rPr lang="es-ES" sz="1700">
                <a:solidFill>
                  <a:schemeClr val="dk1"/>
                </a:solidFill>
                <a:latin typeface="Calibri"/>
                <a:ea typeface="Calibri"/>
                <a:cs typeface="Calibri"/>
                <a:sym typeface="Calibri"/>
              </a:rPr>
              <a:t> </a:t>
            </a:r>
            <a:r>
              <a:rPr lang="es-ES" sz="1700">
                <a:solidFill>
                  <a:schemeClr val="dk1"/>
                </a:solidFill>
                <a:latin typeface="Calibri"/>
                <a:ea typeface="Calibri"/>
                <a:cs typeface="Calibri"/>
                <a:sym typeface="Calibri"/>
              </a:rPr>
              <a:t>ventricular</a:t>
            </a:r>
            <a:r>
              <a:rPr lang="es-ES" sz="1700">
                <a:solidFill>
                  <a:schemeClr val="dk1"/>
                </a:solidFill>
                <a:latin typeface="Calibri"/>
                <a:ea typeface="Calibri"/>
                <a:cs typeface="Calibri"/>
                <a:sym typeface="Calibri"/>
              </a:rPr>
              <a:t> izquierda</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Max Heart Rate: máximo valor que alcanza el ritmo cardíaco del paciente</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Exercise Angina: Existencia de dolor en el pecho a la hora de hacer ejercicio</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Oldpeak: depresión del ritmo cardíaco</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ST Slope: ritmo cardíaco al hacer ejercicio (up, flat, down)</a:t>
            </a:r>
            <a:endParaRPr sz="1700">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HeartDisease: variable target</a:t>
            </a:r>
            <a:endParaRPr sz="1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5377e53329_0_22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31" name="Google Shape;131;g15377e53329_0_225"/>
          <p:cNvSpPr txBox="1"/>
          <p:nvPr/>
        </p:nvSpPr>
        <p:spPr>
          <a:xfrm>
            <a:off x="477775" y="12586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MODIFICACIONES EN LA BASE</a:t>
            </a:r>
            <a:endParaRPr b="1" i="0" sz="3600" u="none" cap="none" strike="noStrike">
              <a:solidFill>
                <a:srgbClr val="0D5486"/>
              </a:solidFill>
              <a:latin typeface="Calibri"/>
              <a:ea typeface="Calibri"/>
              <a:cs typeface="Calibri"/>
              <a:sym typeface="Calibri"/>
            </a:endParaRPr>
          </a:p>
        </p:txBody>
      </p:sp>
      <p:sp>
        <p:nvSpPr>
          <p:cNvPr id="132" name="Google Shape;132;g15377e53329_0_225"/>
          <p:cNvSpPr txBox="1"/>
          <p:nvPr/>
        </p:nvSpPr>
        <p:spPr>
          <a:xfrm>
            <a:off x="477771" y="2063473"/>
            <a:ext cx="11126700" cy="3478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Font typeface="Calibri"/>
              <a:buChar char="●"/>
            </a:pPr>
            <a:r>
              <a:rPr lang="es-ES" sz="2000">
                <a:solidFill>
                  <a:srgbClr val="3F3F3F"/>
                </a:solidFill>
                <a:latin typeface="Calibri"/>
                <a:ea typeface="Calibri"/>
                <a:cs typeface="Calibri"/>
                <a:sym typeface="Calibri"/>
              </a:rPr>
              <a:t>Se crea la variable categórica “Enfermo”, que indica si el paciente tiene enfermedad cardíaca (Yes) o no posee una enfermedad (No)</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En la variable “</a:t>
            </a:r>
            <a:r>
              <a:rPr lang="es-ES" sz="2000">
                <a:solidFill>
                  <a:srgbClr val="3F3F3F"/>
                </a:solidFill>
                <a:latin typeface="Calibri"/>
                <a:ea typeface="Calibri"/>
                <a:cs typeface="Calibri"/>
                <a:sym typeface="Calibri"/>
              </a:rPr>
              <a:t>Exercise</a:t>
            </a:r>
            <a:r>
              <a:rPr lang="es-ES" sz="2000">
                <a:solidFill>
                  <a:srgbClr val="3F3F3F"/>
                </a:solidFill>
                <a:latin typeface="Calibri"/>
                <a:ea typeface="Calibri"/>
                <a:cs typeface="Calibri"/>
                <a:sym typeface="Calibri"/>
              </a:rPr>
              <a:t> Angina” se indica Yes si siente dolor, No si no siente. Anteriormente se indicaba Y o N</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Se crea variable que agrupa a los pacientes de acuerdo a la edad que tienen</a:t>
            </a:r>
            <a:endParaRPr sz="2000">
              <a:solidFill>
                <a:srgbClr val="3F3F3F"/>
              </a:solidFill>
              <a:latin typeface="Calibri"/>
              <a:ea typeface="Calibri"/>
              <a:cs typeface="Calibri"/>
              <a:sym typeface="Calibri"/>
            </a:endParaRPr>
          </a:p>
          <a:p>
            <a:pPr indent="-355600" lvl="1" marL="9144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1 = [28 ; 39] años</a:t>
            </a:r>
            <a:endParaRPr sz="2000">
              <a:solidFill>
                <a:srgbClr val="3F3F3F"/>
              </a:solidFill>
              <a:latin typeface="Calibri"/>
              <a:ea typeface="Calibri"/>
              <a:cs typeface="Calibri"/>
              <a:sym typeface="Calibri"/>
            </a:endParaRPr>
          </a:p>
          <a:p>
            <a:pPr indent="-355600" lvl="1" marL="9144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2 = </a:t>
            </a:r>
            <a:r>
              <a:rPr lang="es-ES" sz="2000">
                <a:solidFill>
                  <a:srgbClr val="3F3F3F"/>
                </a:solidFill>
                <a:latin typeface="Calibri"/>
                <a:ea typeface="Calibri"/>
                <a:cs typeface="Calibri"/>
                <a:sym typeface="Calibri"/>
              </a:rPr>
              <a:t>[40 ; 49] años</a:t>
            </a:r>
            <a:endParaRPr sz="2000">
              <a:solidFill>
                <a:srgbClr val="3F3F3F"/>
              </a:solidFill>
              <a:latin typeface="Calibri"/>
              <a:ea typeface="Calibri"/>
              <a:cs typeface="Calibri"/>
              <a:sym typeface="Calibri"/>
            </a:endParaRPr>
          </a:p>
          <a:p>
            <a:pPr indent="-355600" lvl="1" marL="9144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3 = </a:t>
            </a:r>
            <a:r>
              <a:rPr lang="es-ES" sz="2000">
                <a:solidFill>
                  <a:srgbClr val="3F3F3F"/>
                </a:solidFill>
                <a:latin typeface="Calibri"/>
                <a:ea typeface="Calibri"/>
                <a:cs typeface="Calibri"/>
                <a:sym typeface="Calibri"/>
              </a:rPr>
              <a:t>[50 ; 59] años</a:t>
            </a:r>
            <a:endParaRPr sz="2000">
              <a:solidFill>
                <a:srgbClr val="3F3F3F"/>
              </a:solidFill>
              <a:latin typeface="Calibri"/>
              <a:ea typeface="Calibri"/>
              <a:cs typeface="Calibri"/>
              <a:sym typeface="Calibri"/>
            </a:endParaRPr>
          </a:p>
          <a:p>
            <a:pPr indent="-355600" lvl="1" marL="9144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4 = mayores o iguales a 60 años</a:t>
            </a:r>
            <a:endParaRPr sz="2000">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5377e53329_0_23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39" name="Google Shape;139;g15377e53329_0_237"/>
          <p:cNvSpPr txBox="1"/>
          <p:nvPr/>
        </p:nvSpPr>
        <p:spPr>
          <a:xfrm>
            <a:off x="477777" y="1258600"/>
            <a:ext cx="65298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CONSISTENCIA DE LA BASE</a:t>
            </a:r>
            <a:endParaRPr b="1" i="0" sz="3600" u="none" cap="none" strike="noStrike">
              <a:solidFill>
                <a:srgbClr val="0D5486"/>
              </a:solidFill>
              <a:latin typeface="Calibri"/>
              <a:ea typeface="Calibri"/>
              <a:cs typeface="Calibri"/>
              <a:sym typeface="Calibri"/>
            </a:endParaRPr>
          </a:p>
        </p:txBody>
      </p:sp>
      <p:sp>
        <p:nvSpPr>
          <p:cNvPr id="140" name="Google Shape;140;g15377e53329_0_237"/>
          <p:cNvSpPr txBox="1"/>
          <p:nvPr/>
        </p:nvSpPr>
        <p:spPr>
          <a:xfrm>
            <a:off x="477771" y="2194280"/>
            <a:ext cx="11126700" cy="2555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Font typeface="Calibri"/>
              <a:buChar char="●"/>
            </a:pPr>
            <a:r>
              <a:rPr lang="es-ES" sz="2000">
                <a:solidFill>
                  <a:srgbClr val="3F3F3F"/>
                </a:solidFill>
                <a:latin typeface="Calibri"/>
                <a:ea typeface="Calibri"/>
                <a:cs typeface="Calibri"/>
                <a:sym typeface="Calibri"/>
              </a:rPr>
              <a:t>Las variables no poseen NAs    →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a:p>
            <a:pPr indent="-355600" lvl="0" marL="457200" marR="0" rtl="0" algn="l">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La variable Oldpeak posee registros negativos que por el momento no se eliminan</a:t>
            </a:r>
            <a:endParaRPr sz="2000">
              <a:solidFill>
                <a:srgbClr val="3F3F3F"/>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000">
              <a:solidFill>
                <a:srgbClr val="3F3F3F"/>
              </a:solidFill>
              <a:latin typeface="Calibri"/>
              <a:ea typeface="Calibri"/>
              <a:cs typeface="Calibri"/>
              <a:sym typeface="Calibri"/>
            </a:endParaRPr>
          </a:p>
        </p:txBody>
      </p:sp>
      <p:pic>
        <p:nvPicPr>
          <p:cNvPr id="141" name="Google Shape;141;g15377e53329_0_237"/>
          <p:cNvPicPr preferRelativeResize="0"/>
          <p:nvPr/>
        </p:nvPicPr>
        <p:blipFill>
          <a:blip r:embed="rId3">
            <a:alphaModFix/>
          </a:blip>
          <a:stretch>
            <a:fillRect/>
          </a:stretch>
        </p:blipFill>
        <p:spPr>
          <a:xfrm>
            <a:off x="4768000" y="2194275"/>
            <a:ext cx="5266724" cy="148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5377e53329_0_24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48" name="Google Shape;148;g15377e53329_0_246"/>
          <p:cNvSpPr txBox="1"/>
          <p:nvPr/>
        </p:nvSpPr>
        <p:spPr>
          <a:xfrm>
            <a:off x="477775" y="95380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OUTLIERS</a:t>
            </a:r>
            <a:endParaRPr b="1" i="0" sz="3600" u="none" cap="none" strike="noStrike">
              <a:solidFill>
                <a:srgbClr val="0D5486"/>
              </a:solidFill>
              <a:latin typeface="Calibri"/>
              <a:ea typeface="Calibri"/>
              <a:cs typeface="Calibri"/>
              <a:sym typeface="Calibri"/>
            </a:endParaRPr>
          </a:p>
        </p:txBody>
      </p:sp>
      <p:sp>
        <p:nvSpPr>
          <p:cNvPr id="149" name="Google Shape;149;g15377e53329_0_246"/>
          <p:cNvSpPr txBox="1"/>
          <p:nvPr/>
        </p:nvSpPr>
        <p:spPr>
          <a:xfrm>
            <a:off x="477771" y="1758673"/>
            <a:ext cx="11126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Comportamiento de aquellas variables que no son de tipo </a:t>
            </a:r>
            <a:r>
              <a:rPr lang="es-ES" sz="2000">
                <a:solidFill>
                  <a:srgbClr val="3F3F3F"/>
                </a:solidFill>
                <a:latin typeface="Calibri"/>
                <a:ea typeface="Calibri"/>
                <a:cs typeface="Calibri"/>
                <a:sym typeface="Calibri"/>
              </a:rPr>
              <a:t>carácter</a:t>
            </a:r>
            <a:endParaRPr sz="2000">
              <a:solidFill>
                <a:srgbClr val="3F3F3F"/>
              </a:solidFill>
              <a:latin typeface="Calibri"/>
              <a:ea typeface="Calibri"/>
              <a:cs typeface="Calibri"/>
              <a:sym typeface="Calibri"/>
            </a:endParaRPr>
          </a:p>
        </p:txBody>
      </p:sp>
      <p:pic>
        <p:nvPicPr>
          <p:cNvPr id="150" name="Google Shape;150;g15377e53329_0_246"/>
          <p:cNvPicPr preferRelativeResize="0"/>
          <p:nvPr/>
        </p:nvPicPr>
        <p:blipFill>
          <a:blip r:embed="rId3">
            <a:alphaModFix/>
          </a:blip>
          <a:stretch>
            <a:fillRect/>
          </a:stretch>
        </p:blipFill>
        <p:spPr>
          <a:xfrm>
            <a:off x="477775" y="2272974"/>
            <a:ext cx="3416749" cy="2110500"/>
          </a:xfrm>
          <a:prstGeom prst="rect">
            <a:avLst/>
          </a:prstGeom>
          <a:noFill/>
          <a:ln>
            <a:noFill/>
          </a:ln>
        </p:spPr>
      </p:pic>
      <p:pic>
        <p:nvPicPr>
          <p:cNvPr id="151" name="Google Shape;151;g15377e53329_0_246"/>
          <p:cNvPicPr preferRelativeResize="0"/>
          <p:nvPr/>
        </p:nvPicPr>
        <p:blipFill>
          <a:blip r:embed="rId4">
            <a:alphaModFix/>
          </a:blip>
          <a:stretch>
            <a:fillRect/>
          </a:stretch>
        </p:blipFill>
        <p:spPr>
          <a:xfrm>
            <a:off x="4028250" y="2272975"/>
            <a:ext cx="3416749" cy="2110502"/>
          </a:xfrm>
          <a:prstGeom prst="rect">
            <a:avLst/>
          </a:prstGeom>
          <a:noFill/>
          <a:ln>
            <a:noFill/>
          </a:ln>
        </p:spPr>
      </p:pic>
      <p:pic>
        <p:nvPicPr>
          <p:cNvPr id="152" name="Google Shape;152;g15377e53329_0_246"/>
          <p:cNvPicPr preferRelativeResize="0"/>
          <p:nvPr/>
        </p:nvPicPr>
        <p:blipFill>
          <a:blip r:embed="rId5">
            <a:alphaModFix/>
          </a:blip>
          <a:stretch>
            <a:fillRect/>
          </a:stretch>
        </p:blipFill>
        <p:spPr>
          <a:xfrm>
            <a:off x="7578725" y="2337800"/>
            <a:ext cx="3206850" cy="1980851"/>
          </a:xfrm>
          <a:prstGeom prst="rect">
            <a:avLst/>
          </a:prstGeom>
          <a:noFill/>
          <a:ln>
            <a:noFill/>
          </a:ln>
        </p:spPr>
      </p:pic>
      <p:pic>
        <p:nvPicPr>
          <p:cNvPr id="153" name="Google Shape;153;g15377e53329_0_246"/>
          <p:cNvPicPr preferRelativeResize="0"/>
          <p:nvPr/>
        </p:nvPicPr>
        <p:blipFill>
          <a:blip r:embed="rId6">
            <a:alphaModFix/>
          </a:blip>
          <a:stretch>
            <a:fillRect/>
          </a:stretch>
        </p:blipFill>
        <p:spPr>
          <a:xfrm>
            <a:off x="738250" y="4383475"/>
            <a:ext cx="3026199" cy="1869275"/>
          </a:xfrm>
          <a:prstGeom prst="rect">
            <a:avLst/>
          </a:prstGeom>
          <a:noFill/>
          <a:ln>
            <a:noFill/>
          </a:ln>
        </p:spPr>
      </p:pic>
      <p:pic>
        <p:nvPicPr>
          <p:cNvPr id="154" name="Google Shape;154;g15377e53329_0_246"/>
          <p:cNvPicPr preferRelativeResize="0"/>
          <p:nvPr/>
        </p:nvPicPr>
        <p:blipFill>
          <a:blip r:embed="rId7">
            <a:alphaModFix/>
          </a:blip>
          <a:stretch>
            <a:fillRect/>
          </a:stretch>
        </p:blipFill>
        <p:spPr>
          <a:xfrm>
            <a:off x="4223525" y="4383475"/>
            <a:ext cx="3026199" cy="1869275"/>
          </a:xfrm>
          <a:prstGeom prst="rect">
            <a:avLst/>
          </a:prstGeom>
          <a:noFill/>
          <a:ln>
            <a:noFill/>
          </a:ln>
        </p:spPr>
      </p:pic>
      <p:pic>
        <p:nvPicPr>
          <p:cNvPr id="155" name="Google Shape;155;g15377e53329_0_246"/>
          <p:cNvPicPr preferRelativeResize="0"/>
          <p:nvPr/>
        </p:nvPicPr>
        <p:blipFill>
          <a:blip r:embed="rId8">
            <a:alphaModFix/>
          </a:blip>
          <a:stretch>
            <a:fillRect/>
          </a:stretch>
        </p:blipFill>
        <p:spPr>
          <a:xfrm>
            <a:off x="7759375" y="4383477"/>
            <a:ext cx="3026199" cy="1869273"/>
          </a:xfrm>
          <a:prstGeom prst="rect">
            <a:avLst/>
          </a:prstGeom>
          <a:noFill/>
          <a:ln>
            <a:noFill/>
          </a:ln>
        </p:spPr>
      </p:pic>
      <p:sp>
        <p:nvSpPr>
          <p:cNvPr id="156" name="Google Shape;156;g15377e53329_0_246"/>
          <p:cNvSpPr txBox="1"/>
          <p:nvPr/>
        </p:nvSpPr>
        <p:spPr>
          <a:xfrm>
            <a:off x="480678" y="6178273"/>
            <a:ext cx="111267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s-ES" sz="1600">
                <a:solidFill>
                  <a:srgbClr val="3F3F3F"/>
                </a:solidFill>
                <a:latin typeface="Calibri"/>
                <a:ea typeface="Calibri"/>
                <a:cs typeface="Calibri"/>
                <a:sym typeface="Calibri"/>
              </a:rPr>
              <a:t>Los outliers en cuestión no se modifican por ahora</a:t>
            </a:r>
            <a:endParaRPr sz="16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5377e53329_0_260"/>
          <p:cNvSpPr txBox="1"/>
          <p:nvPr>
            <p:ph idx="12" type="sldNum"/>
          </p:nvPr>
        </p:nvSpPr>
        <p:spPr>
          <a:xfrm>
            <a:off x="8610600" y="624423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63" name="Google Shape;163;g15377e53329_0_260"/>
          <p:cNvSpPr txBox="1"/>
          <p:nvPr/>
        </p:nvSpPr>
        <p:spPr>
          <a:xfrm>
            <a:off x="477775" y="84168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DISTRIBUCIONES</a:t>
            </a:r>
            <a:endParaRPr b="1" i="0" sz="3600" u="none" cap="none" strike="noStrike">
              <a:solidFill>
                <a:srgbClr val="0D5486"/>
              </a:solidFill>
              <a:latin typeface="Calibri"/>
              <a:ea typeface="Calibri"/>
              <a:cs typeface="Calibri"/>
              <a:sym typeface="Calibri"/>
            </a:endParaRPr>
          </a:p>
        </p:txBody>
      </p:sp>
      <p:sp>
        <p:nvSpPr>
          <p:cNvPr id="164" name="Google Shape;164;g15377e53329_0_260"/>
          <p:cNvSpPr txBox="1"/>
          <p:nvPr/>
        </p:nvSpPr>
        <p:spPr>
          <a:xfrm>
            <a:off x="477771" y="1646553"/>
            <a:ext cx="11126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rgbClr val="3F3F3F"/>
                </a:solidFill>
                <a:latin typeface="Calibri"/>
                <a:ea typeface="Calibri"/>
                <a:cs typeface="Calibri"/>
                <a:sym typeface="Calibri"/>
              </a:rPr>
              <a:t>Se observa el comportamiento de distribución que tienen las variables frente a si el paciente está enfermo o no</a:t>
            </a:r>
            <a:endParaRPr sz="2000">
              <a:solidFill>
                <a:srgbClr val="3F3F3F"/>
              </a:solidFill>
              <a:latin typeface="Calibri"/>
              <a:ea typeface="Calibri"/>
              <a:cs typeface="Calibri"/>
              <a:sym typeface="Calibri"/>
            </a:endParaRPr>
          </a:p>
        </p:txBody>
      </p:sp>
      <p:pic>
        <p:nvPicPr>
          <p:cNvPr id="165" name="Google Shape;165;g15377e53329_0_260"/>
          <p:cNvPicPr preferRelativeResize="0"/>
          <p:nvPr/>
        </p:nvPicPr>
        <p:blipFill>
          <a:blip r:embed="rId3">
            <a:alphaModFix/>
          </a:blip>
          <a:stretch>
            <a:fillRect/>
          </a:stretch>
        </p:blipFill>
        <p:spPr>
          <a:xfrm>
            <a:off x="477775" y="2451429"/>
            <a:ext cx="3566249" cy="2202850"/>
          </a:xfrm>
          <a:prstGeom prst="rect">
            <a:avLst/>
          </a:prstGeom>
          <a:noFill/>
          <a:ln>
            <a:noFill/>
          </a:ln>
        </p:spPr>
      </p:pic>
      <p:pic>
        <p:nvPicPr>
          <p:cNvPr id="166" name="Google Shape;166;g15377e53329_0_260"/>
          <p:cNvPicPr preferRelativeResize="0"/>
          <p:nvPr/>
        </p:nvPicPr>
        <p:blipFill>
          <a:blip r:embed="rId4">
            <a:alphaModFix/>
          </a:blip>
          <a:stretch>
            <a:fillRect/>
          </a:stretch>
        </p:blipFill>
        <p:spPr>
          <a:xfrm>
            <a:off x="4420650" y="2488803"/>
            <a:ext cx="3566249" cy="2202848"/>
          </a:xfrm>
          <a:prstGeom prst="rect">
            <a:avLst/>
          </a:prstGeom>
          <a:noFill/>
          <a:ln>
            <a:noFill/>
          </a:ln>
        </p:spPr>
      </p:pic>
      <p:pic>
        <p:nvPicPr>
          <p:cNvPr id="167" name="Google Shape;167;g15377e53329_0_260"/>
          <p:cNvPicPr preferRelativeResize="0"/>
          <p:nvPr/>
        </p:nvPicPr>
        <p:blipFill>
          <a:blip r:embed="rId5">
            <a:alphaModFix/>
          </a:blip>
          <a:stretch>
            <a:fillRect/>
          </a:stretch>
        </p:blipFill>
        <p:spPr>
          <a:xfrm>
            <a:off x="8464975" y="2488804"/>
            <a:ext cx="3566209" cy="2202850"/>
          </a:xfrm>
          <a:prstGeom prst="rect">
            <a:avLst/>
          </a:prstGeom>
          <a:noFill/>
          <a:ln>
            <a:noFill/>
          </a:ln>
        </p:spPr>
      </p:pic>
      <p:pic>
        <p:nvPicPr>
          <p:cNvPr id="168" name="Google Shape;168;g15377e53329_0_260"/>
          <p:cNvPicPr preferRelativeResize="0"/>
          <p:nvPr/>
        </p:nvPicPr>
        <p:blipFill>
          <a:blip r:embed="rId6">
            <a:alphaModFix/>
          </a:blip>
          <a:stretch>
            <a:fillRect/>
          </a:stretch>
        </p:blipFill>
        <p:spPr>
          <a:xfrm>
            <a:off x="675625" y="4751155"/>
            <a:ext cx="3368399" cy="2080637"/>
          </a:xfrm>
          <a:prstGeom prst="rect">
            <a:avLst/>
          </a:prstGeom>
          <a:noFill/>
          <a:ln>
            <a:noFill/>
          </a:ln>
        </p:spPr>
      </p:pic>
      <p:pic>
        <p:nvPicPr>
          <p:cNvPr id="169" name="Google Shape;169;g15377e53329_0_260"/>
          <p:cNvPicPr preferRelativeResize="0"/>
          <p:nvPr/>
        </p:nvPicPr>
        <p:blipFill>
          <a:blip r:embed="rId7">
            <a:alphaModFix/>
          </a:blip>
          <a:stretch>
            <a:fillRect/>
          </a:stretch>
        </p:blipFill>
        <p:spPr>
          <a:xfrm>
            <a:off x="4580087" y="4825905"/>
            <a:ext cx="3247367" cy="2005874"/>
          </a:xfrm>
          <a:prstGeom prst="rect">
            <a:avLst/>
          </a:prstGeom>
          <a:noFill/>
          <a:ln>
            <a:noFill/>
          </a:ln>
        </p:spPr>
      </p:pic>
      <p:pic>
        <p:nvPicPr>
          <p:cNvPr id="170" name="Google Shape;170;g15377e53329_0_260"/>
          <p:cNvPicPr preferRelativeResize="0"/>
          <p:nvPr/>
        </p:nvPicPr>
        <p:blipFill>
          <a:blip r:embed="rId8">
            <a:alphaModFix/>
          </a:blip>
          <a:stretch>
            <a:fillRect/>
          </a:stretch>
        </p:blipFill>
        <p:spPr>
          <a:xfrm>
            <a:off x="8563875" y="4751155"/>
            <a:ext cx="3368399" cy="20806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15377e53329_0_280"/>
          <p:cNvPicPr preferRelativeResize="0"/>
          <p:nvPr/>
        </p:nvPicPr>
        <p:blipFill rotWithShape="1">
          <a:blip r:embed="rId3">
            <a:alphaModFix/>
          </a:blip>
          <a:srcRect b="6324" l="4718" r="3840" t="6324"/>
          <a:stretch/>
        </p:blipFill>
        <p:spPr>
          <a:xfrm>
            <a:off x="5652050" y="1606575"/>
            <a:ext cx="6392327" cy="3771963"/>
          </a:xfrm>
          <a:prstGeom prst="rect">
            <a:avLst/>
          </a:prstGeom>
          <a:noFill/>
          <a:ln>
            <a:noFill/>
          </a:ln>
        </p:spPr>
      </p:pic>
      <p:sp>
        <p:nvSpPr>
          <p:cNvPr id="177" name="Google Shape;177;g15377e53329_0_28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78" name="Google Shape;178;g15377e53329_0_280"/>
          <p:cNvSpPr txBox="1"/>
          <p:nvPr/>
        </p:nvSpPr>
        <p:spPr>
          <a:xfrm>
            <a:off x="6350432" y="4568859"/>
            <a:ext cx="4076700" cy="831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lang="es-ES" sz="1600">
                <a:solidFill>
                  <a:srgbClr val="3F3F3F"/>
                </a:solidFill>
                <a:latin typeface="Calibri"/>
                <a:ea typeface="Calibri"/>
                <a:cs typeface="Calibri"/>
                <a:sym typeface="Calibri"/>
              </a:rPr>
              <a:t>Tal como en el gráfico de la izquierda, se vuelve a comprobar la falta de una correlación positiva o negativa entre variables</a:t>
            </a:r>
            <a:endParaRPr sz="1600">
              <a:solidFill>
                <a:srgbClr val="3F3F3F"/>
              </a:solidFill>
              <a:latin typeface="Calibri"/>
              <a:ea typeface="Calibri"/>
              <a:cs typeface="Calibri"/>
              <a:sym typeface="Calibri"/>
            </a:endParaRPr>
          </a:p>
        </p:txBody>
      </p:sp>
      <p:sp>
        <p:nvSpPr>
          <p:cNvPr id="179" name="Google Shape;179;g15377e53329_0_280"/>
          <p:cNvSpPr txBox="1"/>
          <p:nvPr/>
        </p:nvSpPr>
        <p:spPr>
          <a:xfrm>
            <a:off x="477775" y="841680"/>
            <a:ext cx="7987200" cy="646500"/>
          </a:xfrm>
          <a:prstGeom prst="rect">
            <a:avLst/>
          </a:prstGeom>
          <a:noFill/>
          <a:ln>
            <a:noFill/>
          </a:ln>
        </p:spPr>
        <p:txBody>
          <a:bodyPr anchorCtr="0" anchor="ctr" bIns="45700" lIns="108000" spcFirstLastPara="1" rIns="108000" wrap="square" tIns="45700">
            <a:spAutoFit/>
          </a:bodyPr>
          <a:lstStyle/>
          <a:p>
            <a:pPr indent="0" lvl="0" marL="0" marR="0" rtl="0" algn="l">
              <a:lnSpc>
                <a:spcPct val="122500"/>
              </a:lnSpc>
              <a:spcBef>
                <a:spcPts val="0"/>
              </a:spcBef>
              <a:spcAft>
                <a:spcPts val="0"/>
              </a:spcAft>
              <a:buNone/>
            </a:pPr>
            <a:r>
              <a:rPr b="1" lang="es-ES" sz="3600">
                <a:solidFill>
                  <a:srgbClr val="0D5486"/>
                </a:solidFill>
                <a:latin typeface="Calibri"/>
                <a:ea typeface="Calibri"/>
                <a:cs typeface="Calibri"/>
                <a:sym typeface="Calibri"/>
              </a:rPr>
              <a:t>ANÁLISIS DE CORRELACIÓN</a:t>
            </a:r>
            <a:endParaRPr b="1" i="0" sz="3600" u="none" cap="none" strike="noStrike">
              <a:solidFill>
                <a:srgbClr val="0D5486"/>
              </a:solidFill>
              <a:latin typeface="Calibri"/>
              <a:ea typeface="Calibri"/>
              <a:cs typeface="Calibri"/>
              <a:sym typeface="Calibri"/>
            </a:endParaRPr>
          </a:p>
        </p:txBody>
      </p:sp>
      <p:sp>
        <p:nvSpPr>
          <p:cNvPr id="180" name="Google Shape;180;g15377e53329_0_280"/>
          <p:cNvSpPr txBox="1"/>
          <p:nvPr/>
        </p:nvSpPr>
        <p:spPr>
          <a:xfrm>
            <a:off x="477775" y="5874600"/>
            <a:ext cx="5517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sz="1600">
                <a:solidFill>
                  <a:srgbClr val="3F3F3F"/>
                </a:solidFill>
                <a:latin typeface="Calibri"/>
                <a:ea typeface="Calibri"/>
                <a:cs typeface="Calibri"/>
                <a:sym typeface="Calibri"/>
              </a:rPr>
              <a:t>Se puede observar que las correlaciones entre las variables son muy débiles, por lo que ninguna tiene una fuerte correlación entre sí, ya sea positiva o negativa</a:t>
            </a:r>
            <a:endParaRPr sz="1600">
              <a:solidFill>
                <a:srgbClr val="3F3F3F"/>
              </a:solidFill>
              <a:latin typeface="Calibri"/>
              <a:ea typeface="Calibri"/>
              <a:cs typeface="Calibri"/>
              <a:sym typeface="Calibri"/>
            </a:endParaRPr>
          </a:p>
        </p:txBody>
      </p:sp>
      <p:pic>
        <p:nvPicPr>
          <p:cNvPr id="181" name="Google Shape;181;g15377e53329_0_280"/>
          <p:cNvPicPr preferRelativeResize="0"/>
          <p:nvPr/>
        </p:nvPicPr>
        <p:blipFill rotWithShape="1">
          <a:blip r:embed="rId4">
            <a:alphaModFix/>
          </a:blip>
          <a:srcRect b="0" l="14141" r="14505" t="0"/>
          <a:stretch/>
        </p:blipFill>
        <p:spPr>
          <a:xfrm>
            <a:off x="477775" y="1606576"/>
            <a:ext cx="4960050" cy="42938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