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383314-0076-4E6F-AA74-5894B60B9CA6}">
  <a:tblStyle styleId="{9F383314-0076-4E6F-AA74-5894B60B9CA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1b0cdf24d7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 name="Google Shape;40;g1b0cdf24d7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b0cdf24d7d_0_4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1b0cdf24d7d_0_4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1b0cdf24d7d_0_4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ad57082813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1ad57082813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1ad57082813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ad57082813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1ad57082813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1ad57082813_0_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ad58d7435c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1ad58d7435c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1ad58d7435c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ad58d7435c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1ad58d7435c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g1ad58d7435c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b0ea48e861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1b0ea48e861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g1b0ea48e861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ad57082813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1ad57082813_0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g1ad57082813_0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ad57082813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1ad57082813_0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g1ad57082813_0_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ad58d7435c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g1ad58d7435c_0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g1ad58d7435c_0_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b0cdf24d7d_0_5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1b0cdf24d7d_0_5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g1b0cdf24d7d_0_5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b0cdf24d7d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 name="Google Shape;52;g1b0cdf24d7d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 name="Google Shape;53;g1b0cdf24d7d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b0cdf24d7d_0_6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g1b0cdf24d7d_0_6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g1b0cdf24d7d_0_6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b0cdf24d7d_0_6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g1b0cdf24d7d_0_6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g1b0cdf24d7d_0_6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b0cdf24d7d_0_6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1b0cdf24d7d_0_6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g1b0cdf24d7d_0_6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ad57082813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g1ad57082813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g1ad57082813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ad79d8e918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g1ad79d8e918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g1ad79d8e918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ad58d7435c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g1ad58d7435c_0_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4" name="Google Shape;334;g1ad58d7435c_0_1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ad58d7435c_0_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g1ad58d7435c_0_1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g1ad58d7435c_0_1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ad79d8e918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g1ad79d8e918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g1ad79d8e918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b0cdf24d7d_0_6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g1b0cdf24d7d_0_6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8" name="Google Shape;398;g1b0cdf24d7d_0_6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b0cdf24d7d_0_6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g1b0cdf24d7d_0_6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0" name="Google Shape;410;g1b0cdf24d7d_0_6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b0cdf24d7d_0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 name="Google Shape;77;g1b0cdf24d7d_0_1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g1b0cdf24d7d_0_1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b11938a0b9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9" name="Google Shape;419;g1b11938a0b9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b0cdf24d7d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1b0cdf24d7d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g1b0cdf24d7d_0_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b0cdf24d7d_0_2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g1b0cdf24d7d_0_2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g1b0cdf24d7d_0_2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b0cdf24d7d_0_2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g1b0cdf24d7d_0_2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g1b0cdf24d7d_0_2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b0cdf24d7d_0_2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g1b0cdf24d7d_0_2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1b0cdf24d7d_0_2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b0cdf24d7d_0_3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g1b0cdf24d7d_0_3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1b0cdf24d7d_0_3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0cdf24d7d_0_3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1b0cdf24d7d_0_3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1b0cdf24d7d_0_3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ertura">
  <p:cSld name="Apertura">
    <p:spTree>
      <p:nvGrpSpPr>
        <p:cNvPr id="15" name="Shape 15"/>
        <p:cNvGrpSpPr/>
        <p:nvPr/>
      </p:nvGrpSpPr>
      <p:grpSpPr>
        <a:xfrm>
          <a:off x="0" y="0"/>
          <a:ext cx="0" cy="0"/>
          <a:chOff x="0" y="0"/>
          <a:chExt cx="0" cy="0"/>
        </a:xfrm>
      </p:grpSpPr>
      <p:sp>
        <p:nvSpPr>
          <p:cNvPr id="16" name="Google Shape;16;p2"/>
          <p:cNvSpPr/>
          <p:nvPr/>
        </p:nvSpPr>
        <p:spPr>
          <a:xfrm>
            <a:off x="0" y="0"/>
            <a:ext cx="12192000" cy="6858000"/>
          </a:xfrm>
          <a:prstGeom prst="rect">
            <a:avLst/>
          </a:prstGeom>
          <a:solidFill>
            <a:srgbClr val="0055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cxnSp>
        <p:nvCxnSpPr>
          <p:cNvPr id="17" name="Google Shape;17;p2"/>
          <p:cNvCxnSpPr/>
          <p:nvPr/>
        </p:nvCxnSpPr>
        <p:spPr>
          <a:xfrm>
            <a:off x="7772400" y="0"/>
            <a:ext cx="4419600" cy="5290062"/>
          </a:xfrm>
          <a:prstGeom prst="straightConnector1">
            <a:avLst/>
          </a:prstGeom>
          <a:noFill/>
          <a:ln cap="flat" cmpd="sng" w="9525">
            <a:solidFill>
              <a:schemeClr val="accent1"/>
            </a:solidFill>
            <a:prstDash val="solid"/>
            <a:miter lim="800000"/>
            <a:headEnd len="sm" w="sm" type="none"/>
            <a:tailEnd len="sm" w="sm" type="none"/>
          </a:ln>
        </p:spPr>
      </p:cxnSp>
      <p:sp>
        <p:nvSpPr>
          <p:cNvPr id="18" name="Google Shape;18;p2"/>
          <p:cNvSpPr txBox="1"/>
          <p:nvPr>
            <p:ph type="ctrTitle"/>
          </p:nvPr>
        </p:nvSpPr>
        <p:spPr>
          <a:xfrm>
            <a:off x="847724" y="2801148"/>
            <a:ext cx="10363200" cy="724694"/>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000"/>
              <a:buFont typeface="Calibri"/>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0" name="Google Shape;20;p2"/>
          <p:cNvPicPr preferRelativeResize="0"/>
          <p:nvPr/>
        </p:nvPicPr>
        <p:blipFill rotWithShape="1">
          <a:blip r:embed="rId2">
            <a:alphaModFix/>
          </a:blip>
          <a:srcRect b="0" l="0" r="0" t="0"/>
          <a:stretch/>
        </p:blipFill>
        <p:spPr>
          <a:xfrm>
            <a:off x="1524003" y="877587"/>
            <a:ext cx="1687923" cy="99977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21" name="Shape 21"/>
        <p:cNvGrpSpPr/>
        <p:nvPr/>
      </p:nvGrpSpPr>
      <p:grpSpPr>
        <a:xfrm>
          <a:off x="0" y="0"/>
          <a:ext cx="0" cy="0"/>
          <a:chOff x="0" y="0"/>
          <a:chExt cx="0" cy="0"/>
        </a:xfrm>
      </p:grpSpPr>
      <p:sp>
        <p:nvSpPr>
          <p:cNvPr id="22" name="Google Shape;22;p3"/>
          <p:cNvSpPr txBox="1"/>
          <p:nvPr>
            <p:ph type="title"/>
          </p:nvPr>
        </p:nvSpPr>
        <p:spPr>
          <a:xfrm>
            <a:off x="1472091" y="1374126"/>
            <a:ext cx="1804512" cy="5286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F4F78"/>
              </a:buClr>
              <a:buSzPts val="3200"/>
              <a:buFont typeface="Calibri"/>
              <a:buNone/>
              <a:defRPr sz="3200" u="sng">
                <a:solidFill>
                  <a:srgbClr val="2F4F7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252993" y="1381271"/>
            <a:ext cx="4459763" cy="5286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rgbClr val="00558C"/>
              </a:buClr>
              <a:buSzPts val="1400"/>
              <a:buNone/>
              <a:defRPr sz="1400"/>
            </a:lvl2pPr>
            <a:lvl3pPr indent="-228600" lvl="2" marL="1371600" algn="l">
              <a:lnSpc>
                <a:spcPct val="90000"/>
              </a:lnSpc>
              <a:spcBef>
                <a:spcPts val="500"/>
              </a:spcBef>
              <a:spcAft>
                <a:spcPts val="0"/>
              </a:spcAft>
              <a:buClr>
                <a:srgbClr val="00558C"/>
              </a:buClr>
              <a:buSzPts val="1200"/>
              <a:buNone/>
              <a:defRPr sz="1200"/>
            </a:lvl3pPr>
            <a:lvl4pPr indent="-228600" lvl="3" marL="1828800" algn="l">
              <a:lnSpc>
                <a:spcPct val="90000"/>
              </a:lnSpc>
              <a:spcBef>
                <a:spcPts val="500"/>
              </a:spcBef>
              <a:spcAft>
                <a:spcPts val="0"/>
              </a:spcAft>
              <a:buClr>
                <a:srgbClr val="00558C"/>
              </a:buClr>
              <a:buSzPts val="1000"/>
              <a:buNone/>
              <a:defRPr sz="1000"/>
            </a:lvl4pPr>
            <a:lvl5pPr indent="-228600" lvl="4" marL="2286000" algn="l">
              <a:lnSpc>
                <a:spcPct val="90000"/>
              </a:lnSpc>
              <a:spcBef>
                <a:spcPts val="500"/>
              </a:spcBef>
              <a:spcAft>
                <a:spcPts val="0"/>
              </a:spcAft>
              <a:buClr>
                <a:srgbClr val="00558C"/>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4" name="Google Shape;24;p3"/>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5" name="Google Shape;25;p3"/>
          <p:cNvPicPr preferRelativeResize="0"/>
          <p:nvPr/>
        </p:nvPicPr>
        <p:blipFill rotWithShape="1">
          <a:blip r:embed="rId2">
            <a:alphaModFix/>
          </a:blip>
          <a:srcRect b="0" l="0" r="0" t="0"/>
          <a:stretch/>
        </p:blipFill>
        <p:spPr>
          <a:xfrm>
            <a:off x="10499270" y="1375442"/>
            <a:ext cx="1692731" cy="498091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 IMAGEN - SOLO TEXTO CON FONDO AZUL">
  <p:cSld name="SIN IMAGEN - SOLO TEXTO CON FONDO AZUL">
    <p:spTree>
      <p:nvGrpSpPr>
        <p:cNvPr id="26" name="Shape 26"/>
        <p:cNvGrpSpPr/>
        <p:nvPr/>
      </p:nvGrpSpPr>
      <p:grpSpPr>
        <a:xfrm>
          <a:off x="0" y="0"/>
          <a:ext cx="0" cy="0"/>
          <a:chOff x="0" y="0"/>
          <a:chExt cx="0" cy="0"/>
        </a:xfrm>
      </p:grpSpPr>
      <p:sp>
        <p:nvSpPr>
          <p:cNvPr id="27" name="Google Shape;27;p4"/>
          <p:cNvSpPr/>
          <p:nvPr/>
        </p:nvSpPr>
        <p:spPr>
          <a:xfrm>
            <a:off x="0" y="0"/>
            <a:ext cx="12192000" cy="6858000"/>
          </a:xfrm>
          <a:prstGeom prst="rect">
            <a:avLst/>
          </a:prstGeom>
          <a:solidFill>
            <a:srgbClr val="0055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9" name="Google Shape;29;p4"/>
          <p:cNvSpPr txBox="1"/>
          <p:nvPr>
            <p:ph type="title"/>
          </p:nvPr>
        </p:nvSpPr>
        <p:spPr>
          <a:xfrm>
            <a:off x="1776888" y="1578772"/>
            <a:ext cx="1804512" cy="5286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alibri"/>
              <a:buNone/>
              <a:defRPr sz="3200" u="sng">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 type="body"/>
          </p:nvPr>
        </p:nvSpPr>
        <p:spPr>
          <a:xfrm>
            <a:off x="1776889" y="2257425"/>
            <a:ext cx="7538563" cy="144303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solidFill>
                  <a:schemeClr val="lt1"/>
                </a:solidFill>
              </a:defRPr>
            </a:lvl1pPr>
            <a:lvl2pPr indent="-228600" lvl="1" marL="914400" algn="l">
              <a:lnSpc>
                <a:spcPct val="90000"/>
              </a:lnSpc>
              <a:spcBef>
                <a:spcPts val="500"/>
              </a:spcBef>
              <a:spcAft>
                <a:spcPts val="0"/>
              </a:spcAft>
              <a:buClr>
                <a:srgbClr val="00558C"/>
              </a:buClr>
              <a:buSzPts val="1400"/>
              <a:buNone/>
              <a:defRPr sz="1400"/>
            </a:lvl2pPr>
            <a:lvl3pPr indent="-228600" lvl="2" marL="1371600" algn="l">
              <a:lnSpc>
                <a:spcPct val="90000"/>
              </a:lnSpc>
              <a:spcBef>
                <a:spcPts val="500"/>
              </a:spcBef>
              <a:spcAft>
                <a:spcPts val="0"/>
              </a:spcAft>
              <a:buClr>
                <a:srgbClr val="00558C"/>
              </a:buClr>
              <a:buSzPts val="1200"/>
              <a:buNone/>
              <a:defRPr sz="1200"/>
            </a:lvl3pPr>
            <a:lvl4pPr indent="-228600" lvl="3" marL="1828800" algn="l">
              <a:lnSpc>
                <a:spcPct val="90000"/>
              </a:lnSpc>
              <a:spcBef>
                <a:spcPts val="500"/>
              </a:spcBef>
              <a:spcAft>
                <a:spcPts val="0"/>
              </a:spcAft>
              <a:buClr>
                <a:srgbClr val="00558C"/>
              </a:buClr>
              <a:buSzPts val="1000"/>
              <a:buNone/>
              <a:defRPr sz="1000"/>
            </a:lvl4pPr>
            <a:lvl5pPr indent="-228600" lvl="4" marL="2286000" algn="l">
              <a:lnSpc>
                <a:spcPct val="90000"/>
              </a:lnSpc>
              <a:spcBef>
                <a:spcPts val="500"/>
              </a:spcBef>
              <a:spcAft>
                <a:spcPts val="0"/>
              </a:spcAft>
              <a:buClr>
                <a:srgbClr val="00558C"/>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1" name="Google Shape;31;p4"/>
          <p:cNvSpPr txBox="1"/>
          <p:nvPr>
            <p:ph idx="2" type="body"/>
          </p:nvPr>
        </p:nvSpPr>
        <p:spPr>
          <a:xfrm>
            <a:off x="1776889" y="4041775"/>
            <a:ext cx="7538563" cy="1443038"/>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rgbClr val="00B0F0"/>
              </a:buClr>
              <a:buSzPts val="1400"/>
              <a:buFont typeface="Arial"/>
              <a:buChar char="•"/>
              <a:defRPr sz="1400">
                <a:solidFill>
                  <a:schemeClr val="lt1"/>
                </a:solidFill>
              </a:defRPr>
            </a:lvl1pPr>
            <a:lvl2pPr indent="-228600" lvl="1" marL="914400" algn="l">
              <a:lnSpc>
                <a:spcPct val="90000"/>
              </a:lnSpc>
              <a:spcBef>
                <a:spcPts val="500"/>
              </a:spcBef>
              <a:spcAft>
                <a:spcPts val="0"/>
              </a:spcAft>
              <a:buClr>
                <a:srgbClr val="00558C"/>
              </a:buClr>
              <a:buSzPts val="1400"/>
              <a:buNone/>
              <a:defRPr sz="1400"/>
            </a:lvl2pPr>
            <a:lvl3pPr indent="-228600" lvl="2" marL="1371600" algn="l">
              <a:lnSpc>
                <a:spcPct val="90000"/>
              </a:lnSpc>
              <a:spcBef>
                <a:spcPts val="500"/>
              </a:spcBef>
              <a:spcAft>
                <a:spcPts val="0"/>
              </a:spcAft>
              <a:buClr>
                <a:srgbClr val="00558C"/>
              </a:buClr>
              <a:buSzPts val="1200"/>
              <a:buNone/>
              <a:defRPr sz="1200"/>
            </a:lvl3pPr>
            <a:lvl4pPr indent="-228600" lvl="3" marL="1828800" algn="l">
              <a:lnSpc>
                <a:spcPct val="90000"/>
              </a:lnSpc>
              <a:spcBef>
                <a:spcPts val="500"/>
              </a:spcBef>
              <a:spcAft>
                <a:spcPts val="0"/>
              </a:spcAft>
              <a:buClr>
                <a:srgbClr val="00558C"/>
              </a:buClr>
              <a:buSzPts val="1000"/>
              <a:buNone/>
              <a:defRPr sz="1000"/>
            </a:lvl4pPr>
            <a:lvl5pPr indent="-228600" lvl="4" marL="2286000" algn="l">
              <a:lnSpc>
                <a:spcPct val="90000"/>
              </a:lnSpc>
              <a:spcBef>
                <a:spcPts val="500"/>
              </a:spcBef>
              <a:spcAft>
                <a:spcPts val="0"/>
              </a:spcAft>
              <a:buClr>
                <a:srgbClr val="00558C"/>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32" name="Google Shape;32;p4"/>
          <p:cNvPicPr preferRelativeResize="0"/>
          <p:nvPr/>
        </p:nvPicPr>
        <p:blipFill rotWithShape="1">
          <a:blip r:embed="rId2">
            <a:alphaModFix/>
          </a:blip>
          <a:srcRect b="0" l="0" r="0" t="0"/>
          <a:stretch/>
        </p:blipFill>
        <p:spPr>
          <a:xfrm>
            <a:off x="371925" y="310731"/>
            <a:ext cx="1049621" cy="36333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33" name="Shape 33"/>
        <p:cNvGrpSpPr/>
        <p:nvPr/>
      </p:nvGrpSpPr>
      <p:grpSpPr>
        <a:xfrm>
          <a:off x="0" y="0"/>
          <a:ext cx="0" cy="0"/>
          <a:chOff x="0" y="0"/>
          <a:chExt cx="0" cy="0"/>
        </a:xfrm>
      </p:grpSpPr>
      <p:sp>
        <p:nvSpPr>
          <p:cNvPr id="34" name="Google Shape;34;p5"/>
          <p:cNvSpPr/>
          <p:nvPr/>
        </p:nvSpPr>
        <p:spPr>
          <a:xfrm>
            <a:off x="-61472" y="0"/>
            <a:ext cx="12332874" cy="6954050"/>
          </a:xfrm>
          <a:prstGeom prst="rect">
            <a:avLst/>
          </a:prstGeom>
          <a:solidFill>
            <a:srgbClr val="75787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 name="Google Shape;35;p5"/>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5"/>
          <p:cNvSpPr txBox="1"/>
          <p:nvPr>
            <p:ph type="title"/>
          </p:nvPr>
        </p:nvSpPr>
        <p:spPr>
          <a:xfrm>
            <a:off x="547442" y="991240"/>
            <a:ext cx="9641586" cy="562471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D8D8D8"/>
              </a:buClr>
              <a:buSzPts val="10000"/>
              <a:buFont typeface="Calibri"/>
              <a:buNone/>
              <a:defRPr b="1" sz="10000" u="none">
                <a:solidFill>
                  <a:srgbClr val="D8D8D8"/>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7" name="Google Shape;37;p5"/>
          <p:cNvPicPr preferRelativeResize="0"/>
          <p:nvPr/>
        </p:nvPicPr>
        <p:blipFill rotWithShape="1">
          <a:blip r:embed="rId2">
            <a:alphaModFix/>
          </a:blip>
          <a:srcRect b="0" l="0" r="0" t="0"/>
          <a:stretch/>
        </p:blipFill>
        <p:spPr>
          <a:xfrm>
            <a:off x="9792664" y="596353"/>
            <a:ext cx="1957500" cy="57600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1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371925" y="310731"/>
            <a:ext cx="1049621" cy="355256"/>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10499270" y="1375442"/>
            <a:ext cx="1692731" cy="4980910"/>
          </a:xfrm>
          <a:prstGeom prst="rect">
            <a:avLst/>
          </a:prstGeom>
          <a:noFill/>
          <a:ln>
            <a:noFill/>
          </a:ln>
        </p:spPr>
      </p:pic>
      <p:sp>
        <p:nvSpPr>
          <p:cNvPr id="12" name="Google Shape;12;p1"/>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1"/>
          <p:cNvSpPr txBox="1"/>
          <p:nvPr>
            <p:ph type="title"/>
          </p:nvPr>
        </p:nvSpPr>
        <p:spPr>
          <a:xfrm>
            <a:off x="838200" y="1160171"/>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558C"/>
              </a:buClr>
              <a:buSzPts val="3600"/>
              <a:buFont typeface="Calibri"/>
              <a:buNone/>
              <a:defRPr b="0" i="0" sz="3600" u="sng" cap="none" strike="noStrike">
                <a:solidFill>
                  <a:srgbClr val="00558C"/>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1"/>
          <p:cNvSpPr txBox="1"/>
          <p:nvPr>
            <p:ph idx="1" type="body"/>
          </p:nvPr>
        </p:nvSpPr>
        <p:spPr>
          <a:xfrm>
            <a:off x="838200" y="2758567"/>
            <a:ext cx="10515600" cy="341839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00558C"/>
              </a:buClr>
              <a:buSzPts val="2800"/>
              <a:buFont typeface="Arial"/>
              <a:buChar char="•"/>
              <a:defRPr b="0" i="0" sz="2800" u="none" cap="none" strike="noStrike">
                <a:solidFill>
                  <a:srgbClr val="00558C"/>
                </a:solidFill>
                <a:latin typeface="Calibri"/>
                <a:ea typeface="Calibri"/>
                <a:cs typeface="Calibri"/>
                <a:sym typeface="Calibri"/>
              </a:defRPr>
            </a:lvl1pPr>
            <a:lvl2pPr indent="-381000" lvl="1" marL="914400" marR="0" rtl="0" algn="l">
              <a:lnSpc>
                <a:spcPct val="90000"/>
              </a:lnSpc>
              <a:spcBef>
                <a:spcPts val="500"/>
              </a:spcBef>
              <a:spcAft>
                <a:spcPts val="0"/>
              </a:spcAft>
              <a:buClr>
                <a:srgbClr val="00558C"/>
              </a:buClr>
              <a:buSzPts val="2400"/>
              <a:buFont typeface="Arial"/>
              <a:buChar char="•"/>
              <a:defRPr b="0" i="0" sz="2400" u="none" cap="none" strike="noStrike">
                <a:solidFill>
                  <a:srgbClr val="00558C"/>
                </a:solidFill>
                <a:latin typeface="Calibri"/>
                <a:ea typeface="Calibri"/>
                <a:cs typeface="Calibri"/>
                <a:sym typeface="Calibri"/>
              </a:defRPr>
            </a:lvl2pPr>
            <a:lvl3pPr indent="-355600" lvl="2" marL="1371600" marR="0" rtl="0" algn="l">
              <a:lnSpc>
                <a:spcPct val="90000"/>
              </a:lnSpc>
              <a:spcBef>
                <a:spcPts val="500"/>
              </a:spcBef>
              <a:spcAft>
                <a:spcPts val="0"/>
              </a:spcAft>
              <a:buClr>
                <a:srgbClr val="00558C"/>
              </a:buClr>
              <a:buSzPts val="2000"/>
              <a:buFont typeface="Arial"/>
              <a:buChar char="•"/>
              <a:defRPr b="0" i="0" sz="2000" u="none" cap="none" strike="noStrike">
                <a:solidFill>
                  <a:srgbClr val="00558C"/>
                </a:solidFill>
                <a:latin typeface="Calibri"/>
                <a:ea typeface="Calibri"/>
                <a:cs typeface="Calibri"/>
                <a:sym typeface="Calibri"/>
              </a:defRPr>
            </a:lvl3pPr>
            <a:lvl4pPr indent="-342900" lvl="3" marL="1828800" marR="0" rtl="0" algn="l">
              <a:lnSpc>
                <a:spcPct val="90000"/>
              </a:lnSpc>
              <a:spcBef>
                <a:spcPts val="500"/>
              </a:spcBef>
              <a:spcAft>
                <a:spcPts val="0"/>
              </a:spcAft>
              <a:buClr>
                <a:srgbClr val="00558C"/>
              </a:buClr>
              <a:buSzPts val="1800"/>
              <a:buFont typeface="Arial"/>
              <a:buChar char="•"/>
              <a:defRPr b="0" i="0" sz="1800" u="none" cap="none" strike="noStrike">
                <a:solidFill>
                  <a:srgbClr val="00558C"/>
                </a:solidFill>
                <a:latin typeface="Calibri"/>
                <a:ea typeface="Calibri"/>
                <a:cs typeface="Calibri"/>
                <a:sym typeface="Calibri"/>
              </a:defRPr>
            </a:lvl4pPr>
            <a:lvl5pPr indent="-342900" lvl="4" marL="2286000" marR="0" rtl="0" algn="l">
              <a:lnSpc>
                <a:spcPct val="90000"/>
              </a:lnSpc>
              <a:spcBef>
                <a:spcPts val="500"/>
              </a:spcBef>
              <a:spcAft>
                <a:spcPts val="0"/>
              </a:spcAft>
              <a:buClr>
                <a:srgbClr val="00558C"/>
              </a:buClr>
              <a:buSzPts val="1800"/>
              <a:buFont typeface="Arial"/>
              <a:buChar char="•"/>
              <a:defRPr b="0" i="0" sz="1800" u="none" cap="none" strike="noStrike">
                <a:solidFill>
                  <a:srgbClr val="00558C"/>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21.png"/><Relationship Id="rId5"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3.png"/><Relationship Id="rId4" Type="http://schemas.openxmlformats.org/officeDocument/2006/relationships/image" Target="../media/image28.png"/><Relationship Id="rId5" Type="http://schemas.openxmlformats.org/officeDocument/2006/relationships/image" Target="../media/image19.png"/><Relationship Id="rId6" Type="http://schemas.openxmlformats.org/officeDocument/2006/relationships/image" Target="../media/image31.png"/><Relationship Id="rId7"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7.png"/><Relationship Id="rId4" Type="http://schemas.openxmlformats.org/officeDocument/2006/relationships/image" Target="../media/image32.png"/><Relationship Id="rId9" Type="http://schemas.openxmlformats.org/officeDocument/2006/relationships/image" Target="../media/image37.png"/><Relationship Id="rId5" Type="http://schemas.openxmlformats.org/officeDocument/2006/relationships/image" Target="../media/image25.png"/><Relationship Id="rId6" Type="http://schemas.openxmlformats.org/officeDocument/2006/relationships/image" Target="../media/image34.png"/><Relationship Id="rId7" Type="http://schemas.openxmlformats.org/officeDocument/2006/relationships/image" Target="../media/image39.png"/><Relationship Id="rId8"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0.png"/><Relationship Id="rId4" Type="http://schemas.openxmlformats.org/officeDocument/2006/relationships/image" Target="../media/image36.png"/><Relationship Id="rId5" Type="http://schemas.openxmlformats.org/officeDocument/2006/relationships/image" Target="../media/image43.png"/><Relationship Id="rId6" Type="http://schemas.openxmlformats.org/officeDocument/2006/relationships/image" Target="../media/image42.png"/><Relationship Id="rId7"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0.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6"/>
          <p:cNvSpPr/>
          <p:nvPr/>
        </p:nvSpPr>
        <p:spPr>
          <a:xfrm>
            <a:off x="1491225" y="4572975"/>
            <a:ext cx="2459100" cy="431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 name="Google Shape;43;p6"/>
          <p:cNvSpPr txBox="1"/>
          <p:nvPr/>
        </p:nvSpPr>
        <p:spPr>
          <a:xfrm>
            <a:off x="1491224" y="4581625"/>
            <a:ext cx="2632800" cy="282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558C"/>
              </a:buClr>
              <a:buSzPts val="2400"/>
              <a:buFont typeface="Arial"/>
              <a:buNone/>
            </a:pPr>
            <a:r>
              <a:rPr b="1" lang="en-US" sz="2400">
                <a:solidFill>
                  <a:srgbClr val="00558C"/>
                </a:solidFill>
                <a:latin typeface="Calibri"/>
                <a:ea typeface="Calibri"/>
                <a:cs typeface="Calibri"/>
                <a:sym typeface="Calibri"/>
              </a:rPr>
              <a:t>CASO DE ESTUDIO</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rgbClr val="0D5486"/>
              </a:solidFill>
              <a:latin typeface="Calibri"/>
              <a:ea typeface="Calibri"/>
              <a:cs typeface="Calibri"/>
              <a:sym typeface="Calibri"/>
            </a:endParaRPr>
          </a:p>
        </p:txBody>
      </p:sp>
      <p:sp>
        <p:nvSpPr>
          <p:cNvPr id="44" name="Google Shape;44;p6"/>
          <p:cNvSpPr/>
          <p:nvPr/>
        </p:nvSpPr>
        <p:spPr>
          <a:xfrm>
            <a:off x="1405325" y="6477674"/>
            <a:ext cx="397800" cy="28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lt1"/>
                </a:solidFill>
                <a:latin typeface="Calibri"/>
                <a:ea typeface="Calibri"/>
                <a:cs typeface="Calibri"/>
                <a:sym typeface="Calibri"/>
              </a:rPr>
              <a:t>_</a:t>
            </a:r>
            <a:endParaRPr b="0" i="0" sz="1400" u="none" cap="none" strike="noStrike">
              <a:solidFill>
                <a:srgbClr val="000000"/>
              </a:solidFill>
              <a:latin typeface="Arial"/>
              <a:ea typeface="Arial"/>
              <a:cs typeface="Arial"/>
              <a:sym typeface="Arial"/>
            </a:endParaRPr>
          </a:p>
        </p:txBody>
      </p:sp>
      <p:sp>
        <p:nvSpPr>
          <p:cNvPr id="45" name="Google Shape;45;p6"/>
          <p:cNvSpPr txBox="1"/>
          <p:nvPr/>
        </p:nvSpPr>
        <p:spPr>
          <a:xfrm>
            <a:off x="1445031" y="3720416"/>
            <a:ext cx="2679000" cy="879900"/>
          </a:xfrm>
          <a:prstGeom prst="rect">
            <a:avLst/>
          </a:prstGeom>
          <a:noFill/>
          <a:ln>
            <a:noFill/>
          </a:ln>
        </p:spPr>
        <p:txBody>
          <a:bodyPr anchorCtr="0" anchor="t" bIns="45700" lIns="91425" spcFirstLastPara="1" rIns="91425" wrap="square" tIns="45700">
            <a:noAutofit/>
          </a:bodyPr>
          <a:lstStyle/>
          <a:p>
            <a:pPr indent="0" lvl="0" marL="0" marR="0" rtl="0" algn="l">
              <a:lnSpc>
                <a:spcPct val="108333"/>
              </a:lnSpc>
              <a:spcBef>
                <a:spcPts val="0"/>
              </a:spcBef>
              <a:spcAft>
                <a:spcPts val="0"/>
              </a:spcAft>
              <a:buClr>
                <a:srgbClr val="00558C"/>
              </a:buClr>
              <a:buSzPts val="2400"/>
              <a:buFont typeface="Arial"/>
              <a:buNone/>
            </a:pPr>
            <a:r>
              <a:t/>
            </a:r>
            <a:endParaRPr b="0" i="0" sz="2400" u="none" cap="none" strike="noStrike">
              <a:solidFill>
                <a:schemeClr val="lt1"/>
              </a:solidFill>
              <a:latin typeface="Calibri"/>
              <a:ea typeface="Calibri"/>
              <a:cs typeface="Calibri"/>
              <a:sym typeface="Calibri"/>
            </a:endParaRPr>
          </a:p>
          <a:p>
            <a:pPr indent="0" lvl="0" marL="0" marR="0" rtl="0" algn="l">
              <a:lnSpc>
                <a:spcPct val="108333"/>
              </a:lnSpc>
              <a:spcBef>
                <a:spcPts val="0"/>
              </a:spcBef>
              <a:spcAft>
                <a:spcPts val="0"/>
              </a:spcAft>
              <a:buClr>
                <a:srgbClr val="00558C"/>
              </a:buClr>
              <a:buSzPts val="2400"/>
              <a:buFont typeface="Arial"/>
              <a:buNone/>
            </a:pPr>
            <a:r>
              <a:rPr lang="en-US" sz="2200">
                <a:solidFill>
                  <a:schemeClr val="lt1"/>
                </a:solidFill>
                <a:latin typeface="Calibri"/>
                <a:ea typeface="Calibri"/>
                <a:cs typeface="Calibri"/>
                <a:sym typeface="Calibri"/>
              </a:rPr>
              <a:t>12</a:t>
            </a:r>
            <a:r>
              <a:rPr b="0" i="0" lang="en-US" sz="2200" u="none" cap="none" strike="noStrike">
                <a:solidFill>
                  <a:schemeClr val="lt1"/>
                </a:solidFill>
                <a:latin typeface="Calibri"/>
                <a:ea typeface="Calibri"/>
                <a:cs typeface="Calibri"/>
                <a:sym typeface="Calibri"/>
              </a:rPr>
              <a:t>/</a:t>
            </a:r>
            <a:r>
              <a:rPr lang="en-US" sz="2200">
                <a:solidFill>
                  <a:schemeClr val="lt1"/>
                </a:solidFill>
                <a:latin typeface="Calibri"/>
                <a:ea typeface="Calibri"/>
                <a:cs typeface="Calibri"/>
                <a:sym typeface="Calibri"/>
              </a:rPr>
              <a:t>12</a:t>
            </a:r>
            <a:r>
              <a:rPr b="0" i="0" lang="en-US" sz="2200" u="none" cap="none" strike="noStrike">
                <a:solidFill>
                  <a:schemeClr val="lt1"/>
                </a:solidFill>
                <a:latin typeface="Calibri"/>
                <a:ea typeface="Calibri"/>
                <a:cs typeface="Calibri"/>
                <a:sym typeface="Calibri"/>
              </a:rPr>
              <a:t>/2022</a:t>
            </a:r>
            <a:endParaRPr b="0" i="0" sz="2200" u="none" cap="none" strike="noStrike">
              <a:solidFill>
                <a:schemeClr val="lt1"/>
              </a:solidFill>
              <a:latin typeface="Calibri"/>
              <a:ea typeface="Calibri"/>
              <a:cs typeface="Calibri"/>
              <a:sym typeface="Calibri"/>
            </a:endParaRPr>
          </a:p>
        </p:txBody>
      </p:sp>
      <p:sp>
        <p:nvSpPr>
          <p:cNvPr id="46" name="Google Shape;46;p6"/>
          <p:cNvSpPr txBox="1"/>
          <p:nvPr/>
        </p:nvSpPr>
        <p:spPr>
          <a:xfrm>
            <a:off x="9914392" y="6417896"/>
            <a:ext cx="2277600" cy="4401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558C"/>
              </a:buClr>
              <a:buSzPts val="2400"/>
              <a:buFont typeface="Arial"/>
              <a:buNone/>
            </a:pPr>
            <a:r>
              <a:rPr b="0" i="0" lang="en-US" sz="1400" u="none" cap="none" strike="noStrike">
                <a:solidFill>
                  <a:schemeClr val="lt1"/>
                </a:solidFill>
                <a:latin typeface="Calibri"/>
                <a:ea typeface="Calibri"/>
                <a:cs typeface="Calibri"/>
                <a:sym typeface="Calibri"/>
              </a:rPr>
              <a:t>SOFÍA WEINTRAUB</a:t>
            </a:r>
            <a:endParaRPr b="0" i="0" sz="1400" u="none" cap="none" strike="noStrike">
              <a:solidFill>
                <a:schemeClr val="lt1"/>
              </a:solidFill>
              <a:latin typeface="Calibri"/>
              <a:ea typeface="Calibri"/>
              <a:cs typeface="Calibri"/>
              <a:sym typeface="Calibri"/>
            </a:endParaRPr>
          </a:p>
        </p:txBody>
      </p:sp>
      <p:sp>
        <p:nvSpPr>
          <p:cNvPr id="47" name="Google Shape;47;p6"/>
          <p:cNvSpPr txBox="1"/>
          <p:nvPr/>
        </p:nvSpPr>
        <p:spPr>
          <a:xfrm>
            <a:off x="9119101" y="920600"/>
            <a:ext cx="2764200" cy="4401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558C"/>
              </a:buClr>
              <a:buSzPts val="2400"/>
              <a:buFont typeface="Arial"/>
              <a:buNone/>
            </a:pPr>
            <a:r>
              <a:rPr b="0" i="0" lang="en-US" sz="1800" u="none" cap="none" strike="noStrike">
                <a:solidFill>
                  <a:schemeClr val="lt1"/>
                </a:solidFill>
                <a:latin typeface="Calibri"/>
                <a:ea typeface="Calibri"/>
                <a:cs typeface="Calibri"/>
                <a:sym typeface="Calibri"/>
              </a:rPr>
              <a:t>82.05 - Análisis Predictivo</a:t>
            </a:r>
            <a:endParaRPr b="0" i="0" sz="1800" u="none" cap="none" strike="noStrike">
              <a:solidFill>
                <a:srgbClr val="000000"/>
              </a:solidFill>
              <a:latin typeface="Arial"/>
              <a:ea typeface="Arial"/>
              <a:cs typeface="Arial"/>
              <a:sym typeface="Arial"/>
            </a:endParaRPr>
          </a:p>
        </p:txBody>
      </p:sp>
      <p:sp>
        <p:nvSpPr>
          <p:cNvPr id="48" name="Google Shape;48;p6"/>
          <p:cNvSpPr/>
          <p:nvPr/>
        </p:nvSpPr>
        <p:spPr>
          <a:xfrm>
            <a:off x="1491225" y="5106375"/>
            <a:ext cx="4360800" cy="431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 name="Google Shape;49;p6"/>
          <p:cNvSpPr txBox="1"/>
          <p:nvPr/>
        </p:nvSpPr>
        <p:spPr>
          <a:xfrm>
            <a:off x="1491225" y="5115025"/>
            <a:ext cx="4360800" cy="282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558C"/>
              </a:buClr>
              <a:buSzPts val="2400"/>
              <a:buFont typeface="Arial"/>
              <a:buNone/>
            </a:pPr>
            <a:r>
              <a:rPr b="1" lang="en-US" sz="2400">
                <a:solidFill>
                  <a:srgbClr val="00558C"/>
                </a:solidFill>
                <a:latin typeface="Calibri"/>
                <a:ea typeface="Calibri"/>
                <a:cs typeface="Calibri"/>
                <a:sym typeface="Calibri"/>
              </a:rPr>
              <a:t>PREDICCIÓN DE CANCELACIONES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rgbClr val="0D548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69" name="Google Shape;169;p15"/>
          <p:cNvSpPr txBox="1"/>
          <p:nvPr/>
        </p:nvSpPr>
        <p:spPr>
          <a:xfrm>
            <a:off x="477775" y="11062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i="0" lang="en-US" sz="3600" u="none" cap="none" strike="noStrike">
                <a:solidFill>
                  <a:srgbClr val="0D5486"/>
                </a:solidFill>
                <a:latin typeface="Calibri"/>
                <a:ea typeface="Calibri"/>
                <a:cs typeface="Calibri"/>
                <a:sym typeface="Calibri"/>
              </a:rPr>
              <a:t>OUTLIERS</a:t>
            </a:r>
            <a:endParaRPr b="1" i="0" sz="3600" u="none" cap="none" strike="noStrike">
              <a:solidFill>
                <a:srgbClr val="0D5486"/>
              </a:solidFill>
              <a:latin typeface="Calibri"/>
              <a:ea typeface="Calibri"/>
              <a:cs typeface="Calibri"/>
              <a:sym typeface="Calibri"/>
            </a:endParaRPr>
          </a:p>
        </p:txBody>
      </p:sp>
      <p:sp>
        <p:nvSpPr>
          <p:cNvPr id="170" name="Google Shape;170;p15"/>
          <p:cNvSpPr txBox="1"/>
          <p:nvPr/>
        </p:nvSpPr>
        <p:spPr>
          <a:xfrm>
            <a:off x="532646" y="1999043"/>
            <a:ext cx="11126700" cy="4710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00558C"/>
                </a:solidFill>
                <a:latin typeface="Calibri"/>
                <a:ea typeface="Calibri"/>
                <a:cs typeface="Calibri"/>
                <a:sym typeface="Calibri"/>
              </a:rPr>
              <a:t>ADR</a:t>
            </a:r>
            <a:endParaRPr b="1" sz="2000">
              <a:solidFill>
                <a:srgbClr val="00558C"/>
              </a:solidFill>
              <a:latin typeface="Calibri"/>
              <a:ea typeface="Calibri"/>
              <a:cs typeface="Calibri"/>
              <a:sym typeface="Calibri"/>
            </a:endParaRPr>
          </a:p>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Se encontraron registros de tarifas promedio diarias con valores negativos. Se removieron estas entradas</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Se encontró un registro = 5.400, que fue cambiado a 0</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rPr b="1" lang="en-US" sz="2000">
                <a:solidFill>
                  <a:srgbClr val="00558C"/>
                </a:solidFill>
                <a:latin typeface="Calibri"/>
                <a:ea typeface="Calibri"/>
                <a:cs typeface="Calibri"/>
                <a:sym typeface="Calibri"/>
              </a:rPr>
              <a:t>ADULTS</a:t>
            </a:r>
            <a:endParaRPr b="1" sz="2000">
              <a:solidFill>
                <a:srgbClr val="00558C"/>
              </a:solidFill>
              <a:latin typeface="Calibri"/>
              <a:ea typeface="Calibri"/>
              <a:cs typeface="Calibri"/>
              <a:sym typeface="Calibri"/>
            </a:endParaRPr>
          </a:p>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Hay 385 registros que no contenían adultos fueron eliminados</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rPr b="1" lang="en-US" sz="2000">
                <a:solidFill>
                  <a:srgbClr val="00558C"/>
                </a:solidFill>
                <a:latin typeface="Calibri"/>
                <a:ea typeface="Calibri"/>
                <a:cs typeface="Calibri"/>
                <a:sym typeface="Calibri"/>
              </a:rPr>
              <a:t>CHILDREN</a:t>
            </a:r>
            <a:endParaRPr b="1" sz="2000">
              <a:solidFill>
                <a:srgbClr val="00558C"/>
              </a:solidFill>
              <a:latin typeface="Calibri"/>
              <a:ea typeface="Calibri"/>
              <a:cs typeface="Calibri"/>
              <a:sym typeface="Calibri"/>
            </a:endParaRPr>
          </a:p>
          <a:p>
            <a:pPr indent="0" lvl="0" marL="0" rtl="0" algn="l">
              <a:spcBef>
                <a:spcPts val="0"/>
              </a:spcBef>
              <a:spcAft>
                <a:spcPts val="0"/>
              </a:spcAft>
              <a:buNone/>
            </a:pPr>
            <a:r>
              <a:rPr lang="en-US" sz="2000">
                <a:solidFill>
                  <a:srgbClr val="3F3F3F"/>
                </a:solidFill>
                <a:latin typeface="Calibri"/>
                <a:ea typeface="Calibri"/>
                <a:cs typeface="Calibri"/>
                <a:sym typeface="Calibri"/>
              </a:rPr>
              <a:t>Se encontró un registro = 10, que fue cambiado a 0</a:t>
            </a:r>
            <a:endParaRPr sz="2000">
              <a:solidFill>
                <a:srgbClr val="3F3F3F"/>
              </a:solidFill>
              <a:latin typeface="Calibri"/>
              <a:ea typeface="Calibri"/>
              <a:cs typeface="Calibri"/>
              <a:sym typeface="Calibri"/>
            </a:endParaRPr>
          </a:p>
          <a:p>
            <a:pPr indent="0" lvl="0" marL="0" rtl="0" algn="l">
              <a:spcBef>
                <a:spcPts val="0"/>
              </a:spcBef>
              <a:spcAft>
                <a:spcPts val="0"/>
              </a:spcAft>
              <a:buNone/>
            </a:pPr>
            <a:r>
              <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b="1" lang="en-US" sz="2000">
                <a:solidFill>
                  <a:srgbClr val="00558C"/>
                </a:solidFill>
                <a:latin typeface="Calibri"/>
                <a:ea typeface="Calibri"/>
                <a:cs typeface="Calibri"/>
                <a:sym typeface="Calibri"/>
              </a:rPr>
              <a:t>BABIES</a:t>
            </a:r>
            <a:endParaRPr b="1" sz="2000">
              <a:solidFill>
                <a:srgbClr val="00558C"/>
              </a:solidFill>
              <a:latin typeface="Calibri"/>
              <a:ea typeface="Calibri"/>
              <a:cs typeface="Calibri"/>
              <a:sym typeface="Calibri"/>
            </a:endParaRPr>
          </a:p>
          <a:p>
            <a:pPr indent="0" lvl="0" marL="0" rtl="0" algn="l">
              <a:spcBef>
                <a:spcPts val="0"/>
              </a:spcBef>
              <a:spcAft>
                <a:spcPts val="0"/>
              </a:spcAft>
              <a:buNone/>
            </a:pPr>
            <a:r>
              <a:rPr lang="en-US" sz="2000">
                <a:solidFill>
                  <a:srgbClr val="3F3F3F"/>
                </a:solidFill>
                <a:latin typeface="Calibri"/>
                <a:ea typeface="Calibri"/>
                <a:cs typeface="Calibri"/>
                <a:sym typeface="Calibri"/>
              </a:rPr>
              <a:t>Se encontraron dos registros con valores elevados. Ambos fueron cambiados a 0</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rPr b="1" lang="en-US" sz="2000">
                <a:solidFill>
                  <a:srgbClr val="00558C"/>
                </a:solidFill>
                <a:latin typeface="Calibri"/>
                <a:ea typeface="Calibri"/>
                <a:cs typeface="Calibri"/>
                <a:sym typeface="Calibri"/>
              </a:rPr>
              <a:t>REQUIRED CAR PARKING SPACES</a:t>
            </a:r>
            <a:endParaRPr b="1" sz="2000">
              <a:solidFill>
                <a:srgbClr val="00558C"/>
              </a:solidFill>
              <a:latin typeface="Calibri"/>
              <a:ea typeface="Calibri"/>
              <a:cs typeface="Calibri"/>
              <a:sym typeface="Calibri"/>
            </a:endParaRPr>
          </a:p>
          <a:p>
            <a:pPr indent="0" lvl="0" marL="0" rtl="0" algn="l">
              <a:spcBef>
                <a:spcPts val="0"/>
              </a:spcBef>
              <a:spcAft>
                <a:spcPts val="0"/>
              </a:spcAft>
              <a:buNone/>
            </a:pPr>
            <a:r>
              <a:rPr lang="en-US" sz="2000">
                <a:solidFill>
                  <a:srgbClr val="3F3F3F"/>
                </a:solidFill>
                <a:latin typeface="Calibri"/>
                <a:ea typeface="Calibri"/>
                <a:cs typeface="Calibri"/>
                <a:sym typeface="Calibri"/>
              </a:rPr>
              <a:t>Se encontró un registro = 8, que fue cambiado a 0</a:t>
            </a:r>
            <a:endParaRPr sz="2000">
              <a:solidFill>
                <a:srgbClr val="3F3F3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6"/>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7" name="Google Shape;177;p16"/>
          <p:cNvSpPr txBox="1"/>
          <p:nvPr/>
        </p:nvSpPr>
        <p:spPr>
          <a:xfrm>
            <a:off x="477775" y="11062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CORRELACIÓN DE SPEARMAN</a:t>
            </a:r>
            <a:endParaRPr b="1" i="0" sz="3600" u="none" cap="none" strike="noStrike">
              <a:solidFill>
                <a:srgbClr val="0D5486"/>
              </a:solidFill>
              <a:latin typeface="Calibri"/>
              <a:ea typeface="Calibri"/>
              <a:cs typeface="Calibri"/>
              <a:sym typeface="Calibri"/>
            </a:endParaRPr>
          </a:p>
        </p:txBody>
      </p:sp>
      <p:pic>
        <p:nvPicPr>
          <p:cNvPr id="178" name="Google Shape;178;p16"/>
          <p:cNvPicPr preferRelativeResize="0"/>
          <p:nvPr/>
        </p:nvPicPr>
        <p:blipFill>
          <a:blip r:embed="rId3">
            <a:alphaModFix/>
          </a:blip>
          <a:stretch>
            <a:fillRect/>
          </a:stretch>
        </p:blipFill>
        <p:spPr>
          <a:xfrm>
            <a:off x="0" y="1721581"/>
            <a:ext cx="7987200" cy="4984019"/>
          </a:xfrm>
          <a:prstGeom prst="rect">
            <a:avLst/>
          </a:prstGeom>
          <a:noFill/>
          <a:ln>
            <a:noFill/>
          </a:ln>
        </p:spPr>
      </p:pic>
      <p:sp>
        <p:nvSpPr>
          <p:cNvPr id="179" name="Google Shape;179;p16"/>
          <p:cNvSpPr txBox="1"/>
          <p:nvPr/>
        </p:nvSpPr>
        <p:spPr>
          <a:xfrm>
            <a:off x="8540500" y="1908050"/>
            <a:ext cx="3310200" cy="244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700">
                <a:latin typeface="Calibri"/>
                <a:ea typeface="Calibri"/>
                <a:cs typeface="Calibri"/>
                <a:sym typeface="Calibri"/>
              </a:rPr>
              <a:t>No es posible identificar una fuerte correlación entre variables.</a:t>
            </a:r>
            <a:endParaRPr sz="17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7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700">
                <a:latin typeface="Calibri"/>
                <a:ea typeface="Calibri"/>
                <a:cs typeface="Calibri"/>
                <a:sym typeface="Calibri"/>
              </a:rPr>
              <a:t>No existe una importante correlación directa (positiva) o inversa (negativa) entre las variables.</a:t>
            </a:r>
            <a:endParaRPr sz="17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7"/>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6" name="Google Shape;186;p17"/>
          <p:cNvSpPr txBox="1"/>
          <p:nvPr/>
        </p:nvSpPr>
        <p:spPr>
          <a:xfrm>
            <a:off x="477775" y="11062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CORRELACIÓN DE CRAMER</a:t>
            </a:r>
            <a:endParaRPr b="1" i="0" sz="3600" u="none" cap="none" strike="noStrike">
              <a:solidFill>
                <a:srgbClr val="0D5486"/>
              </a:solidFill>
              <a:latin typeface="Calibri"/>
              <a:ea typeface="Calibri"/>
              <a:cs typeface="Calibri"/>
              <a:sym typeface="Calibri"/>
            </a:endParaRPr>
          </a:p>
        </p:txBody>
      </p:sp>
      <p:pic>
        <p:nvPicPr>
          <p:cNvPr id="187" name="Google Shape;187;p17"/>
          <p:cNvPicPr preferRelativeResize="0"/>
          <p:nvPr/>
        </p:nvPicPr>
        <p:blipFill>
          <a:blip r:embed="rId3">
            <a:alphaModFix/>
          </a:blip>
          <a:stretch>
            <a:fillRect/>
          </a:stretch>
        </p:blipFill>
        <p:spPr>
          <a:xfrm>
            <a:off x="477775" y="1752700"/>
            <a:ext cx="5517531" cy="5105300"/>
          </a:xfrm>
          <a:prstGeom prst="rect">
            <a:avLst/>
          </a:prstGeom>
          <a:noFill/>
          <a:ln>
            <a:noFill/>
          </a:ln>
        </p:spPr>
      </p:pic>
      <p:sp>
        <p:nvSpPr>
          <p:cNvPr id="188" name="Google Shape;188;p17"/>
          <p:cNvSpPr txBox="1"/>
          <p:nvPr/>
        </p:nvSpPr>
        <p:spPr>
          <a:xfrm>
            <a:off x="6803150" y="1889850"/>
            <a:ext cx="33102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alibri"/>
                <a:ea typeface="Calibri"/>
                <a:cs typeface="Calibri"/>
                <a:sym typeface="Calibri"/>
              </a:rPr>
              <a:t>Para variables categóricas.</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None/>
            </a:pPr>
            <a:r>
              <a:rPr lang="en-US" sz="1700">
                <a:latin typeface="Calibri"/>
                <a:ea typeface="Calibri"/>
                <a:cs typeface="Calibri"/>
                <a:sym typeface="Calibri"/>
              </a:rPr>
              <a:t>No existe una importante correlación directa (positiva) o inversa (negativa) entre las variables.</a:t>
            </a:r>
            <a:endParaRPr sz="17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8"/>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5" name="Google Shape;195;p18"/>
          <p:cNvSpPr txBox="1"/>
          <p:nvPr/>
        </p:nvSpPr>
        <p:spPr>
          <a:xfrm>
            <a:off x="477775" y="877600"/>
            <a:ext cx="7987200" cy="5694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100">
                <a:solidFill>
                  <a:srgbClr val="0D5486"/>
                </a:solidFill>
                <a:latin typeface="Calibri"/>
                <a:ea typeface="Calibri"/>
                <a:cs typeface="Calibri"/>
                <a:sym typeface="Calibri"/>
              </a:rPr>
              <a:t>OBSERVACIONES - CANCELACIONES</a:t>
            </a:r>
            <a:endParaRPr b="1" i="0" sz="3100" u="none" cap="none" strike="noStrike">
              <a:solidFill>
                <a:srgbClr val="0D5486"/>
              </a:solidFill>
              <a:latin typeface="Calibri"/>
              <a:ea typeface="Calibri"/>
              <a:cs typeface="Calibri"/>
              <a:sym typeface="Calibri"/>
            </a:endParaRPr>
          </a:p>
        </p:txBody>
      </p:sp>
      <p:sp>
        <p:nvSpPr>
          <p:cNvPr id="196" name="Google Shape;196;p18"/>
          <p:cNvSpPr txBox="1"/>
          <p:nvPr/>
        </p:nvSpPr>
        <p:spPr>
          <a:xfrm>
            <a:off x="1447800" y="3895350"/>
            <a:ext cx="9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30.06%</a:t>
            </a:r>
            <a:endParaRPr sz="1800">
              <a:solidFill>
                <a:schemeClr val="lt1"/>
              </a:solidFill>
              <a:latin typeface="Calibri"/>
              <a:ea typeface="Calibri"/>
              <a:cs typeface="Calibri"/>
              <a:sym typeface="Calibri"/>
            </a:endParaRPr>
          </a:p>
        </p:txBody>
      </p:sp>
      <p:sp>
        <p:nvSpPr>
          <p:cNvPr id="197" name="Google Shape;197;p18"/>
          <p:cNvSpPr txBox="1"/>
          <p:nvPr/>
        </p:nvSpPr>
        <p:spPr>
          <a:xfrm>
            <a:off x="4191000" y="4486662"/>
            <a:ext cx="9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23.48</a:t>
            </a: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98" name="Google Shape;198;p18"/>
          <p:cNvSpPr txBox="1"/>
          <p:nvPr/>
        </p:nvSpPr>
        <p:spPr>
          <a:xfrm>
            <a:off x="6638300" y="2357750"/>
            <a:ext cx="5787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63.080 reservas que se efectuaron NO fueron canceladas</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23.928 reservas que fueron efectuadas SI se cancelaron</a:t>
            </a:r>
            <a:endParaRPr sz="1800">
              <a:latin typeface="Calibri"/>
              <a:ea typeface="Calibri"/>
              <a:cs typeface="Calibri"/>
              <a:sym typeface="Calibri"/>
            </a:endParaRPr>
          </a:p>
        </p:txBody>
      </p:sp>
      <p:pic>
        <p:nvPicPr>
          <p:cNvPr id="199" name="Google Shape;199;p18"/>
          <p:cNvPicPr preferRelativeResize="0"/>
          <p:nvPr/>
        </p:nvPicPr>
        <p:blipFill>
          <a:blip r:embed="rId3">
            <a:alphaModFix/>
          </a:blip>
          <a:stretch>
            <a:fillRect/>
          </a:stretch>
        </p:blipFill>
        <p:spPr>
          <a:xfrm>
            <a:off x="685850" y="1751800"/>
            <a:ext cx="5787000" cy="48551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6" name="Google Shape;206;p19"/>
          <p:cNvSpPr txBox="1"/>
          <p:nvPr/>
        </p:nvSpPr>
        <p:spPr>
          <a:xfrm>
            <a:off x="477775" y="877600"/>
            <a:ext cx="7987200" cy="5694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100">
                <a:solidFill>
                  <a:srgbClr val="0D5486"/>
                </a:solidFill>
                <a:latin typeface="Calibri"/>
                <a:ea typeface="Calibri"/>
                <a:cs typeface="Calibri"/>
                <a:sym typeface="Calibri"/>
              </a:rPr>
              <a:t>OBSERVACIONES - CANCELACIONES</a:t>
            </a:r>
            <a:endParaRPr b="1" i="0" sz="3100" u="none" cap="none" strike="noStrike">
              <a:solidFill>
                <a:srgbClr val="0D5486"/>
              </a:solidFill>
              <a:latin typeface="Calibri"/>
              <a:ea typeface="Calibri"/>
              <a:cs typeface="Calibri"/>
              <a:sym typeface="Calibri"/>
            </a:endParaRPr>
          </a:p>
        </p:txBody>
      </p:sp>
      <p:pic>
        <p:nvPicPr>
          <p:cNvPr id="207" name="Google Shape;207;p19"/>
          <p:cNvPicPr preferRelativeResize="0"/>
          <p:nvPr/>
        </p:nvPicPr>
        <p:blipFill>
          <a:blip r:embed="rId3">
            <a:alphaModFix/>
          </a:blip>
          <a:stretch>
            <a:fillRect/>
          </a:stretch>
        </p:blipFill>
        <p:spPr>
          <a:xfrm>
            <a:off x="152400" y="1599400"/>
            <a:ext cx="5937111" cy="5106200"/>
          </a:xfrm>
          <a:prstGeom prst="rect">
            <a:avLst/>
          </a:prstGeom>
          <a:noFill/>
          <a:ln>
            <a:noFill/>
          </a:ln>
        </p:spPr>
      </p:pic>
      <p:sp>
        <p:nvSpPr>
          <p:cNvPr id="208" name="Google Shape;208;p19"/>
          <p:cNvSpPr txBox="1"/>
          <p:nvPr/>
        </p:nvSpPr>
        <p:spPr>
          <a:xfrm>
            <a:off x="1447800" y="3895350"/>
            <a:ext cx="9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30.06%</a:t>
            </a:r>
            <a:endParaRPr sz="1800">
              <a:solidFill>
                <a:schemeClr val="lt1"/>
              </a:solidFill>
              <a:latin typeface="Calibri"/>
              <a:ea typeface="Calibri"/>
              <a:cs typeface="Calibri"/>
              <a:sym typeface="Calibri"/>
            </a:endParaRPr>
          </a:p>
        </p:txBody>
      </p:sp>
      <p:sp>
        <p:nvSpPr>
          <p:cNvPr id="209" name="Google Shape;209;p19"/>
          <p:cNvSpPr txBox="1"/>
          <p:nvPr/>
        </p:nvSpPr>
        <p:spPr>
          <a:xfrm>
            <a:off x="4191000" y="4486662"/>
            <a:ext cx="9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23.48%</a:t>
            </a:r>
            <a:endParaRPr sz="1800">
              <a:solidFill>
                <a:schemeClr val="lt1"/>
              </a:solidFill>
              <a:latin typeface="Calibri"/>
              <a:ea typeface="Calibri"/>
              <a:cs typeface="Calibri"/>
              <a:sym typeface="Calibri"/>
            </a:endParaRPr>
          </a:p>
        </p:txBody>
      </p:sp>
      <p:pic>
        <p:nvPicPr>
          <p:cNvPr id="210" name="Google Shape;210;p19"/>
          <p:cNvPicPr preferRelativeResize="0"/>
          <p:nvPr/>
        </p:nvPicPr>
        <p:blipFill>
          <a:blip r:embed="rId4">
            <a:alphaModFix/>
          </a:blip>
          <a:stretch>
            <a:fillRect/>
          </a:stretch>
        </p:blipFill>
        <p:spPr>
          <a:xfrm>
            <a:off x="6260200" y="1599421"/>
            <a:ext cx="5937101" cy="5106178"/>
          </a:xfrm>
          <a:prstGeom prst="rect">
            <a:avLst/>
          </a:prstGeom>
          <a:noFill/>
          <a:ln>
            <a:noFill/>
          </a:ln>
        </p:spPr>
      </p:pic>
      <p:cxnSp>
        <p:nvCxnSpPr>
          <p:cNvPr id="211" name="Google Shape;211;p19"/>
          <p:cNvCxnSpPr/>
          <p:nvPr/>
        </p:nvCxnSpPr>
        <p:spPr>
          <a:xfrm flipH="1" rot="10800000">
            <a:off x="6821425" y="1865375"/>
            <a:ext cx="4151400" cy="1847100"/>
          </a:xfrm>
          <a:prstGeom prst="straightConnector1">
            <a:avLst/>
          </a:prstGeom>
          <a:noFill/>
          <a:ln cap="flat" cmpd="sng" w="9525">
            <a:solidFill>
              <a:srgbClr val="FF0000"/>
            </a:solidFill>
            <a:prstDash val="solid"/>
            <a:round/>
            <a:headEnd len="med" w="med" type="none"/>
            <a:tailEnd len="med" w="med" type="triangle"/>
          </a:ln>
        </p:spPr>
      </p:cxnSp>
      <p:sp>
        <p:nvSpPr>
          <p:cNvPr id="212" name="Google Shape;212;p19"/>
          <p:cNvSpPr txBox="1"/>
          <p:nvPr/>
        </p:nvSpPr>
        <p:spPr>
          <a:xfrm>
            <a:off x="7071350" y="4815850"/>
            <a:ext cx="9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20.33%</a:t>
            </a:r>
            <a:endParaRPr sz="1800">
              <a:solidFill>
                <a:schemeClr val="lt1"/>
              </a:solidFill>
              <a:latin typeface="Calibri"/>
              <a:ea typeface="Calibri"/>
              <a:cs typeface="Calibri"/>
              <a:sym typeface="Calibri"/>
            </a:endParaRPr>
          </a:p>
        </p:txBody>
      </p:sp>
      <p:sp>
        <p:nvSpPr>
          <p:cNvPr id="213" name="Google Shape;213;p19"/>
          <p:cNvSpPr txBox="1"/>
          <p:nvPr/>
        </p:nvSpPr>
        <p:spPr>
          <a:xfrm>
            <a:off x="8872725" y="4357050"/>
            <a:ext cx="9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26.45%</a:t>
            </a:r>
            <a:endParaRPr sz="1800">
              <a:solidFill>
                <a:schemeClr val="lt1"/>
              </a:solidFill>
              <a:latin typeface="Calibri"/>
              <a:ea typeface="Calibri"/>
              <a:cs typeface="Calibri"/>
              <a:sym typeface="Calibri"/>
            </a:endParaRPr>
          </a:p>
        </p:txBody>
      </p:sp>
      <p:sp>
        <p:nvSpPr>
          <p:cNvPr id="214" name="Google Shape;214;p19"/>
          <p:cNvSpPr txBox="1"/>
          <p:nvPr/>
        </p:nvSpPr>
        <p:spPr>
          <a:xfrm>
            <a:off x="10674100" y="3921650"/>
            <a:ext cx="9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31.92%</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0"/>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1" name="Google Shape;221;p20"/>
          <p:cNvSpPr txBox="1"/>
          <p:nvPr/>
        </p:nvSpPr>
        <p:spPr>
          <a:xfrm>
            <a:off x="477775" y="877600"/>
            <a:ext cx="7987200" cy="5694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100">
                <a:solidFill>
                  <a:srgbClr val="0D5486"/>
                </a:solidFill>
                <a:latin typeface="Calibri"/>
                <a:ea typeface="Calibri"/>
                <a:cs typeface="Calibri"/>
                <a:sym typeface="Calibri"/>
              </a:rPr>
              <a:t>OBSERVACIONES - MESES</a:t>
            </a:r>
            <a:endParaRPr b="1" i="0" sz="3100" u="none" cap="none" strike="noStrike">
              <a:solidFill>
                <a:srgbClr val="0D5486"/>
              </a:solidFill>
              <a:latin typeface="Calibri"/>
              <a:ea typeface="Calibri"/>
              <a:cs typeface="Calibri"/>
              <a:sym typeface="Calibri"/>
            </a:endParaRPr>
          </a:p>
        </p:txBody>
      </p:sp>
      <p:pic>
        <p:nvPicPr>
          <p:cNvPr id="222" name="Google Shape;222;p20"/>
          <p:cNvPicPr preferRelativeResize="0"/>
          <p:nvPr/>
        </p:nvPicPr>
        <p:blipFill>
          <a:blip r:embed="rId3">
            <a:alphaModFix/>
          </a:blip>
          <a:stretch>
            <a:fillRect/>
          </a:stretch>
        </p:blipFill>
        <p:spPr>
          <a:xfrm>
            <a:off x="97525" y="1524105"/>
            <a:ext cx="5515976" cy="4524751"/>
          </a:xfrm>
          <a:prstGeom prst="rect">
            <a:avLst/>
          </a:prstGeom>
          <a:noFill/>
          <a:ln>
            <a:noFill/>
          </a:ln>
        </p:spPr>
      </p:pic>
      <p:pic>
        <p:nvPicPr>
          <p:cNvPr id="223" name="Google Shape;223;p20"/>
          <p:cNvPicPr preferRelativeResize="0"/>
          <p:nvPr/>
        </p:nvPicPr>
        <p:blipFill>
          <a:blip r:embed="rId4">
            <a:alphaModFix/>
          </a:blip>
          <a:stretch>
            <a:fillRect/>
          </a:stretch>
        </p:blipFill>
        <p:spPr>
          <a:xfrm>
            <a:off x="5956679" y="315300"/>
            <a:ext cx="5515997" cy="2952325"/>
          </a:xfrm>
          <a:prstGeom prst="rect">
            <a:avLst/>
          </a:prstGeom>
          <a:noFill/>
          <a:ln>
            <a:noFill/>
          </a:ln>
        </p:spPr>
      </p:pic>
      <p:pic>
        <p:nvPicPr>
          <p:cNvPr id="224" name="Google Shape;224;p20"/>
          <p:cNvPicPr preferRelativeResize="0"/>
          <p:nvPr/>
        </p:nvPicPr>
        <p:blipFill>
          <a:blip r:embed="rId5">
            <a:alphaModFix/>
          </a:blip>
          <a:stretch>
            <a:fillRect/>
          </a:stretch>
        </p:blipFill>
        <p:spPr>
          <a:xfrm>
            <a:off x="5956688" y="3404025"/>
            <a:ext cx="5515974" cy="2952322"/>
          </a:xfrm>
          <a:prstGeom prst="rect">
            <a:avLst/>
          </a:prstGeom>
          <a:noFill/>
          <a:ln>
            <a:noFill/>
          </a:ln>
        </p:spPr>
      </p:pic>
      <p:cxnSp>
        <p:nvCxnSpPr>
          <p:cNvPr id="225" name="Google Shape;225;p20"/>
          <p:cNvCxnSpPr/>
          <p:nvPr/>
        </p:nvCxnSpPr>
        <p:spPr>
          <a:xfrm>
            <a:off x="9543276" y="530350"/>
            <a:ext cx="0" cy="2395800"/>
          </a:xfrm>
          <a:prstGeom prst="straightConnector1">
            <a:avLst/>
          </a:prstGeom>
          <a:noFill/>
          <a:ln cap="flat" cmpd="sng" w="9525">
            <a:solidFill>
              <a:srgbClr val="FF0000"/>
            </a:solidFill>
            <a:prstDash val="dash"/>
            <a:round/>
            <a:headEnd len="med" w="med" type="none"/>
            <a:tailEnd len="med" w="med" type="none"/>
          </a:ln>
        </p:spPr>
      </p:cxnSp>
      <p:cxnSp>
        <p:nvCxnSpPr>
          <p:cNvPr id="226" name="Google Shape;226;p20"/>
          <p:cNvCxnSpPr/>
          <p:nvPr/>
        </p:nvCxnSpPr>
        <p:spPr>
          <a:xfrm>
            <a:off x="9543276" y="3654550"/>
            <a:ext cx="0" cy="2395800"/>
          </a:xfrm>
          <a:prstGeom prst="straightConnector1">
            <a:avLst/>
          </a:prstGeom>
          <a:noFill/>
          <a:ln cap="flat" cmpd="sng" w="9525">
            <a:solidFill>
              <a:srgbClr val="FF0000"/>
            </a:solidFill>
            <a:prstDash val="dash"/>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1"/>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3" name="Google Shape;233;p21"/>
          <p:cNvSpPr txBox="1"/>
          <p:nvPr/>
        </p:nvSpPr>
        <p:spPr>
          <a:xfrm>
            <a:off x="477775" y="1106200"/>
            <a:ext cx="7987200" cy="5388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2900">
                <a:solidFill>
                  <a:srgbClr val="0D5486"/>
                </a:solidFill>
                <a:latin typeface="Calibri"/>
                <a:ea typeface="Calibri"/>
                <a:cs typeface="Calibri"/>
                <a:sym typeface="Calibri"/>
              </a:rPr>
              <a:t>OBSERVACIONES - ÉPOCA ESTACIONAL</a:t>
            </a:r>
            <a:endParaRPr b="1" i="0" sz="2900" u="none" cap="none" strike="noStrike">
              <a:solidFill>
                <a:srgbClr val="0D5486"/>
              </a:solidFill>
              <a:latin typeface="Calibri"/>
              <a:ea typeface="Calibri"/>
              <a:cs typeface="Calibri"/>
              <a:sym typeface="Calibri"/>
            </a:endParaRPr>
          </a:p>
        </p:txBody>
      </p:sp>
      <p:pic>
        <p:nvPicPr>
          <p:cNvPr id="234" name="Google Shape;234;p21"/>
          <p:cNvPicPr preferRelativeResize="0"/>
          <p:nvPr/>
        </p:nvPicPr>
        <p:blipFill>
          <a:blip r:embed="rId3">
            <a:alphaModFix/>
          </a:blip>
          <a:stretch>
            <a:fillRect/>
          </a:stretch>
        </p:blipFill>
        <p:spPr>
          <a:xfrm>
            <a:off x="134125" y="2038325"/>
            <a:ext cx="5666750" cy="3704125"/>
          </a:xfrm>
          <a:prstGeom prst="rect">
            <a:avLst/>
          </a:prstGeom>
          <a:noFill/>
          <a:ln>
            <a:noFill/>
          </a:ln>
        </p:spPr>
      </p:pic>
      <p:pic>
        <p:nvPicPr>
          <p:cNvPr id="235" name="Google Shape;235;p21"/>
          <p:cNvPicPr preferRelativeResize="0"/>
          <p:nvPr/>
        </p:nvPicPr>
        <p:blipFill>
          <a:blip r:embed="rId4">
            <a:alphaModFix/>
          </a:blip>
          <a:stretch>
            <a:fillRect/>
          </a:stretch>
        </p:blipFill>
        <p:spPr>
          <a:xfrm>
            <a:off x="6575050" y="14425"/>
            <a:ext cx="4982950" cy="3338575"/>
          </a:xfrm>
          <a:prstGeom prst="rect">
            <a:avLst/>
          </a:prstGeom>
          <a:noFill/>
          <a:ln>
            <a:noFill/>
          </a:ln>
        </p:spPr>
      </p:pic>
      <p:pic>
        <p:nvPicPr>
          <p:cNvPr id="236" name="Google Shape;236;p21"/>
          <p:cNvPicPr preferRelativeResize="0"/>
          <p:nvPr/>
        </p:nvPicPr>
        <p:blipFill>
          <a:blip r:embed="rId5">
            <a:alphaModFix/>
          </a:blip>
          <a:stretch>
            <a:fillRect/>
          </a:stretch>
        </p:blipFill>
        <p:spPr>
          <a:xfrm>
            <a:off x="7179325" y="3353000"/>
            <a:ext cx="4096431" cy="35049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2"/>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3" name="Google Shape;243;p22"/>
          <p:cNvSpPr txBox="1"/>
          <p:nvPr/>
        </p:nvSpPr>
        <p:spPr>
          <a:xfrm>
            <a:off x="477775" y="877600"/>
            <a:ext cx="7987200" cy="5694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100">
                <a:solidFill>
                  <a:srgbClr val="0D5486"/>
                </a:solidFill>
                <a:latin typeface="Calibri"/>
                <a:ea typeface="Calibri"/>
                <a:cs typeface="Calibri"/>
                <a:sym typeface="Calibri"/>
              </a:rPr>
              <a:t>OBSERVACIONES - CONTINENTE</a:t>
            </a:r>
            <a:endParaRPr b="1" i="0" sz="3100" u="none" cap="none" strike="noStrike">
              <a:solidFill>
                <a:srgbClr val="0D5486"/>
              </a:solidFill>
              <a:latin typeface="Calibri"/>
              <a:ea typeface="Calibri"/>
              <a:cs typeface="Calibri"/>
              <a:sym typeface="Calibri"/>
            </a:endParaRPr>
          </a:p>
        </p:txBody>
      </p:sp>
      <p:pic>
        <p:nvPicPr>
          <p:cNvPr id="244" name="Google Shape;244;p22"/>
          <p:cNvPicPr preferRelativeResize="0"/>
          <p:nvPr/>
        </p:nvPicPr>
        <p:blipFill>
          <a:blip r:embed="rId3">
            <a:alphaModFix/>
          </a:blip>
          <a:stretch>
            <a:fillRect/>
          </a:stretch>
        </p:blipFill>
        <p:spPr>
          <a:xfrm>
            <a:off x="228950" y="1554175"/>
            <a:ext cx="5786848" cy="4802175"/>
          </a:xfrm>
          <a:prstGeom prst="rect">
            <a:avLst/>
          </a:prstGeom>
          <a:noFill/>
          <a:ln>
            <a:noFill/>
          </a:ln>
        </p:spPr>
      </p:pic>
      <p:sp>
        <p:nvSpPr>
          <p:cNvPr id="245" name="Google Shape;245;p22"/>
          <p:cNvSpPr txBox="1"/>
          <p:nvPr/>
        </p:nvSpPr>
        <p:spPr>
          <a:xfrm>
            <a:off x="6217900" y="1554175"/>
            <a:ext cx="5787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Aproximadamente el </a:t>
            </a:r>
            <a:r>
              <a:rPr b="1" lang="en-US" sz="1800">
                <a:latin typeface="Calibri"/>
                <a:ea typeface="Calibri"/>
                <a:cs typeface="Calibri"/>
                <a:sym typeface="Calibri"/>
              </a:rPr>
              <a:t>88%</a:t>
            </a:r>
            <a:r>
              <a:rPr lang="en-US" sz="1800">
                <a:latin typeface="Calibri"/>
                <a:ea typeface="Calibri"/>
                <a:cs typeface="Calibri"/>
                <a:sym typeface="Calibri"/>
              </a:rPr>
              <a:t> de las reservas provienen de países europeos</a:t>
            </a:r>
            <a:endParaRPr sz="1800">
              <a:latin typeface="Calibri"/>
              <a:ea typeface="Calibri"/>
              <a:cs typeface="Calibri"/>
              <a:sym typeface="Calibri"/>
            </a:endParaRPr>
          </a:p>
        </p:txBody>
      </p:sp>
      <p:pic>
        <p:nvPicPr>
          <p:cNvPr id="246" name="Google Shape;246;p22"/>
          <p:cNvPicPr preferRelativeResize="0"/>
          <p:nvPr/>
        </p:nvPicPr>
        <p:blipFill>
          <a:blip r:embed="rId4">
            <a:alphaModFix/>
          </a:blip>
          <a:stretch>
            <a:fillRect/>
          </a:stretch>
        </p:blipFill>
        <p:spPr>
          <a:xfrm>
            <a:off x="6371300" y="2181500"/>
            <a:ext cx="4982500" cy="417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3"/>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53" name="Google Shape;253;p23"/>
          <p:cNvSpPr txBox="1"/>
          <p:nvPr/>
        </p:nvSpPr>
        <p:spPr>
          <a:xfrm>
            <a:off x="477775" y="11824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SPLIT</a:t>
            </a:r>
            <a:endParaRPr b="1" i="0" sz="3600" u="none" cap="none" strike="noStrike">
              <a:solidFill>
                <a:srgbClr val="0D5486"/>
              </a:solidFill>
              <a:latin typeface="Calibri"/>
              <a:ea typeface="Calibri"/>
              <a:cs typeface="Calibri"/>
              <a:sym typeface="Calibri"/>
            </a:endParaRPr>
          </a:p>
        </p:txBody>
      </p:sp>
      <p:sp>
        <p:nvSpPr>
          <p:cNvPr id="254" name="Google Shape;254;p23"/>
          <p:cNvSpPr txBox="1"/>
          <p:nvPr/>
        </p:nvSpPr>
        <p:spPr>
          <a:xfrm>
            <a:off x="532646" y="2667093"/>
            <a:ext cx="11126700" cy="1015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000">
                <a:solidFill>
                  <a:srgbClr val="3F3F3F"/>
                </a:solidFill>
                <a:latin typeface="Calibri"/>
                <a:ea typeface="Calibri"/>
                <a:cs typeface="Calibri"/>
                <a:sym typeface="Calibri"/>
              </a:rPr>
              <a:t>Quedan</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69.606 registros en el conjunto de entrenamiento</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17.402 registros en el conjunto de testeo</a:t>
            </a:r>
            <a:endParaRPr sz="2000">
              <a:solidFill>
                <a:srgbClr val="3F3F3F"/>
              </a:solidFill>
              <a:latin typeface="Calibri"/>
              <a:ea typeface="Calibri"/>
              <a:cs typeface="Calibri"/>
              <a:sym typeface="Calibri"/>
            </a:endParaRPr>
          </a:p>
        </p:txBody>
      </p:sp>
      <p:sp>
        <p:nvSpPr>
          <p:cNvPr id="255" name="Google Shape;255;p23"/>
          <p:cNvSpPr txBox="1"/>
          <p:nvPr/>
        </p:nvSpPr>
        <p:spPr>
          <a:xfrm>
            <a:off x="532646" y="37338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42719B"/>
                </a:solidFill>
                <a:latin typeface="Calibri"/>
                <a:ea typeface="Calibri"/>
                <a:cs typeface="Calibri"/>
                <a:sym typeface="Calibri"/>
              </a:rPr>
              <a:t>Variables Utilizadas</a:t>
            </a:r>
            <a:endParaRPr b="1" sz="2000">
              <a:solidFill>
                <a:srgbClr val="42719B"/>
              </a:solidFill>
              <a:latin typeface="Calibri"/>
              <a:ea typeface="Calibri"/>
              <a:cs typeface="Calibri"/>
              <a:sym typeface="Calibri"/>
            </a:endParaRPr>
          </a:p>
        </p:txBody>
      </p:sp>
      <p:sp>
        <p:nvSpPr>
          <p:cNvPr id="256" name="Google Shape;256;p23"/>
          <p:cNvSpPr txBox="1"/>
          <p:nvPr/>
        </p:nvSpPr>
        <p:spPr>
          <a:xfrm>
            <a:off x="532646" y="41148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chemeClr val="dk1"/>
                </a:solidFill>
                <a:latin typeface="Calibri"/>
                <a:ea typeface="Calibri"/>
                <a:cs typeface="Calibri"/>
                <a:sym typeface="Calibri"/>
              </a:rPr>
              <a:t>En el split se utilizarán únicamente las siguientes columnas:</a:t>
            </a:r>
            <a:endParaRPr sz="2000">
              <a:solidFill>
                <a:schemeClr val="dk1"/>
              </a:solidFill>
              <a:latin typeface="Calibri"/>
              <a:ea typeface="Calibri"/>
              <a:cs typeface="Calibri"/>
              <a:sym typeface="Calibri"/>
            </a:endParaRPr>
          </a:p>
        </p:txBody>
      </p:sp>
      <p:sp>
        <p:nvSpPr>
          <p:cNvPr id="257" name="Google Shape;257;p23"/>
          <p:cNvSpPr txBox="1"/>
          <p:nvPr/>
        </p:nvSpPr>
        <p:spPr>
          <a:xfrm>
            <a:off x="456446" y="5791293"/>
            <a:ext cx="11126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800">
                <a:solidFill>
                  <a:schemeClr val="dk1"/>
                </a:solidFill>
                <a:latin typeface="Calibri"/>
                <a:ea typeface="Calibri"/>
                <a:cs typeface="Calibri"/>
                <a:sym typeface="Calibri"/>
              </a:rPr>
              <a:t>Se eligen únicamente los 10 países más populares, que se obtiene a partir de la sumarización de cada columna</a:t>
            </a:r>
            <a:endParaRPr sz="1800">
              <a:solidFill>
                <a:schemeClr val="dk1"/>
              </a:solidFill>
              <a:latin typeface="Calibri"/>
              <a:ea typeface="Calibri"/>
              <a:cs typeface="Calibri"/>
              <a:sym typeface="Calibri"/>
            </a:endParaRPr>
          </a:p>
        </p:txBody>
      </p:sp>
      <p:pic>
        <p:nvPicPr>
          <p:cNvPr id="258" name="Google Shape;258;p23"/>
          <p:cNvPicPr preferRelativeResize="0"/>
          <p:nvPr/>
        </p:nvPicPr>
        <p:blipFill>
          <a:blip r:embed="rId3">
            <a:alphaModFix/>
          </a:blip>
          <a:stretch>
            <a:fillRect/>
          </a:stretch>
        </p:blipFill>
        <p:spPr>
          <a:xfrm>
            <a:off x="477775" y="4667501"/>
            <a:ext cx="10378636" cy="1123800"/>
          </a:xfrm>
          <a:prstGeom prst="rect">
            <a:avLst/>
          </a:prstGeom>
          <a:noFill/>
          <a:ln>
            <a:noFill/>
          </a:ln>
        </p:spPr>
      </p:pic>
      <p:sp>
        <p:nvSpPr>
          <p:cNvPr id="259" name="Google Shape;259;p23"/>
          <p:cNvSpPr txBox="1"/>
          <p:nvPr/>
        </p:nvSpPr>
        <p:spPr>
          <a:xfrm>
            <a:off x="532646" y="1905093"/>
            <a:ext cx="111267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000">
                <a:solidFill>
                  <a:srgbClr val="3F3F3F"/>
                </a:solidFill>
                <a:latin typeface="Calibri"/>
                <a:ea typeface="Calibri"/>
                <a:cs typeface="Calibri"/>
                <a:sym typeface="Calibri"/>
              </a:rPr>
              <a:t>La base final queda con 87.008 registros y 47 variables. Se separa un 80% para el conjunto de train</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lang="en-US" sz="2000">
                <a:solidFill>
                  <a:srgbClr val="3F3F3F"/>
                </a:solidFill>
                <a:latin typeface="Calibri"/>
                <a:ea typeface="Calibri"/>
                <a:cs typeface="Calibri"/>
                <a:sym typeface="Calibri"/>
              </a:rPr>
              <a:t>y el 20% para el conjunto de test</a:t>
            </a:r>
            <a:endParaRPr sz="2000">
              <a:solidFill>
                <a:srgbClr val="3F3F3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4"/>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66" name="Google Shape;266;p24"/>
          <p:cNvSpPr txBox="1"/>
          <p:nvPr/>
        </p:nvSpPr>
        <p:spPr>
          <a:xfrm>
            <a:off x="477775" y="1258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MODELOS</a:t>
            </a:r>
            <a:endParaRPr b="1" i="0" sz="3600" u="none" cap="none" strike="noStrike">
              <a:solidFill>
                <a:srgbClr val="0D5486"/>
              </a:solidFill>
              <a:latin typeface="Calibri"/>
              <a:ea typeface="Calibri"/>
              <a:cs typeface="Calibri"/>
              <a:sym typeface="Calibri"/>
            </a:endParaRPr>
          </a:p>
        </p:txBody>
      </p:sp>
      <p:sp>
        <p:nvSpPr>
          <p:cNvPr id="267" name="Google Shape;267;p24"/>
          <p:cNvSpPr txBox="1"/>
          <p:nvPr/>
        </p:nvSpPr>
        <p:spPr>
          <a:xfrm>
            <a:off x="532650" y="2133699"/>
            <a:ext cx="11126700" cy="2862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000">
                <a:solidFill>
                  <a:srgbClr val="3F3F3F"/>
                </a:solidFill>
                <a:latin typeface="Calibri"/>
                <a:ea typeface="Calibri"/>
                <a:cs typeface="Calibri"/>
                <a:sym typeface="Calibri"/>
              </a:rPr>
              <a:t>La base tiene outliers, entonces aquí se encuentra el principal </a:t>
            </a:r>
            <a:r>
              <a:rPr lang="en-US" sz="2000">
                <a:solidFill>
                  <a:srgbClr val="3F3F3F"/>
                </a:solidFill>
                <a:latin typeface="Calibri"/>
                <a:ea typeface="Calibri"/>
                <a:cs typeface="Calibri"/>
                <a:sym typeface="Calibri"/>
              </a:rPr>
              <a:t>desafío</a:t>
            </a:r>
            <a:r>
              <a:rPr lang="en-US" sz="2000">
                <a:solidFill>
                  <a:srgbClr val="3F3F3F"/>
                </a:solidFill>
                <a:latin typeface="Calibri"/>
                <a:ea typeface="Calibri"/>
                <a:cs typeface="Calibri"/>
                <a:sym typeface="Calibri"/>
              </a:rPr>
              <a:t> a la hora de determinar qué modelos utilizaré.</a:t>
            </a:r>
            <a:endParaRPr sz="2000">
              <a:solidFill>
                <a:srgbClr val="3F3F3F"/>
              </a:solidFill>
              <a:latin typeface="Calibri"/>
              <a:ea typeface="Calibri"/>
              <a:cs typeface="Calibri"/>
              <a:sym typeface="Calibri"/>
            </a:endParaRPr>
          </a:p>
          <a:p>
            <a:pPr indent="0" lvl="0" marL="0" rtl="0" algn="l">
              <a:spcBef>
                <a:spcPts val="0"/>
              </a:spcBef>
              <a:spcAft>
                <a:spcPts val="0"/>
              </a:spcAft>
              <a:buNone/>
            </a:pPr>
            <a:r>
              <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lang="en-US" sz="2000">
                <a:solidFill>
                  <a:srgbClr val="3F3F3F"/>
                </a:solidFill>
                <a:latin typeface="Calibri"/>
                <a:ea typeface="Calibri"/>
                <a:cs typeface="Calibri"/>
                <a:sym typeface="Calibri"/>
              </a:rPr>
              <a:t>Es por este motivo que decidí trabajar con modelos basados en </a:t>
            </a:r>
            <a:r>
              <a:rPr b="1" lang="en-US" sz="2000">
                <a:solidFill>
                  <a:srgbClr val="3F3F3F"/>
                </a:solidFill>
                <a:latin typeface="Calibri"/>
                <a:ea typeface="Calibri"/>
                <a:cs typeface="Calibri"/>
                <a:sym typeface="Calibri"/>
              </a:rPr>
              <a:t>árboles</a:t>
            </a:r>
            <a:endParaRPr sz="2000">
              <a:solidFill>
                <a:srgbClr val="3F3F3F"/>
              </a:solidFill>
              <a:latin typeface="Calibri"/>
              <a:ea typeface="Calibri"/>
              <a:cs typeface="Calibri"/>
              <a:sym typeface="Calibri"/>
            </a:endParaRPr>
          </a:p>
          <a:p>
            <a:pPr indent="-355600" lvl="0" marL="9144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Decision Tree</a:t>
            </a:r>
            <a:endParaRPr sz="2000">
              <a:solidFill>
                <a:srgbClr val="3F3F3F"/>
              </a:solidFill>
              <a:latin typeface="Calibri"/>
              <a:ea typeface="Calibri"/>
              <a:cs typeface="Calibri"/>
              <a:sym typeface="Calibri"/>
            </a:endParaRPr>
          </a:p>
          <a:p>
            <a:pPr indent="-355600" lvl="0" marL="9144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Random Forest</a:t>
            </a:r>
            <a:endParaRPr sz="2000">
              <a:solidFill>
                <a:srgbClr val="3F3F3F"/>
              </a:solidFill>
              <a:latin typeface="Calibri"/>
              <a:ea typeface="Calibri"/>
              <a:cs typeface="Calibri"/>
              <a:sym typeface="Calibri"/>
            </a:endParaRPr>
          </a:p>
          <a:p>
            <a:pPr indent="-355600" lvl="0" marL="9144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AdaBoost</a:t>
            </a:r>
            <a:endParaRPr sz="2000">
              <a:solidFill>
                <a:srgbClr val="3F3F3F"/>
              </a:solidFill>
              <a:latin typeface="Calibri"/>
              <a:ea typeface="Calibri"/>
              <a:cs typeface="Calibri"/>
              <a:sym typeface="Calibri"/>
            </a:endParaRPr>
          </a:p>
          <a:p>
            <a:pPr indent="-355600" lvl="0" marL="9144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Extra Trees</a:t>
            </a:r>
            <a:endParaRPr sz="2000">
              <a:solidFill>
                <a:srgbClr val="3F3F3F"/>
              </a:solidFill>
              <a:latin typeface="Calibri"/>
              <a:ea typeface="Calibri"/>
              <a:cs typeface="Calibri"/>
              <a:sym typeface="Calibri"/>
            </a:endParaRPr>
          </a:p>
          <a:p>
            <a:pPr indent="-355600" lvl="0" marL="9144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Gradient Boosting</a:t>
            </a:r>
            <a:endParaRPr sz="2000">
              <a:solidFill>
                <a:srgbClr val="3F3F3F"/>
              </a:solidFill>
              <a:latin typeface="Calibri"/>
              <a:ea typeface="Calibri"/>
              <a:cs typeface="Calibri"/>
              <a:sym typeface="Calibri"/>
            </a:endParaRPr>
          </a:p>
        </p:txBody>
      </p:sp>
      <p:sp>
        <p:nvSpPr>
          <p:cNvPr id="268" name="Google Shape;268;p24"/>
          <p:cNvSpPr txBox="1"/>
          <p:nvPr/>
        </p:nvSpPr>
        <p:spPr>
          <a:xfrm>
            <a:off x="380250" y="5161575"/>
            <a:ext cx="11126700" cy="969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n-US" sz="1900">
                <a:solidFill>
                  <a:srgbClr val="3F3F3F"/>
                </a:solidFill>
                <a:latin typeface="Calibri"/>
                <a:ea typeface="Calibri"/>
                <a:cs typeface="Calibri"/>
                <a:sym typeface="Calibri"/>
              </a:rPr>
              <a:t>Se utilizó </a:t>
            </a:r>
            <a:r>
              <a:rPr b="1" lang="en-US" sz="1900">
                <a:solidFill>
                  <a:srgbClr val="42719B"/>
                </a:solidFill>
                <a:latin typeface="Calibri"/>
                <a:ea typeface="Calibri"/>
                <a:cs typeface="Calibri"/>
                <a:sym typeface="Calibri"/>
              </a:rPr>
              <a:t>RandomizedSearch </a:t>
            </a:r>
            <a:r>
              <a:rPr lang="en-US" sz="1900">
                <a:solidFill>
                  <a:srgbClr val="3F3F3F"/>
                </a:solidFill>
                <a:latin typeface="Calibri"/>
                <a:ea typeface="Calibri"/>
                <a:cs typeface="Calibri"/>
                <a:sym typeface="Calibri"/>
              </a:rPr>
              <a:t>(60 iteraciones)</a:t>
            </a:r>
            <a:r>
              <a:rPr b="1" lang="en-US" sz="1900">
                <a:solidFill>
                  <a:srgbClr val="3F3F3F"/>
                </a:solidFill>
                <a:latin typeface="Calibri"/>
                <a:ea typeface="Calibri"/>
                <a:cs typeface="Calibri"/>
                <a:sym typeface="Calibri"/>
              </a:rPr>
              <a:t> </a:t>
            </a:r>
            <a:r>
              <a:rPr lang="en-US" sz="1900">
                <a:solidFill>
                  <a:srgbClr val="3F3F3F"/>
                </a:solidFill>
                <a:latin typeface="Calibri"/>
                <a:ea typeface="Calibri"/>
                <a:cs typeface="Calibri"/>
                <a:sym typeface="Calibri"/>
              </a:rPr>
              <a:t>para ajustar hiperparámetros y obtener la mejor combinación de ellos.</a:t>
            </a:r>
            <a:endParaRPr sz="1900">
              <a:solidFill>
                <a:srgbClr val="3F3F3F"/>
              </a:solidFill>
              <a:latin typeface="Calibri"/>
              <a:ea typeface="Calibri"/>
              <a:cs typeface="Calibri"/>
              <a:sym typeface="Calibri"/>
            </a:endParaRPr>
          </a:p>
          <a:p>
            <a:pPr indent="0" lvl="0" marL="0" rtl="0" algn="ctr">
              <a:spcBef>
                <a:spcPts val="0"/>
              </a:spcBef>
              <a:spcAft>
                <a:spcPts val="0"/>
              </a:spcAft>
              <a:buNone/>
            </a:pPr>
            <a:r>
              <a:rPr lang="en-US" sz="1900">
                <a:solidFill>
                  <a:srgbClr val="3F3F3F"/>
                </a:solidFill>
                <a:latin typeface="Calibri"/>
                <a:ea typeface="Calibri"/>
                <a:cs typeface="Calibri"/>
                <a:sym typeface="Calibri"/>
              </a:rPr>
              <a:t>A su vez, se aplicó </a:t>
            </a:r>
            <a:r>
              <a:rPr b="1" lang="en-US" sz="1900">
                <a:solidFill>
                  <a:srgbClr val="42719B"/>
                </a:solidFill>
                <a:latin typeface="Calibri"/>
                <a:ea typeface="Calibri"/>
                <a:cs typeface="Calibri"/>
                <a:sym typeface="Calibri"/>
              </a:rPr>
              <a:t>K Fold Cross-Validation</a:t>
            </a:r>
            <a:r>
              <a:rPr lang="en-US" sz="1900">
                <a:solidFill>
                  <a:srgbClr val="3F3F3F"/>
                </a:solidFill>
                <a:latin typeface="Calibri"/>
                <a:ea typeface="Calibri"/>
                <a:cs typeface="Calibri"/>
                <a:sym typeface="Calibri"/>
              </a:rPr>
              <a:t> en todos los modelos para detectar overfitting en el modelo</a:t>
            </a:r>
            <a:endParaRPr sz="1900">
              <a:solidFill>
                <a:srgbClr val="3F3F3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7"/>
          <p:cNvSpPr txBox="1"/>
          <p:nvPr>
            <p:ph idx="12" type="sldNum"/>
          </p:nvPr>
        </p:nvSpPr>
        <p:spPr>
          <a:xfrm>
            <a:off x="8610600" y="65087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pSp>
        <p:nvGrpSpPr>
          <p:cNvPr id="56" name="Google Shape;56;p7"/>
          <p:cNvGrpSpPr/>
          <p:nvPr/>
        </p:nvGrpSpPr>
        <p:grpSpPr>
          <a:xfrm>
            <a:off x="359464" y="3262364"/>
            <a:ext cx="4994060" cy="1123436"/>
            <a:chOff x="5692278" y="3070393"/>
            <a:chExt cx="4994060" cy="1123436"/>
          </a:xfrm>
        </p:grpSpPr>
        <p:sp>
          <p:nvSpPr>
            <p:cNvPr id="57" name="Google Shape;57;p7"/>
            <p:cNvSpPr txBox="1"/>
            <p:nvPr/>
          </p:nvSpPr>
          <p:spPr>
            <a:xfrm>
              <a:off x="6770438" y="3578229"/>
              <a:ext cx="3915900" cy="61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700"/>
                <a:buFont typeface="Arial"/>
                <a:buNone/>
              </a:pPr>
              <a:r>
                <a:rPr lang="en-US" sz="1700">
                  <a:solidFill>
                    <a:srgbClr val="3F3F3F"/>
                  </a:solidFill>
                  <a:latin typeface="Calibri"/>
                  <a:ea typeface="Calibri"/>
                  <a:cs typeface="Calibri"/>
                  <a:sym typeface="Calibri"/>
                </a:rPr>
                <a:t>Presentación de la base. Establecimiento de objetivos y desafíos. Hipótesis.</a:t>
              </a:r>
              <a:endParaRPr b="0" i="0" sz="1700" u="none" cap="none" strike="noStrike">
                <a:solidFill>
                  <a:srgbClr val="000000"/>
                </a:solidFill>
                <a:latin typeface="Calibri"/>
                <a:ea typeface="Calibri"/>
                <a:cs typeface="Calibri"/>
                <a:sym typeface="Calibri"/>
              </a:endParaRPr>
            </a:p>
          </p:txBody>
        </p:sp>
        <p:sp>
          <p:nvSpPr>
            <p:cNvPr id="58" name="Google Shape;58;p7"/>
            <p:cNvSpPr txBox="1"/>
            <p:nvPr/>
          </p:nvSpPr>
          <p:spPr>
            <a:xfrm>
              <a:off x="6751979" y="3153728"/>
              <a:ext cx="36477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lang="en-US" sz="2700">
                  <a:solidFill>
                    <a:srgbClr val="0D5486"/>
                  </a:solidFill>
                  <a:latin typeface="Calibri"/>
                  <a:ea typeface="Calibri"/>
                  <a:cs typeface="Calibri"/>
                  <a:sym typeface="Calibri"/>
                </a:rPr>
                <a:t>Introducción</a:t>
              </a:r>
              <a:endParaRPr b="1" i="0" sz="2700" u="none" cap="none" strike="noStrike">
                <a:solidFill>
                  <a:srgbClr val="0D5486"/>
                </a:solidFill>
                <a:latin typeface="Calibri"/>
                <a:ea typeface="Calibri"/>
                <a:cs typeface="Calibri"/>
                <a:sym typeface="Calibri"/>
              </a:endParaRPr>
            </a:p>
          </p:txBody>
        </p:sp>
        <p:sp>
          <p:nvSpPr>
            <p:cNvPr id="59" name="Google Shape;59;p7"/>
            <p:cNvSpPr txBox="1"/>
            <p:nvPr/>
          </p:nvSpPr>
          <p:spPr>
            <a:xfrm>
              <a:off x="5692278" y="3070393"/>
              <a:ext cx="1078200" cy="10158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0D5486"/>
                  </a:solidFill>
                  <a:latin typeface="Calibri"/>
                  <a:ea typeface="Calibri"/>
                  <a:cs typeface="Calibri"/>
                  <a:sym typeface="Calibri"/>
                </a:rPr>
                <a:t>01</a:t>
              </a:r>
              <a:endParaRPr b="1" i="0" sz="6000" u="none" cap="none" strike="noStrike">
                <a:solidFill>
                  <a:srgbClr val="0D5486"/>
                </a:solidFill>
                <a:latin typeface="Calibri"/>
                <a:ea typeface="Calibri"/>
                <a:cs typeface="Calibri"/>
                <a:sym typeface="Calibri"/>
              </a:endParaRPr>
            </a:p>
          </p:txBody>
        </p:sp>
      </p:grpSp>
      <p:grpSp>
        <p:nvGrpSpPr>
          <p:cNvPr id="60" name="Google Shape;60;p7"/>
          <p:cNvGrpSpPr/>
          <p:nvPr/>
        </p:nvGrpSpPr>
        <p:grpSpPr>
          <a:xfrm>
            <a:off x="6163551" y="3262416"/>
            <a:ext cx="5440898" cy="1646932"/>
            <a:chOff x="5692278" y="3070393"/>
            <a:chExt cx="4725873" cy="1646932"/>
          </a:xfrm>
        </p:grpSpPr>
        <p:sp>
          <p:nvSpPr>
            <p:cNvPr id="61" name="Google Shape;61;p7"/>
            <p:cNvSpPr txBox="1"/>
            <p:nvPr/>
          </p:nvSpPr>
          <p:spPr>
            <a:xfrm>
              <a:off x="6770451" y="3578225"/>
              <a:ext cx="3647700" cy="1139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lang="en-US" sz="1700">
                  <a:solidFill>
                    <a:srgbClr val="3F3F3F"/>
                  </a:solidFill>
                  <a:latin typeface="Calibri"/>
                  <a:ea typeface="Calibri"/>
                  <a:cs typeface="Calibri"/>
                  <a:sym typeface="Calibri"/>
                </a:rPr>
                <a:t>I</a:t>
              </a:r>
              <a:r>
                <a:rPr b="0" i="0" lang="en-US" sz="1700" u="none" cap="none" strike="noStrike">
                  <a:solidFill>
                    <a:srgbClr val="3F3F3F"/>
                  </a:solidFill>
                  <a:latin typeface="Calibri"/>
                  <a:ea typeface="Calibri"/>
                  <a:cs typeface="Calibri"/>
                  <a:sym typeface="Calibri"/>
                </a:rPr>
                <a:t>nspección y preparación de las variables. Creación de variables nuevas. Presentación gráfica y analítica de los datos y sus relaciones.</a:t>
              </a:r>
              <a:endParaRPr b="0" i="0" sz="1700" u="none" cap="none" strike="noStrike">
                <a:solidFill>
                  <a:srgbClr val="000000"/>
                </a:solidFill>
                <a:latin typeface="Calibri"/>
                <a:ea typeface="Calibri"/>
                <a:cs typeface="Calibri"/>
                <a:sym typeface="Calibri"/>
              </a:endParaRPr>
            </a:p>
          </p:txBody>
        </p:sp>
        <p:sp>
          <p:nvSpPr>
            <p:cNvPr id="62" name="Google Shape;62;p7"/>
            <p:cNvSpPr txBox="1"/>
            <p:nvPr/>
          </p:nvSpPr>
          <p:spPr>
            <a:xfrm>
              <a:off x="6751979" y="3153728"/>
              <a:ext cx="36477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Calibri"/>
                  <a:ea typeface="Calibri"/>
                  <a:cs typeface="Calibri"/>
                  <a:sym typeface="Calibri"/>
                </a:rPr>
                <a:t>Preparación Base y EDA</a:t>
              </a:r>
              <a:endParaRPr b="1" i="0" sz="2700" u="none" cap="none" strike="noStrike">
                <a:solidFill>
                  <a:srgbClr val="0D5486"/>
                </a:solidFill>
                <a:latin typeface="Calibri"/>
                <a:ea typeface="Calibri"/>
                <a:cs typeface="Calibri"/>
                <a:sym typeface="Calibri"/>
              </a:endParaRPr>
            </a:p>
          </p:txBody>
        </p:sp>
        <p:sp>
          <p:nvSpPr>
            <p:cNvPr id="63" name="Google Shape;63;p7"/>
            <p:cNvSpPr txBox="1"/>
            <p:nvPr/>
          </p:nvSpPr>
          <p:spPr>
            <a:xfrm>
              <a:off x="5692278" y="3070393"/>
              <a:ext cx="1078200" cy="10158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0D5486"/>
                  </a:solidFill>
                  <a:latin typeface="Calibri"/>
                  <a:ea typeface="Calibri"/>
                  <a:cs typeface="Calibri"/>
                  <a:sym typeface="Calibri"/>
                </a:rPr>
                <a:t>02</a:t>
              </a:r>
              <a:endParaRPr b="1" i="0" sz="6000" u="none" cap="none" strike="noStrike">
                <a:solidFill>
                  <a:srgbClr val="0D5486"/>
                </a:solidFill>
                <a:latin typeface="Calibri"/>
                <a:ea typeface="Calibri"/>
                <a:cs typeface="Calibri"/>
                <a:sym typeface="Calibri"/>
              </a:endParaRPr>
            </a:p>
          </p:txBody>
        </p:sp>
      </p:grpSp>
      <p:grpSp>
        <p:nvGrpSpPr>
          <p:cNvPr id="64" name="Google Shape;64;p7"/>
          <p:cNvGrpSpPr/>
          <p:nvPr/>
        </p:nvGrpSpPr>
        <p:grpSpPr>
          <a:xfrm>
            <a:off x="361736" y="5054772"/>
            <a:ext cx="4725873" cy="2170132"/>
            <a:chOff x="5692278" y="3070393"/>
            <a:chExt cx="4725873" cy="2170132"/>
          </a:xfrm>
        </p:grpSpPr>
        <p:sp>
          <p:nvSpPr>
            <p:cNvPr id="65" name="Google Shape;65;p7"/>
            <p:cNvSpPr txBox="1"/>
            <p:nvPr/>
          </p:nvSpPr>
          <p:spPr>
            <a:xfrm>
              <a:off x="6770451" y="3578225"/>
              <a:ext cx="3647700" cy="1662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1700">
                  <a:solidFill>
                    <a:srgbClr val="3F3F3F"/>
                  </a:solidFill>
                  <a:latin typeface="Calibri"/>
                  <a:ea typeface="Calibri"/>
                  <a:cs typeface="Calibri"/>
                  <a:sym typeface="Calibri"/>
                </a:rPr>
                <a:t>Partición de la base de datos en entrenamiento y testeo. Selección de modelos. Manejo de </a:t>
              </a:r>
              <a:r>
                <a:rPr lang="en-US" sz="1700">
                  <a:solidFill>
                    <a:srgbClr val="3F3F3F"/>
                  </a:solidFill>
                  <a:latin typeface="Calibri"/>
                  <a:ea typeface="Calibri"/>
                  <a:cs typeface="Calibri"/>
                  <a:sym typeface="Calibri"/>
                </a:rPr>
                <a:t>hiperparametros</a:t>
              </a:r>
              <a:r>
                <a:rPr lang="en-US" sz="1700">
                  <a:solidFill>
                    <a:srgbClr val="3F3F3F"/>
                  </a:solidFill>
                  <a:latin typeface="Calibri"/>
                  <a:ea typeface="Calibri"/>
                  <a:cs typeface="Calibri"/>
                  <a:sym typeface="Calibri"/>
                </a:rPr>
                <a:t> y métricas de eficacia. </a:t>
              </a:r>
              <a:endParaRPr sz="17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700">
                <a:solidFill>
                  <a:srgbClr val="3F3F3F"/>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700">
                <a:solidFill>
                  <a:srgbClr val="3F3F3F"/>
                </a:solidFill>
                <a:latin typeface="Calibri"/>
                <a:ea typeface="Calibri"/>
                <a:cs typeface="Calibri"/>
                <a:sym typeface="Calibri"/>
              </a:endParaRPr>
            </a:p>
          </p:txBody>
        </p:sp>
        <p:sp>
          <p:nvSpPr>
            <p:cNvPr id="66" name="Google Shape;66;p7"/>
            <p:cNvSpPr txBox="1"/>
            <p:nvPr/>
          </p:nvSpPr>
          <p:spPr>
            <a:xfrm>
              <a:off x="6751979" y="3153728"/>
              <a:ext cx="36477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lang="en-US" sz="2700">
                  <a:solidFill>
                    <a:srgbClr val="0D5486"/>
                  </a:solidFill>
                  <a:latin typeface="Calibri"/>
                  <a:ea typeface="Calibri"/>
                  <a:cs typeface="Calibri"/>
                  <a:sym typeface="Calibri"/>
                </a:rPr>
                <a:t>Modelos</a:t>
              </a:r>
              <a:endParaRPr b="1" i="0" sz="2700" u="none" cap="none" strike="noStrike">
                <a:solidFill>
                  <a:srgbClr val="0D5486"/>
                </a:solidFill>
                <a:latin typeface="Calibri"/>
                <a:ea typeface="Calibri"/>
                <a:cs typeface="Calibri"/>
                <a:sym typeface="Calibri"/>
              </a:endParaRPr>
            </a:p>
          </p:txBody>
        </p:sp>
        <p:sp>
          <p:nvSpPr>
            <p:cNvPr id="67" name="Google Shape;67;p7"/>
            <p:cNvSpPr txBox="1"/>
            <p:nvPr/>
          </p:nvSpPr>
          <p:spPr>
            <a:xfrm>
              <a:off x="5692278" y="3070393"/>
              <a:ext cx="1078200" cy="10158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0D5486"/>
                  </a:solidFill>
                  <a:latin typeface="Calibri"/>
                  <a:ea typeface="Calibri"/>
                  <a:cs typeface="Calibri"/>
                  <a:sym typeface="Calibri"/>
                </a:rPr>
                <a:t>03</a:t>
              </a:r>
              <a:endParaRPr b="1" i="0" sz="6000" u="none" cap="none" strike="noStrike">
                <a:solidFill>
                  <a:srgbClr val="0D5486"/>
                </a:solidFill>
                <a:latin typeface="Calibri"/>
                <a:ea typeface="Calibri"/>
                <a:cs typeface="Calibri"/>
                <a:sym typeface="Calibri"/>
              </a:endParaRPr>
            </a:p>
          </p:txBody>
        </p:sp>
      </p:grpSp>
      <p:grpSp>
        <p:nvGrpSpPr>
          <p:cNvPr id="68" name="Google Shape;68;p7"/>
          <p:cNvGrpSpPr/>
          <p:nvPr/>
        </p:nvGrpSpPr>
        <p:grpSpPr>
          <a:xfrm>
            <a:off x="6165887" y="5054788"/>
            <a:ext cx="5064718" cy="1385032"/>
            <a:chOff x="5692278" y="3070393"/>
            <a:chExt cx="4725873" cy="1385032"/>
          </a:xfrm>
        </p:grpSpPr>
        <p:sp>
          <p:nvSpPr>
            <p:cNvPr id="69" name="Google Shape;69;p7"/>
            <p:cNvSpPr txBox="1"/>
            <p:nvPr/>
          </p:nvSpPr>
          <p:spPr>
            <a:xfrm>
              <a:off x="6770451" y="3578225"/>
              <a:ext cx="3647700" cy="87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lang="en-US" sz="1700">
                  <a:solidFill>
                    <a:srgbClr val="3F3F3F"/>
                  </a:solidFill>
                  <a:latin typeface="Calibri"/>
                  <a:ea typeface="Calibri"/>
                  <a:cs typeface="Calibri"/>
                  <a:sym typeface="Calibri"/>
                </a:rPr>
                <a:t>Conclusiones acerca de los modelos y del manejo de la base. Recomendaciones en vistas al caso de estudio.</a:t>
              </a:r>
              <a:endParaRPr sz="1700">
                <a:solidFill>
                  <a:srgbClr val="3F3F3F"/>
                </a:solidFill>
                <a:latin typeface="Calibri"/>
                <a:ea typeface="Calibri"/>
                <a:cs typeface="Calibri"/>
                <a:sym typeface="Calibri"/>
              </a:endParaRPr>
            </a:p>
          </p:txBody>
        </p:sp>
        <p:sp>
          <p:nvSpPr>
            <p:cNvPr id="70" name="Google Shape;70;p7"/>
            <p:cNvSpPr txBox="1"/>
            <p:nvPr/>
          </p:nvSpPr>
          <p:spPr>
            <a:xfrm>
              <a:off x="6751979" y="3153728"/>
              <a:ext cx="36477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lang="en-US" sz="2700">
                  <a:solidFill>
                    <a:srgbClr val="0D5486"/>
                  </a:solidFill>
                  <a:latin typeface="Calibri"/>
                  <a:ea typeface="Calibri"/>
                  <a:cs typeface="Calibri"/>
                  <a:sym typeface="Calibri"/>
                </a:rPr>
                <a:t>Conclusiones</a:t>
              </a:r>
              <a:endParaRPr b="1" i="0" sz="2700" u="none" cap="none" strike="noStrike">
                <a:solidFill>
                  <a:srgbClr val="0D5486"/>
                </a:solidFill>
                <a:latin typeface="Calibri"/>
                <a:ea typeface="Calibri"/>
                <a:cs typeface="Calibri"/>
                <a:sym typeface="Calibri"/>
              </a:endParaRPr>
            </a:p>
          </p:txBody>
        </p:sp>
        <p:sp>
          <p:nvSpPr>
            <p:cNvPr id="71" name="Google Shape;71;p7"/>
            <p:cNvSpPr txBox="1"/>
            <p:nvPr/>
          </p:nvSpPr>
          <p:spPr>
            <a:xfrm>
              <a:off x="5692278" y="3070393"/>
              <a:ext cx="1078200" cy="10158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0D5486"/>
                  </a:solidFill>
                  <a:latin typeface="Calibri"/>
                  <a:ea typeface="Calibri"/>
                  <a:cs typeface="Calibri"/>
                  <a:sym typeface="Calibri"/>
                </a:rPr>
                <a:t>04</a:t>
              </a:r>
              <a:endParaRPr b="1" i="0" sz="6000" u="none" cap="none" strike="noStrike">
                <a:solidFill>
                  <a:srgbClr val="0D5486"/>
                </a:solidFill>
                <a:latin typeface="Calibri"/>
                <a:ea typeface="Calibri"/>
                <a:cs typeface="Calibri"/>
                <a:sym typeface="Calibri"/>
              </a:endParaRPr>
            </a:p>
          </p:txBody>
        </p:sp>
      </p:grpSp>
      <p:pic>
        <p:nvPicPr>
          <p:cNvPr descr="Shape, rectangle&#10;&#10;Description automatically generated" id="72" name="Google Shape;72;p7"/>
          <p:cNvPicPr preferRelativeResize="0"/>
          <p:nvPr/>
        </p:nvPicPr>
        <p:blipFill rotWithShape="1">
          <a:blip r:embed="rId3">
            <a:alphaModFix/>
          </a:blip>
          <a:srcRect b="0" l="0" r="0" t="0"/>
          <a:stretch/>
        </p:blipFill>
        <p:spPr>
          <a:xfrm>
            <a:off x="0" y="-17965"/>
            <a:ext cx="12204358" cy="2369987"/>
          </a:xfrm>
          <a:prstGeom prst="rect">
            <a:avLst/>
          </a:prstGeom>
          <a:noFill/>
          <a:ln>
            <a:noFill/>
          </a:ln>
        </p:spPr>
      </p:pic>
      <p:pic>
        <p:nvPicPr>
          <p:cNvPr descr="A picture containing text, clipart&#10;&#10;Description automatically generated" id="73" name="Google Shape;73;p7"/>
          <p:cNvPicPr preferRelativeResize="0"/>
          <p:nvPr/>
        </p:nvPicPr>
        <p:blipFill rotWithShape="1">
          <a:blip r:embed="rId4">
            <a:alphaModFix/>
          </a:blip>
          <a:srcRect b="0" l="0" r="0" t="0"/>
          <a:stretch/>
        </p:blipFill>
        <p:spPr>
          <a:xfrm>
            <a:off x="309606" y="160638"/>
            <a:ext cx="1424596" cy="642806"/>
          </a:xfrm>
          <a:prstGeom prst="rect">
            <a:avLst/>
          </a:prstGeom>
          <a:noFill/>
          <a:ln>
            <a:noFill/>
          </a:ln>
        </p:spPr>
      </p:pic>
      <p:sp>
        <p:nvSpPr>
          <p:cNvPr id="74" name="Google Shape;74;p7"/>
          <p:cNvSpPr txBox="1"/>
          <p:nvPr/>
        </p:nvSpPr>
        <p:spPr>
          <a:xfrm>
            <a:off x="656029" y="1317884"/>
            <a:ext cx="3647700" cy="8310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chemeClr val="lt1"/>
                </a:solidFill>
                <a:latin typeface="Calibri"/>
                <a:ea typeface="Calibri"/>
                <a:cs typeface="Calibri"/>
                <a:sym typeface="Calibri"/>
              </a:rPr>
              <a:t>AGENDA</a:t>
            </a:r>
            <a:endParaRPr b="1" i="0" sz="48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5"/>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5" name="Google Shape;275;p25"/>
          <p:cNvSpPr txBox="1"/>
          <p:nvPr/>
        </p:nvSpPr>
        <p:spPr>
          <a:xfrm>
            <a:off x="477775" y="1258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 1: DECISION TREE</a:t>
            </a:r>
            <a:endParaRPr b="1" i="0" sz="3600" u="none" cap="none" strike="noStrike">
              <a:solidFill>
                <a:srgbClr val="0D5486"/>
              </a:solidFill>
              <a:latin typeface="Calibri"/>
              <a:ea typeface="Calibri"/>
              <a:cs typeface="Calibri"/>
              <a:sym typeface="Calibri"/>
            </a:endParaRPr>
          </a:p>
        </p:txBody>
      </p:sp>
      <p:sp>
        <p:nvSpPr>
          <p:cNvPr id="276" name="Google Shape;276;p25"/>
          <p:cNvSpPr txBox="1"/>
          <p:nvPr/>
        </p:nvSpPr>
        <p:spPr>
          <a:xfrm>
            <a:off x="-750" y="5161575"/>
            <a:ext cx="11126700" cy="384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t/>
            </a:r>
            <a:endParaRPr sz="1900">
              <a:solidFill>
                <a:srgbClr val="3F3F3F"/>
              </a:solidFill>
              <a:latin typeface="Calibri"/>
              <a:ea typeface="Calibri"/>
              <a:cs typeface="Calibri"/>
              <a:sym typeface="Calibri"/>
            </a:endParaRPr>
          </a:p>
        </p:txBody>
      </p:sp>
      <p:sp>
        <p:nvSpPr>
          <p:cNvPr id="277" name="Google Shape;277;p25"/>
          <p:cNvSpPr txBox="1"/>
          <p:nvPr/>
        </p:nvSpPr>
        <p:spPr>
          <a:xfrm>
            <a:off x="477775" y="4201400"/>
            <a:ext cx="10988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666666"/>
                </a:solidFill>
                <a:latin typeface="Calibri"/>
                <a:ea typeface="Calibri"/>
                <a:cs typeface="Calibri"/>
                <a:sym typeface="Calibri"/>
              </a:rPr>
              <a:t>Parámetros</a:t>
            </a:r>
            <a:endParaRPr b="1" sz="2000">
              <a:solidFill>
                <a:srgbClr val="666666"/>
              </a:solidFill>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criterion</a:t>
            </a:r>
            <a:r>
              <a:rPr lang="en-US" sz="2000">
                <a:latin typeface="Calibri"/>
                <a:ea typeface="Calibri"/>
                <a:cs typeface="Calibri"/>
                <a:sym typeface="Calibri"/>
              </a:rPr>
              <a:t>: la función para medir la calidad de la división.</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max_features</a:t>
            </a:r>
            <a:r>
              <a:rPr lang="en-US" sz="2000">
                <a:latin typeface="Calibri"/>
                <a:ea typeface="Calibri"/>
                <a:cs typeface="Calibri"/>
                <a:sym typeface="Calibri"/>
              </a:rPr>
              <a:t>: número de características que hay que tener en cuenta al buscar la mejor división</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max_depth</a:t>
            </a:r>
            <a:r>
              <a:rPr lang="en-US" sz="2000">
                <a:latin typeface="Calibri"/>
                <a:ea typeface="Calibri"/>
                <a:cs typeface="Calibri"/>
                <a:sym typeface="Calibri"/>
              </a:rPr>
              <a:t>: profundidad máxima del árbol</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min_samples_split</a:t>
            </a:r>
            <a:r>
              <a:rPr lang="en-US" sz="2000">
                <a:latin typeface="Calibri"/>
                <a:ea typeface="Calibri"/>
                <a:cs typeface="Calibri"/>
                <a:sym typeface="Calibri"/>
              </a:rPr>
              <a:t>: el número mínimo de muestras requeridas para dividir un nodo interno</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min_samples_leaf</a:t>
            </a:r>
            <a:r>
              <a:rPr lang="en-US" sz="2000">
                <a:latin typeface="Calibri"/>
                <a:ea typeface="Calibri"/>
                <a:cs typeface="Calibri"/>
                <a:sym typeface="Calibri"/>
              </a:rPr>
              <a:t>: número mínimo de elementos que deben tener las hojas para permitir un nuevo split (división) del nodo</a:t>
            </a:r>
            <a:endParaRPr sz="2000">
              <a:latin typeface="Calibri"/>
              <a:ea typeface="Calibri"/>
              <a:cs typeface="Calibri"/>
              <a:sym typeface="Calibri"/>
            </a:endParaRPr>
          </a:p>
        </p:txBody>
      </p:sp>
      <p:sp>
        <p:nvSpPr>
          <p:cNvPr id="278" name="Google Shape;278;p25"/>
          <p:cNvSpPr txBox="1"/>
          <p:nvPr/>
        </p:nvSpPr>
        <p:spPr>
          <a:xfrm>
            <a:off x="487700" y="1828900"/>
            <a:ext cx="10866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Crear un modelo que prediga el valor de una variable objetivo mediante el aprendizaje de reglas de decisión simples inferidas a partir de las características de los datos</a:t>
            </a:r>
            <a:endParaRPr sz="2000">
              <a:solidFill>
                <a:schemeClr val="dk1"/>
              </a:solidFill>
              <a:latin typeface="Calibri"/>
              <a:ea typeface="Calibri"/>
              <a:cs typeface="Calibri"/>
              <a:sym typeface="Calibri"/>
            </a:endParaRPr>
          </a:p>
        </p:txBody>
      </p:sp>
      <p:sp>
        <p:nvSpPr>
          <p:cNvPr id="279" name="Google Shape;279;p25"/>
          <p:cNvSpPr txBox="1"/>
          <p:nvPr/>
        </p:nvSpPr>
        <p:spPr>
          <a:xfrm>
            <a:off x="477775" y="2677400"/>
            <a:ext cx="10277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42719B"/>
                </a:solidFill>
                <a:latin typeface="Calibri"/>
                <a:ea typeface="Calibri"/>
                <a:cs typeface="Calibri"/>
                <a:sym typeface="Calibri"/>
              </a:rPr>
              <a:t>Ventajas del Modelo</a:t>
            </a:r>
            <a:endParaRPr b="1" sz="2000">
              <a:solidFill>
                <a:srgbClr val="42719B"/>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Fácil de entender e interpretar, al visualizarlos.</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Requiere poca preparación de datos, pero no admite valores faltantes.</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Capaz de manejar problemas de múltiples salidas.</a:t>
            </a:r>
            <a:endParaRPr sz="20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6"/>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6" name="Google Shape;286;p26"/>
          <p:cNvSpPr txBox="1"/>
          <p:nvPr/>
        </p:nvSpPr>
        <p:spPr>
          <a:xfrm>
            <a:off x="477775" y="877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 2: RANDOM FOREST</a:t>
            </a:r>
            <a:endParaRPr b="1" i="0" sz="3600" u="none" cap="none" strike="noStrike">
              <a:solidFill>
                <a:srgbClr val="0D5486"/>
              </a:solidFill>
              <a:latin typeface="Calibri"/>
              <a:ea typeface="Calibri"/>
              <a:cs typeface="Calibri"/>
              <a:sym typeface="Calibri"/>
            </a:endParaRPr>
          </a:p>
        </p:txBody>
      </p:sp>
      <p:sp>
        <p:nvSpPr>
          <p:cNvPr id="287" name="Google Shape;287;p26"/>
          <p:cNvSpPr txBox="1"/>
          <p:nvPr/>
        </p:nvSpPr>
        <p:spPr>
          <a:xfrm>
            <a:off x="532650" y="17527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288" name="Google Shape;288;p26"/>
          <p:cNvSpPr txBox="1"/>
          <p:nvPr/>
        </p:nvSpPr>
        <p:spPr>
          <a:xfrm>
            <a:off x="151650" y="5009175"/>
            <a:ext cx="11126700" cy="384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t/>
            </a:r>
            <a:endParaRPr sz="1900">
              <a:solidFill>
                <a:srgbClr val="3F3F3F"/>
              </a:solidFill>
              <a:latin typeface="Calibri"/>
              <a:ea typeface="Calibri"/>
              <a:cs typeface="Calibri"/>
              <a:sym typeface="Calibri"/>
            </a:endParaRPr>
          </a:p>
        </p:txBody>
      </p:sp>
      <p:sp>
        <p:nvSpPr>
          <p:cNvPr id="289" name="Google Shape;289;p26"/>
          <p:cNvSpPr txBox="1"/>
          <p:nvPr/>
        </p:nvSpPr>
        <p:spPr>
          <a:xfrm>
            <a:off x="380250" y="15241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290" name="Google Shape;290;p26"/>
          <p:cNvSpPr txBox="1"/>
          <p:nvPr/>
        </p:nvSpPr>
        <p:spPr>
          <a:xfrm>
            <a:off x="487700" y="1524100"/>
            <a:ext cx="9838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Lo que se busca en el Random Forest, la idea general, es usar bootstrap pero con menos predictores que el total en cada árbol.</a:t>
            </a:r>
            <a:endParaRPr sz="2000">
              <a:solidFill>
                <a:schemeClr val="dk1"/>
              </a:solidFill>
              <a:latin typeface="Calibri"/>
              <a:ea typeface="Calibri"/>
              <a:cs typeface="Calibri"/>
              <a:sym typeface="Calibri"/>
            </a:endParaRPr>
          </a:p>
        </p:txBody>
      </p:sp>
      <p:sp>
        <p:nvSpPr>
          <p:cNvPr id="291" name="Google Shape;291;p26"/>
          <p:cNvSpPr txBox="1"/>
          <p:nvPr/>
        </p:nvSpPr>
        <p:spPr>
          <a:xfrm>
            <a:off x="477775" y="2525000"/>
            <a:ext cx="10277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42719B"/>
                </a:solidFill>
                <a:latin typeface="Calibri"/>
                <a:ea typeface="Calibri"/>
                <a:cs typeface="Calibri"/>
                <a:sym typeface="Calibri"/>
              </a:rPr>
              <a:t>Ventajas del Modelo</a:t>
            </a:r>
            <a:endParaRPr b="1" sz="2000">
              <a:solidFill>
                <a:srgbClr val="42719B"/>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solidFill>
                  <a:srgbClr val="000000"/>
                </a:solidFill>
                <a:latin typeface="Calibri"/>
                <a:ea typeface="Calibri"/>
                <a:cs typeface="Calibri"/>
                <a:sym typeface="Calibri"/>
              </a:rPr>
              <a:t>Funciona bien, aún sin ajuste de parámetros</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solidFill>
                  <a:srgbClr val="000000"/>
                </a:solidFill>
                <a:latin typeface="Calibri"/>
                <a:ea typeface="Calibri"/>
                <a:cs typeface="Calibri"/>
                <a:sym typeface="Calibri"/>
              </a:rPr>
              <a:t>Al utilizar múltiples árboles se reduce considerablemente el riesgo de overfitting</a:t>
            </a:r>
            <a:endParaRPr sz="2000">
              <a:solidFill>
                <a:srgbClr val="000000"/>
              </a:solidFill>
              <a:latin typeface="Calibri"/>
              <a:ea typeface="Calibri"/>
              <a:cs typeface="Calibri"/>
              <a:sym typeface="Calibri"/>
            </a:endParaRPr>
          </a:p>
        </p:txBody>
      </p:sp>
      <p:sp>
        <p:nvSpPr>
          <p:cNvPr id="292" name="Google Shape;292;p26"/>
          <p:cNvSpPr txBox="1"/>
          <p:nvPr/>
        </p:nvSpPr>
        <p:spPr>
          <a:xfrm>
            <a:off x="477775" y="3820400"/>
            <a:ext cx="111267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666666"/>
                </a:solidFill>
                <a:latin typeface="Calibri"/>
                <a:ea typeface="Calibri"/>
                <a:cs typeface="Calibri"/>
                <a:sym typeface="Calibri"/>
              </a:rPr>
              <a:t>Parámetros</a:t>
            </a:r>
            <a:endParaRPr b="1" sz="2000">
              <a:solidFill>
                <a:srgbClr val="666666"/>
              </a:solidFill>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max_features</a:t>
            </a:r>
            <a:r>
              <a:rPr lang="en-US" sz="2000">
                <a:latin typeface="Calibri"/>
                <a:ea typeface="Calibri"/>
                <a:cs typeface="Calibri"/>
                <a:sym typeface="Calibri"/>
              </a:rPr>
              <a:t>: número de características que hay que tener en cuenta al buscar la mejor división</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max_depth</a:t>
            </a:r>
            <a:r>
              <a:rPr lang="en-US" sz="2000">
                <a:latin typeface="Calibri"/>
                <a:ea typeface="Calibri"/>
                <a:cs typeface="Calibri"/>
                <a:sym typeface="Calibri"/>
              </a:rPr>
              <a:t>: profundidad máxima del árbol</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min_samples_split</a:t>
            </a:r>
            <a:r>
              <a:rPr lang="en-US" sz="2000">
                <a:latin typeface="Calibri"/>
                <a:ea typeface="Calibri"/>
                <a:cs typeface="Calibri"/>
                <a:sym typeface="Calibri"/>
              </a:rPr>
              <a:t>: el número mínimo de muestras requeridas para dividir un nodo interno</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min_samples_leaf</a:t>
            </a:r>
            <a:r>
              <a:rPr lang="en-US" sz="2000">
                <a:latin typeface="Calibri"/>
                <a:ea typeface="Calibri"/>
                <a:cs typeface="Calibri"/>
                <a:sym typeface="Calibri"/>
              </a:rPr>
              <a:t>: número mínimo de elementos que deben tener las hojas para permitir un nuevo split (división) del nodo</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n_estimators</a:t>
            </a:r>
            <a:r>
              <a:rPr lang="en-US" sz="2000">
                <a:latin typeface="Calibri"/>
                <a:ea typeface="Calibri"/>
                <a:cs typeface="Calibri"/>
                <a:sym typeface="Calibri"/>
              </a:rPr>
              <a:t>: número de árboles en el bosque</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class_weight</a:t>
            </a:r>
            <a:r>
              <a:rPr lang="en-US" sz="2000">
                <a:latin typeface="Calibri"/>
                <a:ea typeface="Calibri"/>
                <a:cs typeface="Calibri"/>
                <a:sym typeface="Calibri"/>
              </a:rPr>
              <a:t>: pesos asociados con las clases </a:t>
            </a:r>
            <a:r>
              <a:rPr lang="en-US" sz="1900">
                <a:highlight>
                  <a:schemeClr val="lt2"/>
                </a:highlight>
                <a:latin typeface="Calibri"/>
                <a:ea typeface="Calibri"/>
                <a:cs typeface="Calibri"/>
                <a:sym typeface="Calibri"/>
              </a:rPr>
              <a:t>(se busca generar un balance artificial de clases)</a:t>
            </a:r>
            <a:endParaRPr sz="1900">
              <a:highlight>
                <a:schemeClr val="lt2"/>
              </a:highlight>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criterion</a:t>
            </a:r>
            <a:r>
              <a:rPr lang="en-US" sz="2000">
                <a:latin typeface="Calibri"/>
                <a:ea typeface="Calibri"/>
                <a:cs typeface="Calibri"/>
                <a:sym typeface="Calibri"/>
              </a:rPr>
              <a:t>: la función para medir la calidad de la división.</a:t>
            </a:r>
            <a:endParaRPr sz="20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7"/>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9" name="Google Shape;299;p27"/>
          <p:cNvSpPr txBox="1"/>
          <p:nvPr/>
        </p:nvSpPr>
        <p:spPr>
          <a:xfrm>
            <a:off x="477775" y="10300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 3: ADABOOST</a:t>
            </a:r>
            <a:endParaRPr b="1" i="0" sz="3600" u="none" cap="none" strike="noStrike">
              <a:solidFill>
                <a:srgbClr val="0D5486"/>
              </a:solidFill>
              <a:latin typeface="Calibri"/>
              <a:ea typeface="Calibri"/>
              <a:cs typeface="Calibri"/>
              <a:sym typeface="Calibri"/>
            </a:endParaRPr>
          </a:p>
        </p:txBody>
      </p:sp>
      <p:sp>
        <p:nvSpPr>
          <p:cNvPr id="300" name="Google Shape;300;p27"/>
          <p:cNvSpPr txBox="1"/>
          <p:nvPr/>
        </p:nvSpPr>
        <p:spPr>
          <a:xfrm>
            <a:off x="532650" y="21337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01" name="Google Shape;301;p27"/>
          <p:cNvSpPr txBox="1"/>
          <p:nvPr/>
        </p:nvSpPr>
        <p:spPr>
          <a:xfrm>
            <a:off x="151650" y="5390175"/>
            <a:ext cx="11126700" cy="384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t/>
            </a:r>
            <a:endParaRPr sz="1900">
              <a:solidFill>
                <a:srgbClr val="3F3F3F"/>
              </a:solidFill>
              <a:latin typeface="Calibri"/>
              <a:ea typeface="Calibri"/>
              <a:cs typeface="Calibri"/>
              <a:sym typeface="Calibri"/>
            </a:endParaRPr>
          </a:p>
        </p:txBody>
      </p:sp>
      <p:sp>
        <p:nvSpPr>
          <p:cNvPr id="302" name="Google Shape;302;p27"/>
          <p:cNvSpPr txBox="1"/>
          <p:nvPr/>
        </p:nvSpPr>
        <p:spPr>
          <a:xfrm>
            <a:off x="487700" y="1600300"/>
            <a:ext cx="11253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Crear varios predictores sencillos en secuencia, de tal manera que el segundo ajuste bien lo que el primero no ajustó, que el tercero ajuste un poco mejor lo que el segundo no pudo ajustar y así sucesivamente</a:t>
            </a:r>
            <a:endParaRPr sz="2000">
              <a:solidFill>
                <a:schemeClr val="dk1"/>
              </a:solidFill>
              <a:latin typeface="Calibri"/>
              <a:ea typeface="Calibri"/>
              <a:cs typeface="Calibri"/>
              <a:sym typeface="Calibri"/>
            </a:endParaRPr>
          </a:p>
        </p:txBody>
      </p:sp>
      <p:sp>
        <p:nvSpPr>
          <p:cNvPr id="303" name="Google Shape;303;p27"/>
          <p:cNvSpPr txBox="1"/>
          <p:nvPr/>
        </p:nvSpPr>
        <p:spPr>
          <a:xfrm>
            <a:off x="477775" y="2372600"/>
            <a:ext cx="10277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42719B"/>
                </a:solidFill>
                <a:latin typeface="Calibri"/>
                <a:ea typeface="Calibri"/>
                <a:cs typeface="Calibri"/>
                <a:sym typeface="Calibri"/>
              </a:rPr>
              <a:t>Ventajas del Modelo</a:t>
            </a:r>
            <a:endParaRPr b="1" sz="2000">
              <a:solidFill>
                <a:srgbClr val="42719B"/>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No se necesita normalizar</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El clasificador no requiere conocimiento previo</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Es versátil y rápido</a:t>
            </a:r>
            <a:endParaRPr sz="2000">
              <a:solidFill>
                <a:srgbClr val="000000"/>
              </a:solidFill>
              <a:latin typeface="Calibri"/>
              <a:ea typeface="Calibri"/>
              <a:cs typeface="Calibri"/>
              <a:sym typeface="Calibri"/>
            </a:endParaRPr>
          </a:p>
        </p:txBody>
      </p:sp>
      <p:sp>
        <p:nvSpPr>
          <p:cNvPr id="304" name="Google Shape;304;p27"/>
          <p:cNvSpPr txBox="1"/>
          <p:nvPr/>
        </p:nvSpPr>
        <p:spPr>
          <a:xfrm>
            <a:off x="477775" y="3820400"/>
            <a:ext cx="11126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666666"/>
                </a:solidFill>
                <a:latin typeface="Calibri"/>
                <a:ea typeface="Calibri"/>
                <a:cs typeface="Calibri"/>
                <a:sym typeface="Calibri"/>
              </a:rPr>
              <a:t>Parámetros</a:t>
            </a:r>
            <a:endParaRPr b="1" sz="2000">
              <a:solidFill>
                <a:srgbClr val="666666"/>
              </a:solidFill>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base_estimator: </a:t>
            </a:r>
            <a:r>
              <a:rPr lang="en-US" sz="2000">
                <a:latin typeface="Calibri"/>
                <a:ea typeface="Calibri"/>
                <a:cs typeface="Calibri"/>
                <a:sym typeface="Calibri"/>
              </a:rPr>
              <a:t>árbol de decisión optimizado.</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n_estimators: </a:t>
            </a:r>
            <a:r>
              <a:rPr lang="en-US" sz="2000">
                <a:latin typeface="Calibri"/>
                <a:ea typeface="Calibri"/>
                <a:cs typeface="Calibri"/>
                <a:sym typeface="Calibri"/>
              </a:rPr>
              <a:t>número máximo de estimadores en los que se termina el boosting.</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learning_rate: </a:t>
            </a:r>
            <a:r>
              <a:rPr lang="en-US" sz="2000">
                <a:latin typeface="Calibri"/>
                <a:ea typeface="Calibri"/>
                <a:cs typeface="Calibri"/>
                <a:sym typeface="Calibri"/>
              </a:rPr>
              <a:t>peso aplicado a cada clasificador en cada iteración del boosting.</a:t>
            </a:r>
            <a:endParaRPr sz="20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8"/>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1" name="Google Shape;311;p28"/>
          <p:cNvSpPr txBox="1"/>
          <p:nvPr/>
        </p:nvSpPr>
        <p:spPr>
          <a:xfrm>
            <a:off x="477775" y="877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 4: EXTRA TREES</a:t>
            </a:r>
            <a:endParaRPr b="1" i="0" sz="3600" u="none" cap="none" strike="noStrike">
              <a:solidFill>
                <a:srgbClr val="0D5486"/>
              </a:solidFill>
              <a:latin typeface="Calibri"/>
              <a:ea typeface="Calibri"/>
              <a:cs typeface="Calibri"/>
              <a:sym typeface="Calibri"/>
            </a:endParaRPr>
          </a:p>
        </p:txBody>
      </p:sp>
      <p:sp>
        <p:nvSpPr>
          <p:cNvPr id="312" name="Google Shape;312;p28"/>
          <p:cNvSpPr txBox="1"/>
          <p:nvPr/>
        </p:nvSpPr>
        <p:spPr>
          <a:xfrm>
            <a:off x="532650" y="17527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13" name="Google Shape;313;p28"/>
          <p:cNvSpPr txBox="1"/>
          <p:nvPr/>
        </p:nvSpPr>
        <p:spPr>
          <a:xfrm>
            <a:off x="151650" y="5009175"/>
            <a:ext cx="11126700" cy="384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t/>
            </a:r>
            <a:endParaRPr sz="1900">
              <a:solidFill>
                <a:srgbClr val="3F3F3F"/>
              </a:solidFill>
              <a:latin typeface="Calibri"/>
              <a:ea typeface="Calibri"/>
              <a:cs typeface="Calibri"/>
              <a:sym typeface="Calibri"/>
            </a:endParaRPr>
          </a:p>
        </p:txBody>
      </p:sp>
      <p:sp>
        <p:nvSpPr>
          <p:cNvPr id="314" name="Google Shape;314;p28"/>
          <p:cNvSpPr txBox="1"/>
          <p:nvPr/>
        </p:nvSpPr>
        <p:spPr>
          <a:xfrm>
            <a:off x="380250" y="15241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15" name="Google Shape;315;p28"/>
          <p:cNvSpPr txBox="1"/>
          <p:nvPr/>
        </p:nvSpPr>
        <p:spPr>
          <a:xfrm>
            <a:off x="487700" y="1524100"/>
            <a:ext cx="9838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Crea muchos árboles de decisión, pero el muestreo de cada árbol es aleatorio, sin reemplazo. Esto crea un conjunto de datos para cada árbol con muestras únicas.</a:t>
            </a:r>
            <a:endParaRPr sz="2000">
              <a:solidFill>
                <a:schemeClr val="dk1"/>
              </a:solidFill>
              <a:latin typeface="Calibri"/>
              <a:ea typeface="Calibri"/>
              <a:cs typeface="Calibri"/>
              <a:sym typeface="Calibri"/>
            </a:endParaRPr>
          </a:p>
        </p:txBody>
      </p:sp>
      <p:sp>
        <p:nvSpPr>
          <p:cNvPr id="316" name="Google Shape;316;p28"/>
          <p:cNvSpPr txBox="1"/>
          <p:nvPr/>
        </p:nvSpPr>
        <p:spPr>
          <a:xfrm>
            <a:off x="477775" y="2372600"/>
            <a:ext cx="10277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42719B"/>
                </a:solidFill>
                <a:latin typeface="Calibri"/>
                <a:ea typeface="Calibri"/>
                <a:cs typeface="Calibri"/>
                <a:sym typeface="Calibri"/>
              </a:rPr>
              <a:t>Ventajas del Modelo</a:t>
            </a:r>
            <a:endParaRPr b="1" sz="2000">
              <a:solidFill>
                <a:srgbClr val="42719B"/>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Más veloz que el Random Forest. Se debe a que, en lugar de buscar la división óptima en cada nodo, lo hace aleatoriamente.</a:t>
            </a:r>
            <a:endParaRPr sz="2000">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Usa toda la muestra</a:t>
            </a:r>
            <a:endParaRPr sz="2000">
              <a:latin typeface="Calibri"/>
              <a:ea typeface="Calibri"/>
              <a:cs typeface="Calibri"/>
              <a:sym typeface="Calibri"/>
            </a:endParaRPr>
          </a:p>
        </p:txBody>
      </p:sp>
      <p:sp>
        <p:nvSpPr>
          <p:cNvPr id="317" name="Google Shape;317;p28"/>
          <p:cNvSpPr txBox="1"/>
          <p:nvPr/>
        </p:nvSpPr>
        <p:spPr>
          <a:xfrm>
            <a:off x="477775" y="3820400"/>
            <a:ext cx="111267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666666"/>
                </a:solidFill>
                <a:latin typeface="Calibri"/>
                <a:ea typeface="Calibri"/>
                <a:cs typeface="Calibri"/>
                <a:sym typeface="Calibri"/>
              </a:rPr>
              <a:t>Parámetros</a:t>
            </a:r>
            <a:endParaRPr b="1" sz="2000">
              <a:solidFill>
                <a:srgbClr val="666666"/>
              </a:solidFill>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max_features</a:t>
            </a:r>
            <a:r>
              <a:rPr lang="en-US" sz="2000">
                <a:latin typeface="Calibri"/>
                <a:ea typeface="Calibri"/>
                <a:cs typeface="Calibri"/>
                <a:sym typeface="Calibri"/>
              </a:rPr>
              <a:t>: número de características que hay que tener en cuenta al buscar la mejor división</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max_depth</a:t>
            </a:r>
            <a:r>
              <a:rPr lang="en-US" sz="2000">
                <a:latin typeface="Calibri"/>
                <a:ea typeface="Calibri"/>
                <a:cs typeface="Calibri"/>
                <a:sym typeface="Calibri"/>
              </a:rPr>
              <a:t>: profundidad máxima del árbol</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min_samples_split</a:t>
            </a:r>
            <a:r>
              <a:rPr lang="en-US" sz="2000">
                <a:latin typeface="Calibri"/>
                <a:ea typeface="Calibri"/>
                <a:cs typeface="Calibri"/>
                <a:sym typeface="Calibri"/>
              </a:rPr>
              <a:t>: el número mínimo de muestras requeridas para dividir un nodo interno</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min_samples_leaf</a:t>
            </a:r>
            <a:r>
              <a:rPr lang="en-US" sz="2000">
                <a:latin typeface="Calibri"/>
                <a:ea typeface="Calibri"/>
                <a:cs typeface="Calibri"/>
                <a:sym typeface="Calibri"/>
              </a:rPr>
              <a:t>: número mínimo de elementos que deben tener las hojas para permitir un nuevo split (división) del nodo</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n_estimators</a:t>
            </a:r>
            <a:r>
              <a:rPr lang="en-US" sz="2000">
                <a:latin typeface="Calibri"/>
                <a:ea typeface="Calibri"/>
                <a:cs typeface="Calibri"/>
                <a:sym typeface="Calibri"/>
              </a:rPr>
              <a:t>: número de árboles en el bosque</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class_weight</a:t>
            </a:r>
            <a:r>
              <a:rPr lang="en-US" sz="2000">
                <a:latin typeface="Calibri"/>
                <a:ea typeface="Calibri"/>
                <a:cs typeface="Calibri"/>
                <a:sym typeface="Calibri"/>
              </a:rPr>
              <a:t>: pesos asociados con las clases </a:t>
            </a:r>
            <a:r>
              <a:rPr lang="en-US" sz="1900">
                <a:latin typeface="Calibri"/>
                <a:ea typeface="Calibri"/>
                <a:cs typeface="Calibri"/>
                <a:sym typeface="Calibri"/>
              </a:rPr>
              <a:t>(se busca generar un balance artificial de clases)</a:t>
            </a:r>
            <a:endParaRPr sz="19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criterion</a:t>
            </a:r>
            <a:r>
              <a:rPr lang="en-US" sz="2000">
                <a:latin typeface="Calibri"/>
                <a:ea typeface="Calibri"/>
                <a:cs typeface="Calibri"/>
                <a:sym typeface="Calibri"/>
              </a:rPr>
              <a:t>: la función para medir la calidad de la división.</a:t>
            </a:r>
            <a:endParaRPr sz="20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9"/>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4" name="Google Shape;324;p29"/>
          <p:cNvSpPr txBox="1"/>
          <p:nvPr/>
        </p:nvSpPr>
        <p:spPr>
          <a:xfrm>
            <a:off x="477775" y="877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 5: GRADIENT BOOSTING</a:t>
            </a:r>
            <a:endParaRPr b="1" i="0" sz="3600" u="none" cap="none" strike="noStrike">
              <a:solidFill>
                <a:srgbClr val="0D5486"/>
              </a:solidFill>
              <a:latin typeface="Calibri"/>
              <a:ea typeface="Calibri"/>
              <a:cs typeface="Calibri"/>
              <a:sym typeface="Calibri"/>
            </a:endParaRPr>
          </a:p>
        </p:txBody>
      </p:sp>
      <p:sp>
        <p:nvSpPr>
          <p:cNvPr id="325" name="Google Shape;325;p29"/>
          <p:cNvSpPr txBox="1"/>
          <p:nvPr/>
        </p:nvSpPr>
        <p:spPr>
          <a:xfrm>
            <a:off x="532650" y="17527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26" name="Google Shape;326;p29"/>
          <p:cNvSpPr txBox="1"/>
          <p:nvPr/>
        </p:nvSpPr>
        <p:spPr>
          <a:xfrm>
            <a:off x="151650" y="5009175"/>
            <a:ext cx="11126700" cy="384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t/>
            </a:r>
            <a:endParaRPr sz="1900">
              <a:solidFill>
                <a:srgbClr val="3F3F3F"/>
              </a:solidFill>
              <a:latin typeface="Calibri"/>
              <a:ea typeface="Calibri"/>
              <a:cs typeface="Calibri"/>
              <a:sym typeface="Calibri"/>
            </a:endParaRPr>
          </a:p>
        </p:txBody>
      </p:sp>
      <p:sp>
        <p:nvSpPr>
          <p:cNvPr id="327" name="Google Shape;327;p29"/>
          <p:cNvSpPr txBox="1"/>
          <p:nvPr/>
        </p:nvSpPr>
        <p:spPr>
          <a:xfrm>
            <a:off x="380250" y="15241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28" name="Google Shape;328;p29"/>
          <p:cNvSpPr txBox="1"/>
          <p:nvPr/>
        </p:nvSpPr>
        <p:spPr>
          <a:xfrm>
            <a:off x="487700" y="1524100"/>
            <a:ext cx="11454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Conjunto de árboles de decisión individuales, entrenados de forma secuencial. Cada nuevo árbol emplea información del árbol anterior para aprender de sus errores, mejorando iteración a iteración.</a:t>
            </a:r>
            <a:endParaRPr sz="2000">
              <a:solidFill>
                <a:schemeClr val="dk1"/>
              </a:solidFill>
              <a:latin typeface="Calibri"/>
              <a:ea typeface="Calibri"/>
              <a:cs typeface="Calibri"/>
              <a:sym typeface="Calibri"/>
            </a:endParaRPr>
          </a:p>
        </p:txBody>
      </p:sp>
      <p:sp>
        <p:nvSpPr>
          <p:cNvPr id="329" name="Google Shape;329;p29"/>
          <p:cNvSpPr txBox="1"/>
          <p:nvPr/>
        </p:nvSpPr>
        <p:spPr>
          <a:xfrm>
            <a:off x="477775" y="2372600"/>
            <a:ext cx="10277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42719B"/>
                </a:solidFill>
                <a:latin typeface="Calibri"/>
                <a:ea typeface="Calibri"/>
                <a:cs typeface="Calibri"/>
                <a:sym typeface="Calibri"/>
              </a:rPr>
              <a:t>Ventajas del Modelo</a:t>
            </a:r>
            <a:endParaRPr b="1" sz="2000">
              <a:solidFill>
                <a:srgbClr val="42719B"/>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Pueden aplicarse a problemas de regresión y clasificación.</a:t>
            </a:r>
            <a:endParaRPr sz="2000">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No es necesario que se cumpla ningún tipo de distribución específica.</a:t>
            </a:r>
            <a:endParaRPr sz="2000">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N</a:t>
            </a:r>
            <a:r>
              <a:rPr lang="en-US" sz="2000">
                <a:latin typeface="Calibri"/>
                <a:ea typeface="Calibri"/>
                <a:cs typeface="Calibri"/>
                <a:sym typeface="Calibri"/>
              </a:rPr>
              <a:t>o requieren estandarización</a:t>
            </a:r>
            <a:endParaRPr sz="2000">
              <a:latin typeface="Calibri"/>
              <a:ea typeface="Calibri"/>
              <a:cs typeface="Calibri"/>
              <a:sym typeface="Calibri"/>
            </a:endParaRPr>
          </a:p>
        </p:txBody>
      </p:sp>
      <p:sp>
        <p:nvSpPr>
          <p:cNvPr id="330" name="Google Shape;330;p29"/>
          <p:cNvSpPr txBox="1"/>
          <p:nvPr/>
        </p:nvSpPr>
        <p:spPr>
          <a:xfrm>
            <a:off x="477775" y="3820400"/>
            <a:ext cx="11126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666666"/>
                </a:solidFill>
                <a:latin typeface="Calibri"/>
                <a:ea typeface="Calibri"/>
                <a:cs typeface="Calibri"/>
                <a:sym typeface="Calibri"/>
              </a:rPr>
              <a:t>Parámetros</a:t>
            </a:r>
            <a:endParaRPr b="1" sz="2000">
              <a:solidFill>
                <a:srgbClr val="666666"/>
              </a:solidFill>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max_features</a:t>
            </a:r>
            <a:r>
              <a:rPr lang="en-US" sz="2000">
                <a:latin typeface="Calibri"/>
                <a:ea typeface="Calibri"/>
                <a:cs typeface="Calibri"/>
                <a:sym typeface="Calibri"/>
              </a:rPr>
              <a:t>: número de características que hay que tener en cuenta al buscar la mejor división</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n_estimators</a:t>
            </a:r>
            <a:r>
              <a:rPr lang="en-US" sz="2000">
                <a:latin typeface="Calibri"/>
                <a:ea typeface="Calibri"/>
                <a:cs typeface="Calibri"/>
                <a:sym typeface="Calibri"/>
              </a:rPr>
              <a:t>: </a:t>
            </a:r>
            <a:r>
              <a:rPr lang="en-US" sz="2000">
                <a:solidFill>
                  <a:schemeClr val="dk1"/>
                </a:solidFill>
                <a:latin typeface="Calibri"/>
                <a:ea typeface="Calibri"/>
                <a:cs typeface="Calibri"/>
                <a:sym typeface="Calibri"/>
              </a:rPr>
              <a:t>número máximo de estimadores en los que se termina el boosting.</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solidFill>
                  <a:schemeClr val="dk1"/>
                </a:solidFill>
                <a:latin typeface="Calibri"/>
                <a:ea typeface="Calibri"/>
                <a:cs typeface="Calibri"/>
                <a:sym typeface="Calibri"/>
              </a:rPr>
              <a:t>learning_rate: </a:t>
            </a:r>
            <a:r>
              <a:rPr lang="en-US" sz="2000">
                <a:solidFill>
                  <a:schemeClr val="dk1"/>
                </a:solidFill>
                <a:latin typeface="Calibri"/>
                <a:ea typeface="Calibri"/>
                <a:cs typeface="Calibri"/>
                <a:sym typeface="Calibri"/>
              </a:rPr>
              <a:t>peso aplicado a cada clasificador en cada iteración del boosting.</a:t>
            </a:r>
            <a:endParaRPr sz="20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0"/>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7" name="Google Shape;337;p30"/>
          <p:cNvSpPr txBox="1"/>
          <p:nvPr/>
        </p:nvSpPr>
        <p:spPr>
          <a:xfrm>
            <a:off x="477775" y="953800"/>
            <a:ext cx="9361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MODELOS: FEATURE IMPORTANCE</a:t>
            </a:r>
            <a:endParaRPr b="1" i="0" sz="3600" u="none" cap="none" strike="noStrike">
              <a:solidFill>
                <a:srgbClr val="0D5486"/>
              </a:solidFill>
              <a:latin typeface="Calibri"/>
              <a:ea typeface="Calibri"/>
              <a:cs typeface="Calibri"/>
              <a:sym typeface="Calibri"/>
            </a:endParaRPr>
          </a:p>
        </p:txBody>
      </p:sp>
      <p:sp>
        <p:nvSpPr>
          <p:cNvPr id="338" name="Google Shape;338;p30"/>
          <p:cNvSpPr txBox="1"/>
          <p:nvPr/>
        </p:nvSpPr>
        <p:spPr>
          <a:xfrm>
            <a:off x="1277125" y="1828900"/>
            <a:ext cx="21426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39" name="Google Shape;339;p30"/>
          <p:cNvSpPr txBox="1"/>
          <p:nvPr/>
        </p:nvSpPr>
        <p:spPr>
          <a:xfrm>
            <a:off x="1277125" y="1790500"/>
            <a:ext cx="27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Arbol de Decision</a:t>
            </a:r>
            <a:endParaRPr b="1" sz="2000">
              <a:solidFill>
                <a:schemeClr val="dk2"/>
              </a:solidFill>
              <a:latin typeface="Calibri"/>
              <a:ea typeface="Calibri"/>
              <a:cs typeface="Calibri"/>
              <a:sym typeface="Calibri"/>
            </a:endParaRPr>
          </a:p>
        </p:txBody>
      </p:sp>
      <p:sp>
        <p:nvSpPr>
          <p:cNvPr id="340" name="Google Shape;340;p30"/>
          <p:cNvSpPr txBox="1"/>
          <p:nvPr/>
        </p:nvSpPr>
        <p:spPr>
          <a:xfrm>
            <a:off x="5468125" y="1790500"/>
            <a:ext cx="27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Random Forest</a:t>
            </a:r>
            <a:endParaRPr b="1" sz="2000">
              <a:solidFill>
                <a:schemeClr val="dk2"/>
              </a:solidFill>
              <a:latin typeface="Calibri"/>
              <a:ea typeface="Calibri"/>
              <a:cs typeface="Calibri"/>
              <a:sym typeface="Calibri"/>
            </a:endParaRPr>
          </a:p>
        </p:txBody>
      </p:sp>
      <p:sp>
        <p:nvSpPr>
          <p:cNvPr id="341" name="Google Shape;341;p30"/>
          <p:cNvSpPr txBox="1"/>
          <p:nvPr/>
        </p:nvSpPr>
        <p:spPr>
          <a:xfrm>
            <a:off x="9506725" y="1790500"/>
            <a:ext cx="27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AdaBoost</a:t>
            </a:r>
            <a:endParaRPr b="1" sz="2000">
              <a:solidFill>
                <a:schemeClr val="dk2"/>
              </a:solidFill>
              <a:latin typeface="Calibri"/>
              <a:ea typeface="Calibri"/>
              <a:cs typeface="Calibri"/>
              <a:sym typeface="Calibri"/>
            </a:endParaRPr>
          </a:p>
        </p:txBody>
      </p:sp>
      <p:sp>
        <p:nvSpPr>
          <p:cNvPr id="342" name="Google Shape;342;p30"/>
          <p:cNvSpPr txBox="1"/>
          <p:nvPr/>
        </p:nvSpPr>
        <p:spPr>
          <a:xfrm>
            <a:off x="2560325" y="5346300"/>
            <a:ext cx="21426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43" name="Google Shape;343;p30"/>
          <p:cNvSpPr txBox="1"/>
          <p:nvPr/>
        </p:nvSpPr>
        <p:spPr>
          <a:xfrm>
            <a:off x="7830325" y="4572100"/>
            <a:ext cx="21426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44" name="Google Shape;344;p30"/>
          <p:cNvSpPr txBox="1"/>
          <p:nvPr/>
        </p:nvSpPr>
        <p:spPr>
          <a:xfrm>
            <a:off x="2953525" y="4305100"/>
            <a:ext cx="27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Extra Trees</a:t>
            </a:r>
            <a:endParaRPr b="1" sz="2000">
              <a:solidFill>
                <a:schemeClr val="dk2"/>
              </a:solidFill>
              <a:latin typeface="Calibri"/>
              <a:ea typeface="Calibri"/>
              <a:cs typeface="Calibri"/>
              <a:sym typeface="Calibri"/>
            </a:endParaRPr>
          </a:p>
        </p:txBody>
      </p:sp>
      <p:pic>
        <p:nvPicPr>
          <p:cNvPr id="345" name="Google Shape;345;p30"/>
          <p:cNvPicPr preferRelativeResize="0"/>
          <p:nvPr/>
        </p:nvPicPr>
        <p:blipFill>
          <a:blip r:embed="rId3">
            <a:alphaModFix/>
          </a:blip>
          <a:stretch>
            <a:fillRect/>
          </a:stretch>
        </p:blipFill>
        <p:spPr>
          <a:xfrm>
            <a:off x="8287525" y="2205125"/>
            <a:ext cx="3938565" cy="1989100"/>
          </a:xfrm>
          <a:prstGeom prst="rect">
            <a:avLst/>
          </a:prstGeom>
          <a:noFill/>
          <a:ln>
            <a:noFill/>
          </a:ln>
        </p:spPr>
      </p:pic>
      <p:pic>
        <p:nvPicPr>
          <p:cNvPr id="346" name="Google Shape;346;p30"/>
          <p:cNvPicPr preferRelativeResize="0"/>
          <p:nvPr/>
        </p:nvPicPr>
        <p:blipFill>
          <a:blip r:embed="rId4">
            <a:alphaModFix/>
          </a:blip>
          <a:stretch>
            <a:fillRect/>
          </a:stretch>
        </p:blipFill>
        <p:spPr>
          <a:xfrm>
            <a:off x="0" y="2203025"/>
            <a:ext cx="4144600" cy="1959137"/>
          </a:xfrm>
          <a:prstGeom prst="rect">
            <a:avLst/>
          </a:prstGeom>
          <a:noFill/>
          <a:ln>
            <a:noFill/>
          </a:ln>
        </p:spPr>
      </p:pic>
      <p:pic>
        <p:nvPicPr>
          <p:cNvPr id="347" name="Google Shape;347;p30"/>
          <p:cNvPicPr preferRelativeResize="0"/>
          <p:nvPr/>
        </p:nvPicPr>
        <p:blipFill>
          <a:blip r:embed="rId5">
            <a:alphaModFix/>
          </a:blip>
          <a:stretch>
            <a:fillRect/>
          </a:stretch>
        </p:blipFill>
        <p:spPr>
          <a:xfrm>
            <a:off x="4094375" y="2181500"/>
            <a:ext cx="4144600" cy="2004413"/>
          </a:xfrm>
          <a:prstGeom prst="rect">
            <a:avLst/>
          </a:prstGeom>
          <a:noFill/>
          <a:ln>
            <a:noFill/>
          </a:ln>
        </p:spPr>
      </p:pic>
      <p:pic>
        <p:nvPicPr>
          <p:cNvPr id="348" name="Google Shape;348;p30"/>
          <p:cNvPicPr preferRelativeResize="0"/>
          <p:nvPr/>
        </p:nvPicPr>
        <p:blipFill>
          <a:blip r:embed="rId6">
            <a:alphaModFix/>
          </a:blip>
          <a:stretch>
            <a:fillRect/>
          </a:stretch>
        </p:blipFill>
        <p:spPr>
          <a:xfrm>
            <a:off x="1558450" y="4748875"/>
            <a:ext cx="4372975" cy="2114864"/>
          </a:xfrm>
          <a:prstGeom prst="rect">
            <a:avLst/>
          </a:prstGeom>
          <a:noFill/>
          <a:ln>
            <a:noFill/>
          </a:ln>
        </p:spPr>
      </p:pic>
      <p:sp>
        <p:nvSpPr>
          <p:cNvPr id="349" name="Google Shape;349;p30"/>
          <p:cNvSpPr txBox="1"/>
          <p:nvPr/>
        </p:nvSpPr>
        <p:spPr>
          <a:xfrm>
            <a:off x="7677925" y="4305100"/>
            <a:ext cx="27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Gradient Boosting</a:t>
            </a:r>
            <a:endParaRPr b="1" sz="2000">
              <a:solidFill>
                <a:schemeClr val="dk2"/>
              </a:solidFill>
              <a:latin typeface="Calibri"/>
              <a:ea typeface="Calibri"/>
              <a:cs typeface="Calibri"/>
              <a:sym typeface="Calibri"/>
            </a:endParaRPr>
          </a:p>
        </p:txBody>
      </p:sp>
      <p:pic>
        <p:nvPicPr>
          <p:cNvPr id="350" name="Google Shape;350;p30"/>
          <p:cNvPicPr preferRelativeResize="0"/>
          <p:nvPr/>
        </p:nvPicPr>
        <p:blipFill>
          <a:blip r:embed="rId7">
            <a:alphaModFix/>
          </a:blip>
          <a:stretch>
            <a:fillRect/>
          </a:stretch>
        </p:blipFill>
        <p:spPr>
          <a:xfrm>
            <a:off x="6198300" y="4767125"/>
            <a:ext cx="4415145" cy="2114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1"/>
          <p:cNvSpPr txBox="1"/>
          <p:nvPr/>
        </p:nvSpPr>
        <p:spPr>
          <a:xfrm>
            <a:off x="477775" y="1258600"/>
            <a:ext cx="92880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MODELOS: HIPERPARÁMETROS</a:t>
            </a:r>
            <a:endParaRPr b="1" i="0" sz="3600" u="none" cap="none" strike="noStrike">
              <a:solidFill>
                <a:srgbClr val="0D5486"/>
              </a:solidFill>
              <a:latin typeface="Calibri"/>
              <a:ea typeface="Calibri"/>
              <a:cs typeface="Calibri"/>
              <a:sym typeface="Calibri"/>
            </a:endParaRPr>
          </a:p>
        </p:txBody>
      </p:sp>
      <p:sp>
        <p:nvSpPr>
          <p:cNvPr id="357" name="Google Shape;357;p31"/>
          <p:cNvSpPr txBox="1"/>
          <p:nvPr/>
        </p:nvSpPr>
        <p:spPr>
          <a:xfrm>
            <a:off x="1277125" y="2133700"/>
            <a:ext cx="21426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58" name="Google Shape;358;p31"/>
          <p:cNvSpPr txBox="1"/>
          <p:nvPr/>
        </p:nvSpPr>
        <p:spPr>
          <a:xfrm>
            <a:off x="1277125" y="2095300"/>
            <a:ext cx="27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Arbol de Decision</a:t>
            </a:r>
            <a:endParaRPr b="1" sz="2000">
              <a:solidFill>
                <a:schemeClr val="dk2"/>
              </a:solidFill>
              <a:latin typeface="Calibri"/>
              <a:ea typeface="Calibri"/>
              <a:cs typeface="Calibri"/>
              <a:sym typeface="Calibri"/>
            </a:endParaRPr>
          </a:p>
        </p:txBody>
      </p:sp>
      <p:sp>
        <p:nvSpPr>
          <p:cNvPr id="359" name="Google Shape;359;p31"/>
          <p:cNvSpPr txBox="1"/>
          <p:nvPr/>
        </p:nvSpPr>
        <p:spPr>
          <a:xfrm>
            <a:off x="5391925" y="2095300"/>
            <a:ext cx="27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Random Forest</a:t>
            </a:r>
            <a:endParaRPr b="1" sz="2000">
              <a:solidFill>
                <a:schemeClr val="dk2"/>
              </a:solidFill>
              <a:latin typeface="Calibri"/>
              <a:ea typeface="Calibri"/>
              <a:cs typeface="Calibri"/>
              <a:sym typeface="Calibri"/>
            </a:endParaRPr>
          </a:p>
        </p:txBody>
      </p:sp>
      <p:sp>
        <p:nvSpPr>
          <p:cNvPr id="360" name="Google Shape;360;p31"/>
          <p:cNvSpPr txBox="1"/>
          <p:nvPr/>
        </p:nvSpPr>
        <p:spPr>
          <a:xfrm>
            <a:off x="9582925" y="2095300"/>
            <a:ext cx="27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AdaBoost</a:t>
            </a:r>
            <a:endParaRPr b="1" sz="2000">
              <a:solidFill>
                <a:schemeClr val="dk2"/>
              </a:solidFill>
              <a:latin typeface="Calibri"/>
              <a:ea typeface="Calibri"/>
              <a:cs typeface="Calibri"/>
              <a:sym typeface="Calibri"/>
            </a:endParaRPr>
          </a:p>
        </p:txBody>
      </p:sp>
      <p:sp>
        <p:nvSpPr>
          <p:cNvPr id="361" name="Google Shape;361;p31"/>
          <p:cNvSpPr txBox="1"/>
          <p:nvPr/>
        </p:nvSpPr>
        <p:spPr>
          <a:xfrm>
            <a:off x="2953525" y="4572100"/>
            <a:ext cx="21426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62" name="Google Shape;362;p31"/>
          <p:cNvSpPr txBox="1"/>
          <p:nvPr/>
        </p:nvSpPr>
        <p:spPr>
          <a:xfrm>
            <a:off x="2953525" y="4381300"/>
            <a:ext cx="1432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Extra Trees</a:t>
            </a:r>
            <a:endParaRPr b="1" sz="2000">
              <a:solidFill>
                <a:schemeClr val="dk2"/>
              </a:solidFill>
              <a:latin typeface="Calibri"/>
              <a:ea typeface="Calibri"/>
              <a:cs typeface="Calibri"/>
              <a:sym typeface="Calibri"/>
            </a:endParaRPr>
          </a:p>
        </p:txBody>
      </p:sp>
      <p:pic>
        <p:nvPicPr>
          <p:cNvPr id="363" name="Google Shape;363;p31"/>
          <p:cNvPicPr preferRelativeResize="0"/>
          <p:nvPr/>
        </p:nvPicPr>
        <p:blipFill>
          <a:blip r:embed="rId3">
            <a:alphaModFix/>
          </a:blip>
          <a:stretch>
            <a:fillRect/>
          </a:stretch>
        </p:blipFill>
        <p:spPr>
          <a:xfrm>
            <a:off x="587500" y="2515850"/>
            <a:ext cx="3432825" cy="1758688"/>
          </a:xfrm>
          <a:prstGeom prst="rect">
            <a:avLst/>
          </a:prstGeom>
          <a:noFill/>
          <a:ln>
            <a:noFill/>
          </a:ln>
        </p:spPr>
      </p:pic>
      <p:pic>
        <p:nvPicPr>
          <p:cNvPr id="364" name="Google Shape;364;p31"/>
          <p:cNvPicPr preferRelativeResize="0"/>
          <p:nvPr/>
        </p:nvPicPr>
        <p:blipFill>
          <a:blip r:embed="rId4">
            <a:alphaModFix/>
          </a:blip>
          <a:stretch>
            <a:fillRect/>
          </a:stretch>
        </p:blipFill>
        <p:spPr>
          <a:xfrm>
            <a:off x="8975050" y="2587900"/>
            <a:ext cx="2743200" cy="516577"/>
          </a:xfrm>
          <a:prstGeom prst="rect">
            <a:avLst/>
          </a:prstGeom>
          <a:noFill/>
          <a:ln>
            <a:noFill/>
          </a:ln>
        </p:spPr>
      </p:pic>
      <p:pic>
        <p:nvPicPr>
          <p:cNvPr id="365" name="Google Shape;365;p31"/>
          <p:cNvPicPr preferRelativeResize="0"/>
          <p:nvPr/>
        </p:nvPicPr>
        <p:blipFill>
          <a:blip r:embed="rId5">
            <a:alphaModFix/>
          </a:blip>
          <a:stretch>
            <a:fillRect/>
          </a:stretch>
        </p:blipFill>
        <p:spPr>
          <a:xfrm>
            <a:off x="8987750" y="3104475"/>
            <a:ext cx="2717793" cy="492600"/>
          </a:xfrm>
          <a:prstGeom prst="rect">
            <a:avLst/>
          </a:prstGeom>
          <a:noFill/>
          <a:ln>
            <a:noFill/>
          </a:ln>
        </p:spPr>
      </p:pic>
      <p:pic>
        <p:nvPicPr>
          <p:cNvPr id="366" name="Google Shape;366;p31"/>
          <p:cNvPicPr preferRelativeResize="0"/>
          <p:nvPr/>
        </p:nvPicPr>
        <p:blipFill>
          <a:blip r:embed="rId6">
            <a:alphaModFix/>
          </a:blip>
          <a:stretch>
            <a:fillRect/>
          </a:stretch>
        </p:blipFill>
        <p:spPr>
          <a:xfrm>
            <a:off x="9051250" y="3590700"/>
            <a:ext cx="2708105" cy="516575"/>
          </a:xfrm>
          <a:prstGeom prst="rect">
            <a:avLst/>
          </a:prstGeom>
          <a:noFill/>
          <a:ln>
            <a:noFill/>
          </a:ln>
        </p:spPr>
      </p:pic>
      <p:pic>
        <p:nvPicPr>
          <p:cNvPr id="367" name="Google Shape;367;p31"/>
          <p:cNvPicPr preferRelativeResize="0"/>
          <p:nvPr/>
        </p:nvPicPr>
        <p:blipFill>
          <a:blip r:embed="rId7">
            <a:alphaModFix/>
          </a:blip>
          <a:stretch>
            <a:fillRect/>
          </a:stretch>
        </p:blipFill>
        <p:spPr>
          <a:xfrm>
            <a:off x="2336904" y="4873898"/>
            <a:ext cx="3375843" cy="1912550"/>
          </a:xfrm>
          <a:prstGeom prst="rect">
            <a:avLst/>
          </a:prstGeom>
          <a:noFill/>
          <a:ln>
            <a:noFill/>
          </a:ln>
        </p:spPr>
      </p:pic>
      <p:sp>
        <p:nvSpPr>
          <p:cNvPr id="368" name="Google Shape;368;p31"/>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69" name="Google Shape;369;p31"/>
          <p:cNvPicPr preferRelativeResize="0"/>
          <p:nvPr/>
        </p:nvPicPr>
        <p:blipFill>
          <a:blip r:embed="rId8">
            <a:alphaModFix/>
          </a:blip>
          <a:stretch>
            <a:fillRect/>
          </a:stretch>
        </p:blipFill>
        <p:spPr>
          <a:xfrm>
            <a:off x="4618425" y="2510150"/>
            <a:ext cx="3375850" cy="1835769"/>
          </a:xfrm>
          <a:prstGeom prst="rect">
            <a:avLst/>
          </a:prstGeom>
          <a:noFill/>
          <a:ln>
            <a:noFill/>
          </a:ln>
        </p:spPr>
      </p:pic>
      <p:sp>
        <p:nvSpPr>
          <p:cNvPr id="370" name="Google Shape;370;p31"/>
          <p:cNvSpPr txBox="1"/>
          <p:nvPr/>
        </p:nvSpPr>
        <p:spPr>
          <a:xfrm>
            <a:off x="7220725" y="4572100"/>
            <a:ext cx="21426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71" name="Google Shape;371;p31"/>
          <p:cNvSpPr txBox="1"/>
          <p:nvPr/>
        </p:nvSpPr>
        <p:spPr>
          <a:xfrm>
            <a:off x="6832700" y="4381300"/>
            <a:ext cx="2142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Gradient Boosting</a:t>
            </a:r>
            <a:endParaRPr b="1" sz="2000">
              <a:solidFill>
                <a:schemeClr val="dk2"/>
              </a:solidFill>
              <a:latin typeface="Calibri"/>
              <a:ea typeface="Calibri"/>
              <a:cs typeface="Calibri"/>
              <a:sym typeface="Calibri"/>
            </a:endParaRPr>
          </a:p>
        </p:txBody>
      </p:sp>
      <p:pic>
        <p:nvPicPr>
          <p:cNvPr id="372" name="Google Shape;372;p31"/>
          <p:cNvPicPr preferRelativeResize="0"/>
          <p:nvPr/>
        </p:nvPicPr>
        <p:blipFill>
          <a:blip r:embed="rId9">
            <a:alphaModFix/>
          </a:blip>
          <a:stretch>
            <a:fillRect/>
          </a:stretch>
        </p:blipFill>
        <p:spPr>
          <a:xfrm>
            <a:off x="6421200" y="4909275"/>
            <a:ext cx="3432825" cy="148116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2"/>
          <p:cNvSpPr txBox="1"/>
          <p:nvPr/>
        </p:nvSpPr>
        <p:spPr>
          <a:xfrm>
            <a:off x="477775" y="1258600"/>
            <a:ext cx="80445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MODELOS: COMPARACIÓN DE MÉTRICAS</a:t>
            </a:r>
            <a:endParaRPr b="1" i="0" sz="3600" u="none" cap="none" strike="noStrike">
              <a:solidFill>
                <a:srgbClr val="0D5486"/>
              </a:solidFill>
              <a:latin typeface="Calibri"/>
              <a:ea typeface="Calibri"/>
              <a:cs typeface="Calibri"/>
              <a:sym typeface="Calibri"/>
            </a:endParaRPr>
          </a:p>
        </p:txBody>
      </p:sp>
      <p:sp>
        <p:nvSpPr>
          <p:cNvPr id="379" name="Google Shape;379;p32"/>
          <p:cNvSpPr txBox="1"/>
          <p:nvPr/>
        </p:nvSpPr>
        <p:spPr>
          <a:xfrm>
            <a:off x="10113000" y="2095300"/>
            <a:ext cx="1770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Decision Tree</a:t>
            </a:r>
            <a:endParaRPr b="1" sz="2000">
              <a:solidFill>
                <a:schemeClr val="dk2"/>
              </a:solidFill>
              <a:latin typeface="Calibri"/>
              <a:ea typeface="Calibri"/>
              <a:cs typeface="Calibri"/>
              <a:sym typeface="Calibri"/>
            </a:endParaRPr>
          </a:p>
        </p:txBody>
      </p:sp>
      <p:sp>
        <p:nvSpPr>
          <p:cNvPr id="380" name="Google Shape;380;p32"/>
          <p:cNvSpPr txBox="1"/>
          <p:nvPr/>
        </p:nvSpPr>
        <p:spPr>
          <a:xfrm>
            <a:off x="212952" y="2095300"/>
            <a:ext cx="1970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Random Forest</a:t>
            </a:r>
            <a:endParaRPr b="1" sz="2000">
              <a:solidFill>
                <a:schemeClr val="dk2"/>
              </a:solidFill>
              <a:latin typeface="Calibri"/>
              <a:ea typeface="Calibri"/>
              <a:cs typeface="Calibri"/>
              <a:sym typeface="Calibri"/>
            </a:endParaRPr>
          </a:p>
        </p:txBody>
      </p:sp>
      <p:sp>
        <p:nvSpPr>
          <p:cNvPr id="381" name="Google Shape;381;p32"/>
          <p:cNvSpPr txBox="1"/>
          <p:nvPr/>
        </p:nvSpPr>
        <p:spPr>
          <a:xfrm>
            <a:off x="2962876" y="2095300"/>
            <a:ext cx="126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AdaBoost</a:t>
            </a:r>
            <a:endParaRPr b="1" sz="2000">
              <a:solidFill>
                <a:schemeClr val="dk2"/>
              </a:solidFill>
              <a:latin typeface="Calibri"/>
              <a:ea typeface="Calibri"/>
              <a:cs typeface="Calibri"/>
              <a:sym typeface="Calibri"/>
            </a:endParaRPr>
          </a:p>
        </p:txBody>
      </p:sp>
      <p:sp>
        <p:nvSpPr>
          <p:cNvPr id="382" name="Google Shape;382;p32"/>
          <p:cNvSpPr txBox="1"/>
          <p:nvPr/>
        </p:nvSpPr>
        <p:spPr>
          <a:xfrm>
            <a:off x="7836775" y="2095300"/>
            <a:ext cx="1544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Extra Trees</a:t>
            </a:r>
            <a:endParaRPr b="1" sz="2000">
              <a:solidFill>
                <a:schemeClr val="dk2"/>
              </a:solidFill>
              <a:latin typeface="Calibri"/>
              <a:ea typeface="Calibri"/>
              <a:cs typeface="Calibri"/>
              <a:sym typeface="Calibri"/>
            </a:endParaRPr>
          </a:p>
        </p:txBody>
      </p:sp>
      <p:sp>
        <p:nvSpPr>
          <p:cNvPr id="383" name="Google Shape;383;p32"/>
          <p:cNvSpPr txBox="1"/>
          <p:nvPr/>
        </p:nvSpPr>
        <p:spPr>
          <a:xfrm>
            <a:off x="9881241" y="4748775"/>
            <a:ext cx="20808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latin typeface="Calibri"/>
                <a:ea typeface="Calibri"/>
                <a:cs typeface="Calibri"/>
                <a:sym typeface="Calibri"/>
              </a:rPr>
              <a:t>Accuracy: 80.02%</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Precision: 66.91%</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Recall: 53.05%</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f1-Score: 59.18%</a:t>
            </a:r>
            <a:endParaRPr sz="2000">
              <a:latin typeface="Calibri"/>
              <a:ea typeface="Calibri"/>
              <a:cs typeface="Calibri"/>
              <a:sym typeface="Calibri"/>
            </a:endParaRPr>
          </a:p>
        </p:txBody>
      </p:sp>
      <p:sp>
        <p:nvSpPr>
          <p:cNvPr id="384" name="Google Shape;384;p32"/>
          <p:cNvSpPr txBox="1"/>
          <p:nvPr/>
        </p:nvSpPr>
        <p:spPr>
          <a:xfrm>
            <a:off x="128375" y="4748775"/>
            <a:ext cx="20808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latin typeface="Calibri"/>
                <a:ea typeface="Calibri"/>
                <a:cs typeface="Calibri"/>
                <a:sym typeface="Calibri"/>
              </a:rPr>
              <a:t>Accuracy: 84.37%</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Precision: 75.56%</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Recall: 63.20%</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f1-Score: 68.83%</a:t>
            </a:r>
            <a:endParaRPr sz="2000">
              <a:latin typeface="Calibri"/>
              <a:ea typeface="Calibri"/>
              <a:cs typeface="Calibri"/>
              <a:sym typeface="Calibri"/>
            </a:endParaRPr>
          </a:p>
        </p:txBody>
      </p:sp>
      <p:sp>
        <p:nvSpPr>
          <p:cNvPr id="385" name="Google Shape;385;p32"/>
          <p:cNvSpPr txBox="1"/>
          <p:nvPr/>
        </p:nvSpPr>
        <p:spPr>
          <a:xfrm>
            <a:off x="2641868" y="4748775"/>
            <a:ext cx="20808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latin typeface="Calibri"/>
                <a:ea typeface="Calibri"/>
                <a:cs typeface="Calibri"/>
                <a:sym typeface="Calibri"/>
              </a:rPr>
              <a:t>Accuracy: 84.26%</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Precision: 75.72%</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Recall: 62.36%</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f1-Score: 68.39%</a:t>
            </a:r>
            <a:endParaRPr sz="2000">
              <a:latin typeface="Calibri"/>
              <a:ea typeface="Calibri"/>
              <a:cs typeface="Calibri"/>
              <a:sym typeface="Calibri"/>
            </a:endParaRPr>
          </a:p>
        </p:txBody>
      </p:sp>
      <p:sp>
        <p:nvSpPr>
          <p:cNvPr id="386" name="Google Shape;386;p32"/>
          <p:cNvSpPr txBox="1"/>
          <p:nvPr/>
        </p:nvSpPr>
        <p:spPr>
          <a:xfrm>
            <a:off x="7594571" y="4748775"/>
            <a:ext cx="20808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latin typeface="Calibri"/>
                <a:ea typeface="Calibri"/>
                <a:cs typeface="Calibri"/>
                <a:sym typeface="Calibri"/>
              </a:rPr>
              <a:t>Accuracy: 83.31%</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Precision: 76.83%</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Recall: 55.64%</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f1-Score: 64.54%</a:t>
            </a:r>
            <a:endParaRPr sz="2000">
              <a:latin typeface="Calibri"/>
              <a:ea typeface="Calibri"/>
              <a:cs typeface="Calibri"/>
              <a:sym typeface="Calibri"/>
            </a:endParaRPr>
          </a:p>
        </p:txBody>
      </p:sp>
      <p:sp>
        <p:nvSpPr>
          <p:cNvPr id="387" name="Google Shape;387;p32"/>
          <p:cNvSpPr txBox="1"/>
          <p:nvPr>
            <p:ph idx="12" type="sldNum"/>
          </p:nvPr>
        </p:nvSpPr>
        <p:spPr>
          <a:xfrm>
            <a:off x="11008450" y="6356350"/>
            <a:ext cx="345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88" name="Google Shape;388;p32"/>
          <p:cNvPicPr preferRelativeResize="0"/>
          <p:nvPr/>
        </p:nvPicPr>
        <p:blipFill>
          <a:blip r:embed="rId3">
            <a:alphaModFix/>
          </a:blip>
          <a:stretch>
            <a:fillRect/>
          </a:stretch>
        </p:blipFill>
        <p:spPr>
          <a:xfrm>
            <a:off x="9856700" y="2587900"/>
            <a:ext cx="2333950" cy="1856083"/>
          </a:xfrm>
          <a:prstGeom prst="rect">
            <a:avLst/>
          </a:prstGeom>
          <a:noFill/>
          <a:ln>
            <a:noFill/>
          </a:ln>
        </p:spPr>
      </p:pic>
      <p:pic>
        <p:nvPicPr>
          <p:cNvPr id="389" name="Google Shape;389;p32"/>
          <p:cNvPicPr preferRelativeResize="0"/>
          <p:nvPr/>
        </p:nvPicPr>
        <p:blipFill>
          <a:blip r:embed="rId4">
            <a:alphaModFix/>
          </a:blip>
          <a:stretch>
            <a:fillRect/>
          </a:stretch>
        </p:blipFill>
        <p:spPr>
          <a:xfrm>
            <a:off x="7700" y="2587900"/>
            <a:ext cx="2333950" cy="1856083"/>
          </a:xfrm>
          <a:prstGeom prst="rect">
            <a:avLst/>
          </a:prstGeom>
          <a:noFill/>
          <a:ln>
            <a:noFill/>
          </a:ln>
        </p:spPr>
      </p:pic>
      <p:pic>
        <p:nvPicPr>
          <p:cNvPr id="390" name="Google Shape;390;p32"/>
          <p:cNvPicPr preferRelativeResize="0"/>
          <p:nvPr/>
        </p:nvPicPr>
        <p:blipFill>
          <a:blip r:embed="rId5">
            <a:alphaModFix/>
          </a:blip>
          <a:stretch>
            <a:fillRect/>
          </a:stretch>
        </p:blipFill>
        <p:spPr>
          <a:xfrm>
            <a:off x="2503100" y="2587900"/>
            <a:ext cx="2333950" cy="1856083"/>
          </a:xfrm>
          <a:prstGeom prst="rect">
            <a:avLst/>
          </a:prstGeom>
          <a:noFill/>
          <a:ln>
            <a:noFill/>
          </a:ln>
        </p:spPr>
      </p:pic>
      <p:pic>
        <p:nvPicPr>
          <p:cNvPr id="391" name="Google Shape;391;p32"/>
          <p:cNvPicPr preferRelativeResize="0"/>
          <p:nvPr/>
        </p:nvPicPr>
        <p:blipFill>
          <a:blip r:embed="rId6">
            <a:alphaModFix/>
          </a:blip>
          <a:stretch>
            <a:fillRect/>
          </a:stretch>
        </p:blipFill>
        <p:spPr>
          <a:xfrm>
            <a:off x="7436900" y="2587900"/>
            <a:ext cx="2333950" cy="1856083"/>
          </a:xfrm>
          <a:prstGeom prst="rect">
            <a:avLst/>
          </a:prstGeom>
          <a:noFill/>
          <a:ln>
            <a:noFill/>
          </a:ln>
        </p:spPr>
      </p:pic>
      <p:pic>
        <p:nvPicPr>
          <p:cNvPr id="392" name="Google Shape;392;p32"/>
          <p:cNvPicPr preferRelativeResize="0"/>
          <p:nvPr/>
        </p:nvPicPr>
        <p:blipFill>
          <a:blip r:embed="rId7">
            <a:alphaModFix/>
          </a:blip>
          <a:stretch>
            <a:fillRect/>
          </a:stretch>
        </p:blipFill>
        <p:spPr>
          <a:xfrm>
            <a:off x="5058500" y="2587900"/>
            <a:ext cx="2333950" cy="1856083"/>
          </a:xfrm>
          <a:prstGeom prst="rect">
            <a:avLst/>
          </a:prstGeom>
          <a:noFill/>
          <a:ln>
            <a:noFill/>
          </a:ln>
        </p:spPr>
      </p:pic>
      <p:sp>
        <p:nvSpPr>
          <p:cNvPr id="393" name="Google Shape;393;p32"/>
          <p:cNvSpPr txBox="1"/>
          <p:nvPr/>
        </p:nvSpPr>
        <p:spPr>
          <a:xfrm>
            <a:off x="5169775" y="2095300"/>
            <a:ext cx="2080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Gradient Boosting</a:t>
            </a:r>
            <a:endParaRPr b="1" sz="2000">
              <a:solidFill>
                <a:schemeClr val="dk2"/>
              </a:solidFill>
              <a:latin typeface="Calibri"/>
              <a:ea typeface="Calibri"/>
              <a:cs typeface="Calibri"/>
              <a:sym typeface="Calibri"/>
            </a:endParaRPr>
          </a:p>
        </p:txBody>
      </p:sp>
      <p:sp>
        <p:nvSpPr>
          <p:cNvPr id="394" name="Google Shape;394;p32"/>
          <p:cNvSpPr txBox="1"/>
          <p:nvPr/>
        </p:nvSpPr>
        <p:spPr>
          <a:xfrm>
            <a:off x="5308571" y="4748775"/>
            <a:ext cx="20808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latin typeface="Calibri"/>
                <a:ea typeface="Calibri"/>
                <a:cs typeface="Calibri"/>
                <a:sym typeface="Calibri"/>
              </a:rPr>
              <a:t>Accuracy: 83.85%</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Precision: 74.57%</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Recall: 62.05%</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f1-Score: 67.74%</a:t>
            </a:r>
            <a:endParaRPr sz="20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3"/>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1" name="Google Shape;401;p33"/>
          <p:cNvSpPr txBox="1"/>
          <p:nvPr/>
        </p:nvSpPr>
        <p:spPr>
          <a:xfrm>
            <a:off x="477775" y="1258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Font typeface="Arial"/>
              <a:buNone/>
            </a:pPr>
            <a:r>
              <a:rPr b="1" lang="en-US" sz="3600">
                <a:solidFill>
                  <a:schemeClr val="lt1"/>
                </a:solidFill>
                <a:highlight>
                  <a:srgbClr val="0D5486"/>
                </a:highlight>
                <a:latin typeface="Calibri"/>
                <a:ea typeface="Calibri"/>
                <a:cs typeface="Calibri"/>
                <a:sym typeface="Calibri"/>
              </a:rPr>
              <a:t>CONCLUSIONES</a:t>
            </a:r>
            <a:endParaRPr b="1" i="0" sz="4000" u="none" cap="none" strike="noStrike">
              <a:solidFill>
                <a:srgbClr val="0D5486"/>
              </a:solidFill>
              <a:latin typeface="Calibri"/>
              <a:ea typeface="Calibri"/>
              <a:cs typeface="Calibri"/>
              <a:sym typeface="Calibri"/>
            </a:endParaRPr>
          </a:p>
        </p:txBody>
      </p:sp>
      <p:sp>
        <p:nvSpPr>
          <p:cNvPr id="402" name="Google Shape;402;p33"/>
          <p:cNvSpPr txBox="1"/>
          <p:nvPr/>
        </p:nvSpPr>
        <p:spPr>
          <a:xfrm>
            <a:off x="532650" y="21337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403" name="Google Shape;403;p33"/>
          <p:cNvSpPr txBox="1"/>
          <p:nvPr/>
        </p:nvSpPr>
        <p:spPr>
          <a:xfrm>
            <a:off x="151650" y="5390175"/>
            <a:ext cx="11126700" cy="384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t/>
            </a:r>
            <a:endParaRPr sz="1900">
              <a:solidFill>
                <a:srgbClr val="3F3F3F"/>
              </a:solidFill>
              <a:latin typeface="Calibri"/>
              <a:ea typeface="Calibri"/>
              <a:cs typeface="Calibri"/>
              <a:sym typeface="Calibri"/>
            </a:endParaRPr>
          </a:p>
        </p:txBody>
      </p:sp>
      <p:sp>
        <p:nvSpPr>
          <p:cNvPr id="404" name="Google Shape;404;p33"/>
          <p:cNvSpPr txBox="1"/>
          <p:nvPr/>
        </p:nvSpPr>
        <p:spPr>
          <a:xfrm>
            <a:off x="532650" y="2133700"/>
            <a:ext cx="11126700" cy="1323600"/>
          </a:xfrm>
          <a:prstGeom prst="rect">
            <a:avLst/>
          </a:prstGeom>
          <a:noFill/>
          <a:ln>
            <a:noFill/>
          </a:ln>
        </p:spPr>
        <p:txBody>
          <a:bodyPr anchorCtr="0" anchor="t" bIns="45700" lIns="91425" spcFirstLastPara="1" rIns="91425" wrap="square" tIns="45700">
            <a:spAutoFit/>
          </a:bodyPr>
          <a:lstStyle/>
          <a:p>
            <a:pPr indent="-355600" lvl="0" marL="4572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El modelo ganador es Random Forest, el cual tiene el mayor nivel de acierto. </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Los modelos basados en </a:t>
            </a:r>
            <a:r>
              <a:rPr lang="en-US" sz="2000">
                <a:solidFill>
                  <a:srgbClr val="3F3F3F"/>
                </a:solidFill>
                <a:latin typeface="Calibri"/>
                <a:ea typeface="Calibri"/>
                <a:cs typeface="Calibri"/>
                <a:sym typeface="Calibri"/>
              </a:rPr>
              <a:t>árboles</a:t>
            </a:r>
            <a:r>
              <a:rPr lang="en-US" sz="2000">
                <a:solidFill>
                  <a:srgbClr val="3F3F3F"/>
                </a:solidFill>
                <a:latin typeface="Calibri"/>
                <a:ea typeface="Calibri"/>
                <a:cs typeface="Calibri"/>
                <a:sym typeface="Calibri"/>
              </a:rPr>
              <a:t> resultaron muy eficientes para esto.</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Los modelos más complejos y con mayor cantidad de parámetros presentan un resultado levemente mayor. Pero costo-beneficio, son menos eficientes considerando el tiempo de ejecución.</a:t>
            </a:r>
            <a:endParaRPr sz="2000">
              <a:solidFill>
                <a:srgbClr val="3F3F3F"/>
              </a:solidFill>
              <a:latin typeface="Calibri"/>
              <a:ea typeface="Calibri"/>
              <a:cs typeface="Calibri"/>
              <a:sym typeface="Calibri"/>
            </a:endParaRPr>
          </a:p>
        </p:txBody>
      </p:sp>
      <p:sp>
        <p:nvSpPr>
          <p:cNvPr id="405" name="Google Shape;405;p33"/>
          <p:cNvSpPr txBox="1"/>
          <p:nvPr/>
        </p:nvSpPr>
        <p:spPr>
          <a:xfrm>
            <a:off x="477775" y="37732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Font typeface="Arial"/>
              <a:buNone/>
            </a:pPr>
            <a:r>
              <a:rPr b="1" lang="en-US" sz="3600">
                <a:solidFill>
                  <a:schemeClr val="lt1"/>
                </a:solidFill>
                <a:highlight>
                  <a:srgbClr val="0D5486"/>
                </a:highlight>
                <a:latin typeface="Calibri"/>
                <a:ea typeface="Calibri"/>
                <a:cs typeface="Calibri"/>
                <a:sym typeface="Calibri"/>
              </a:rPr>
              <a:t>HIPÓTESIS</a:t>
            </a:r>
            <a:endParaRPr b="1" i="0" sz="4000" u="none" cap="none" strike="noStrike">
              <a:solidFill>
                <a:srgbClr val="0D5486"/>
              </a:solidFill>
              <a:latin typeface="Calibri"/>
              <a:ea typeface="Calibri"/>
              <a:cs typeface="Calibri"/>
              <a:sym typeface="Calibri"/>
            </a:endParaRPr>
          </a:p>
        </p:txBody>
      </p:sp>
      <p:sp>
        <p:nvSpPr>
          <p:cNvPr id="406" name="Google Shape;406;p33"/>
          <p:cNvSpPr txBox="1"/>
          <p:nvPr/>
        </p:nvSpPr>
        <p:spPr>
          <a:xfrm>
            <a:off x="532650" y="4648300"/>
            <a:ext cx="11126700" cy="1631700"/>
          </a:xfrm>
          <a:prstGeom prst="rect">
            <a:avLst/>
          </a:prstGeom>
          <a:noFill/>
          <a:ln>
            <a:noFill/>
          </a:ln>
        </p:spPr>
        <p:txBody>
          <a:bodyPr anchorCtr="0" anchor="t" bIns="45700" lIns="91425" spcFirstLastPara="1" rIns="91425" wrap="square" tIns="45700">
            <a:spAutoFit/>
          </a:bodyPr>
          <a:lstStyle/>
          <a:p>
            <a:pPr indent="-355600" lvl="0" marL="4572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Se puede predecir la </a:t>
            </a:r>
            <a:r>
              <a:rPr lang="en-US" sz="2000">
                <a:solidFill>
                  <a:srgbClr val="3F3F3F"/>
                </a:solidFill>
                <a:latin typeface="Calibri"/>
                <a:ea typeface="Calibri"/>
                <a:cs typeface="Calibri"/>
                <a:sym typeface="Calibri"/>
              </a:rPr>
              <a:t>cancelación</a:t>
            </a:r>
            <a:r>
              <a:rPr lang="en-US" sz="2000">
                <a:solidFill>
                  <a:srgbClr val="3F3F3F"/>
                </a:solidFill>
                <a:latin typeface="Calibri"/>
                <a:ea typeface="Calibri"/>
                <a:cs typeface="Calibri"/>
                <a:sym typeface="Calibri"/>
              </a:rPr>
              <a:t>, a través de:</a:t>
            </a:r>
            <a:endParaRPr sz="2000">
              <a:solidFill>
                <a:srgbClr val="3F3F3F"/>
              </a:solidFill>
              <a:latin typeface="Calibri"/>
              <a:ea typeface="Calibri"/>
              <a:cs typeface="Calibri"/>
              <a:sym typeface="Calibri"/>
            </a:endParaRPr>
          </a:p>
          <a:p>
            <a:pPr indent="-355600" lvl="0" marL="9144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L</a:t>
            </a:r>
            <a:r>
              <a:rPr lang="en-US" sz="2000">
                <a:solidFill>
                  <a:srgbClr val="3F3F3F"/>
                </a:solidFill>
                <a:latin typeface="Calibri"/>
                <a:ea typeface="Calibri"/>
                <a:cs typeface="Calibri"/>
                <a:sym typeface="Calibri"/>
              </a:rPr>
              <a:t>as variables </a:t>
            </a:r>
            <a:r>
              <a:rPr b="1" lang="en-US" sz="2000">
                <a:solidFill>
                  <a:srgbClr val="3F3F3F"/>
                </a:solidFill>
                <a:latin typeface="Calibri"/>
                <a:ea typeface="Calibri"/>
                <a:cs typeface="Calibri"/>
                <a:sym typeface="Calibri"/>
              </a:rPr>
              <a:t>lead_time</a:t>
            </a:r>
            <a:r>
              <a:rPr lang="en-US" sz="2000">
                <a:solidFill>
                  <a:srgbClr val="3F3F3F"/>
                </a:solidFill>
                <a:latin typeface="Calibri"/>
                <a:ea typeface="Calibri"/>
                <a:cs typeface="Calibri"/>
                <a:sym typeface="Calibri"/>
              </a:rPr>
              <a:t> y </a:t>
            </a:r>
            <a:r>
              <a:rPr b="1" lang="en-US" sz="2000">
                <a:solidFill>
                  <a:srgbClr val="3F3F3F"/>
                </a:solidFill>
                <a:latin typeface="Calibri"/>
                <a:ea typeface="Calibri"/>
                <a:cs typeface="Calibri"/>
                <a:sym typeface="Calibri"/>
              </a:rPr>
              <a:t>agent</a:t>
            </a:r>
            <a:r>
              <a:rPr lang="en-US" sz="2000">
                <a:solidFill>
                  <a:srgbClr val="3F3F3F"/>
                </a:solidFill>
                <a:latin typeface="Calibri"/>
                <a:ea typeface="Calibri"/>
                <a:cs typeface="Calibri"/>
                <a:sym typeface="Calibri"/>
              </a:rPr>
              <a:t>, que forman parte de las dos principales variables en todos los feature importance.</a:t>
            </a:r>
            <a:endParaRPr sz="2000">
              <a:solidFill>
                <a:srgbClr val="3F3F3F"/>
              </a:solidFill>
              <a:latin typeface="Calibri"/>
              <a:ea typeface="Calibri"/>
              <a:cs typeface="Calibri"/>
              <a:sym typeface="Calibri"/>
            </a:endParaRPr>
          </a:p>
          <a:p>
            <a:pPr indent="-355600" lvl="0" marL="914400" rtl="0" algn="l">
              <a:spcBef>
                <a:spcPts val="0"/>
              </a:spcBef>
              <a:spcAft>
                <a:spcPts val="0"/>
              </a:spcAft>
              <a:buClr>
                <a:srgbClr val="3F3F3F"/>
              </a:buClr>
              <a:buSzPts val="2000"/>
              <a:buFont typeface="Calibri"/>
              <a:buChar char="X"/>
            </a:pPr>
            <a:r>
              <a:rPr lang="en-US" sz="2000">
                <a:solidFill>
                  <a:srgbClr val="3F3F3F"/>
                </a:solidFill>
                <a:latin typeface="Calibri"/>
                <a:ea typeface="Calibri"/>
                <a:cs typeface="Calibri"/>
                <a:sym typeface="Calibri"/>
              </a:rPr>
              <a:t>Esto último no sucedió con las variables </a:t>
            </a:r>
            <a:r>
              <a:rPr b="1" lang="en-US" sz="2000">
                <a:solidFill>
                  <a:srgbClr val="3F3F3F"/>
                </a:solidFill>
                <a:latin typeface="Calibri"/>
                <a:ea typeface="Calibri"/>
                <a:cs typeface="Calibri"/>
                <a:sym typeface="Calibri"/>
              </a:rPr>
              <a:t>adr</a:t>
            </a:r>
            <a:r>
              <a:rPr lang="en-US" sz="2000">
                <a:solidFill>
                  <a:srgbClr val="3F3F3F"/>
                </a:solidFill>
                <a:latin typeface="Calibri"/>
                <a:ea typeface="Calibri"/>
                <a:cs typeface="Calibri"/>
                <a:sym typeface="Calibri"/>
              </a:rPr>
              <a:t> y </a:t>
            </a:r>
            <a:r>
              <a:rPr b="1" lang="en-US" sz="2000">
                <a:solidFill>
                  <a:srgbClr val="3F3F3F"/>
                </a:solidFill>
                <a:latin typeface="Calibri"/>
                <a:ea typeface="Calibri"/>
                <a:cs typeface="Calibri"/>
                <a:sym typeface="Calibri"/>
              </a:rPr>
              <a:t>booking_changes</a:t>
            </a:r>
            <a:r>
              <a:rPr lang="en-US" sz="2000">
                <a:solidFill>
                  <a:srgbClr val="3F3F3F"/>
                </a:solidFill>
                <a:latin typeface="Calibri"/>
                <a:ea typeface="Calibri"/>
                <a:cs typeface="Calibri"/>
                <a:sym typeface="Calibri"/>
              </a:rPr>
              <a:t>. No se destacaron con peso significativo entre las principales variables para la predicción.</a:t>
            </a:r>
            <a:endParaRPr sz="2000">
              <a:solidFill>
                <a:srgbClr val="3F3F3F"/>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4"/>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3" name="Google Shape;413;p34"/>
          <p:cNvSpPr txBox="1"/>
          <p:nvPr/>
        </p:nvSpPr>
        <p:spPr>
          <a:xfrm>
            <a:off x="477775" y="1258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Font typeface="Arial"/>
              <a:buNone/>
            </a:pPr>
            <a:r>
              <a:rPr b="1" lang="en-US" sz="3600">
                <a:solidFill>
                  <a:schemeClr val="lt1"/>
                </a:solidFill>
                <a:highlight>
                  <a:srgbClr val="0D5486"/>
                </a:highlight>
                <a:latin typeface="Calibri"/>
                <a:ea typeface="Calibri"/>
                <a:cs typeface="Calibri"/>
                <a:sym typeface="Calibri"/>
              </a:rPr>
              <a:t>RECOMENDACIONES</a:t>
            </a:r>
            <a:endParaRPr b="1" i="0" sz="4000" u="none" cap="none" strike="noStrike">
              <a:solidFill>
                <a:srgbClr val="0D5486"/>
              </a:solidFill>
              <a:latin typeface="Calibri"/>
              <a:ea typeface="Calibri"/>
              <a:cs typeface="Calibri"/>
              <a:sym typeface="Calibri"/>
            </a:endParaRPr>
          </a:p>
        </p:txBody>
      </p:sp>
      <p:sp>
        <p:nvSpPr>
          <p:cNvPr id="414" name="Google Shape;414;p34"/>
          <p:cNvSpPr txBox="1"/>
          <p:nvPr/>
        </p:nvSpPr>
        <p:spPr>
          <a:xfrm>
            <a:off x="532650" y="21337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415" name="Google Shape;415;p34"/>
          <p:cNvSpPr txBox="1"/>
          <p:nvPr/>
        </p:nvSpPr>
        <p:spPr>
          <a:xfrm>
            <a:off x="151650" y="5390175"/>
            <a:ext cx="11126700" cy="384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t/>
            </a:r>
            <a:endParaRPr sz="1900">
              <a:solidFill>
                <a:srgbClr val="3F3F3F"/>
              </a:solidFill>
              <a:latin typeface="Calibri"/>
              <a:ea typeface="Calibri"/>
              <a:cs typeface="Calibri"/>
              <a:sym typeface="Calibri"/>
            </a:endParaRPr>
          </a:p>
        </p:txBody>
      </p:sp>
      <p:sp>
        <p:nvSpPr>
          <p:cNvPr id="416" name="Google Shape;416;p34"/>
          <p:cNvSpPr txBox="1"/>
          <p:nvPr/>
        </p:nvSpPr>
        <p:spPr>
          <a:xfrm>
            <a:off x="532650" y="2133700"/>
            <a:ext cx="11126700" cy="4602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000">
                <a:solidFill>
                  <a:srgbClr val="3F3F3F"/>
                </a:solidFill>
                <a:latin typeface="Calibri"/>
                <a:ea typeface="Calibri"/>
                <a:cs typeface="Calibri"/>
                <a:sym typeface="Calibri"/>
              </a:rPr>
              <a:t>En cuanto a los </a:t>
            </a:r>
            <a:r>
              <a:rPr b="1" lang="en-US" sz="2000">
                <a:solidFill>
                  <a:srgbClr val="00558C"/>
                </a:solidFill>
                <a:latin typeface="Calibri"/>
                <a:ea typeface="Calibri"/>
                <a:cs typeface="Calibri"/>
                <a:sym typeface="Calibri"/>
              </a:rPr>
              <a:t>modelos</a:t>
            </a:r>
            <a:r>
              <a:rPr lang="en-US" sz="2000">
                <a:solidFill>
                  <a:srgbClr val="3F3F3F"/>
                </a:solidFill>
                <a:latin typeface="Calibri"/>
                <a:ea typeface="Calibri"/>
                <a:cs typeface="Calibri"/>
                <a:sym typeface="Calibri"/>
              </a:rPr>
              <a:t>:</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Seleccionar el modelo que tenga mayor precisión para la clase positiva</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El árbol de decisión sirve para visualizar los puntos de inflexión que tienen los nodos</a:t>
            </a:r>
            <a:endParaRPr sz="2000">
              <a:solidFill>
                <a:srgbClr val="3F3F3F"/>
              </a:solidFill>
              <a:latin typeface="Calibri"/>
              <a:ea typeface="Calibri"/>
              <a:cs typeface="Calibri"/>
              <a:sym typeface="Calibri"/>
            </a:endParaRPr>
          </a:p>
          <a:p>
            <a:pPr indent="0" lvl="0" marL="0" rtl="0" algn="l">
              <a:spcBef>
                <a:spcPts val="0"/>
              </a:spcBef>
              <a:spcAft>
                <a:spcPts val="0"/>
              </a:spcAft>
              <a:buNone/>
            </a:pPr>
            <a:r>
              <a:t/>
            </a:r>
            <a:endParaRPr sz="1300">
              <a:solidFill>
                <a:srgbClr val="3F3F3F"/>
              </a:solidFill>
              <a:latin typeface="Calibri"/>
              <a:ea typeface="Calibri"/>
              <a:cs typeface="Calibri"/>
              <a:sym typeface="Calibri"/>
            </a:endParaRPr>
          </a:p>
          <a:p>
            <a:pPr indent="0" lvl="0" marL="0" rtl="0" algn="l">
              <a:spcBef>
                <a:spcPts val="0"/>
              </a:spcBef>
              <a:spcAft>
                <a:spcPts val="0"/>
              </a:spcAft>
              <a:buNone/>
            </a:pPr>
            <a:r>
              <a:rPr lang="en-US" sz="2000">
                <a:solidFill>
                  <a:srgbClr val="3F3F3F"/>
                </a:solidFill>
                <a:latin typeface="Calibri"/>
                <a:ea typeface="Calibri"/>
                <a:cs typeface="Calibri"/>
                <a:sym typeface="Calibri"/>
              </a:rPr>
              <a:t>En cuanto al </a:t>
            </a:r>
            <a:r>
              <a:rPr b="1" lang="en-US" sz="2000">
                <a:solidFill>
                  <a:srgbClr val="00558C"/>
                </a:solidFill>
                <a:latin typeface="Calibri"/>
                <a:ea typeface="Calibri"/>
                <a:cs typeface="Calibri"/>
                <a:sym typeface="Calibri"/>
              </a:rPr>
              <a:t>negocio</a:t>
            </a:r>
            <a:r>
              <a:rPr lang="en-US" sz="2000">
                <a:solidFill>
                  <a:srgbClr val="3F3F3F"/>
                </a:solidFill>
                <a:latin typeface="Calibri"/>
                <a:ea typeface="Calibri"/>
                <a:cs typeface="Calibri"/>
                <a:sym typeface="Calibri"/>
              </a:rPr>
              <a:t>:</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Crear beneficios para quienes reservan y efectivamente hacen uso de la misma</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Crear descuentos para próximas reservas, creando alianzas con nuevas agencias</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Extender plazos de beneficios y descuentos en épocas que no son altas como lo es Agosto. Establecer incentivos para las estaciones del </a:t>
            </a:r>
            <a:r>
              <a:rPr lang="en-US" sz="2000">
                <a:solidFill>
                  <a:srgbClr val="3F3F3F"/>
                </a:solidFill>
                <a:latin typeface="Calibri"/>
                <a:ea typeface="Calibri"/>
                <a:cs typeface="Calibri"/>
                <a:sym typeface="Calibri"/>
              </a:rPr>
              <a:t>año</a:t>
            </a:r>
            <a:r>
              <a:rPr lang="en-US" sz="2000">
                <a:solidFill>
                  <a:srgbClr val="3F3F3F"/>
                </a:solidFill>
                <a:latin typeface="Calibri"/>
                <a:ea typeface="Calibri"/>
                <a:cs typeface="Calibri"/>
                <a:sym typeface="Calibri"/>
              </a:rPr>
              <a:t> que no son tan recurrentes, como lo es en invierno.</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Promociones y más publicidad para los países que no son europeos, y de esta manera poder incentivar el turismo y las reservas.</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Disminuir el tiempo que hay entre que ingresa la reserva a la base y que efectivamente el usuario ingresa al hotel.</a:t>
            </a:r>
            <a:endParaRPr sz="2000">
              <a:solidFill>
                <a:srgbClr val="3F3F3F"/>
              </a:solidFill>
              <a:latin typeface="Calibri"/>
              <a:ea typeface="Calibri"/>
              <a:cs typeface="Calibri"/>
              <a:sym typeface="Calibri"/>
            </a:endParaRPr>
          </a:p>
          <a:p>
            <a:pPr indent="0" lvl="0" marL="0" rtl="0" algn="l">
              <a:spcBef>
                <a:spcPts val="0"/>
              </a:spcBef>
              <a:spcAft>
                <a:spcPts val="0"/>
              </a:spcAft>
              <a:buNone/>
            </a:pPr>
            <a:r>
              <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lang="en-US" sz="2000">
                <a:solidFill>
                  <a:srgbClr val="3F3F3F"/>
                </a:solidFill>
                <a:latin typeface="Calibri"/>
                <a:ea typeface="Calibri"/>
                <a:cs typeface="Calibri"/>
                <a:sym typeface="Calibri"/>
              </a:rPr>
              <a:t>Esto al usuario le generará confianza y sobretodo, ganas de volver a reservar en su próximo viaje</a:t>
            </a:r>
            <a:endParaRPr sz="2000">
              <a:solidFill>
                <a:srgbClr val="3F3F3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8"/>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81" name="Google Shape;81;p8"/>
          <p:cNvSpPr txBox="1"/>
          <p:nvPr/>
        </p:nvSpPr>
        <p:spPr>
          <a:xfrm>
            <a:off x="687552" y="1207050"/>
            <a:ext cx="9526800" cy="1573200"/>
          </a:xfrm>
          <a:prstGeom prst="rect">
            <a:avLst/>
          </a:prstGeom>
          <a:noFill/>
          <a:ln>
            <a:noFill/>
          </a:ln>
        </p:spPr>
        <p:txBody>
          <a:bodyPr anchorCtr="0" anchor="t" bIns="45700" lIns="91425" spcFirstLastPara="1" rIns="91425" wrap="square" tIns="45700">
            <a:spAutoFit/>
          </a:bodyPr>
          <a:lstStyle/>
          <a:p>
            <a:pPr indent="0" lvl="0" marL="0" rtl="0" algn="l">
              <a:lnSpc>
                <a:spcPct val="122500"/>
              </a:lnSpc>
              <a:spcBef>
                <a:spcPts val="0"/>
              </a:spcBef>
              <a:spcAft>
                <a:spcPts val="0"/>
              </a:spcAft>
              <a:buClr>
                <a:schemeClr val="dk1"/>
              </a:buClr>
              <a:buFont typeface="Arial"/>
              <a:buNone/>
            </a:pPr>
            <a:r>
              <a:rPr b="1" lang="en-US" sz="3200">
                <a:solidFill>
                  <a:schemeClr val="lt1"/>
                </a:solidFill>
                <a:highlight>
                  <a:srgbClr val="0D5486"/>
                </a:highlight>
                <a:latin typeface="Calibri"/>
                <a:ea typeface="Calibri"/>
                <a:cs typeface="Calibri"/>
                <a:sym typeface="Calibri"/>
              </a:rPr>
              <a:t>OBJETIVO</a:t>
            </a:r>
            <a:endParaRPr sz="19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rPr lang="en-US" sz="1900">
                <a:solidFill>
                  <a:srgbClr val="3F3F3F"/>
                </a:solidFill>
                <a:latin typeface="Calibri"/>
                <a:ea typeface="Calibri"/>
                <a:cs typeface="Calibri"/>
                <a:sym typeface="Calibri"/>
              </a:rPr>
              <a:t>El objetivo que tiene este caso de estudio es conocer el comportamiento de los viajeros que cancelaron reservas, para poder lanzar nuevas campañas de marketing que busquen disminuir la cantidad de cancelaciones.</a:t>
            </a:r>
            <a:endParaRPr sz="1700">
              <a:latin typeface="Calibri"/>
              <a:ea typeface="Calibri"/>
              <a:cs typeface="Calibri"/>
              <a:sym typeface="Calibri"/>
            </a:endParaRPr>
          </a:p>
        </p:txBody>
      </p:sp>
      <p:sp>
        <p:nvSpPr>
          <p:cNvPr id="82" name="Google Shape;82;p8"/>
          <p:cNvSpPr txBox="1"/>
          <p:nvPr/>
        </p:nvSpPr>
        <p:spPr>
          <a:xfrm>
            <a:off x="785102" y="2887150"/>
            <a:ext cx="9526800" cy="1280700"/>
          </a:xfrm>
          <a:prstGeom prst="rect">
            <a:avLst/>
          </a:prstGeom>
          <a:noFill/>
          <a:ln>
            <a:noFill/>
          </a:ln>
        </p:spPr>
        <p:txBody>
          <a:bodyPr anchorCtr="0" anchor="t" bIns="45700" lIns="91425" spcFirstLastPara="1" rIns="91425" wrap="square" tIns="45700">
            <a:spAutoFit/>
          </a:bodyPr>
          <a:lstStyle/>
          <a:p>
            <a:pPr indent="0" lvl="0" marL="0" rtl="0" algn="r">
              <a:lnSpc>
                <a:spcPct val="122500"/>
              </a:lnSpc>
              <a:spcBef>
                <a:spcPts val="0"/>
              </a:spcBef>
              <a:spcAft>
                <a:spcPts val="0"/>
              </a:spcAft>
              <a:buNone/>
            </a:pPr>
            <a:r>
              <a:rPr b="1" lang="en-US" sz="3200">
                <a:solidFill>
                  <a:schemeClr val="lt1"/>
                </a:solidFill>
                <a:highlight>
                  <a:srgbClr val="0D5486"/>
                </a:highlight>
                <a:latin typeface="Calibri"/>
                <a:ea typeface="Calibri"/>
                <a:cs typeface="Calibri"/>
                <a:sym typeface="Calibri"/>
              </a:rPr>
              <a:t>DESAFÍO</a:t>
            </a:r>
            <a:endParaRPr sz="1900">
              <a:solidFill>
                <a:srgbClr val="3F3F3F"/>
              </a:solidFill>
              <a:latin typeface="Calibri"/>
              <a:ea typeface="Calibri"/>
              <a:cs typeface="Calibri"/>
              <a:sym typeface="Calibri"/>
            </a:endParaRPr>
          </a:p>
          <a:p>
            <a:pPr indent="0" lvl="0" marL="0" marR="0" rtl="0" algn="r">
              <a:lnSpc>
                <a:spcPct val="100000"/>
              </a:lnSpc>
              <a:spcBef>
                <a:spcPts val="0"/>
              </a:spcBef>
              <a:spcAft>
                <a:spcPts val="0"/>
              </a:spcAft>
              <a:buNone/>
            </a:pPr>
            <a:r>
              <a:rPr lang="en-US" sz="1900">
                <a:solidFill>
                  <a:srgbClr val="3F3F3F"/>
                </a:solidFill>
                <a:latin typeface="Calibri"/>
                <a:ea typeface="Calibri"/>
                <a:cs typeface="Calibri"/>
                <a:sym typeface="Calibri"/>
              </a:rPr>
              <a:t>L</a:t>
            </a:r>
            <a:r>
              <a:rPr lang="en-US" sz="1900">
                <a:solidFill>
                  <a:srgbClr val="3F3F3F"/>
                </a:solidFill>
                <a:latin typeface="Calibri"/>
                <a:ea typeface="Calibri"/>
                <a:cs typeface="Calibri"/>
                <a:sym typeface="Calibri"/>
              </a:rPr>
              <a:t>ograr establecer un patrón de comportamiento de los clientes que han cancelado reservas, mediante el uso de técnicas de Machine Learning</a:t>
            </a:r>
            <a:endParaRPr sz="1700">
              <a:latin typeface="Calibri"/>
              <a:ea typeface="Calibri"/>
              <a:cs typeface="Calibri"/>
              <a:sym typeface="Calibri"/>
            </a:endParaRPr>
          </a:p>
        </p:txBody>
      </p:sp>
      <p:sp>
        <p:nvSpPr>
          <p:cNvPr id="83" name="Google Shape;83;p8"/>
          <p:cNvSpPr txBox="1"/>
          <p:nvPr/>
        </p:nvSpPr>
        <p:spPr>
          <a:xfrm>
            <a:off x="532646" y="4598993"/>
            <a:ext cx="11126700" cy="1619100"/>
          </a:xfrm>
          <a:prstGeom prst="rect">
            <a:avLst/>
          </a:prstGeom>
          <a:noFill/>
          <a:ln>
            <a:noFill/>
          </a:ln>
        </p:spPr>
        <p:txBody>
          <a:bodyPr anchorCtr="0" anchor="t" bIns="45700" lIns="91425" spcFirstLastPara="1" rIns="91425" wrap="square" tIns="45700">
            <a:spAutoFit/>
          </a:bodyPr>
          <a:lstStyle/>
          <a:p>
            <a:pPr indent="0" lvl="0" marL="0" rtl="0" algn="l">
              <a:lnSpc>
                <a:spcPct val="122500"/>
              </a:lnSpc>
              <a:spcBef>
                <a:spcPts val="0"/>
              </a:spcBef>
              <a:spcAft>
                <a:spcPts val="0"/>
              </a:spcAft>
              <a:buClr>
                <a:schemeClr val="dk1"/>
              </a:buClr>
              <a:buSzPts val="3600"/>
              <a:buFont typeface="Arial"/>
              <a:buNone/>
            </a:pPr>
            <a:r>
              <a:rPr b="1" lang="en-US" sz="3200">
                <a:solidFill>
                  <a:schemeClr val="lt1"/>
                </a:solidFill>
                <a:highlight>
                  <a:srgbClr val="0D5486"/>
                </a:highlight>
                <a:latin typeface="Calibri"/>
                <a:ea typeface="Calibri"/>
                <a:cs typeface="Calibri"/>
                <a:sym typeface="Calibri"/>
              </a:rPr>
              <a:t>HIPÓTESIS</a:t>
            </a:r>
            <a:endParaRPr sz="20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1" lang="en-US" sz="2000">
                <a:solidFill>
                  <a:srgbClr val="00558C"/>
                </a:solidFill>
                <a:latin typeface="Calibri"/>
                <a:ea typeface="Calibri"/>
                <a:cs typeface="Calibri"/>
                <a:sym typeface="Calibri"/>
              </a:rPr>
              <a:t>¿Se puede</a:t>
            </a:r>
            <a:r>
              <a:rPr b="1" i="1" lang="en-US" sz="2000">
                <a:solidFill>
                  <a:srgbClr val="00558C"/>
                </a:solidFill>
                <a:latin typeface="Calibri"/>
                <a:ea typeface="Calibri"/>
                <a:cs typeface="Calibri"/>
                <a:sym typeface="Calibri"/>
              </a:rPr>
              <a:t> predecir la cancelación de las reservas de los viajeros?</a:t>
            </a:r>
            <a:endParaRPr b="1" i="1" sz="2000">
              <a:solidFill>
                <a:srgbClr val="00558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i="1" lang="en-US" sz="2000">
                <a:solidFill>
                  <a:srgbClr val="00558C"/>
                </a:solidFill>
                <a:latin typeface="Calibri"/>
                <a:ea typeface="Calibri"/>
                <a:cs typeface="Calibri"/>
                <a:sym typeface="Calibri"/>
              </a:rPr>
              <a:t>Influyen: lead_time, adr, booking_changes y agent</a:t>
            </a:r>
            <a:endParaRPr i="1" sz="2000">
              <a:solidFill>
                <a:srgbClr val="00558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sz="20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5"/>
          <p:cNvSpPr/>
          <p:nvPr/>
        </p:nvSpPr>
        <p:spPr>
          <a:xfrm>
            <a:off x="1491227" y="835150"/>
            <a:ext cx="3728400" cy="128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2" name="Google Shape;422;p35"/>
          <p:cNvSpPr txBox="1"/>
          <p:nvPr/>
        </p:nvSpPr>
        <p:spPr>
          <a:xfrm>
            <a:off x="1491225" y="1165745"/>
            <a:ext cx="3849000" cy="843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558C"/>
              </a:buClr>
              <a:buSzPts val="2400"/>
              <a:buFont typeface="Arial"/>
              <a:buNone/>
            </a:pPr>
            <a:r>
              <a:rPr b="1" lang="en-US" sz="3500">
                <a:solidFill>
                  <a:srgbClr val="00558C"/>
                </a:solidFill>
                <a:latin typeface="Calibri"/>
                <a:ea typeface="Calibri"/>
                <a:cs typeface="Calibri"/>
                <a:sym typeface="Calibri"/>
              </a:rPr>
              <a:t>MUCHAS GRACIAS</a:t>
            </a:r>
            <a:endParaRPr b="1" i="0" sz="3500" u="none" cap="none" strike="noStrike">
              <a:solidFill>
                <a:srgbClr val="0D5486"/>
              </a:solidFill>
              <a:latin typeface="Calibri"/>
              <a:ea typeface="Calibri"/>
              <a:cs typeface="Calibri"/>
              <a:sym typeface="Calibri"/>
            </a:endParaRPr>
          </a:p>
        </p:txBody>
      </p:sp>
      <p:sp>
        <p:nvSpPr>
          <p:cNvPr id="423" name="Google Shape;423;p35"/>
          <p:cNvSpPr/>
          <p:nvPr/>
        </p:nvSpPr>
        <p:spPr>
          <a:xfrm>
            <a:off x="1405325" y="6477674"/>
            <a:ext cx="397800" cy="28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lt1"/>
                </a:solidFill>
                <a:latin typeface="Calibri"/>
                <a:ea typeface="Calibri"/>
                <a:cs typeface="Calibri"/>
                <a:sym typeface="Calibri"/>
              </a:rPr>
              <a:t>_</a:t>
            </a:r>
            <a:endParaRPr b="0" i="0" sz="1400" u="none" cap="none" strike="noStrike">
              <a:solidFill>
                <a:srgbClr val="000000"/>
              </a:solidFill>
              <a:latin typeface="Arial"/>
              <a:ea typeface="Arial"/>
              <a:cs typeface="Arial"/>
              <a:sym typeface="Arial"/>
            </a:endParaRPr>
          </a:p>
        </p:txBody>
      </p:sp>
      <p:sp>
        <p:nvSpPr>
          <p:cNvPr id="424" name="Google Shape;424;p35"/>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9"/>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90" name="Google Shape;90;p9"/>
          <p:cNvSpPr txBox="1"/>
          <p:nvPr/>
        </p:nvSpPr>
        <p:spPr>
          <a:xfrm>
            <a:off x="2823301" y="2241609"/>
            <a:ext cx="5573700" cy="507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2F4F78"/>
                </a:solidFill>
                <a:latin typeface="Calibri"/>
                <a:ea typeface="Calibri"/>
                <a:cs typeface="Calibri"/>
                <a:sym typeface="Calibri"/>
              </a:rPr>
              <a:t>Variables</a:t>
            </a:r>
            <a:endParaRPr b="1" i="0" sz="2700" u="none" cap="none" strike="noStrike">
              <a:solidFill>
                <a:srgbClr val="2F4F78"/>
              </a:solidFill>
              <a:latin typeface="Calibri"/>
              <a:ea typeface="Calibri"/>
              <a:cs typeface="Calibri"/>
              <a:sym typeface="Calibri"/>
            </a:endParaRPr>
          </a:p>
        </p:txBody>
      </p:sp>
      <p:sp>
        <p:nvSpPr>
          <p:cNvPr id="91" name="Google Shape;91;p9"/>
          <p:cNvSpPr txBox="1"/>
          <p:nvPr/>
        </p:nvSpPr>
        <p:spPr>
          <a:xfrm>
            <a:off x="477780" y="2632537"/>
            <a:ext cx="5573700" cy="4540800"/>
          </a:xfrm>
          <a:prstGeom prst="rect">
            <a:avLst/>
          </a:prstGeom>
          <a:noFill/>
          <a:ln>
            <a:noFill/>
          </a:ln>
        </p:spPr>
        <p:txBody>
          <a:bodyPr anchorCtr="0" anchor="t" bIns="45700" lIns="91425" spcFirstLastPara="1" rIns="91425" wrap="square" tIns="45700">
            <a:spAutoFit/>
          </a:bodyPr>
          <a:lstStyle/>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hotel</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is_canceled (variable target)</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lead_time</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arrival_date_year</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arrival_date_month</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arrival_date_week_number</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arrival_date_day_of_month</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stay_in_weekend_nights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stays_in_week_nights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adults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children</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babies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meal</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country</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market_segment</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distribution_channel</a:t>
            </a:r>
            <a:endParaRPr sz="17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700">
              <a:solidFill>
                <a:schemeClr val="dk1"/>
              </a:solidFill>
              <a:latin typeface="Calibri"/>
              <a:ea typeface="Calibri"/>
              <a:cs typeface="Calibri"/>
              <a:sym typeface="Calibri"/>
            </a:endParaRPr>
          </a:p>
        </p:txBody>
      </p:sp>
      <p:sp>
        <p:nvSpPr>
          <p:cNvPr id="92" name="Google Shape;92;p9"/>
          <p:cNvSpPr txBox="1"/>
          <p:nvPr/>
        </p:nvSpPr>
        <p:spPr>
          <a:xfrm>
            <a:off x="6878580" y="2632537"/>
            <a:ext cx="5573700" cy="4278900"/>
          </a:xfrm>
          <a:prstGeom prst="rect">
            <a:avLst/>
          </a:prstGeom>
          <a:noFill/>
          <a:ln>
            <a:noFill/>
          </a:ln>
        </p:spPr>
        <p:txBody>
          <a:bodyPr anchorCtr="0" anchor="t" bIns="45700" lIns="91425" spcFirstLastPara="1" rIns="91425" wrap="square" tIns="45700">
            <a:spAutoFit/>
          </a:bodyPr>
          <a:lstStyle/>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is_repeated_guest</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previous_cancellations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previous_bookings_not_canceled</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reserved_room_type</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assigned_room_type</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booking_changes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deposit_type</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agent</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company</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days_in_waiting_list</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customer_type</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adr</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required_car_parking_spaces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total_of_special_requests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reservation_status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reservation_status_date</a:t>
            </a:r>
            <a:endParaRPr sz="1700">
              <a:solidFill>
                <a:schemeClr val="dk1"/>
              </a:solidFill>
              <a:latin typeface="Calibri"/>
              <a:ea typeface="Calibri"/>
              <a:cs typeface="Calibri"/>
              <a:sym typeface="Calibri"/>
            </a:endParaRPr>
          </a:p>
        </p:txBody>
      </p:sp>
      <p:sp>
        <p:nvSpPr>
          <p:cNvPr id="93" name="Google Shape;93;p9"/>
          <p:cNvSpPr txBox="1"/>
          <p:nvPr/>
        </p:nvSpPr>
        <p:spPr>
          <a:xfrm>
            <a:off x="441200" y="785625"/>
            <a:ext cx="55206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HOTEL BOOKINGS - KAGGLE</a:t>
            </a:r>
            <a:endParaRPr b="1" i="0" sz="3600" u="none" cap="none" strike="noStrike">
              <a:solidFill>
                <a:srgbClr val="0D5486"/>
              </a:solidFill>
              <a:latin typeface="Calibri"/>
              <a:ea typeface="Calibri"/>
              <a:cs typeface="Calibri"/>
              <a:sym typeface="Calibri"/>
            </a:endParaRPr>
          </a:p>
        </p:txBody>
      </p:sp>
      <p:sp>
        <p:nvSpPr>
          <p:cNvPr id="94" name="Google Shape;94;p9"/>
          <p:cNvSpPr txBox="1"/>
          <p:nvPr/>
        </p:nvSpPr>
        <p:spPr>
          <a:xfrm>
            <a:off x="477775" y="1270460"/>
            <a:ext cx="11714100" cy="163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3F3F3F"/>
                </a:solidFill>
                <a:latin typeface="Calibri"/>
                <a:ea typeface="Calibri"/>
                <a:cs typeface="Calibri"/>
                <a:sym typeface="Calibri"/>
              </a:rPr>
              <a:t>La base contiene reservas realizadas a distintos hoteles a lo largo de todo el mundo. Son reservas realizadas entre  el 01/07/2015 y el 31/08/2017. Cuenta con 119.390 registros y 32 variables originales. Tiene 31.994 registros duplicados (que fueron removidos)</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3F3F3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0"/>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01" name="Google Shape;101;p10"/>
          <p:cNvSpPr txBox="1"/>
          <p:nvPr/>
        </p:nvSpPr>
        <p:spPr>
          <a:xfrm>
            <a:off x="477775" y="1258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MISSINGS</a:t>
            </a:r>
            <a:endParaRPr b="1" i="0" sz="3600" u="none" cap="none" strike="noStrike">
              <a:solidFill>
                <a:srgbClr val="0D5486"/>
              </a:solidFill>
              <a:latin typeface="Calibri"/>
              <a:ea typeface="Calibri"/>
              <a:cs typeface="Calibri"/>
              <a:sym typeface="Calibri"/>
            </a:endParaRPr>
          </a:p>
        </p:txBody>
      </p:sp>
      <p:sp>
        <p:nvSpPr>
          <p:cNvPr id="102" name="Google Shape;102;p10"/>
          <p:cNvSpPr txBox="1"/>
          <p:nvPr/>
        </p:nvSpPr>
        <p:spPr>
          <a:xfrm>
            <a:off x="532646" y="19050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Recuento de cuántos valores faltantes hay por variable, ordenándolos de manera descendente.</a:t>
            </a:r>
            <a:endParaRPr b="0" i="0" sz="1800" u="none" cap="none" strike="noStrike">
              <a:solidFill>
                <a:srgbClr val="000000"/>
              </a:solidFill>
              <a:latin typeface="Calibri"/>
              <a:ea typeface="Calibri"/>
              <a:cs typeface="Calibri"/>
              <a:sym typeface="Calibri"/>
            </a:endParaRPr>
          </a:p>
        </p:txBody>
      </p:sp>
      <p:pic>
        <p:nvPicPr>
          <p:cNvPr id="103" name="Google Shape;103;p10"/>
          <p:cNvPicPr preferRelativeResize="0"/>
          <p:nvPr/>
        </p:nvPicPr>
        <p:blipFill>
          <a:blip r:embed="rId3">
            <a:alphaModFix/>
          </a:blip>
          <a:stretch>
            <a:fillRect/>
          </a:stretch>
        </p:blipFill>
        <p:spPr>
          <a:xfrm>
            <a:off x="920500" y="2457693"/>
            <a:ext cx="3196789" cy="4247908"/>
          </a:xfrm>
          <a:prstGeom prst="rect">
            <a:avLst/>
          </a:prstGeom>
          <a:noFill/>
          <a:ln>
            <a:noFill/>
          </a:ln>
        </p:spPr>
      </p:pic>
      <p:pic>
        <p:nvPicPr>
          <p:cNvPr id="104" name="Google Shape;104;p10"/>
          <p:cNvPicPr preferRelativeResize="0"/>
          <p:nvPr/>
        </p:nvPicPr>
        <p:blipFill>
          <a:blip r:embed="rId4">
            <a:alphaModFix/>
          </a:blip>
          <a:stretch>
            <a:fillRect/>
          </a:stretch>
        </p:blipFill>
        <p:spPr>
          <a:xfrm>
            <a:off x="4589727" y="2457693"/>
            <a:ext cx="3352650" cy="4247908"/>
          </a:xfrm>
          <a:prstGeom prst="rect">
            <a:avLst/>
          </a:prstGeom>
          <a:noFill/>
          <a:ln>
            <a:noFill/>
          </a:ln>
        </p:spPr>
      </p:pic>
      <p:pic>
        <p:nvPicPr>
          <p:cNvPr id="105" name="Google Shape;105;p10"/>
          <p:cNvPicPr preferRelativeResize="0"/>
          <p:nvPr/>
        </p:nvPicPr>
        <p:blipFill>
          <a:blip r:embed="rId5">
            <a:alphaModFix/>
          </a:blip>
          <a:stretch>
            <a:fillRect/>
          </a:stretch>
        </p:blipFill>
        <p:spPr>
          <a:xfrm>
            <a:off x="8234351" y="2457693"/>
            <a:ext cx="3495675" cy="590550"/>
          </a:xfrm>
          <a:prstGeom prst="rect">
            <a:avLst/>
          </a:prstGeom>
          <a:noFill/>
          <a:ln>
            <a:noFill/>
          </a:ln>
        </p:spPr>
      </p:pic>
      <p:sp>
        <p:nvSpPr>
          <p:cNvPr id="106" name="Google Shape;106;p10"/>
          <p:cNvSpPr/>
          <p:nvPr/>
        </p:nvSpPr>
        <p:spPr>
          <a:xfrm>
            <a:off x="749800" y="2630414"/>
            <a:ext cx="3495600" cy="1152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1"/>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13" name="Google Shape;113;p11"/>
          <p:cNvSpPr txBox="1"/>
          <p:nvPr/>
        </p:nvSpPr>
        <p:spPr>
          <a:xfrm>
            <a:off x="477775" y="10300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MISSINGS: IMPUTACIÓN</a:t>
            </a:r>
            <a:endParaRPr b="1" i="0" sz="3600" u="none" cap="none" strike="noStrike">
              <a:solidFill>
                <a:srgbClr val="0D5486"/>
              </a:solidFill>
              <a:latin typeface="Calibri"/>
              <a:ea typeface="Calibri"/>
              <a:cs typeface="Calibri"/>
              <a:sym typeface="Calibri"/>
            </a:endParaRPr>
          </a:p>
        </p:txBody>
      </p:sp>
      <p:sp>
        <p:nvSpPr>
          <p:cNvPr id="114" name="Google Shape;114;p11"/>
          <p:cNvSpPr txBox="1"/>
          <p:nvPr/>
        </p:nvSpPr>
        <p:spPr>
          <a:xfrm>
            <a:off x="532646" y="16764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Se realizó imputación, teniendo en cuenta factores propios a cada variable.</a:t>
            </a:r>
            <a:endParaRPr b="0" i="0" sz="1800" u="none" cap="none" strike="noStrike">
              <a:solidFill>
                <a:srgbClr val="000000"/>
              </a:solidFill>
              <a:latin typeface="Calibri"/>
              <a:ea typeface="Calibri"/>
              <a:cs typeface="Calibri"/>
              <a:sym typeface="Calibri"/>
            </a:endParaRPr>
          </a:p>
        </p:txBody>
      </p:sp>
      <p:graphicFrame>
        <p:nvGraphicFramePr>
          <p:cNvPr id="115" name="Google Shape;115;p11"/>
          <p:cNvGraphicFramePr/>
          <p:nvPr/>
        </p:nvGraphicFramePr>
        <p:xfrm>
          <a:off x="1949175" y="2345085"/>
          <a:ext cx="3000000" cy="3000000"/>
        </p:xfrm>
        <a:graphic>
          <a:graphicData uri="http://schemas.openxmlformats.org/drawingml/2006/table">
            <a:tbl>
              <a:tblPr>
                <a:noFill/>
                <a:tableStyleId>{9F383314-0076-4E6F-AA74-5894B60B9CA6}</a:tableStyleId>
              </a:tblPr>
              <a:tblGrid>
                <a:gridCol w="3456425"/>
                <a:gridCol w="3456425"/>
              </a:tblGrid>
              <a:tr h="774575">
                <a:tc>
                  <a:txBody>
                    <a:bodyPr/>
                    <a:lstStyle/>
                    <a:p>
                      <a:pPr indent="0" lvl="0" marL="0" rtl="0" algn="ctr">
                        <a:spcBef>
                          <a:spcPts val="0"/>
                        </a:spcBef>
                        <a:spcAft>
                          <a:spcPts val="0"/>
                        </a:spcAft>
                        <a:buNone/>
                      </a:pPr>
                      <a:r>
                        <a:rPr b="1" lang="en-US" sz="2100">
                          <a:latin typeface="Calibri"/>
                          <a:ea typeface="Calibri"/>
                          <a:cs typeface="Calibri"/>
                          <a:sym typeface="Calibri"/>
                        </a:rPr>
                        <a:t>Variable</a:t>
                      </a:r>
                      <a:endParaRPr b="1" sz="2100">
                        <a:latin typeface="Calibri"/>
                        <a:ea typeface="Calibri"/>
                        <a:cs typeface="Calibri"/>
                        <a:sym typeface="Calibri"/>
                      </a:endParaRPr>
                    </a:p>
                  </a:txBody>
                  <a:tcPr marT="91425" marB="91425" marR="91425" marL="91425" anchor="ctr">
                    <a:solidFill>
                      <a:srgbClr val="CFE2F3"/>
                    </a:solidFill>
                  </a:tcPr>
                </a:tc>
                <a:tc>
                  <a:txBody>
                    <a:bodyPr/>
                    <a:lstStyle/>
                    <a:p>
                      <a:pPr indent="0" lvl="0" marL="0" rtl="0" algn="ctr">
                        <a:spcBef>
                          <a:spcPts val="0"/>
                        </a:spcBef>
                        <a:spcAft>
                          <a:spcPts val="0"/>
                        </a:spcAft>
                        <a:buNone/>
                      </a:pPr>
                      <a:r>
                        <a:rPr b="1" lang="en-US" sz="2100">
                          <a:latin typeface="Calibri"/>
                          <a:ea typeface="Calibri"/>
                          <a:cs typeface="Calibri"/>
                          <a:sym typeface="Calibri"/>
                        </a:rPr>
                        <a:t>Nulos imputados por...</a:t>
                      </a:r>
                      <a:endParaRPr b="1" sz="2100">
                        <a:latin typeface="Calibri"/>
                        <a:ea typeface="Calibri"/>
                        <a:cs typeface="Calibri"/>
                        <a:sym typeface="Calibri"/>
                      </a:endParaRPr>
                    </a:p>
                  </a:txBody>
                  <a:tcPr marT="91425" marB="91425" marR="91425" marL="91425" anchor="ctr">
                    <a:solidFill>
                      <a:srgbClr val="CFE2F3"/>
                    </a:solidFill>
                  </a:tcPr>
                </a:tc>
              </a:tr>
              <a:tr h="841500">
                <a:tc>
                  <a:txBody>
                    <a:bodyPr/>
                    <a:lstStyle/>
                    <a:p>
                      <a:pPr indent="0" lvl="0" marL="0" rtl="0" algn="ctr">
                        <a:spcBef>
                          <a:spcPts val="0"/>
                        </a:spcBef>
                        <a:spcAft>
                          <a:spcPts val="0"/>
                        </a:spcAft>
                        <a:buNone/>
                      </a:pPr>
                      <a:r>
                        <a:rPr lang="en-US" sz="1800">
                          <a:latin typeface="Calibri"/>
                          <a:ea typeface="Calibri"/>
                          <a:cs typeface="Calibri"/>
                          <a:sym typeface="Calibri"/>
                        </a:rPr>
                        <a:t>company</a:t>
                      </a:r>
                      <a:endParaRPr sz="1800">
                        <a:latin typeface="Calibri"/>
                        <a:ea typeface="Calibri"/>
                        <a:cs typeface="Calibri"/>
                        <a:sym typeface="Calibri"/>
                      </a:endParaRPr>
                    </a:p>
                  </a:txBody>
                  <a:tcPr marT="91425" marB="91425" marR="91425" marL="91425">
                    <a:solidFill>
                      <a:schemeClr val="lt2"/>
                    </a:solidFill>
                  </a:tcPr>
                </a:tc>
                <a:tc>
                  <a:txBody>
                    <a:bodyPr/>
                    <a:lstStyle/>
                    <a:p>
                      <a:pPr indent="0" lvl="0" marL="0" rtl="0" algn="ctr">
                        <a:spcBef>
                          <a:spcPts val="0"/>
                        </a:spcBef>
                        <a:spcAft>
                          <a:spcPts val="0"/>
                        </a:spcAft>
                        <a:buNone/>
                      </a:pPr>
                      <a:r>
                        <a:rPr lang="en-US" sz="1800">
                          <a:latin typeface="Calibri"/>
                          <a:ea typeface="Calibri"/>
                          <a:cs typeface="Calibri"/>
                          <a:sym typeface="Calibri"/>
                        </a:rPr>
                        <a:t>No se imputa. S</a:t>
                      </a:r>
                      <a:r>
                        <a:rPr lang="en-US" sz="1800">
                          <a:latin typeface="Calibri"/>
                          <a:ea typeface="Calibri"/>
                          <a:cs typeface="Calibri"/>
                          <a:sym typeface="Calibri"/>
                        </a:rPr>
                        <a:t>e elimina la variable </a:t>
                      </a:r>
                      <a:endParaRPr sz="1800">
                        <a:latin typeface="Calibri"/>
                        <a:ea typeface="Calibri"/>
                        <a:cs typeface="Calibri"/>
                        <a:sym typeface="Calibri"/>
                      </a:endParaRPr>
                    </a:p>
                  </a:txBody>
                  <a:tcPr marT="91425" marB="91425" marR="91425" marL="91425">
                    <a:solidFill>
                      <a:schemeClr val="lt2"/>
                    </a:solidFill>
                  </a:tcPr>
                </a:tc>
              </a:tr>
              <a:tr h="601050">
                <a:tc>
                  <a:txBody>
                    <a:bodyPr/>
                    <a:lstStyle/>
                    <a:p>
                      <a:pPr indent="0" lvl="0" marL="0" rtl="0" algn="ctr">
                        <a:spcBef>
                          <a:spcPts val="0"/>
                        </a:spcBef>
                        <a:spcAft>
                          <a:spcPts val="0"/>
                        </a:spcAft>
                        <a:buNone/>
                      </a:pPr>
                      <a:r>
                        <a:rPr lang="en-US" sz="1800">
                          <a:latin typeface="Calibri"/>
                          <a:ea typeface="Calibri"/>
                          <a:cs typeface="Calibri"/>
                          <a:sym typeface="Calibri"/>
                        </a:rPr>
                        <a:t>agent</a:t>
                      </a:r>
                      <a:endParaRPr sz="1800">
                        <a:latin typeface="Calibri"/>
                        <a:ea typeface="Calibri"/>
                        <a:cs typeface="Calibri"/>
                        <a:sym typeface="Calibri"/>
                      </a:endParaRPr>
                    </a:p>
                  </a:txBody>
                  <a:tcPr marT="91425" marB="91425" marR="91425" marL="91425">
                    <a:solidFill>
                      <a:schemeClr val="lt2"/>
                    </a:solidFill>
                  </a:tcPr>
                </a:tc>
                <a:tc>
                  <a:txBody>
                    <a:bodyPr/>
                    <a:lstStyle/>
                    <a:p>
                      <a:pPr indent="0" lvl="0" marL="0" rtl="0" algn="ctr">
                        <a:spcBef>
                          <a:spcPts val="0"/>
                        </a:spcBef>
                        <a:spcAft>
                          <a:spcPts val="0"/>
                        </a:spcAft>
                        <a:buNone/>
                      </a:pPr>
                      <a:r>
                        <a:rPr lang="en-US" sz="1800">
                          <a:latin typeface="Calibri"/>
                          <a:ea typeface="Calibri"/>
                          <a:cs typeface="Calibri"/>
                          <a:sym typeface="Calibri"/>
                        </a:rPr>
                        <a:t>Se crea un nuevo ID para los nulos. ID = 536</a:t>
                      </a:r>
                      <a:endParaRPr sz="1800">
                        <a:latin typeface="Calibri"/>
                        <a:ea typeface="Calibri"/>
                        <a:cs typeface="Calibri"/>
                        <a:sym typeface="Calibri"/>
                      </a:endParaRPr>
                    </a:p>
                  </a:txBody>
                  <a:tcPr marT="91425" marB="91425" marR="91425" marL="91425">
                    <a:solidFill>
                      <a:schemeClr val="lt2"/>
                    </a:solidFill>
                  </a:tcPr>
                </a:tc>
              </a:tr>
              <a:tr h="924700">
                <a:tc>
                  <a:txBody>
                    <a:bodyPr/>
                    <a:lstStyle/>
                    <a:p>
                      <a:pPr indent="0" lvl="0" marL="0" rtl="0" algn="ctr">
                        <a:spcBef>
                          <a:spcPts val="0"/>
                        </a:spcBef>
                        <a:spcAft>
                          <a:spcPts val="0"/>
                        </a:spcAft>
                        <a:buNone/>
                      </a:pPr>
                      <a:r>
                        <a:rPr lang="en-US" sz="1800">
                          <a:latin typeface="Calibri"/>
                          <a:ea typeface="Calibri"/>
                          <a:cs typeface="Calibri"/>
                          <a:sym typeface="Calibri"/>
                        </a:rPr>
                        <a:t>country</a:t>
                      </a:r>
                      <a:endParaRPr sz="1800">
                        <a:latin typeface="Calibri"/>
                        <a:ea typeface="Calibri"/>
                        <a:cs typeface="Calibri"/>
                        <a:sym typeface="Calibri"/>
                      </a:endParaRPr>
                    </a:p>
                  </a:txBody>
                  <a:tcPr marT="91425" marB="91425" marR="91425" marL="91425">
                    <a:solidFill>
                      <a:schemeClr val="lt2"/>
                    </a:solidFill>
                  </a:tcPr>
                </a:tc>
                <a:tc>
                  <a:txBody>
                    <a:bodyPr/>
                    <a:lstStyle/>
                    <a:p>
                      <a:pPr indent="0" lvl="0" marL="0" rtl="0" algn="ctr">
                        <a:spcBef>
                          <a:spcPts val="0"/>
                        </a:spcBef>
                        <a:spcAft>
                          <a:spcPts val="0"/>
                        </a:spcAft>
                        <a:buNone/>
                      </a:pPr>
                      <a:r>
                        <a:rPr lang="en-US" sz="1800">
                          <a:latin typeface="Calibri"/>
                          <a:ea typeface="Calibri"/>
                          <a:cs typeface="Calibri"/>
                          <a:sym typeface="Calibri"/>
                        </a:rPr>
                        <a:t>No se imputa</a:t>
                      </a:r>
                      <a:endParaRPr sz="1800">
                        <a:latin typeface="Calibri"/>
                        <a:ea typeface="Calibri"/>
                        <a:cs typeface="Calibri"/>
                        <a:sym typeface="Calibri"/>
                      </a:endParaRPr>
                    </a:p>
                  </a:txBody>
                  <a:tcPr marT="91425" marB="91425" marR="91425" marL="91425">
                    <a:solidFill>
                      <a:schemeClr val="lt2"/>
                    </a:solidFill>
                  </a:tcPr>
                </a:tc>
              </a:tr>
              <a:tr h="601050">
                <a:tc>
                  <a:txBody>
                    <a:bodyPr/>
                    <a:lstStyle/>
                    <a:p>
                      <a:pPr indent="0" lvl="0" marL="0" rtl="0" algn="ctr">
                        <a:spcBef>
                          <a:spcPts val="0"/>
                        </a:spcBef>
                        <a:spcAft>
                          <a:spcPts val="0"/>
                        </a:spcAft>
                        <a:buNone/>
                      </a:pPr>
                      <a:r>
                        <a:rPr lang="en-US" sz="1800">
                          <a:latin typeface="Calibri"/>
                          <a:ea typeface="Calibri"/>
                          <a:cs typeface="Calibri"/>
                          <a:sym typeface="Calibri"/>
                        </a:rPr>
                        <a:t>children</a:t>
                      </a:r>
                      <a:endParaRPr sz="1800">
                        <a:latin typeface="Calibri"/>
                        <a:ea typeface="Calibri"/>
                        <a:cs typeface="Calibri"/>
                        <a:sym typeface="Calibri"/>
                      </a:endParaRPr>
                    </a:p>
                  </a:txBody>
                  <a:tcPr marT="91425" marB="91425" marR="91425" marL="91425">
                    <a:solidFill>
                      <a:schemeClr val="lt2"/>
                    </a:solidFill>
                  </a:tcPr>
                </a:tc>
                <a:tc>
                  <a:txBody>
                    <a:bodyPr/>
                    <a:lstStyle/>
                    <a:p>
                      <a:pPr indent="0" lvl="0" marL="0" rtl="0" algn="ctr">
                        <a:spcBef>
                          <a:spcPts val="0"/>
                        </a:spcBef>
                        <a:spcAft>
                          <a:spcPts val="0"/>
                        </a:spcAft>
                        <a:buNone/>
                      </a:pPr>
                      <a:r>
                        <a:rPr lang="en-US" sz="1800">
                          <a:latin typeface="Calibri"/>
                          <a:ea typeface="Calibri"/>
                          <a:cs typeface="Calibri"/>
                          <a:sym typeface="Calibri"/>
                        </a:rPr>
                        <a:t>0</a:t>
                      </a:r>
                      <a:endParaRPr sz="1800">
                        <a:latin typeface="Calibri"/>
                        <a:ea typeface="Calibri"/>
                        <a:cs typeface="Calibri"/>
                        <a:sym typeface="Calibri"/>
                      </a:endParaRPr>
                    </a:p>
                  </a:txBody>
                  <a:tcPr marT="91425" marB="91425" marR="91425" marL="91425">
                    <a:solidFill>
                      <a:schemeClr val="lt2"/>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2"/>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22" name="Google Shape;122;p12"/>
          <p:cNvSpPr txBox="1"/>
          <p:nvPr/>
        </p:nvSpPr>
        <p:spPr>
          <a:xfrm>
            <a:off x="477775" y="9538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CREACIÓN DE NUEVAS VARIABLES</a:t>
            </a:r>
            <a:endParaRPr b="1" i="0" sz="3600" u="none" cap="none" strike="noStrike">
              <a:solidFill>
                <a:srgbClr val="0D5486"/>
              </a:solidFill>
              <a:latin typeface="Calibri"/>
              <a:ea typeface="Calibri"/>
              <a:cs typeface="Calibri"/>
              <a:sym typeface="Calibri"/>
            </a:endParaRPr>
          </a:p>
        </p:txBody>
      </p:sp>
      <p:sp>
        <p:nvSpPr>
          <p:cNvPr id="123" name="Google Shape;123;p12"/>
          <p:cNvSpPr txBox="1"/>
          <p:nvPr/>
        </p:nvSpPr>
        <p:spPr>
          <a:xfrm>
            <a:off x="532646" y="16764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42719B"/>
                </a:solidFill>
                <a:latin typeface="Calibri"/>
                <a:ea typeface="Calibri"/>
                <a:cs typeface="Calibri"/>
                <a:sym typeface="Calibri"/>
              </a:rPr>
              <a:t>Noches Totales</a:t>
            </a:r>
            <a:endParaRPr b="1" i="0" sz="1800" u="none" cap="none" strike="noStrike">
              <a:solidFill>
                <a:srgbClr val="42719B"/>
              </a:solidFill>
              <a:latin typeface="Calibri"/>
              <a:ea typeface="Calibri"/>
              <a:cs typeface="Calibri"/>
              <a:sym typeface="Calibri"/>
            </a:endParaRPr>
          </a:p>
        </p:txBody>
      </p:sp>
      <p:sp>
        <p:nvSpPr>
          <p:cNvPr id="124" name="Google Shape;124;p12"/>
          <p:cNvSpPr txBox="1"/>
          <p:nvPr/>
        </p:nvSpPr>
        <p:spPr>
          <a:xfrm>
            <a:off x="532646" y="2057493"/>
            <a:ext cx="111267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Se crea una nueva columna que suma la cantidad de noches registradas en:</a:t>
            </a:r>
            <a:endParaRPr sz="2000">
              <a:solidFill>
                <a:srgbClr val="3F3F3F"/>
              </a:solidFill>
              <a:latin typeface="Calibri"/>
              <a:ea typeface="Calibri"/>
              <a:cs typeface="Calibri"/>
              <a:sym typeface="Calibri"/>
            </a:endParaRPr>
          </a:p>
          <a:p>
            <a:pPr indent="-355600" lvl="0" marL="457200" marR="0" rtl="0" algn="l">
              <a:lnSpc>
                <a:spcPct val="100000"/>
              </a:lnSpc>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stay_in_weekend_nights</a:t>
            </a:r>
            <a:endParaRPr sz="2000">
              <a:solidFill>
                <a:srgbClr val="3F3F3F"/>
              </a:solidFill>
              <a:latin typeface="Calibri"/>
              <a:ea typeface="Calibri"/>
              <a:cs typeface="Calibri"/>
              <a:sym typeface="Calibri"/>
            </a:endParaRPr>
          </a:p>
          <a:p>
            <a:pPr indent="-355600" lvl="0" marL="457200" marR="0" rtl="0" algn="l">
              <a:lnSpc>
                <a:spcPct val="100000"/>
              </a:lnSpc>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stay_in_week_nights</a:t>
            </a:r>
            <a:endParaRPr sz="2000">
              <a:solidFill>
                <a:srgbClr val="3F3F3F"/>
              </a:solidFill>
              <a:latin typeface="Calibri"/>
              <a:ea typeface="Calibri"/>
              <a:cs typeface="Calibri"/>
              <a:sym typeface="Calibri"/>
            </a:endParaRPr>
          </a:p>
        </p:txBody>
      </p:sp>
      <p:sp>
        <p:nvSpPr>
          <p:cNvPr id="125" name="Google Shape;125;p12"/>
          <p:cNvSpPr txBox="1"/>
          <p:nvPr/>
        </p:nvSpPr>
        <p:spPr>
          <a:xfrm>
            <a:off x="532646" y="32766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42719B"/>
                </a:solidFill>
                <a:latin typeface="Calibri"/>
                <a:ea typeface="Calibri"/>
                <a:cs typeface="Calibri"/>
                <a:sym typeface="Calibri"/>
              </a:rPr>
              <a:t>Fecha de Llegada</a:t>
            </a:r>
            <a:endParaRPr b="1" i="0" sz="1800" u="none" cap="none" strike="noStrike">
              <a:solidFill>
                <a:srgbClr val="42719B"/>
              </a:solidFill>
              <a:latin typeface="Calibri"/>
              <a:ea typeface="Calibri"/>
              <a:cs typeface="Calibri"/>
              <a:sym typeface="Calibri"/>
            </a:endParaRPr>
          </a:p>
        </p:txBody>
      </p:sp>
      <p:sp>
        <p:nvSpPr>
          <p:cNvPr id="126" name="Google Shape;126;p12"/>
          <p:cNvSpPr txBox="1"/>
          <p:nvPr/>
        </p:nvSpPr>
        <p:spPr>
          <a:xfrm>
            <a:off x="532646" y="36576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A partir de las variables relacionadas a la fecha se crea una nueva variable que las agrupa</a:t>
            </a:r>
            <a:endParaRPr sz="2000">
              <a:solidFill>
                <a:srgbClr val="3F3F3F"/>
              </a:solidFill>
              <a:latin typeface="Calibri"/>
              <a:ea typeface="Calibri"/>
              <a:cs typeface="Calibri"/>
              <a:sym typeface="Calibri"/>
            </a:endParaRPr>
          </a:p>
        </p:txBody>
      </p:sp>
      <p:sp>
        <p:nvSpPr>
          <p:cNvPr id="127" name="Google Shape;127;p12"/>
          <p:cNvSpPr txBox="1"/>
          <p:nvPr/>
        </p:nvSpPr>
        <p:spPr>
          <a:xfrm>
            <a:off x="532646" y="42672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42719B"/>
                </a:solidFill>
                <a:latin typeface="Calibri"/>
                <a:ea typeface="Calibri"/>
                <a:cs typeface="Calibri"/>
                <a:sym typeface="Calibri"/>
              </a:rPr>
              <a:t>Familia</a:t>
            </a:r>
            <a:endParaRPr b="1" i="0" sz="1800" u="none" cap="none" strike="noStrike">
              <a:solidFill>
                <a:srgbClr val="42719B"/>
              </a:solidFill>
              <a:latin typeface="Calibri"/>
              <a:ea typeface="Calibri"/>
              <a:cs typeface="Calibri"/>
              <a:sym typeface="Calibri"/>
            </a:endParaRPr>
          </a:p>
        </p:txBody>
      </p:sp>
      <p:sp>
        <p:nvSpPr>
          <p:cNvPr id="128" name="Google Shape;128;p12"/>
          <p:cNvSpPr txBox="1"/>
          <p:nvPr/>
        </p:nvSpPr>
        <p:spPr>
          <a:xfrm>
            <a:off x="532646" y="57912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42719B"/>
                </a:solidFill>
                <a:latin typeface="Calibri"/>
                <a:ea typeface="Calibri"/>
                <a:cs typeface="Calibri"/>
                <a:sym typeface="Calibri"/>
              </a:rPr>
              <a:t>Total </a:t>
            </a:r>
            <a:r>
              <a:rPr b="1" lang="en-US" sz="2000">
                <a:solidFill>
                  <a:srgbClr val="42719B"/>
                </a:solidFill>
                <a:latin typeface="Calibri"/>
                <a:ea typeface="Calibri"/>
                <a:cs typeface="Calibri"/>
                <a:sym typeface="Calibri"/>
              </a:rPr>
              <a:t>Niños</a:t>
            </a:r>
            <a:endParaRPr b="1" sz="2000">
              <a:solidFill>
                <a:srgbClr val="42719B"/>
              </a:solidFill>
              <a:latin typeface="Calibri"/>
              <a:ea typeface="Calibri"/>
              <a:cs typeface="Calibri"/>
              <a:sym typeface="Calibri"/>
            </a:endParaRPr>
          </a:p>
        </p:txBody>
      </p:sp>
      <p:sp>
        <p:nvSpPr>
          <p:cNvPr id="129" name="Google Shape;129;p12"/>
          <p:cNvSpPr txBox="1"/>
          <p:nvPr/>
        </p:nvSpPr>
        <p:spPr>
          <a:xfrm>
            <a:off x="532646" y="4648293"/>
            <a:ext cx="111267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A partir de la cantidad de adultos, </a:t>
            </a:r>
            <a:r>
              <a:rPr lang="en-US" sz="2000">
                <a:solidFill>
                  <a:srgbClr val="3F3F3F"/>
                </a:solidFill>
                <a:latin typeface="Calibri"/>
                <a:ea typeface="Calibri"/>
                <a:cs typeface="Calibri"/>
                <a:sym typeface="Calibri"/>
              </a:rPr>
              <a:t>niños</a:t>
            </a:r>
            <a:r>
              <a:rPr lang="en-US" sz="2000">
                <a:solidFill>
                  <a:srgbClr val="3F3F3F"/>
                </a:solidFill>
                <a:latin typeface="Calibri"/>
                <a:ea typeface="Calibri"/>
                <a:cs typeface="Calibri"/>
                <a:sym typeface="Calibri"/>
              </a:rPr>
              <a:t> y </a:t>
            </a:r>
            <a:r>
              <a:rPr lang="en-US" sz="2000">
                <a:solidFill>
                  <a:srgbClr val="3F3F3F"/>
                </a:solidFill>
                <a:latin typeface="Calibri"/>
                <a:ea typeface="Calibri"/>
                <a:cs typeface="Calibri"/>
                <a:sym typeface="Calibri"/>
              </a:rPr>
              <a:t>bebés</a:t>
            </a:r>
            <a:r>
              <a:rPr lang="en-US" sz="2000">
                <a:solidFill>
                  <a:srgbClr val="3F3F3F"/>
                </a:solidFill>
                <a:latin typeface="Calibri"/>
                <a:ea typeface="Calibri"/>
                <a:cs typeface="Calibri"/>
                <a:sym typeface="Calibri"/>
              </a:rPr>
              <a:t> se crea la variable binaria:</a:t>
            </a:r>
            <a:endParaRPr sz="2000">
              <a:solidFill>
                <a:srgbClr val="3F3F3F"/>
              </a:solidFill>
              <a:latin typeface="Calibri"/>
              <a:ea typeface="Calibri"/>
              <a:cs typeface="Calibri"/>
              <a:sym typeface="Calibri"/>
            </a:endParaRPr>
          </a:p>
          <a:p>
            <a:pPr indent="-355600" lvl="0" marL="457200" marR="0" rtl="0" algn="l">
              <a:lnSpc>
                <a:spcPct val="100000"/>
              </a:lnSpc>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1 = Es una familia → adults &gt; 0 y (children + babies) &gt; 0</a:t>
            </a:r>
            <a:endParaRPr sz="2000">
              <a:solidFill>
                <a:srgbClr val="3F3F3F"/>
              </a:solidFill>
              <a:latin typeface="Calibri"/>
              <a:ea typeface="Calibri"/>
              <a:cs typeface="Calibri"/>
              <a:sym typeface="Calibri"/>
            </a:endParaRPr>
          </a:p>
          <a:p>
            <a:pPr indent="-355600" lvl="0" marL="457200" marR="0" rtl="0" algn="l">
              <a:lnSpc>
                <a:spcPct val="100000"/>
              </a:lnSpc>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0 = No es una familia → caso contrario</a:t>
            </a:r>
            <a:endParaRPr sz="2000">
              <a:solidFill>
                <a:srgbClr val="3F3F3F"/>
              </a:solidFill>
              <a:latin typeface="Calibri"/>
              <a:ea typeface="Calibri"/>
              <a:cs typeface="Calibri"/>
              <a:sym typeface="Calibri"/>
            </a:endParaRPr>
          </a:p>
        </p:txBody>
      </p:sp>
      <p:sp>
        <p:nvSpPr>
          <p:cNvPr id="130" name="Google Shape;130;p12"/>
          <p:cNvSpPr txBox="1"/>
          <p:nvPr/>
        </p:nvSpPr>
        <p:spPr>
          <a:xfrm>
            <a:off x="532646" y="60960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Variable que calcula: children + babies</a:t>
            </a:r>
            <a:endParaRPr sz="2000">
              <a:solidFill>
                <a:srgbClr val="3F3F3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7" name="Google Shape;137;p13"/>
          <p:cNvSpPr txBox="1"/>
          <p:nvPr/>
        </p:nvSpPr>
        <p:spPr>
          <a:xfrm>
            <a:off x="477775" y="9538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CREACIÓN DE NUEVAS VARIABLES</a:t>
            </a:r>
            <a:endParaRPr b="1" i="0" sz="3600" u="none" cap="none" strike="noStrike">
              <a:solidFill>
                <a:srgbClr val="0D5486"/>
              </a:solidFill>
              <a:latin typeface="Calibri"/>
              <a:ea typeface="Calibri"/>
              <a:cs typeface="Calibri"/>
              <a:sym typeface="Calibri"/>
            </a:endParaRPr>
          </a:p>
        </p:txBody>
      </p:sp>
      <p:sp>
        <p:nvSpPr>
          <p:cNvPr id="138" name="Google Shape;138;p13"/>
          <p:cNvSpPr txBox="1"/>
          <p:nvPr/>
        </p:nvSpPr>
        <p:spPr>
          <a:xfrm>
            <a:off x="532646" y="16764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42719B"/>
                </a:solidFill>
                <a:latin typeface="Calibri"/>
                <a:ea typeface="Calibri"/>
                <a:cs typeface="Calibri"/>
                <a:sym typeface="Calibri"/>
              </a:rPr>
              <a:t>Países: country</a:t>
            </a:r>
            <a:endParaRPr b="1" i="0" sz="1800" u="none" cap="none" strike="noStrike">
              <a:solidFill>
                <a:srgbClr val="42719B"/>
              </a:solidFill>
              <a:latin typeface="Calibri"/>
              <a:ea typeface="Calibri"/>
              <a:cs typeface="Calibri"/>
              <a:sym typeface="Calibri"/>
            </a:endParaRPr>
          </a:p>
        </p:txBody>
      </p:sp>
      <p:sp>
        <p:nvSpPr>
          <p:cNvPr id="139" name="Google Shape;139;p13"/>
          <p:cNvSpPr txBox="1"/>
          <p:nvPr/>
        </p:nvSpPr>
        <p:spPr>
          <a:xfrm>
            <a:off x="532646" y="20574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One-Hot Encoder</a:t>
            </a:r>
            <a:endParaRPr sz="2000">
              <a:solidFill>
                <a:srgbClr val="3F3F3F"/>
              </a:solidFill>
              <a:latin typeface="Calibri"/>
              <a:ea typeface="Calibri"/>
              <a:cs typeface="Calibri"/>
              <a:sym typeface="Calibri"/>
            </a:endParaRPr>
          </a:p>
        </p:txBody>
      </p:sp>
      <p:sp>
        <p:nvSpPr>
          <p:cNvPr id="140" name="Google Shape;140;p13"/>
          <p:cNvSpPr txBox="1"/>
          <p:nvPr/>
        </p:nvSpPr>
        <p:spPr>
          <a:xfrm>
            <a:off x="532646" y="27432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42719B"/>
                </a:solidFill>
                <a:latin typeface="Calibri"/>
                <a:ea typeface="Calibri"/>
                <a:cs typeface="Calibri"/>
                <a:sym typeface="Calibri"/>
              </a:rPr>
              <a:t>Continente</a:t>
            </a:r>
            <a:endParaRPr b="1" i="0" sz="1800" u="none" cap="none" strike="noStrike">
              <a:solidFill>
                <a:srgbClr val="42719B"/>
              </a:solidFill>
              <a:latin typeface="Calibri"/>
              <a:ea typeface="Calibri"/>
              <a:cs typeface="Calibri"/>
              <a:sym typeface="Calibri"/>
            </a:endParaRPr>
          </a:p>
        </p:txBody>
      </p:sp>
      <p:sp>
        <p:nvSpPr>
          <p:cNvPr id="141" name="Google Shape;141;p13"/>
          <p:cNvSpPr txBox="1"/>
          <p:nvPr/>
        </p:nvSpPr>
        <p:spPr>
          <a:xfrm>
            <a:off x="532646" y="3124293"/>
            <a:ext cx="111267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A partir del país, </a:t>
            </a:r>
            <a:r>
              <a:rPr lang="en-US" sz="2000">
                <a:solidFill>
                  <a:srgbClr val="3F3F3F"/>
                </a:solidFill>
                <a:latin typeface="Calibri"/>
                <a:ea typeface="Calibri"/>
                <a:cs typeface="Calibri"/>
                <a:sym typeface="Calibri"/>
              </a:rPr>
              <a:t>se agrupa</a:t>
            </a:r>
            <a:r>
              <a:rPr lang="en-US" sz="2000">
                <a:solidFill>
                  <a:srgbClr val="3F3F3F"/>
                </a:solidFill>
                <a:latin typeface="Calibri"/>
                <a:ea typeface="Calibri"/>
                <a:cs typeface="Calibri"/>
                <a:sym typeface="Calibri"/>
              </a:rPr>
              <a:t> por continente. Se agrupa también en “Otros” a aquellos países que no fueron clasificados dentro de </a:t>
            </a:r>
            <a:r>
              <a:rPr lang="en-US" sz="2000">
                <a:solidFill>
                  <a:srgbClr val="3F3F3F"/>
                </a:solidFill>
                <a:latin typeface="Calibri"/>
                <a:ea typeface="Calibri"/>
                <a:cs typeface="Calibri"/>
                <a:sym typeface="Calibri"/>
              </a:rPr>
              <a:t>ningún</a:t>
            </a:r>
            <a:r>
              <a:rPr lang="en-US" sz="2000">
                <a:solidFill>
                  <a:srgbClr val="3F3F3F"/>
                </a:solidFill>
                <a:latin typeface="Calibri"/>
                <a:ea typeface="Calibri"/>
                <a:cs typeface="Calibri"/>
                <a:sym typeface="Calibri"/>
              </a:rPr>
              <a:t> continente</a:t>
            </a:r>
            <a:endParaRPr sz="2000">
              <a:solidFill>
                <a:srgbClr val="3F3F3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4"/>
          <p:cNvSpPr txBox="1"/>
          <p:nvPr/>
        </p:nvSpPr>
        <p:spPr>
          <a:xfrm>
            <a:off x="477775" y="9538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i="0" lang="en-US" sz="3600" u="none" cap="none" strike="noStrike">
                <a:solidFill>
                  <a:srgbClr val="0D5486"/>
                </a:solidFill>
                <a:latin typeface="Calibri"/>
                <a:ea typeface="Calibri"/>
                <a:cs typeface="Calibri"/>
                <a:sym typeface="Calibri"/>
              </a:rPr>
              <a:t>OUTLIERS</a:t>
            </a:r>
            <a:endParaRPr b="1" i="0" sz="3600" u="none" cap="none" strike="noStrike">
              <a:solidFill>
                <a:srgbClr val="0D5486"/>
              </a:solidFill>
              <a:latin typeface="Calibri"/>
              <a:ea typeface="Calibri"/>
              <a:cs typeface="Calibri"/>
              <a:sym typeface="Calibri"/>
            </a:endParaRPr>
          </a:p>
        </p:txBody>
      </p:sp>
      <p:sp>
        <p:nvSpPr>
          <p:cNvPr id="148" name="Google Shape;148;p14"/>
          <p:cNvSpPr txBox="1"/>
          <p:nvPr/>
        </p:nvSpPr>
        <p:spPr>
          <a:xfrm>
            <a:off x="477771" y="160627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F3F3F"/>
                </a:solidFill>
                <a:latin typeface="Calibri"/>
                <a:ea typeface="Calibri"/>
                <a:cs typeface="Calibri"/>
                <a:sym typeface="Calibri"/>
              </a:rPr>
              <a:t>Comportamiento de aquellas variables que no son de tipo carácter</a:t>
            </a:r>
            <a:endParaRPr b="0" i="0" sz="2000" u="none" cap="none" strike="noStrike">
              <a:solidFill>
                <a:srgbClr val="3F3F3F"/>
              </a:solidFill>
              <a:latin typeface="Calibri"/>
              <a:ea typeface="Calibri"/>
              <a:cs typeface="Calibri"/>
              <a:sym typeface="Calibri"/>
            </a:endParaRPr>
          </a:p>
        </p:txBody>
      </p:sp>
      <p:pic>
        <p:nvPicPr>
          <p:cNvPr id="149" name="Google Shape;149;p14"/>
          <p:cNvPicPr preferRelativeResize="0"/>
          <p:nvPr/>
        </p:nvPicPr>
        <p:blipFill rotWithShape="1">
          <a:blip r:embed="rId3">
            <a:alphaModFix/>
          </a:blip>
          <a:srcRect b="4571" l="0" r="0" t="0"/>
          <a:stretch/>
        </p:blipFill>
        <p:spPr>
          <a:xfrm>
            <a:off x="752850" y="2241050"/>
            <a:ext cx="8527641" cy="4540749"/>
          </a:xfrm>
          <a:prstGeom prst="rect">
            <a:avLst/>
          </a:prstGeom>
          <a:noFill/>
          <a:ln>
            <a:noFill/>
          </a:ln>
        </p:spPr>
      </p:pic>
      <p:sp>
        <p:nvSpPr>
          <p:cNvPr id="150" name="Google Shape;150;p14"/>
          <p:cNvSpPr txBox="1"/>
          <p:nvPr/>
        </p:nvSpPr>
        <p:spPr>
          <a:xfrm>
            <a:off x="1615450" y="2006475"/>
            <a:ext cx="9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lead_time</a:t>
            </a:r>
            <a:endParaRPr>
              <a:latin typeface="Calibri"/>
              <a:ea typeface="Calibri"/>
              <a:cs typeface="Calibri"/>
              <a:sym typeface="Calibri"/>
            </a:endParaRPr>
          </a:p>
        </p:txBody>
      </p:sp>
      <p:sp>
        <p:nvSpPr>
          <p:cNvPr id="151" name="Google Shape;151;p14"/>
          <p:cNvSpPr txBox="1"/>
          <p:nvPr/>
        </p:nvSpPr>
        <p:spPr>
          <a:xfrm>
            <a:off x="4511050" y="2006475"/>
            <a:ext cx="9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adults</a:t>
            </a:r>
            <a:endParaRPr>
              <a:latin typeface="Calibri"/>
              <a:ea typeface="Calibri"/>
              <a:cs typeface="Calibri"/>
              <a:sym typeface="Calibri"/>
            </a:endParaRPr>
          </a:p>
        </p:txBody>
      </p:sp>
      <p:sp>
        <p:nvSpPr>
          <p:cNvPr id="152" name="Google Shape;152;p14"/>
          <p:cNvSpPr txBox="1"/>
          <p:nvPr/>
        </p:nvSpPr>
        <p:spPr>
          <a:xfrm>
            <a:off x="7571250" y="2006475"/>
            <a:ext cx="9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children</a:t>
            </a:r>
            <a:endParaRPr>
              <a:latin typeface="Calibri"/>
              <a:ea typeface="Calibri"/>
              <a:cs typeface="Calibri"/>
              <a:sym typeface="Calibri"/>
            </a:endParaRPr>
          </a:p>
        </p:txBody>
      </p:sp>
      <p:sp>
        <p:nvSpPr>
          <p:cNvPr id="153" name="Google Shape;153;p14"/>
          <p:cNvSpPr txBox="1"/>
          <p:nvPr/>
        </p:nvSpPr>
        <p:spPr>
          <a:xfrm>
            <a:off x="1615450" y="3368950"/>
            <a:ext cx="9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babies</a:t>
            </a:r>
            <a:endParaRPr>
              <a:latin typeface="Calibri"/>
              <a:ea typeface="Calibri"/>
              <a:cs typeface="Calibri"/>
              <a:sym typeface="Calibri"/>
            </a:endParaRPr>
          </a:p>
        </p:txBody>
      </p:sp>
      <p:sp>
        <p:nvSpPr>
          <p:cNvPr id="154" name="Google Shape;154;p14"/>
          <p:cNvSpPr txBox="1"/>
          <p:nvPr/>
        </p:nvSpPr>
        <p:spPr>
          <a:xfrm>
            <a:off x="4218450" y="3368950"/>
            <a:ext cx="203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previous_cancellations</a:t>
            </a:r>
            <a:endParaRPr>
              <a:latin typeface="Calibri"/>
              <a:ea typeface="Calibri"/>
              <a:cs typeface="Calibri"/>
              <a:sym typeface="Calibri"/>
            </a:endParaRPr>
          </a:p>
        </p:txBody>
      </p:sp>
      <p:sp>
        <p:nvSpPr>
          <p:cNvPr id="155" name="Google Shape;155;p14"/>
          <p:cNvSpPr txBox="1"/>
          <p:nvPr/>
        </p:nvSpPr>
        <p:spPr>
          <a:xfrm>
            <a:off x="6961650" y="3368950"/>
            <a:ext cx="203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days_in_waiting_list</a:t>
            </a:r>
            <a:endParaRPr>
              <a:latin typeface="Calibri"/>
              <a:ea typeface="Calibri"/>
              <a:cs typeface="Calibri"/>
              <a:sym typeface="Calibri"/>
            </a:endParaRPr>
          </a:p>
        </p:txBody>
      </p:sp>
      <p:sp>
        <p:nvSpPr>
          <p:cNvPr id="156" name="Google Shape;156;p14"/>
          <p:cNvSpPr txBox="1"/>
          <p:nvPr/>
        </p:nvSpPr>
        <p:spPr>
          <a:xfrm>
            <a:off x="1615450" y="4435750"/>
            <a:ext cx="9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adr</a:t>
            </a:r>
            <a:endParaRPr>
              <a:latin typeface="Calibri"/>
              <a:ea typeface="Calibri"/>
              <a:cs typeface="Calibri"/>
              <a:sym typeface="Calibri"/>
            </a:endParaRPr>
          </a:p>
        </p:txBody>
      </p:sp>
      <p:sp>
        <p:nvSpPr>
          <p:cNvPr id="157" name="Google Shape;157;p14"/>
          <p:cNvSpPr txBox="1"/>
          <p:nvPr/>
        </p:nvSpPr>
        <p:spPr>
          <a:xfrm>
            <a:off x="4370850" y="4511950"/>
            <a:ext cx="27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total_of_special_requests</a:t>
            </a:r>
            <a:endParaRPr>
              <a:latin typeface="Calibri"/>
              <a:ea typeface="Calibri"/>
              <a:cs typeface="Calibri"/>
              <a:sym typeface="Calibri"/>
            </a:endParaRPr>
          </a:p>
        </p:txBody>
      </p:sp>
      <p:sp>
        <p:nvSpPr>
          <p:cNvPr id="158" name="Google Shape;158;p14"/>
          <p:cNvSpPr txBox="1"/>
          <p:nvPr/>
        </p:nvSpPr>
        <p:spPr>
          <a:xfrm>
            <a:off x="6961650" y="4511950"/>
            <a:ext cx="27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booking_changes</a:t>
            </a:r>
            <a:endParaRPr>
              <a:latin typeface="Calibri"/>
              <a:ea typeface="Calibri"/>
              <a:cs typeface="Calibri"/>
              <a:sym typeface="Calibri"/>
            </a:endParaRPr>
          </a:p>
        </p:txBody>
      </p:sp>
      <p:sp>
        <p:nvSpPr>
          <p:cNvPr id="159" name="Google Shape;159;p14"/>
          <p:cNvSpPr txBox="1"/>
          <p:nvPr/>
        </p:nvSpPr>
        <p:spPr>
          <a:xfrm>
            <a:off x="1082050" y="5654950"/>
            <a:ext cx="266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previous_bookings_not_canceled</a:t>
            </a:r>
            <a:endParaRPr>
              <a:latin typeface="Calibri"/>
              <a:ea typeface="Calibri"/>
              <a:cs typeface="Calibri"/>
              <a:sym typeface="Calibri"/>
            </a:endParaRPr>
          </a:p>
        </p:txBody>
      </p:sp>
      <p:sp>
        <p:nvSpPr>
          <p:cNvPr id="160" name="Google Shape;160;p14"/>
          <p:cNvSpPr txBox="1"/>
          <p:nvPr/>
        </p:nvSpPr>
        <p:spPr>
          <a:xfrm>
            <a:off x="4066050" y="5654950"/>
            <a:ext cx="23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required_car_parking_spaces</a:t>
            </a:r>
            <a:endParaRPr>
              <a:latin typeface="Calibri"/>
              <a:ea typeface="Calibri"/>
              <a:cs typeface="Calibri"/>
              <a:sym typeface="Calibri"/>
            </a:endParaRPr>
          </a:p>
        </p:txBody>
      </p:sp>
      <p:sp>
        <p:nvSpPr>
          <p:cNvPr id="161" name="Google Shape;161;p14"/>
          <p:cNvSpPr/>
          <p:nvPr/>
        </p:nvSpPr>
        <p:spPr>
          <a:xfrm>
            <a:off x="6403950" y="5654950"/>
            <a:ext cx="2876400" cy="112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TBA">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