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74DBBF-FF60-48BE-AB83-4ED7F148BCCE}">
  <a:tblStyle styleId="{2D74DBBF-FF60-48BE-AB83-4ED7F148BC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b0cdf24d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g1b0cdf24d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cdf24d7d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b0cdf24d7d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0cdf24d7d_0_4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5708281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ad5708281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ad5708281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d570828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ad57082813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ad57082813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d58d743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ad58d743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ad58d743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58d743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ad58d7435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ad58d7435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0ea48e8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b0ea48e86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b0ea48e86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d5708281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ad57082813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ad57082813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d570828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ad57082813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ad57082813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d58d7435c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ad58d7435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ad58d7435c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0cdf24d7d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b0cdf24d7d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b0cdf24d7d_0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0cdf24d7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b0cdf24d7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1b0cdf24d7d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0cdf24d7d_0_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b0cdf24d7d_0_6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b0cdf24d7d_0_6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0cdf24d7d_0_6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1b0cdf24d7d_0_6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1b0cdf24d7d_0_6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0cdf24d7d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b0cdf24d7d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b0cdf24d7d_0_6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ad570828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ad570828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ad57082813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d79d8e91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1ad79d8e918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ad79d8e918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58d7435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ad58d7435c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ad58d7435c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d58d7435c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ad58d7435c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1ad58d7435c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d79d8e91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ad79d8e91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ad79d8e91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0cdf24d7d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1b0cdf24d7d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1b0cdf24d7d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b0cdf24d7d_0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1b0cdf24d7d_0_6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1b0cdf24d7d_0_6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cdf24d7d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b0cdf24d7d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b0cdf24d7d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11938a0b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1b11938a0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cdf24d7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b0cdf24d7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b0cdf24d7d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cdf24d7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b0cdf24d7d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b0cdf24d7d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df24d7d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b0cdf24d7d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b0cdf24d7d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0cdf24d7d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b0cdf24d7d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b0cdf24d7d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0cdf24d7d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b0cdf24d7d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b0cdf24d7d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cdf24d7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b0cdf24d7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b0cdf24d7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25.png"/><Relationship Id="rId7"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35.png"/><Relationship Id="rId9"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31.png"/><Relationship Id="rId8"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37.png"/><Relationship Id="rId6" Type="http://schemas.openxmlformats.org/officeDocument/2006/relationships/image" Target="../media/image42.png"/><Relationship Id="rId7"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p:nvPr/>
        </p:nvSpPr>
        <p:spPr>
          <a:xfrm>
            <a:off x="1491225" y="4572975"/>
            <a:ext cx="24591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6"/>
          <p:cNvSpPr txBox="1"/>
          <p:nvPr/>
        </p:nvSpPr>
        <p:spPr>
          <a:xfrm>
            <a:off x="1491224" y="4581625"/>
            <a:ext cx="2632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CASO DE ESTUDIO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
        <p:nvSpPr>
          <p:cNvPr id="44" name="Google Shape;44;p6"/>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5" name="Google Shape;45;p6"/>
          <p:cNvSpPr txBox="1"/>
          <p:nvPr/>
        </p:nvSpPr>
        <p:spPr>
          <a:xfrm>
            <a:off x="1445031" y="3720416"/>
            <a:ext cx="26790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8333"/>
              </a:lnSpc>
              <a:spcBef>
                <a:spcPts val="0"/>
              </a:spcBef>
              <a:spcAft>
                <a:spcPts val="0"/>
              </a:spcAft>
              <a:buClr>
                <a:srgbClr val="00558C"/>
              </a:buClr>
              <a:buSzPts val="2400"/>
              <a:buFont typeface="Arial"/>
              <a:buNone/>
            </a:pP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a:t>
            </a: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/2022</a:t>
            </a:r>
            <a:endParaRPr b="0" i="0" sz="2200" u="none" cap="none" strike="noStrike">
              <a:solidFill>
                <a:schemeClr val="lt1"/>
              </a:solidFill>
              <a:latin typeface="Calibri"/>
              <a:ea typeface="Calibri"/>
              <a:cs typeface="Calibri"/>
              <a:sym typeface="Calibri"/>
            </a:endParaRPr>
          </a:p>
        </p:txBody>
      </p:sp>
      <p:sp>
        <p:nvSpPr>
          <p:cNvPr id="46" name="Google Shape;46;p6"/>
          <p:cNvSpPr txBox="1"/>
          <p:nvPr/>
        </p:nvSpPr>
        <p:spPr>
          <a:xfrm>
            <a:off x="9914392" y="6417896"/>
            <a:ext cx="2277600" cy="440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558C"/>
              </a:buClr>
              <a:buSzPts val="2400"/>
              <a:buFont typeface="Arial"/>
              <a:buNone/>
            </a:pPr>
            <a:r>
              <a:rPr b="0" i="0" lang="en-US" sz="1400" u="none" cap="none" strike="noStrike">
                <a:solidFill>
                  <a:schemeClr val="lt1"/>
                </a:solidFill>
                <a:latin typeface="Calibri"/>
                <a:ea typeface="Calibri"/>
                <a:cs typeface="Calibri"/>
                <a:sym typeface="Calibri"/>
              </a:rPr>
              <a:t>SOFÍA WEINTRAUB</a:t>
            </a:r>
            <a:endParaRPr b="0" i="0" sz="1400" u="none" cap="none" strike="noStrike">
              <a:solidFill>
                <a:schemeClr val="lt1"/>
              </a:solidFill>
              <a:latin typeface="Calibri"/>
              <a:ea typeface="Calibri"/>
              <a:cs typeface="Calibri"/>
              <a:sym typeface="Calibri"/>
            </a:endParaRPr>
          </a:p>
        </p:txBody>
      </p:sp>
      <p:sp>
        <p:nvSpPr>
          <p:cNvPr id="47" name="Google Shape;47;p6"/>
          <p:cNvSpPr txBox="1"/>
          <p:nvPr/>
        </p:nvSpPr>
        <p:spPr>
          <a:xfrm>
            <a:off x="9119101" y="920600"/>
            <a:ext cx="27642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800" u="none" cap="none" strike="noStrike">
                <a:solidFill>
                  <a:schemeClr val="lt1"/>
                </a:solidFill>
                <a:latin typeface="Calibri"/>
                <a:ea typeface="Calibri"/>
                <a:cs typeface="Calibri"/>
                <a:sym typeface="Calibri"/>
              </a:rPr>
              <a:t>82.05 - Análisis Predictivo</a:t>
            </a:r>
            <a:endParaRPr b="0" i="0" sz="1800" u="none" cap="none" strike="noStrike">
              <a:solidFill>
                <a:srgbClr val="000000"/>
              </a:solidFill>
              <a:latin typeface="Arial"/>
              <a:ea typeface="Arial"/>
              <a:cs typeface="Arial"/>
              <a:sym typeface="Arial"/>
            </a:endParaRPr>
          </a:p>
        </p:txBody>
      </p:sp>
      <p:sp>
        <p:nvSpPr>
          <p:cNvPr id="48" name="Google Shape;48;p6"/>
          <p:cNvSpPr/>
          <p:nvPr/>
        </p:nvSpPr>
        <p:spPr>
          <a:xfrm>
            <a:off x="1491225" y="5106375"/>
            <a:ext cx="43608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6"/>
          <p:cNvSpPr txBox="1"/>
          <p:nvPr/>
        </p:nvSpPr>
        <p:spPr>
          <a:xfrm>
            <a:off x="1491225" y="5115025"/>
            <a:ext cx="4360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PREDICCIÓN DE CANCELACIONES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p15"/>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70" name="Google Shape;170;p15"/>
          <p:cNvSpPr txBox="1"/>
          <p:nvPr/>
        </p:nvSpPr>
        <p:spPr>
          <a:xfrm>
            <a:off x="532646" y="1999043"/>
            <a:ext cx="11126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ADR</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encontraron registros de tarifas promedio diarias con valores negativos. Se removieron estas entradas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encontró un registro = 5.400, que fue cambiado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ADULTS</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Hay 385 registros que no contenían adultos fueron eliminados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CHILDREN</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10, que fue cambiado a 0</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b="1" lang="en-US" sz="2000">
                <a:solidFill>
                  <a:srgbClr val="00558C"/>
                </a:solidFill>
                <a:latin typeface="Calibri"/>
                <a:ea typeface="Calibri"/>
                <a:cs typeface="Calibri"/>
                <a:sym typeface="Calibri"/>
              </a:rPr>
              <a:t>BABIES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encontraron dos registros con valores elevados. Ambos fueron cambiados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REQUIRED CAR PARKING SPACES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8, que fue cambiado a 0</a:t>
            </a:r>
            <a:endParaRPr sz="20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6"/>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SPEARMAN</a:t>
            </a:r>
            <a:endParaRPr b="1" i="0" sz="3600" u="none" cap="none" strike="noStrike">
              <a:solidFill>
                <a:srgbClr val="0D5486"/>
              </a:solidFill>
              <a:latin typeface="Calibri"/>
              <a:ea typeface="Calibri"/>
              <a:cs typeface="Calibri"/>
              <a:sym typeface="Calibri"/>
            </a:endParaRPr>
          </a:p>
        </p:txBody>
      </p:sp>
      <p:pic>
        <p:nvPicPr>
          <p:cNvPr id="178" name="Google Shape;178;p16"/>
          <p:cNvPicPr preferRelativeResize="0"/>
          <p:nvPr/>
        </p:nvPicPr>
        <p:blipFill>
          <a:blip r:embed="rId3">
            <a:alphaModFix/>
          </a:blip>
          <a:stretch>
            <a:fillRect/>
          </a:stretch>
        </p:blipFill>
        <p:spPr>
          <a:xfrm>
            <a:off x="0" y="1721581"/>
            <a:ext cx="7987200" cy="4984019"/>
          </a:xfrm>
          <a:prstGeom prst="rect">
            <a:avLst/>
          </a:prstGeom>
          <a:noFill/>
          <a:ln>
            <a:noFill/>
          </a:ln>
        </p:spPr>
      </p:pic>
      <p:sp>
        <p:nvSpPr>
          <p:cNvPr id="179" name="Google Shape;179;p16"/>
          <p:cNvSpPr txBox="1"/>
          <p:nvPr/>
        </p:nvSpPr>
        <p:spPr>
          <a:xfrm>
            <a:off x="8540500" y="1908050"/>
            <a:ext cx="33102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es posible identificar una fuerte correlación entre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7"/>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CRAMER</a:t>
            </a:r>
            <a:endParaRPr b="1" i="0" sz="3600" u="none" cap="none" strike="noStrike">
              <a:solidFill>
                <a:srgbClr val="0D5486"/>
              </a:solidFill>
              <a:latin typeface="Calibri"/>
              <a:ea typeface="Calibri"/>
              <a:cs typeface="Calibri"/>
              <a:sym typeface="Calibri"/>
            </a:endParaRPr>
          </a:p>
        </p:txBody>
      </p:sp>
      <p:pic>
        <p:nvPicPr>
          <p:cNvPr id="187" name="Google Shape;187;p17"/>
          <p:cNvPicPr preferRelativeResize="0"/>
          <p:nvPr/>
        </p:nvPicPr>
        <p:blipFill>
          <a:blip r:embed="rId3">
            <a:alphaModFix/>
          </a:blip>
          <a:stretch>
            <a:fillRect/>
          </a:stretch>
        </p:blipFill>
        <p:spPr>
          <a:xfrm>
            <a:off x="477775" y="1752700"/>
            <a:ext cx="5517531" cy="5105300"/>
          </a:xfrm>
          <a:prstGeom prst="rect">
            <a:avLst/>
          </a:prstGeom>
          <a:noFill/>
          <a:ln>
            <a:noFill/>
          </a:ln>
        </p:spPr>
      </p:pic>
      <p:sp>
        <p:nvSpPr>
          <p:cNvPr id="188" name="Google Shape;188;p17"/>
          <p:cNvSpPr txBox="1"/>
          <p:nvPr/>
        </p:nvSpPr>
        <p:spPr>
          <a:xfrm>
            <a:off x="6803150" y="1889850"/>
            <a:ext cx="33102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Para variables categóricas.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8"/>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sp>
        <p:nvSpPr>
          <p:cNvPr id="196" name="Google Shape;196;p18"/>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197" name="Google Shape;197;p18"/>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8" name="Google Shape;198;p18"/>
          <p:cNvSpPr txBox="1"/>
          <p:nvPr/>
        </p:nvSpPr>
        <p:spPr>
          <a:xfrm>
            <a:off x="6638300" y="2357750"/>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63.080 reservas que se efectuaron NO fueron canceladas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23.928 reservas que fueron efectuadas SI se cancelaron</a:t>
            </a:r>
            <a:endParaRPr sz="1800">
              <a:latin typeface="Calibri"/>
              <a:ea typeface="Calibri"/>
              <a:cs typeface="Calibri"/>
              <a:sym typeface="Calibri"/>
            </a:endParaRPr>
          </a:p>
        </p:txBody>
      </p:sp>
      <p:pic>
        <p:nvPicPr>
          <p:cNvPr id="199" name="Google Shape;199;p18"/>
          <p:cNvPicPr preferRelativeResize="0"/>
          <p:nvPr/>
        </p:nvPicPr>
        <p:blipFill>
          <a:blip r:embed="rId3">
            <a:alphaModFix/>
          </a:blip>
          <a:stretch>
            <a:fillRect/>
          </a:stretch>
        </p:blipFill>
        <p:spPr>
          <a:xfrm>
            <a:off x="685850" y="1751800"/>
            <a:ext cx="5787000" cy="48551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9"/>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pic>
        <p:nvPicPr>
          <p:cNvPr id="207" name="Google Shape;207;p19"/>
          <p:cNvPicPr preferRelativeResize="0"/>
          <p:nvPr/>
        </p:nvPicPr>
        <p:blipFill>
          <a:blip r:embed="rId3">
            <a:alphaModFix/>
          </a:blip>
          <a:stretch>
            <a:fillRect/>
          </a:stretch>
        </p:blipFill>
        <p:spPr>
          <a:xfrm>
            <a:off x="152400" y="1599400"/>
            <a:ext cx="5937111" cy="5106200"/>
          </a:xfrm>
          <a:prstGeom prst="rect">
            <a:avLst/>
          </a:prstGeom>
          <a:noFill/>
          <a:ln>
            <a:noFill/>
          </a:ln>
        </p:spPr>
      </p:pic>
      <p:sp>
        <p:nvSpPr>
          <p:cNvPr id="208" name="Google Shape;208;p19"/>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209" name="Google Shape;209;p19"/>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endParaRPr sz="1800">
              <a:solidFill>
                <a:schemeClr val="lt1"/>
              </a:solidFill>
              <a:latin typeface="Calibri"/>
              <a:ea typeface="Calibri"/>
              <a:cs typeface="Calibri"/>
              <a:sym typeface="Calibri"/>
            </a:endParaRPr>
          </a:p>
        </p:txBody>
      </p:sp>
      <p:pic>
        <p:nvPicPr>
          <p:cNvPr id="210" name="Google Shape;210;p19"/>
          <p:cNvPicPr preferRelativeResize="0"/>
          <p:nvPr/>
        </p:nvPicPr>
        <p:blipFill>
          <a:blip r:embed="rId4">
            <a:alphaModFix/>
          </a:blip>
          <a:stretch>
            <a:fillRect/>
          </a:stretch>
        </p:blipFill>
        <p:spPr>
          <a:xfrm>
            <a:off x="6260200" y="1599421"/>
            <a:ext cx="5937101" cy="5106178"/>
          </a:xfrm>
          <a:prstGeom prst="rect">
            <a:avLst/>
          </a:prstGeom>
          <a:noFill/>
          <a:ln>
            <a:noFill/>
          </a:ln>
        </p:spPr>
      </p:pic>
      <p:cxnSp>
        <p:nvCxnSpPr>
          <p:cNvPr id="211" name="Google Shape;211;p19"/>
          <p:cNvCxnSpPr/>
          <p:nvPr/>
        </p:nvCxnSpPr>
        <p:spPr>
          <a:xfrm flipH="1" rot="10800000">
            <a:off x="6821425" y="1865375"/>
            <a:ext cx="4151400" cy="18471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19"/>
          <p:cNvSpPr txBox="1"/>
          <p:nvPr/>
        </p:nvSpPr>
        <p:spPr>
          <a:xfrm>
            <a:off x="7071350" y="48158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20.33%</a:t>
            </a:r>
            <a:endParaRPr sz="1800">
              <a:solidFill>
                <a:schemeClr val="lt1"/>
              </a:solidFill>
              <a:latin typeface="Calibri"/>
              <a:ea typeface="Calibri"/>
              <a:cs typeface="Calibri"/>
              <a:sym typeface="Calibri"/>
            </a:endParaRPr>
          </a:p>
        </p:txBody>
      </p:sp>
      <p:sp>
        <p:nvSpPr>
          <p:cNvPr id="213" name="Google Shape;213;p19"/>
          <p:cNvSpPr txBox="1"/>
          <p:nvPr/>
        </p:nvSpPr>
        <p:spPr>
          <a:xfrm>
            <a:off x="8872725" y="43570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26.45%</a:t>
            </a:r>
            <a:endParaRPr sz="1800">
              <a:solidFill>
                <a:schemeClr val="lt1"/>
              </a:solidFill>
              <a:latin typeface="Calibri"/>
              <a:ea typeface="Calibri"/>
              <a:cs typeface="Calibri"/>
              <a:sym typeface="Calibri"/>
            </a:endParaRPr>
          </a:p>
        </p:txBody>
      </p:sp>
      <p:sp>
        <p:nvSpPr>
          <p:cNvPr id="214" name="Google Shape;214;p19"/>
          <p:cNvSpPr txBox="1"/>
          <p:nvPr/>
        </p:nvSpPr>
        <p:spPr>
          <a:xfrm>
            <a:off x="10674100" y="39216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31.92%</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0"/>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MESES</a:t>
            </a:r>
            <a:endParaRPr b="1" i="0" sz="3100" u="none" cap="none" strike="noStrike">
              <a:solidFill>
                <a:srgbClr val="0D5486"/>
              </a:solidFill>
              <a:latin typeface="Calibri"/>
              <a:ea typeface="Calibri"/>
              <a:cs typeface="Calibri"/>
              <a:sym typeface="Calibri"/>
            </a:endParaRPr>
          </a:p>
        </p:txBody>
      </p:sp>
      <p:pic>
        <p:nvPicPr>
          <p:cNvPr id="222" name="Google Shape;222;p20"/>
          <p:cNvPicPr preferRelativeResize="0"/>
          <p:nvPr/>
        </p:nvPicPr>
        <p:blipFill>
          <a:blip r:embed="rId3">
            <a:alphaModFix/>
          </a:blip>
          <a:stretch>
            <a:fillRect/>
          </a:stretch>
        </p:blipFill>
        <p:spPr>
          <a:xfrm>
            <a:off x="97525" y="1524105"/>
            <a:ext cx="5515976" cy="4524751"/>
          </a:xfrm>
          <a:prstGeom prst="rect">
            <a:avLst/>
          </a:prstGeom>
          <a:noFill/>
          <a:ln>
            <a:noFill/>
          </a:ln>
        </p:spPr>
      </p:pic>
      <p:pic>
        <p:nvPicPr>
          <p:cNvPr id="223" name="Google Shape;223;p20"/>
          <p:cNvPicPr preferRelativeResize="0"/>
          <p:nvPr/>
        </p:nvPicPr>
        <p:blipFill>
          <a:blip r:embed="rId4">
            <a:alphaModFix/>
          </a:blip>
          <a:stretch>
            <a:fillRect/>
          </a:stretch>
        </p:blipFill>
        <p:spPr>
          <a:xfrm>
            <a:off x="5956679" y="315300"/>
            <a:ext cx="5515997" cy="2952325"/>
          </a:xfrm>
          <a:prstGeom prst="rect">
            <a:avLst/>
          </a:prstGeom>
          <a:noFill/>
          <a:ln>
            <a:noFill/>
          </a:ln>
        </p:spPr>
      </p:pic>
      <p:pic>
        <p:nvPicPr>
          <p:cNvPr id="224" name="Google Shape;224;p20"/>
          <p:cNvPicPr preferRelativeResize="0"/>
          <p:nvPr/>
        </p:nvPicPr>
        <p:blipFill>
          <a:blip r:embed="rId5">
            <a:alphaModFix/>
          </a:blip>
          <a:stretch>
            <a:fillRect/>
          </a:stretch>
        </p:blipFill>
        <p:spPr>
          <a:xfrm>
            <a:off x="5956688" y="3404025"/>
            <a:ext cx="5515974" cy="2952322"/>
          </a:xfrm>
          <a:prstGeom prst="rect">
            <a:avLst/>
          </a:prstGeom>
          <a:noFill/>
          <a:ln>
            <a:noFill/>
          </a:ln>
        </p:spPr>
      </p:pic>
      <p:cxnSp>
        <p:nvCxnSpPr>
          <p:cNvPr id="225" name="Google Shape;225;p20"/>
          <p:cNvCxnSpPr/>
          <p:nvPr/>
        </p:nvCxnSpPr>
        <p:spPr>
          <a:xfrm>
            <a:off x="9543276" y="530350"/>
            <a:ext cx="0" cy="2395800"/>
          </a:xfrm>
          <a:prstGeom prst="straightConnector1">
            <a:avLst/>
          </a:prstGeom>
          <a:noFill/>
          <a:ln cap="flat" cmpd="sng" w="9525">
            <a:solidFill>
              <a:srgbClr val="FF0000"/>
            </a:solidFill>
            <a:prstDash val="dash"/>
            <a:round/>
            <a:headEnd len="med" w="med" type="none"/>
            <a:tailEnd len="med" w="med" type="none"/>
          </a:ln>
        </p:spPr>
      </p:cxnSp>
      <p:cxnSp>
        <p:nvCxnSpPr>
          <p:cNvPr id="226" name="Google Shape;226;p20"/>
          <p:cNvCxnSpPr/>
          <p:nvPr/>
        </p:nvCxnSpPr>
        <p:spPr>
          <a:xfrm>
            <a:off x="9543276" y="3654550"/>
            <a:ext cx="0" cy="2395800"/>
          </a:xfrm>
          <a:prstGeom prst="straightConnector1">
            <a:avLst/>
          </a:prstGeom>
          <a:noFill/>
          <a:ln cap="flat" cmpd="sng" w="9525">
            <a:solidFill>
              <a:srgbClr val="FF0000"/>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1"/>
          <p:cNvSpPr txBox="1"/>
          <p:nvPr/>
        </p:nvSpPr>
        <p:spPr>
          <a:xfrm>
            <a:off x="477775" y="1106200"/>
            <a:ext cx="7987200" cy="5388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2900">
                <a:solidFill>
                  <a:srgbClr val="0D5486"/>
                </a:solidFill>
                <a:latin typeface="Calibri"/>
                <a:ea typeface="Calibri"/>
                <a:cs typeface="Calibri"/>
                <a:sym typeface="Calibri"/>
              </a:rPr>
              <a:t>OBSERVACIONES - ÉPOCA ESTACIONAL</a:t>
            </a:r>
            <a:endParaRPr b="1" i="0" sz="2900" u="none" cap="none" strike="noStrike">
              <a:solidFill>
                <a:srgbClr val="0D5486"/>
              </a:solidFill>
              <a:latin typeface="Calibri"/>
              <a:ea typeface="Calibri"/>
              <a:cs typeface="Calibri"/>
              <a:sym typeface="Calibri"/>
            </a:endParaRPr>
          </a:p>
        </p:txBody>
      </p:sp>
      <p:pic>
        <p:nvPicPr>
          <p:cNvPr id="234" name="Google Shape;234;p21"/>
          <p:cNvPicPr preferRelativeResize="0"/>
          <p:nvPr/>
        </p:nvPicPr>
        <p:blipFill>
          <a:blip r:embed="rId3">
            <a:alphaModFix/>
          </a:blip>
          <a:stretch>
            <a:fillRect/>
          </a:stretch>
        </p:blipFill>
        <p:spPr>
          <a:xfrm>
            <a:off x="134125" y="2038325"/>
            <a:ext cx="5666750" cy="3704125"/>
          </a:xfrm>
          <a:prstGeom prst="rect">
            <a:avLst/>
          </a:prstGeom>
          <a:noFill/>
          <a:ln>
            <a:noFill/>
          </a:ln>
        </p:spPr>
      </p:pic>
      <p:pic>
        <p:nvPicPr>
          <p:cNvPr id="235" name="Google Shape;235;p21"/>
          <p:cNvPicPr preferRelativeResize="0"/>
          <p:nvPr/>
        </p:nvPicPr>
        <p:blipFill>
          <a:blip r:embed="rId4">
            <a:alphaModFix/>
          </a:blip>
          <a:stretch>
            <a:fillRect/>
          </a:stretch>
        </p:blipFill>
        <p:spPr>
          <a:xfrm>
            <a:off x="6575050" y="14425"/>
            <a:ext cx="4982950" cy="3338575"/>
          </a:xfrm>
          <a:prstGeom prst="rect">
            <a:avLst/>
          </a:prstGeom>
          <a:noFill/>
          <a:ln>
            <a:noFill/>
          </a:ln>
        </p:spPr>
      </p:pic>
      <p:pic>
        <p:nvPicPr>
          <p:cNvPr id="236" name="Google Shape;236;p21"/>
          <p:cNvPicPr preferRelativeResize="0"/>
          <p:nvPr/>
        </p:nvPicPr>
        <p:blipFill>
          <a:blip r:embed="rId5">
            <a:alphaModFix/>
          </a:blip>
          <a:stretch>
            <a:fillRect/>
          </a:stretch>
        </p:blipFill>
        <p:spPr>
          <a:xfrm>
            <a:off x="7179325" y="3353000"/>
            <a:ext cx="4096431" cy="3504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2"/>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CONTINENTE</a:t>
            </a:r>
            <a:endParaRPr b="1" i="0" sz="3100" u="none" cap="none" strike="noStrike">
              <a:solidFill>
                <a:srgbClr val="0D5486"/>
              </a:solidFill>
              <a:latin typeface="Calibri"/>
              <a:ea typeface="Calibri"/>
              <a:cs typeface="Calibri"/>
              <a:sym typeface="Calibri"/>
            </a:endParaRPr>
          </a:p>
        </p:txBody>
      </p:sp>
      <p:pic>
        <p:nvPicPr>
          <p:cNvPr id="244" name="Google Shape;244;p22"/>
          <p:cNvPicPr preferRelativeResize="0"/>
          <p:nvPr/>
        </p:nvPicPr>
        <p:blipFill>
          <a:blip r:embed="rId3">
            <a:alphaModFix/>
          </a:blip>
          <a:stretch>
            <a:fillRect/>
          </a:stretch>
        </p:blipFill>
        <p:spPr>
          <a:xfrm>
            <a:off x="228950" y="1554175"/>
            <a:ext cx="5786848" cy="4802175"/>
          </a:xfrm>
          <a:prstGeom prst="rect">
            <a:avLst/>
          </a:prstGeom>
          <a:noFill/>
          <a:ln>
            <a:noFill/>
          </a:ln>
        </p:spPr>
      </p:pic>
      <p:sp>
        <p:nvSpPr>
          <p:cNvPr id="245" name="Google Shape;245;p22"/>
          <p:cNvSpPr txBox="1"/>
          <p:nvPr/>
        </p:nvSpPr>
        <p:spPr>
          <a:xfrm>
            <a:off x="6217900" y="1554175"/>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Aproximadamente el </a:t>
            </a:r>
            <a:r>
              <a:rPr b="1" lang="en-US" sz="1800">
                <a:latin typeface="Calibri"/>
                <a:ea typeface="Calibri"/>
                <a:cs typeface="Calibri"/>
                <a:sym typeface="Calibri"/>
              </a:rPr>
              <a:t>88%</a:t>
            </a:r>
            <a:r>
              <a:rPr lang="en-US" sz="1800">
                <a:latin typeface="Calibri"/>
                <a:ea typeface="Calibri"/>
                <a:cs typeface="Calibri"/>
                <a:sym typeface="Calibri"/>
              </a:rPr>
              <a:t> de las reservas provienen de países europeos</a:t>
            </a:r>
            <a:endParaRPr sz="1800">
              <a:latin typeface="Calibri"/>
              <a:ea typeface="Calibri"/>
              <a:cs typeface="Calibri"/>
              <a:sym typeface="Calibri"/>
            </a:endParaRPr>
          </a:p>
        </p:txBody>
      </p:sp>
      <p:pic>
        <p:nvPicPr>
          <p:cNvPr id="246" name="Google Shape;246;p22"/>
          <p:cNvPicPr preferRelativeResize="0"/>
          <p:nvPr/>
        </p:nvPicPr>
        <p:blipFill>
          <a:blip r:embed="rId4">
            <a:alphaModFix/>
          </a:blip>
          <a:stretch>
            <a:fillRect/>
          </a:stretch>
        </p:blipFill>
        <p:spPr>
          <a:xfrm>
            <a:off x="6588825" y="2293075"/>
            <a:ext cx="4849340" cy="406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3" name="Google Shape;253;p23"/>
          <p:cNvSpPr txBox="1"/>
          <p:nvPr/>
        </p:nvSpPr>
        <p:spPr>
          <a:xfrm>
            <a:off x="477775" y="11824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SPLIT</a:t>
            </a:r>
            <a:endParaRPr b="1" i="0" sz="3600" u="none" cap="none" strike="noStrike">
              <a:solidFill>
                <a:srgbClr val="0D5486"/>
              </a:solidFill>
              <a:latin typeface="Calibri"/>
              <a:ea typeface="Calibri"/>
              <a:cs typeface="Calibri"/>
              <a:sym typeface="Calibri"/>
            </a:endParaRPr>
          </a:p>
        </p:txBody>
      </p:sp>
      <p:sp>
        <p:nvSpPr>
          <p:cNvPr id="254" name="Google Shape;254;p23"/>
          <p:cNvSpPr txBox="1"/>
          <p:nvPr/>
        </p:nvSpPr>
        <p:spPr>
          <a:xfrm>
            <a:off x="532646" y="2667093"/>
            <a:ext cx="111267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69.606 registros en el conjunto de entrenamiento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17.402 registros en el conjunto de testeo</a:t>
            </a:r>
            <a:endParaRPr sz="2000">
              <a:solidFill>
                <a:srgbClr val="3F3F3F"/>
              </a:solidFill>
              <a:latin typeface="Calibri"/>
              <a:ea typeface="Calibri"/>
              <a:cs typeface="Calibri"/>
              <a:sym typeface="Calibri"/>
            </a:endParaRPr>
          </a:p>
        </p:txBody>
      </p:sp>
      <p:sp>
        <p:nvSpPr>
          <p:cNvPr id="255" name="Google Shape;255;p23"/>
          <p:cNvSpPr txBox="1"/>
          <p:nvPr/>
        </p:nvSpPr>
        <p:spPr>
          <a:xfrm>
            <a:off x="532646" y="3733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Variables Utilizadas</a:t>
            </a:r>
            <a:endParaRPr b="1" sz="2000">
              <a:solidFill>
                <a:srgbClr val="42719B"/>
              </a:solidFill>
              <a:latin typeface="Calibri"/>
              <a:ea typeface="Calibri"/>
              <a:cs typeface="Calibri"/>
              <a:sym typeface="Calibri"/>
            </a:endParaRPr>
          </a:p>
        </p:txBody>
      </p:sp>
      <p:sp>
        <p:nvSpPr>
          <p:cNvPr id="256" name="Google Shape;256;p23"/>
          <p:cNvSpPr txBox="1"/>
          <p:nvPr/>
        </p:nvSpPr>
        <p:spPr>
          <a:xfrm>
            <a:off x="532646" y="4114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En el split se utilizarán únicamente las siguientes columnas:</a:t>
            </a:r>
            <a:endParaRPr sz="2000">
              <a:solidFill>
                <a:schemeClr val="dk1"/>
              </a:solidFill>
              <a:latin typeface="Calibri"/>
              <a:ea typeface="Calibri"/>
              <a:cs typeface="Calibri"/>
              <a:sym typeface="Calibri"/>
            </a:endParaRPr>
          </a:p>
        </p:txBody>
      </p:sp>
      <p:sp>
        <p:nvSpPr>
          <p:cNvPr id="257" name="Google Shape;257;p23"/>
          <p:cNvSpPr txBox="1"/>
          <p:nvPr/>
        </p:nvSpPr>
        <p:spPr>
          <a:xfrm>
            <a:off x="456446" y="5791293"/>
            <a:ext cx="1112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Se eligen únicamente los 10 países más populares, que se obtiene a partir de la sumarización de cada columna</a:t>
            </a:r>
            <a:endParaRPr sz="1800">
              <a:solidFill>
                <a:schemeClr val="dk1"/>
              </a:solidFill>
              <a:latin typeface="Calibri"/>
              <a:ea typeface="Calibri"/>
              <a:cs typeface="Calibri"/>
              <a:sym typeface="Calibri"/>
            </a:endParaRPr>
          </a:p>
        </p:txBody>
      </p:sp>
      <p:pic>
        <p:nvPicPr>
          <p:cNvPr id="258" name="Google Shape;258;p23"/>
          <p:cNvPicPr preferRelativeResize="0"/>
          <p:nvPr/>
        </p:nvPicPr>
        <p:blipFill>
          <a:blip r:embed="rId3">
            <a:alphaModFix/>
          </a:blip>
          <a:stretch>
            <a:fillRect/>
          </a:stretch>
        </p:blipFill>
        <p:spPr>
          <a:xfrm>
            <a:off x="477775" y="4667501"/>
            <a:ext cx="10378636" cy="1123800"/>
          </a:xfrm>
          <a:prstGeom prst="rect">
            <a:avLst/>
          </a:prstGeom>
          <a:noFill/>
          <a:ln>
            <a:noFill/>
          </a:ln>
        </p:spPr>
      </p:pic>
      <p:sp>
        <p:nvSpPr>
          <p:cNvPr id="259" name="Google Shape;259;p23"/>
          <p:cNvSpPr txBox="1"/>
          <p:nvPr/>
        </p:nvSpPr>
        <p:spPr>
          <a:xfrm>
            <a:off x="532646" y="1905093"/>
            <a:ext cx="11126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final queda con 87.008 registros y 47 variables. Se separa un 80% para el conjunto de train</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y el 20% para el conjunto de test</a:t>
            </a:r>
            <a:endParaRPr sz="2000">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6" name="Google Shape;266;p2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a:t>
            </a:r>
            <a:endParaRPr b="1" i="0" sz="3600" u="none" cap="none" strike="noStrike">
              <a:solidFill>
                <a:srgbClr val="0D5486"/>
              </a:solidFill>
              <a:latin typeface="Calibri"/>
              <a:ea typeface="Calibri"/>
              <a:cs typeface="Calibri"/>
              <a:sym typeface="Calibri"/>
            </a:endParaRPr>
          </a:p>
        </p:txBody>
      </p:sp>
      <p:sp>
        <p:nvSpPr>
          <p:cNvPr id="267" name="Google Shape;267;p24"/>
          <p:cNvSpPr txBox="1"/>
          <p:nvPr/>
        </p:nvSpPr>
        <p:spPr>
          <a:xfrm>
            <a:off x="532650" y="2133699"/>
            <a:ext cx="111267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tiene outliers, entonces aquí se encuentra el principal </a:t>
            </a:r>
            <a:r>
              <a:rPr lang="en-US" sz="2000">
                <a:solidFill>
                  <a:srgbClr val="3F3F3F"/>
                </a:solidFill>
                <a:latin typeface="Calibri"/>
                <a:ea typeface="Calibri"/>
                <a:cs typeface="Calibri"/>
                <a:sym typeface="Calibri"/>
              </a:rPr>
              <a:t>desafío</a:t>
            </a:r>
            <a:r>
              <a:rPr lang="en-US" sz="2000">
                <a:solidFill>
                  <a:srgbClr val="3F3F3F"/>
                </a:solidFill>
                <a:latin typeface="Calibri"/>
                <a:ea typeface="Calibri"/>
                <a:cs typeface="Calibri"/>
                <a:sym typeface="Calibri"/>
              </a:rPr>
              <a:t> a la hora de determinar qué modelos utilizaré.</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 por este motivo que decidí trabajar con modelos basados en </a:t>
            </a:r>
            <a:r>
              <a:rPr b="1" lang="en-US" sz="2000">
                <a:solidFill>
                  <a:srgbClr val="3F3F3F"/>
                </a:solidFill>
                <a:latin typeface="Calibri"/>
                <a:ea typeface="Calibri"/>
                <a:cs typeface="Calibri"/>
                <a:sym typeface="Calibri"/>
              </a:rPr>
              <a:t>árboles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Decision Tree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Random Forest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AdaBoost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Extra Trees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Gradient Boosting</a:t>
            </a:r>
            <a:endParaRPr sz="2000">
              <a:solidFill>
                <a:srgbClr val="3F3F3F"/>
              </a:solidFill>
              <a:latin typeface="Calibri"/>
              <a:ea typeface="Calibri"/>
              <a:cs typeface="Calibri"/>
              <a:sym typeface="Calibri"/>
            </a:endParaRPr>
          </a:p>
        </p:txBody>
      </p:sp>
      <p:sp>
        <p:nvSpPr>
          <p:cNvPr id="268" name="Google Shape;268;p24"/>
          <p:cNvSpPr txBox="1"/>
          <p:nvPr/>
        </p:nvSpPr>
        <p:spPr>
          <a:xfrm>
            <a:off x="380250" y="5161575"/>
            <a:ext cx="11126700" cy="969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1900">
                <a:solidFill>
                  <a:srgbClr val="3F3F3F"/>
                </a:solidFill>
                <a:latin typeface="Calibri"/>
                <a:ea typeface="Calibri"/>
                <a:cs typeface="Calibri"/>
                <a:sym typeface="Calibri"/>
              </a:rPr>
              <a:t>Se utilizó </a:t>
            </a:r>
            <a:r>
              <a:rPr b="1" lang="en-US" sz="1900">
                <a:solidFill>
                  <a:srgbClr val="42719B"/>
                </a:solidFill>
                <a:latin typeface="Calibri"/>
                <a:ea typeface="Calibri"/>
                <a:cs typeface="Calibri"/>
                <a:sym typeface="Calibri"/>
              </a:rPr>
              <a:t>RandomizedSearch </a:t>
            </a:r>
            <a:r>
              <a:rPr lang="en-US" sz="1900">
                <a:solidFill>
                  <a:srgbClr val="3F3F3F"/>
                </a:solidFill>
                <a:latin typeface="Calibri"/>
                <a:ea typeface="Calibri"/>
                <a:cs typeface="Calibri"/>
                <a:sym typeface="Calibri"/>
              </a:rPr>
              <a:t>(60 iteraciones)</a:t>
            </a:r>
            <a:r>
              <a:rPr b="1" lang="en-US" sz="1900">
                <a:solidFill>
                  <a:srgbClr val="3F3F3F"/>
                </a:solidFill>
                <a:latin typeface="Calibri"/>
                <a:ea typeface="Calibri"/>
                <a:cs typeface="Calibri"/>
                <a:sym typeface="Calibri"/>
              </a:rPr>
              <a:t> </a:t>
            </a:r>
            <a:r>
              <a:rPr lang="en-US" sz="1900">
                <a:solidFill>
                  <a:srgbClr val="3F3F3F"/>
                </a:solidFill>
                <a:latin typeface="Calibri"/>
                <a:ea typeface="Calibri"/>
                <a:cs typeface="Calibri"/>
                <a:sym typeface="Calibri"/>
              </a:rPr>
              <a:t>para ajustar hiperparámetros y obtener la mejor combinación de ellos.</a:t>
            </a:r>
            <a:endParaRPr sz="1900">
              <a:solidFill>
                <a:srgbClr val="3F3F3F"/>
              </a:solidFill>
              <a:latin typeface="Calibri"/>
              <a:ea typeface="Calibri"/>
              <a:cs typeface="Calibri"/>
              <a:sym typeface="Calibri"/>
            </a:endParaRPr>
          </a:p>
          <a:p>
            <a:pPr indent="0" lvl="0" marL="0" rtl="0" algn="ctr">
              <a:spcBef>
                <a:spcPts val="0"/>
              </a:spcBef>
              <a:spcAft>
                <a:spcPts val="0"/>
              </a:spcAft>
              <a:buNone/>
            </a:pPr>
            <a:r>
              <a:rPr lang="en-US" sz="1900">
                <a:solidFill>
                  <a:srgbClr val="3F3F3F"/>
                </a:solidFill>
                <a:latin typeface="Calibri"/>
                <a:ea typeface="Calibri"/>
                <a:cs typeface="Calibri"/>
                <a:sym typeface="Calibri"/>
              </a:rPr>
              <a:t>A su vez, se aplicó </a:t>
            </a:r>
            <a:r>
              <a:rPr b="1" lang="en-US" sz="1900">
                <a:solidFill>
                  <a:srgbClr val="42719B"/>
                </a:solidFill>
                <a:latin typeface="Calibri"/>
                <a:ea typeface="Calibri"/>
                <a:cs typeface="Calibri"/>
                <a:sym typeface="Calibri"/>
              </a:rPr>
              <a:t>K Fold Cross-Validation</a:t>
            </a:r>
            <a:r>
              <a:rPr lang="en-US" sz="1900">
                <a:solidFill>
                  <a:srgbClr val="3F3F3F"/>
                </a:solidFill>
                <a:latin typeface="Calibri"/>
                <a:ea typeface="Calibri"/>
                <a:cs typeface="Calibri"/>
                <a:sym typeface="Calibri"/>
              </a:rPr>
              <a:t> en todos los modelos para detectar overfitting en el modelo</a:t>
            </a:r>
            <a:endParaRPr sz="19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12" type="sldNum"/>
          </p:nvPr>
        </p:nvSpPr>
        <p:spPr>
          <a:xfrm>
            <a:off x="8610600" y="65087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56" name="Google Shape;56;p7"/>
          <p:cNvGrpSpPr/>
          <p:nvPr/>
        </p:nvGrpSpPr>
        <p:grpSpPr>
          <a:xfrm>
            <a:off x="359464" y="3262364"/>
            <a:ext cx="4994060" cy="1123436"/>
            <a:chOff x="5692278" y="3070393"/>
            <a:chExt cx="4994060" cy="1123436"/>
          </a:xfrm>
        </p:grpSpPr>
        <p:sp>
          <p:nvSpPr>
            <p:cNvPr id="57" name="Google Shape;57;p7"/>
            <p:cNvSpPr txBox="1"/>
            <p:nvPr/>
          </p:nvSpPr>
          <p:spPr>
            <a:xfrm>
              <a:off x="6770438" y="3578229"/>
              <a:ext cx="3915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700"/>
                <a:buFont typeface="Arial"/>
                <a:buNone/>
              </a:pPr>
              <a:r>
                <a:rPr lang="en-US" sz="1700">
                  <a:solidFill>
                    <a:srgbClr val="3F3F3F"/>
                  </a:solidFill>
                  <a:latin typeface="Calibri"/>
                  <a:ea typeface="Calibri"/>
                  <a:cs typeface="Calibri"/>
                  <a:sym typeface="Calibri"/>
                </a:rPr>
                <a:t>Presentación de la base. Establecimiento de objetivos y desafíos. Hipótesis.</a:t>
              </a:r>
              <a:endParaRPr b="0" i="0" sz="1700" u="none" cap="none" strike="noStrike">
                <a:solidFill>
                  <a:srgbClr val="000000"/>
                </a:solidFill>
                <a:latin typeface="Calibri"/>
                <a:ea typeface="Calibri"/>
                <a:cs typeface="Calibri"/>
                <a:sym typeface="Calibri"/>
              </a:endParaRPr>
            </a:p>
          </p:txBody>
        </p:sp>
        <p:sp>
          <p:nvSpPr>
            <p:cNvPr id="58" name="Google Shape;58;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Introducción</a:t>
              </a:r>
              <a:endParaRPr b="1" i="0" sz="2700" u="none" cap="none" strike="noStrike">
                <a:solidFill>
                  <a:srgbClr val="0D5486"/>
                </a:solidFill>
                <a:latin typeface="Calibri"/>
                <a:ea typeface="Calibri"/>
                <a:cs typeface="Calibri"/>
                <a:sym typeface="Calibri"/>
              </a:endParaRPr>
            </a:p>
          </p:txBody>
        </p:sp>
        <p:sp>
          <p:nvSpPr>
            <p:cNvPr id="59" name="Google Shape;59;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01</a:t>
              </a:r>
              <a:endParaRPr b="1" i="0" sz="6000" u="none" cap="none" strike="noStrike">
                <a:solidFill>
                  <a:srgbClr val="0D5486"/>
                </a:solidFill>
                <a:latin typeface="Calibri"/>
                <a:ea typeface="Calibri"/>
                <a:cs typeface="Calibri"/>
                <a:sym typeface="Calibri"/>
              </a:endParaRPr>
            </a:p>
          </p:txBody>
        </p:sp>
      </p:grpSp>
      <p:grpSp>
        <p:nvGrpSpPr>
          <p:cNvPr id="60" name="Google Shape;60;p7"/>
          <p:cNvGrpSpPr/>
          <p:nvPr/>
        </p:nvGrpSpPr>
        <p:grpSpPr>
          <a:xfrm>
            <a:off x="6163551" y="3262416"/>
            <a:ext cx="5440898" cy="1646932"/>
            <a:chOff x="5692278" y="3070393"/>
            <a:chExt cx="4725873" cy="1646932"/>
          </a:xfrm>
        </p:grpSpPr>
        <p:sp>
          <p:nvSpPr>
            <p:cNvPr id="61" name="Google Shape;61;p7"/>
            <p:cNvSpPr txBox="1"/>
            <p:nvPr/>
          </p:nvSpPr>
          <p:spPr>
            <a:xfrm>
              <a:off x="6770451" y="3578225"/>
              <a:ext cx="36477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lang="en-US" sz="1700">
                  <a:solidFill>
                    <a:srgbClr val="3F3F3F"/>
                  </a:solidFill>
                  <a:latin typeface="Calibri"/>
                  <a:ea typeface="Calibri"/>
                  <a:cs typeface="Calibri"/>
                  <a:sym typeface="Calibri"/>
                </a:rPr>
                <a:t>I</a:t>
              </a:r>
              <a:r>
                <a:rPr b="0" i="0" lang="en-US" sz="1700" u="none" cap="none" strike="noStrike">
                  <a:solidFill>
                    <a:srgbClr val="3F3F3F"/>
                  </a:solidFill>
                  <a:latin typeface="Calibri"/>
                  <a:ea typeface="Calibri"/>
                  <a:cs typeface="Calibri"/>
                  <a:sym typeface="Calibri"/>
                </a:rPr>
                <a:t>nspección y preparación de las variables. Creación de variables nuevas. Presentación gráfica y analítica de los datos y sus relaciones.</a:t>
              </a:r>
              <a:endParaRPr b="0" i="0" sz="1700" u="none" cap="none" strike="noStrike">
                <a:solidFill>
                  <a:srgbClr val="000000"/>
                </a:solidFill>
                <a:latin typeface="Calibri"/>
                <a:ea typeface="Calibri"/>
                <a:cs typeface="Calibri"/>
                <a:sym typeface="Calibri"/>
              </a:endParaRPr>
            </a:p>
          </p:txBody>
        </p:sp>
        <p:sp>
          <p:nvSpPr>
            <p:cNvPr id="62" name="Google Shape;62;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Calibri"/>
                  <a:ea typeface="Calibri"/>
                  <a:cs typeface="Calibri"/>
                  <a:sym typeface="Calibri"/>
                </a:rPr>
                <a:t>Preparación Base y EDA</a:t>
              </a:r>
              <a:endParaRPr b="1" i="0" sz="2700" u="none" cap="none" strike="noStrike">
                <a:solidFill>
                  <a:srgbClr val="0D5486"/>
                </a:solidFill>
                <a:latin typeface="Calibri"/>
                <a:ea typeface="Calibri"/>
                <a:cs typeface="Calibri"/>
                <a:sym typeface="Calibri"/>
              </a:endParaRPr>
            </a:p>
          </p:txBody>
        </p:sp>
        <p:sp>
          <p:nvSpPr>
            <p:cNvPr id="63" name="Google Shape;63;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02</a:t>
              </a:r>
              <a:endParaRPr b="1" i="0" sz="6000" u="none" cap="none" strike="noStrike">
                <a:solidFill>
                  <a:srgbClr val="0D5486"/>
                </a:solidFill>
                <a:latin typeface="Calibri"/>
                <a:ea typeface="Calibri"/>
                <a:cs typeface="Calibri"/>
                <a:sym typeface="Calibri"/>
              </a:endParaRPr>
            </a:p>
          </p:txBody>
        </p:sp>
      </p:grpSp>
      <p:grpSp>
        <p:nvGrpSpPr>
          <p:cNvPr id="64" name="Google Shape;64;p7"/>
          <p:cNvGrpSpPr/>
          <p:nvPr/>
        </p:nvGrpSpPr>
        <p:grpSpPr>
          <a:xfrm>
            <a:off x="361736" y="5054772"/>
            <a:ext cx="4725873" cy="2170132"/>
            <a:chOff x="5692278" y="3070393"/>
            <a:chExt cx="4725873" cy="2170132"/>
          </a:xfrm>
        </p:grpSpPr>
        <p:sp>
          <p:nvSpPr>
            <p:cNvPr id="65" name="Google Shape;65;p7"/>
            <p:cNvSpPr txBox="1"/>
            <p:nvPr/>
          </p:nvSpPr>
          <p:spPr>
            <a:xfrm>
              <a:off x="6770451" y="3578225"/>
              <a:ext cx="3647700" cy="166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700">
                  <a:solidFill>
                    <a:srgbClr val="3F3F3F"/>
                  </a:solidFill>
                  <a:latin typeface="Calibri"/>
                  <a:ea typeface="Calibri"/>
                  <a:cs typeface="Calibri"/>
                  <a:sym typeface="Calibri"/>
                </a:rPr>
                <a:t>Partición de la base de datos en entrenamiento y testeo. Selección de modelos. Manejo de </a:t>
              </a:r>
              <a:r>
                <a:rPr lang="en-US" sz="1700">
                  <a:solidFill>
                    <a:srgbClr val="3F3F3F"/>
                  </a:solidFill>
                  <a:latin typeface="Calibri"/>
                  <a:ea typeface="Calibri"/>
                  <a:cs typeface="Calibri"/>
                  <a:sym typeface="Calibri"/>
                </a:rPr>
                <a:t>hiperparametros</a:t>
              </a:r>
              <a:r>
                <a:rPr lang="en-US" sz="1700">
                  <a:solidFill>
                    <a:srgbClr val="3F3F3F"/>
                  </a:solidFill>
                  <a:latin typeface="Calibri"/>
                  <a:ea typeface="Calibri"/>
                  <a:cs typeface="Calibri"/>
                  <a:sym typeface="Calibri"/>
                </a:rPr>
                <a:t> y métricas de eficacia.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700">
                <a:solidFill>
                  <a:srgbClr val="3F3F3F"/>
                </a:solidFill>
                <a:latin typeface="Calibri"/>
                <a:ea typeface="Calibri"/>
                <a:cs typeface="Calibri"/>
                <a:sym typeface="Calibri"/>
              </a:endParaRPr>
            </a:p>
          </p:txBody>
        </p:sp>
        <p:sp>
          <p:nvSpPr>
            <p:cNvPr id="66" name="Google Shape;66;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Modelos</a:t>
              </a:r>
              <a:endParaRPr b="1" i="0" sz="2700" u="none" cap="none" strike="noStrike">
                <a:solidFill>
                  <a:srgbClr val="0D5486"/>
                </a:solidFill>
                <a:latin typeface="Calibri"/>
                <a:ea typeface="Calibri"/>
                <a:cs typeface="Calibri"/>
                <a:sym typeface="Calibri"/>
              </a:endParaRPr>
            </a:p>
          </p:txBody>
        </p:sp>
        <p:sp>
          <p:nvSpPr>
            <p:cNvPr id="67" name="Google Shape;67;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03</a:t>
              </a:r>
              <a:endParaRPr b="1" i="0" sz="6000" u="none" cap="none" strike="noStrike">
                <a:solidFill>
                  <a:srgbClr val="0D5486"/>
                </a:solidFill>
                <a:latin typeface="Calibri"/>
                <a:ea typeface="Calibri"/>
                <a:cs typeface="Calibri"/>
                <a:sym typeface="Calibri"/>
              </a:endParaRPr>
            </a:p>
          </p:txBody>
        </p:sp>
      </p:grpSp>
      <p:grpSp>
        <p:nvGrpSpPr>
          <p:cNvPr id="68" name="Google Shape;68;p7"/>
          <p:cNvGrpSpPr/>
          <p:nvPr/>
        </p:nvGrpSpPr>
        <p:grpSpPr>
          <a:xfrm>
            <a:off x="6165887" y="5054788"/>
            <a:ext cx="5064718" cy="1385032"/>
            <a:chOff x="5692278" y="3070393"/>
            <a:chExt cx="4725873" cy="1385032"/>
          </a:xfrm>
        </p:grpSpPr>
        <p:sp>
          <p:nvSpPr>
            <p:cNvPr id="69" name="Google Shape;69;p7"/>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1700">
                  <a:solidFill>
                    <a:srgbClr val="3F3F3F"/>
                  </a:solidFill>
                  <a:latin typeface="Calibri"/>
                  <a:ea typeface="Calibri"/>
                  <a:cs typeface="Calibri"/>
                  <a:sym typeface="Calibri"/>
                </a:rPr>
                <a:t>Conclusiones acerca de los modelos y del manejo de la base. Recomendaciones en vistas al caso de estudio.</a:t>
              </a:r>
              <a:endParaRPr sz="1700">
                <a:solidFill>
                  <a:srgbClr val="3F3F3F"/>
                </a:solidFill>
                <a:latin typeface="Calibri"/>
                <a:ea typeface="Calibri"/>
                <a:cs typeface="Calibri"/>
                <a:sym typeface="Calibri"/>
              </a:endParaRPr>
            </a:p>
          </p:txBody>
        </p:sp>
        <p:sp>
          <p:nvSpPr>
            <p:cNvPr id="70" name="Google Shape;70;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Conclusiones</a:t>
              </a:r>
              <a:endParaRPr b="1" i="0" sz="2700" u="none" cap="none" strike="noStrike">
                <a:solidFill>
                  <a:srgbClr val="0D5486"/>
                </a:solidFill>
                <a:latin typeface="Calibri"/>
                <a:ea typeface="Calibri"/>
                <a:cs typeface="Calibri"/>
                <a:sym typeface="Calibri"/>
              </a:endParaRPr>
            </a:p>
          </p:txBody>
        </p:sp>
        <p:sp>
          <p:nvSpPr>
            <p:cNvPr id="71" name="Google Shape;71;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04</a:t>
              </a:r>
              <a:endParaRPr b="1" i="0" sz="6000" u="none" cap="none" strike="noStrike">
                <a:solidFill>
                  <a:srgbClr val="0D5486"/>
                </a:solidFill>
                <a:latin typeface="Calibri"/>
                <a:ea typeface="Calibri"/>
                <a:cs typeface="Calibri"/>
                <a:sym typeface="Calibri"/>
              </a:endParaRPr>
            </a:p>
          </p:txBody>
        </p:sp>
      </p:grpSp>
      <p:pic>
        <p:nvPicPr>
          <p:cNvPr descr="Shape, rectangle&#10;&#10;Description automatically generated" id="72" name="Google Shape;72;p7"/>
          <p:cNvPicPr preferRelativeResize="0"/>
          <p:nvPr/>
        </p:nvPicPr>
        <p:blipFill rotWithShape="1">
          <a:blip r:embed="rId3">
            <a:alphaModFix/>
          </a:blip>
          <a:srcRect b="0" l="0" r="0" t="0"/>
          <a:stretch/>
        </p:blipFill>
        <p:spPr>
          <a:xfrm>
            <a:off x="0" y="-17965"/>
            <a:ext cx="12204358" cy="2369987"/>
          </a:xfrm>
          <a:prstGeom prst="rect">
            <a:avLst/>
          </a:prstGeom>
          <a:noFill/>
          <a:ln>
            <a:noFill/>
          </a:ln>
        </p:spPr>
      </p:pic>
      <p:pic>
        <p:nvPicPr>
          <p:cNvPr descr="A picture containing text, clipart&#10;&#10;Description automatically generated" id="73" name="Google Shape;73;p7"/>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4" name="Google Shape;74;p7"/>
          <p:cNvSpPr txBox="1"/>
          <p:nvPr/>
        </p:nvSpPr>
        <p:spPr>
          <a:xfrm>
            <a:off x="656029" y="1317884"/>
            <a:ext cx="36477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AGENDA</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25"/>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1: DECISION TREE</a:t>
            </a:r>
            <a:endParaRPr b="1" i="0" sz="3600" u="none" cap="none" strike="noStrike">
              <a:solidFill>
                <a:srgbClr val="0D5486"/>
              </a:solidFill>
              <a:latin typeface="Calibri"/>
              <a:ea typeface="Calibri"/>
              <a:cs typeface="Calibri"/>
              <a:sym typeface="Calibri"/>
            </a:endParaRPr>
          </a:p>
        </p:txBody>
      </p:sp>
      <p:sp>
        <p:nvSpPr>
          <p:cNvPr id="276" name="Google Shape;276;p25"/>
          <p:cNvSpPr txBox="1"/>
          <p:nvPr/>
        </p:nvSpPr>
        <p:spPr>
          <a:xfrm>
            <a:off x="-750" y="51615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77" name="Google Shape;277;p25"/>
          <p:cNvSpPr txBox="1"/>
          <p:nvPr/>
        </p:nvSpPr>
        <p:spPr>
          <a:xfrm>
            <a:off x="477775" y="4201400"/>
            <a:ext cx="1098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p:txBody>
      </p:sp>
      <p:sp>
        <p:nvSpPr>
          <p:cNvPr id="278" name="Google Shape;278;p25"/>
          <p:cNvSpPr txBox="1"/>
          <p:nvPr/>
        </p:nvSpPr>
        <p:spPr>
          <a:xfrm>
            <a:off x="487700" y="1828900"/>
            <a:ext cx="1086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un modelo que prediga el valor de una variable objetivo mediante el aprendizaje de reglas de decisión simples inferidas a partir de las características de los datos</a:t>
            </a:r>
            <a:endParaRPr sz="2000">
              <a:solidFill>
                <a:schemeClr val="dk1"/>
              </a:solidFill>
              <a:latin typeface="Calibri"/>
              <a:ea typeface="Calibri"/>
              <a:cs typeface="Calibri"/>
              <a:sym typeface="Calibri"/>
            </a:endParaRPr>
          </a:p>
        </p:txBody>
      </p:sp>
      <p:sp>
        <p:nvSpPr>
          <p:cNvPr id="279" name="Google Shape;279;p25"/>
          <p:cNvSpPr txBox="1"/>
          <p:nvPr/>
        </p:nvSpPr>
        <p:spPr>
          <a:xfrm>
            <a:off x="477775" y="26774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Fácil de entender e interpretar, al visualizarlos.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Requiere poca preparación de datos, pero no admite valores faltantes.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Capaz de manejar problemas de múltiples salidas.</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26"/>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2: RANDOM FOREST</a:t>
            </a:r>
            <a:endParaRPr b="1" i="0" sz="3600" u="none" cap="none" strike="noStrike">
              <a:solidFill>
                <a:srgbClr val="0D5486"/>
              </a:solidFill>
              <a:latin typeface="Calibri"/>
              <a:ea typeface="Calibri"/>
              <a:cs typeface="Calibri"/>
              <a:sym typeface="Calibri"/>
            </a:endParaRPr>
          </a:p>
        </p:txBody>
      </p:sp>
      <p:sp>
        <p:nvSpPr>
          <p:cNvPr id="287" name="Google Shape;287;p26"/>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88" name="Google Shape;288;p26"/>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89" name="Google Shape;289;p26"/>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90" name="Google Shape;290;p26"/>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Lo que se busca en el Random Forest, la idea general, es usar bootstrap pero con menos predictores que el total en cada árbol.</a:t>
            </a:r>
            <a:endParaRPr sz="2000">
              <a:solidFill>
                <a:schemeClr val="dk1"/>
              </a:solidFill>
              <a:latin typeface="Calibri"/>
              <a:ea typeface="Calibri"/>
              <a:cs typeface="Calibri"/>
              <a:sym typeface="Calibri"/>
            </a:endParaRPr>
          </a:p>
        </p:txBody>
      </p:sp>
      <p:sp>
        <p:nvSpPr>
          <p:cNvPr id="291" name="Google Shape;291;p26"/>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aún sin ajuste de parámetros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para problemas de regresión.</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Al utilizar múltiples árboles se reduce considerablemente el riesgo de overfitting</a:t>
            </a:r>
            <a:endParaRPr sz="2000">
              <a:solidFill>
                <a:srgbClr val="000000"/>
              </a:solidFill>
              <a:latin typeface="Calibri"/>
              <a:ea typeface="Calibri"/>
              <a:cs typeface="Calibri"/>
              <a:sym typeface="Calibri"/>
            </a:endParaRPr>
          </a:p>
        </p:txBody>
      </p:sp>
      <p:sp>
        <p:nvSpPr>
          <p:cNvPr id="292" name="Google Shape;292;p26"/>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7"/>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3: ADABOOST</a:t>
            </a:r>
            <a:endParaRPr b="1" i="0" sz="3600" u="none" cap="none" strike="noStrike">
              <a:solidFill>
                <a:srgbClr val="0D5486"/>
              </a:solidFill>
              <a:latin typeface="Calibri"/>
              <a:ea typeface="Calibri"/>
              <a:cs typeface="Calibri"/>
              <a:sym typeface="Calibri"/>
            </a:endParaRPr>
          </a:p>
        </p:txBody>
      </p:sp>
      <p:sp>
        <p:nvSpPr>
          <p:cNvPr id="300" name="Google Shape;300;p27"/>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01" name="Google Shape;301;p27"/>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02" name="Google Shape;302;p27"/>
          <p:cNvSpPr txBox="1"/>
          <p:nvPr/>
        </p:nvSpPr>
        <p:spPr>
          <a:xfrm>
            <a:off x="487700" y="1600300"/>
            <a:ext cx="112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varios predictores sencillos en secuencia, de tal manera que el segundo ajuste bien lo que el primero no ajustó, que el tercero ajuste un poco mejor lo que el segundo no pudo ajustar y así sucesivamente</a:t>
            </a:r>
            <a:endParaRPr sz="2000">
              <a:solidFill>
                <a:schemeClr val="dk1"/>
              </a:solidFill>
              <a:latin typeface="Calibri"/>
              <a:ea typeface="Calibri"/>
              <a:cs typeface="Calibri"/>
              <a:sym typeface="Calibri"/>
            </a:endParaRPr>
          </a:p>
        </p:txBody>
      </p:sp>
      <p:sp>
        <p:nvSpPr>
          <p:cNvPr id="303" name="Google Shape;303;p27"/>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se necesita normalizar</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El clasificador no requiere conocimiento previo</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Es versátil y rápido</a:t>
            </a:r>
            <a:endParaRPr sz="2000">
              <a:solidFill>
                <a:srgbClr val="000000"/>
              </a:solidFill>
              <a:latin typeface="Calibri"/>
              <a:ea typeface="Calibri"/>
              <a:cs typeface="Calibri"/>
              <a:sym typeface="Calibri"/>
            </a:endParaRPr>
          </a:p>
        </p:txBody>
      </p:sp>
      <p:sp>
        <p:nvSpPr>
          <p:cNvPr id="304" name="Google Shape;304;p27"/>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base_estimator: </a:t>
            </a:r>
            <a:r>
              <a:rPr lang="en-US" sz="2000">
                <a:latin typeface="Calibri"/>
                <a:ea typeface="Calibri"/>
                <a:cs typeface="Calibri"/>
                <a:sym typeface="Calibri"/>
              </a:rPr>
              <a:t>árbol de decisión optimizado.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 </a:t>
            </a:r>
            <a:r>
              <a:rPr lang="en-US" sz="2000">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learning_rate: </a:t>
            </a:r>
            <a:r>
              <a:rPr lang="en-US" sz="2000">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8"/>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4: EXTRA TREES</a:t>
            </a:r>
            <a:endParaRPr b="1" i="0" sz="3600" u="none" cap="none" strike="noStrike">
              <a:solidFill>
                <a:srgbClr val="0D5486"/>
              </a:solidFill>
              <a:latin typeface="Calibri"/>
              <a:ea typeface="Calibri"/>
              <a:cs typeface="Calibri"/>
              <a:sym typeface="Calibri"/>
            </a:endParaRPr>
          </a:p>
        </p:txBody>
      </p:sp>
      <p:sp>
        <p:nvSpPr>
          <p:cNvPr id="312" name="Google Shape;312;p28"/>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3" name="Google Shape;313;p28"/>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14" name="Google Shape;314;p28"/>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5" name="Google Shape;315;p28"/>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 muchos árboles de decisión, pero el muestreo de cada árbol es aleatorio, sin reemplazo. Esto crea un conjunto de datos para cada árbol con muestras únicas.</a:t>
            </a:r>
            <a:endParaRPr sz="2000">
              <a:solidFill>
                <a:schemeClr val="dk1"/>
              </a:solidFill>
              <a:latin typeface="Calibri"/>
              <a:ea typeface="Calibri"/>
              <a:cs typeface="Calibri"/>
              <a:sym typeface="Calibri"/>
            </a:endParaRPr>
          </a:p>
        </p:txBody>
      </p:sp>
      <p:sp>
        <p:nvSpPr>
          <p:cNvPr id="316" name="Google Shape;316;p28"/>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Más veloz que el Random Forest. Se debe a que, en lugar de buscar la división óptima en cada nodo, lo hace aleatoriamente.</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Usa toda la muestra</a:t>
            </a:r>
            <a:endParaRPr sz="2000">
              <a:latin typeface="Calibri"/>
              <a:ea typeface="Calibri"/>
              <a:cs typeface="Calibri"/>
              <a:sym typeface="Calibri"/>
            </a:endParaRPr>
          </a:p>
        </p:txBody>
      </p:sp>
      <p:sp>
        <p:nvSpPr>
          <p:cNvPr id="317" name="Google Shape;317;p28"/>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9"/>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5: GRADIENT BOOSTING</a:t>
            </a:r>
            <a:endParaRPr b="1" i="0" sz="3600" u="none" cap="none" strike="noStrike">
              <a:solidFill>
                <a:srgbClr val="0D5486"/>
              </a:solidFill>
              <a:latin typeface="Calibri"/>
              <a:ea typeface="Calibri"/>
              <a:cs typeface="Calibri"/>
              <a:sym typeface="Calibri"/>
            </a:endParaRPr>
          </a:p>
        </p:txBody>
      </p:sp>
      <p:sp>
        <p:nvSpPr>
          <p:cNvPr id="325" name="Google Shape;325;p29"/>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6" name="Google Shape;326;p29"/>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27" name="Google Shape;327;p29"/>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8" name="Google Shape;328;p29"/>
          <p:cNvSpPr txBox="1"/>
          <p:nvPr/>
        </p:nvSpPr>
        <p:spPr>
          <a:xfrm>
            <a:off x="487700" y="1524100"/>
            <a:ext cx="1145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Conjunto de árboles de decisión individuales, entrenados de forma secuencial. Cada nuevo árbol emplea información del árbol anterior para aprender de sus errores, mejorando iteración a iteración.</a:t>
            </a:r>
            <a:endParaRPr sz="2000">
              <a:solidFill>
                <a:schemeClr val="dk1"/>
              </a:solidFill>
              <a:latin typeface="Calibri"/>
              <a:ea typeface="Calibri"/>
              <a:cs typeface="Calibri"/>
              <a:sym typeface="Calibri"/>
            </a:endParaRPr>
          </a:p>
        </p:txBody>
      </p:sp>
      <p:sp>
        <p:nvSpPr>
          <p:cNvPr id="329" name="Google Shape;329;p29"/>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Pueden aplicarse a problemas de regresión y clasificación.</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es necesario que se cumpla ningún tipo de distribución específica.</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a:t>
            </a:r>
            <a:r>
              <a:rPr lang="en-US" sz="2000">
                <a:latin typeface="Calibri"/>
                <a:ea typeface="Calibri"/>
                <a:cs typeface="Calibri"/>
                <a:sym typeface="Calibri"/>
              </a:rPr>
              <a:t>o requieren estandarización</a:t>
            </a:r>
            <a:endParaRPr sz="2000">
              <a:latin typeface="Calibri"/>
              <a:ea typeface="Calibri"/>
              <a:cs typeface="Calibri"/>
              <a:sym typeface="Calibri"/>
            </a:endParaRPr>
          </a:p>
        </p:txBody>
      </p:sp>
      <p:sp>
        <p:nvSpPr>
          <p:cNvPr id="330" name="Google Shape;330;p29"/>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a:t>
            </a:r>
            <a:r>
              <a:rPr lang="en-US" sz="2000">
                <a:solidFill>
                  <a:schemeClr val="dk1"/>
                </a:solidFill>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solidFill>
                  <a:schemeClr val="dk1"/>
                </a:solidFill>
                <a:latin typeface="Calibri"/>
                <a:ea typeface="Calibri"/>
                <a:cs typeface="Calibri"/>
                <a:sym typeface="Calibri"/>
              </a:rPr>
              <a:t>learning_rate: </a:t>
            </a:r>
            <a:r>
              <a:rPr lang="en-US" sz="2000">
                <a:solidFill>
                  <a:schemeClr val="dk1"/>
                </a:solidFill>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0"/>
          <p:cNvSpPr txBox="1"/>
          <p:nvPr/>
        </p:nvSpPr>
        <p:spPr>
          <a:xfrm>
            <a:off x="477775" y="953800"/>
            <a:ext cx="9361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FEATURE IMPORTANCE</a:t>
            </a:r>
            <a:endParaRPr b="1" i="0" sz="3600" u="none" cap="none" strike="noStrike">
              <a:solidFill>
                <a:srgbClr val="0D5486"/>
              </a:solidFill>
              <a:latin typeface="Calibri"/>
              <a:ea typeface="Calibri"/>
              <a:cs typeface="Calibri"/>
              <a:sym typeface="Calibri"/>
            </a:endParaRPr>
          </a:p>
        </p:txBody>
      </p:sp>
      <p:sp>
        <p:nvSpPr>
          <p:cNvPr id="338" name="Google Shape;338;p30"/>
          <p:cNvSpPr txBox="1"/>
          <p:nvPr/>
        </p:nvSpPr>
        <p:spPr>
          <a:xfrm>
            <a:off x="1277125" y="18289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39" name="Google Shape;339;p30"/>
          <p:cNvSpPr txBox="1"/>
          <p:nvPr/>
        </p:nvSpPr>
        <p:spPr>
          <a:xfrm>
            <a:off x="1277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40" name="Google Shape;340;p30"/>
          <p:cNvSpPr txBox="1"/>
          <p:nvPr/>
        </p:nvSpPr>
        <p:spPr>
          <a:xfrm>
            <a:off x="5468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41" name="Google Shape;341;p30"/>
          <p:cNvSpPr txBox="1"/>
          <p:nvPr/>
        </p:nvSpPr>
        <p:spPr>
          <a:xfrm>
            <a:off x="95067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42" name="Google Shape;342;p30"/>
          <p:cNvSpPr txBox="1"/>
          <p:nvPr/>
        </p:nvSpPr>
        <p:spPr>
          <a:xfrm>
            <a:off x="2560325" y="53463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3" name="Google Shape;343;p30"/>
          <p:cNvSpPr txBox="1"/>
          <p:nvPr/>
        </p:nvSpPr>
        <p:spPr>
          <a:xfrm>
            <a:off x="78303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4" name="Google Shape;344;p30"/>
          <p:cNvSpPr txBox="1"/>
          <p:nvPr/>
        </p:nvSpPr>
        <p:spPr>
          <a:xfrm>
            <a:off x="29535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45" name="Google Shape;345;p30"/>
          <p:cNvPicPr preferRelativeResize="0"/>
          <p:nvPr/>
        </p:nvPicPr>
        <p:blipFill>
          <a:blip r:embed="rId3">
            <a:alphaModFix/>
          </a:blip>
          <a:stretch>
            <a:fillRect/>
          </a:stretch>
        </p:blipFill>
        <p:spPr>
          <a:xfrm>
            <a:off x="8287525" y="2205125"/>
            <a:ext cx="3938565" cy="1989100"/>
          </a:xfrm>
          <a:prstGeom prst="rect">
            <a:avLst/>
          </a:prstGeom>
          <a:noFill/>
          <a:ln>
            <a:noFill/>
          </a:ln>
        </p:spPr>
      </p:pic>
      <p:pic>
        <p:nvPicPr>
          <p:cNvPr id="346" name="Google Shape;346;p30"/>
          <p:cNvPicPr preferRelativeResize="0"/>
          <p:nvPr/>
        </p:nvPicPr>
        <p:blipFill>
          <a:blip r:embed="rId4">
            <a:alphaModFix/>
          </a:blip>
          <a:stretch>
            <a:fillRect/>
          </a:stretch>
        </p:blipFill>
        <p:spPr>
          <a:xfrm>
            <a:off x="0" y="2203025"/>
            <a:ext cx="4144600" cy="1959137"/>
          </a:xfrm>
          <a:prstGeom prst="rect">
            <a:avLst/>
          </a:prstGeom>
          <a:noFill/>
          <a:ln>
            <a:noFill/>
          </a:ln>
        </p:spPr>
      </p:pic>
      <p:pic>
        <p:nvPicPr>
          <p:cNvPr id="347" name="Google Shape;347;p30"/>
          <p:cNvPicPr preferRelativeResize="0"/>
          <p:nvPr/>
        </p:nvPicPr>
        <p:blipFill>
          <a:blip r:embed="rId5">
            <a:alphaModFix/>
          </a:blip>
          <a:stretch>
            <a:fillRect/>
          </a:stretch>
        </p:blipFill>
        <p:spPr>
          <a:xfrm>
            <a:off x="4094375" y="2181500"/>
            <a:ext cx="4144600" cy="2004413"/>
          </a:xfrm>
          <a:prstGeom prst="rect">
            <a:avLst/>
          </a:prstGeom>
          <a:noFill/>
          <a:ln>
            <a:noFill/>
          </a:ln>
        </p:spPr>
      </p:pic>
      <p:pic>
        <p:nvPicPr>
          <p:cNvPr id="348" name="Google Shape;348;p30"/>
          <p:cNvPicPr preferRelativeResize="0"/>
          <p:nvPr/>
        </p:nvPicPr>
        <p:blipFill>
          <a:blip r:embed="rId6">
            <a:alphaModFix/>
          </a:blip>
          <a:stretch>
            <a:fillRect/>
          </a:stretch>
        </p:blipFill>
        <p:spPr>
          <a:xfrm>
            <a:off x="1558450" y="4748875"/>
            <a:ext cx="4372975" cy="2114864"/>
          </a:xfrm>
          <a:prstGeom prst="rect">
            <a:avLst/>
          </a:prstGeom>
          <a:noFill/>
          <a:ln>
            <a:noFill/>
          </a:ln>
        </p:spPr>
      </p:pic>
      <p:sp>
        <p:nvSpPr>
          <p:cNvPr id="349" name="Google Shape;349;p30"/>
          <p:cNvSpPr txBox="1"/>
          <p:nvPr/>
        </p:nvSpPr>
        <p:spPr>
          <a:xfrm>
            <a:off x="76779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50" name="Google Shape;350;p30"/>
          <p:cNvPicPr preferRelativeResize="0"/>
          <p:nvPr/>
        </p:nvPicPr>
        <p:blipFill>
          <a:blip r:embed="rId7">
            <a:alphaModFix/>
          </a:blip>
          <a:stretch>
            <a:fillRect/>
          </a:stretch>
        </p:blipFill>
        <p:spPr>
          <a:xfrm>
            <a:off x="6198300" y="4767125"/>
            <a:ext cx="4415145" cy="211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477775" y="1258600"/>
            <a:ext cx="92880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PARÁMETROS</a:t>
            </a:r>
            <a:endParaRPr b="1" i="0" sz="3600" u="none" cap="none" strike="noStrike">
              <a:solidFill>
                <a:srgbClr val="0D5486"/>
              </a:solidFill>
              <a:latin typeface="Calibri"/>
              <a:ea typeface="Calibri"/>
              <a:cs typeface="Calibri"/>
              <a:sym typeface="Calibri"/>
            </a:endParaRPr>
          </a:p>
        </p:txBody>
      </p:sp>
      <p:sp>
        <p:nvSpPr>
          <p:cNvPr id="357" name="Google Shape;357;p31"/>
          <p:cNvSpPr txBox="1"/>
          <p:nvPr/>
        </p:nvSpPr>
        <p:spPr>
          <a:xfrm>
            <a:off x="1277125" y="21337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58" name="Google Shape;358;p31"/>
          <p:cNvSpPr txBox="1"/>
          <p:nvPr/>
        </p:nvSpPr>
        <p:spPr>
          <a:xfrm>
            <a:off x="12771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59" name="Google Shape;359;p31"/>
          <p:cNvSpPr txBox="1"/>
          <p:nvPr/>
        </p:nvSpPr>
        <p:spPr>
          <a:xfrm>
            <a:off x="5391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60" name="Google Shape;360;p31"/>
          <p:cNvSpPr txBox="1"/>
          <p:nvPr/>
        </p:nvSpPr>
        <p:spPr>
          <a:xfrm>
            <a:off x="9582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61" name="Google Shape;361;p31"/>
          <p:cNvSpPr txBox="1"/>
          <p:nvPr/>
        </p:nvSpPr>
        <p:spPr>
          <a:xfrm>
            <a:off x="29535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62" name="Google Shape;362;p31"/>
          <p:cNvSpPr txBox="1"/>
          <p:nvPr/>
        </p:nvSpPr>
        <p:spPr>
          <a:xfrm>
            <a:off x="2953525" y="4381300"/>
            <a:ext cx="14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63" name="Google Shape;363;p31"/>
          <p:cNvPicPr preferRelativeResize="0"/>
          <p:nvPr/>
        </p:nvPicPr>
        <p:blipFill>
          <a:blip r:embed="rId3">
            <a:alphaModFix/>
          </a:blip>
          <a:stretch>
            <a:fillRect/>
          </a:stretch>
        </p:blipFill>
        <p:spPr>
          <a:xfrm>
            <a:off x="587500" y="2515850"/>
            <a:ext cx="3432825" cy="1758688"/>
          </a:xfrm>
          <a:prstGeom prst="rect">
            <a:avLst/>
          </a:prstGeom>
          <a:noFill/>
          <a:ln>
            <a:noFill/>
          </a:ln>
        </p:spPr>
      </p:pic>
      <p:pic>
        <p:nvPicPr>
          <p:cNvPr id="364" name="Google Shape;364;p31"/>
          <p:cNvPicPr preferRelativeResize="0"/>
          <p:nvPr/>
        </p:nvPicPr>
        <p:blipFill>
          <a:blip r:embed="rId4">
            <a:alphaModFix/>
          </a:blip>
          <a:stretch>
            <a:fillRect/>
          </a:stretch>
        </p:blipFill>
        <p:spPr>
          <a:xfrm>
            <a:off x="8975050" y="2587900"/>
            <a:ext cx="2743200" cy="516577"/>
          </a:xfrm>
          <a:prstGeom prst="rect">
            <a:avLst/>
          </a:prstGeom>
          <a:noFill/>
          <a:ln>
            <a:noFill/>
          </a:ln>
        </p:spPr>
      </p:pic>
      <p:pic>
        <p:nvPicPr>
          <p:cNvPr id="365" name="Google Shape;365;p31"/>
          <p:cNvPicPr preferRelativeResize="0"/>
          <p:nvPr/>
        </p:nvPicPr>
        <p:blipFill>
          <a:blip r:embed="rId5">
            <a:alphaModFix/>
          </a:blip>
          <a:stretch>
            <a:fillRect/>
          </a:stretch>
        </p:blipFill>
        <p:spPr>
          <a:xfrm>
            <a:off x="8987750" y="3104475"/>
            <a:ext cx="2717793" cy="492600"/>
          </a:xfrm>
          <a:prstGeom prst="rect">
            <a:avLst/>
          </a:prstGeom>
          <a:noFill/>
          <a:ln>
            <a:noFill/>
          </a:ln>
        </p:spPr>
      </p:pic>
      <p:pic>
        <p:nvPicPr>
          <p:cNvPr id="366" name="Google Shape;366;p31"/>
          <p:cNvPicPr preferRelativeResize="0"/>
          <p:nvPr/>
        </p:nvPicPr>
        <p:blipFill>
          <a:blip r:embed="rId6">
            <a:alphaModFix/>
          </a:blip>
          <a:stretch>
            <a:fillRect/>
          </a:stretch>
        </p:blipFill>
        <p:spPr>
          <a:xfrm>
            <a:off x="9051250" y="3590700"/>
            <a:ext cx="2708105" cy="516575"/>
          </a:xfrm>
          <a:prstGeom prst="rect">
            <a:avLst/>
          </a:prstGeom>
          <a:noFill/>
          <a:ln>
            <a:noFill/>
          </a:ln>
        </p:spPr>
      </p:pic>
      <p:pic>
        <p:nvPicPr>
          <p:cNvPr id="367" name="Google Shape;367;p31"/>
          <p:cNvPicPr preferRelativeResize="0"/>
          <p:nvPr/>
        </p:nvPicPr>
        <p:blipFill>
          <a:blip r:embed="rId7">
            <a:alphaModFix/>
          </a:blip>
          <a:stretch>
            <a:fillRect/>
          </a:stretch>
        </p:blipFill>
        <p:spPr>
          <a:xfrm>
            <a:off x="2336904" y="4873898"/>
            <a:ext cx="3375843" cy="1912550"/>
          </a:xfrm>
          <a:prstGeom prst="rect">
            <a:avLst/>
          </a:prstGeom>
          <a:noFill/>
          <a:ln>
            <a:noFill/>
          </a:ln>
        </p:spPr>
      </p:pic>
      <p:sp>
        <p:nvSpPr>
          <p:cNvPr id="368" name="Google Shape;368;p3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31"/>
          <p:cNvPicPr preferRelativeResize="0"/>
          <p:nvPr/>
        </p:nvPicPr>
        <p:blipFill>
          <a:blip r:embed="rId8">
            <a:alphaModFix/>
          </a:blip>
          <a:stretch>
            <a:fillRect/>
          </a:stretch>
        </p:blipFill>
        <p:spPr>
          <a:xfrm>
            <a:off x="4618425" y="2510150"/>
            <a:ext cx="3375850" cy="1835769"/>
          </a:xfrm>
          <a:prstGeom prst="rect">
            <a:avLst/>
          </a:prstGeom>
          <a:noFill/>
          <a:ln>
            <a:noFill/>
          </a:ln>
        </p:spPr>
      </p:pic>
      <p:sp>
        <p:nvSpPr>
          <p:cNvPr id="370" name="Google Shape;370;p31"/>
          <p:cNvSpPr txBox="1"/>
          <p:nvPr/>
        </p:nvSpPr>
        <p:spPr>
          <a:xfrm>
            <a:off x="72207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71" name="Google Shape;371;p31"/>
          <p:cNvSpPr txBox="1"/>
          <p:nvPr/>
        </p:nvSpPr>
        <p:spPr>
          <a:xfrm>
            <a:off x="6832700" y="4381300"/>
            <a:ext cx="214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72" name="Google Shape;372;p31"/>
          <p:cNvPicPr preferRelativeResize="0"/>
          <p:nvPr/>
        </p:nvPicPr>
        <p:blipFill>
          <a:blip r:embed="rId9">
            <a:alphaModFix/>
          </a:blip>
          <a:stretch>
            <a:fillRect/>
          </a:stretch>
        </p:blipFill>
        <p:spPr>
          <a:xfrm>
            <a:off x="6421200" y="4909275"/>
            <a:ext cx="3432825" cy="1481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nvSpPr>
        <p:spPr>
          <a:xfrm>
            <a:off x="477775" y="1258600"/>
            <a:ext cx="80445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COMPARACIÓN DE MÉTRICAS</a:t>
            </a:r>
            <a:endParaRPr b="1" i="0" sz="3600" u="none" cap="none" strike="noStrike">
              <a:solidFill>
                <a:srgbClr val="0D5486"/>
              </a:solidFill>
              <a:latin typeface="Calibri"/>
              <a:ea typeface="Calibri"/>
              <a:cs typeface="Calibri"/>
              <a:sym typeface="Calibri"/>
            </a:endParaRPr>
          </a:p>
        </p:txBody>
      </p:sp>
      <p:sp>
        <p:nvSpPr>
          <p:cNvPr id="379" name="Google Shape;379;p32"/>
          <p:cNvSpPr txBox="1"/>
          <p:nvPr/>
        </p:nvSpPr>
        <p:spPr>
          <a:xfrm>
            <a:off x="10113000" y="2095300"/>
            <a:ext cx="177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Decision Tree</a:t>
            </a:r>
            <a:endParaRPr b="1" sz="2000">
              <a:solidFill>
                <a:schemeClr val="dk2"/>
              </a:solidFill>
              <a:latin typeface="Calibri"/>
              <a:ea typeface="Calibri"/>
              <a:cs typeface="Calibri"/>
              <a:sym typeface="Calibri"/>
            </a:endParaRPr>
          </a:p>
        </p:txBody>
      </p:sp>
      <p:sp>
        <p:nvSpPr>
          <p:cNvPr id="380" name="Google Shape;380;p32"/>
          <p:cNvSpPr txBox="1"/>
          <p:nvPr/>
        </p:nvSpPr>
        <p:spPr>
          <a:xfrm>
            <a:off x="212952" y="2095300"/>
            <a:ext cx="197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81" name="Google Shape;381;p32"/>
          <p:cNvSpPr txBox="1"/>
          <p:nvPr/>
        </p:nvSpPr>
        <p:spPr>
          <a:xfrm>
            <a:off x="2962876" y="2095300"/>
            <a:ext cx="126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82" name="Google Shape;382;p32"/>
          <p:cNvSpPr txBox="1"/>
          <p:nvPr/>
        </p:nvSpPr>
        <p:spPr>
          <a:xfrm>
            <a:off x="7836775" y="2095300"/>
            <a:ext cx="15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sp>
        <p:nvSpPr>
          <p:cNvPr id="383" name="Google Shape;383;p32"/>
          <p:cNvSpPr txBox="1"/>
          <p:nvPr/>
        </p:nvSpPr>
        <p:spPr>
          <a:xfrm>
            <a:off x="988124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80.02%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66.91%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53.05%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59.18%</a:t>
            </a:r>
            <a:endParaRPr sz="2000">
              <a:latin typeface="Calibri"/>
              <a:ea typeface="Calibri"/>
              <a:cs typeface="Calibri"/>
              <a:sym typeface="Calibri"/>
            </a:endParaRPr>
          </a:p>
        </p:txBody>
      </p:sp>
      <p:sp>
        <p:nvSpPr>
          <p:cNvPr id="384" name="Google Shape;384;p32"/>
          <p:cNvSpPr txBox="1"/>
          <p:nvPr/>
        </p:nvSpPr>
        <p:spPr>
          <a:xfrm>
            <a:off x="128375"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84.37%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75.56%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63.20%</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68.83%</a:t>
            </a:r>
            <a:endParaRPr sz="2000">
              <a:latin typeface="Calibri"/>
              <a:ea typeface="Calibri"/>
              <a:cs typeface="Calibri"/>
              <a:sym typeface="Calibri"/>
            </a:endParaRPr>
          </a:p>
        </p:txBody>
      </p:sp>
      <p:sp>
        <p:nvSpPr>
          <p:cNvPr id="385" name="Google Shape;385;p32"/>
          <p:cNvSpPr txBox="1"/>
          <p:nvPr/>
        </p:nvSpPr>
        <p:spPr>
          <a:xfrm>
            <a:off x="2641868"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84.26%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75.72%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62.36%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68.39%</a:t>
            </a:r>
            <a:endParaRPr sz="2000">
              <a:latin typeface="Calibri"/>
              <a:ea typeface="Calibri"/>
              <a:cs typeface="Calibri"/>
              <a:sym typeface="Calibri"/>
            </a:endParaRPr>
          </a:p>
        </p:txBody>
      </p:sp>
      <p:sp>
        <p:nvSpPr>
          <p:cNvPr id="386" name="Google Shape;386;p32"/>
          <p:cNvSpPr txBox="1"/>
          <p:nvPr/>
        </p:nvSpPr>
        <p:spPr>
          <a:xfrm>
            <a:off x="7594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83.31%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76.83%</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55.64%</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64.54%</a:t>
            </a:r>
            <a:endParaRPr sz="2000">
              <a:latin typeface="Calibri"/>
              <a:ea typeface="Calibri"/>
              <a:cs typeface="Calibri"/>
              <a:sym typeface="Calibri"/>
            </a:endParaRPr>
          </a:p>
        </p:txBody>
      </p:sp>
      <p:sp>
        <p:nvSpPr>
          <p:cNvPr id="387" name="Google Shape;387;p32"/>
          <p:cNvSpPr txBox="1"/>
          <p:nvPr>
            <p:ph idx="12" type="sldNum"/>
          </p:nvPr>
        </p:nvSpPr>
        <p:spPr>
          <a:xfrm>
            <a:off x="11008450" y="6356350"/>
            <a:ext cx="345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8" name="Google Shape;388;p32"/>
          <p:cNvPicPr preferRelativeResize="0"/>
          <p:nvPr/>
        </p:nvPicPr>
        <p:blipFill>
          <a:blip r:embed="rId3">
            <a:alphaModFix/>
          </a:blip>
          <a:stretch>
            <a:fillRect/>
          </a:stretch>
        </p:blipFill>
        <p:spPr>
          <a:xfrm>
            <a:off x="9856700" y="2587900"/>
            <a:ext cx="2333950" cy="1856083"/>
          </a:xfrm>
          <a:prstGeom prst="rect">
            <a:avLst/>
          </a:prstGeom>
          <a:noFill/>
          <a:ln>
            <a:noFill/>
          </a:ln>
        </p:spPr>
      </p:pic>
      <p:pic>
        <p:nvPicPr>
          <p:cNvPr id="389" name="Google Shape;389;p32"/>
          <p:cNvPicPr preferRelativeResize="0"/>
          <p:nvPr/>
        </p:nvPicPr>
        <p:blipFill>
          <a:blip r:embed="rId4">
            <a:alphaModFix/>
          </a:blip>
          <a:stretch>
            <a:fillRect/>
          </a:stretch>
        </p:blipFill>
        <p:spPr>
          <a:xfrm>
            <a:off x="7700" y="2587900"/>
            <a:ext cx="2333950" cy="1856083"/>
          </a:xfrm>
          <a:prstGeom prst="rect">
            <a:avLst/>
          </a:prstGeom>
          <a:noFill/>
          <a:ln>
            <a:noFill/>
          </a:ln>
        </p:spPr>
      </p:pic>
      <p:pic>
        <p:nvPicPr>
          <p:cNvPr id="390" name="Google Shape;390;p32"/>
          <p:cNvPicPr preferRelativeResize="0"/>
          <p:nvPr/>
        </p:nvPicPr>
        <p:blipFill>
          <a:blip r:embed="rId5">
            <a:alphaModFix/>
          </a:blip>
          <a:stretch>
            <a:fillRect/>
          </a:stretch>
        </p:blipFill>
        <p:spPr>
          <a:xfrm>
            <a:off x="2503100" y="2587900"/>
            <a:ext cx="2333950" cy="1856083"/>
          </a:xfrm>
          <a:prstGeom prst="rect">
            <a:avLst/>
          </a:prstGeom>
          <a:noFill/>
          <a:ln>
            <a:noFill/>
          </a:ln>
        </p:spPr>
      </p:pic>
      <p:pic>
        <p:nvPicPr>
          <p:cNvPr id="391" name="Google Shape;391;p32"/>
          <p:cNvPicPr preferRelativeResize="0"/>
          <p:nvPr/>
        </p:nvPicPr>
        <p:blipFill>
          <a:blip r:embed="rId6">
            <a:alphaModFix/>
          </a:blip>
          <a:stretch>
            <a:fillRect/>
          </a:stretch>
        </p:blipFill>
        <p:spPr>
          <a:xfrm>
            <a:off x="7436900" y="2587900"/>
            <a:ext cx="2333950" cy="1856083"/>
          </a:xfrm>
          <a:prstGeom prst="rect">
            <a:avLst/>
          </a:prstGeom>
          <a:noFill/>
          <a:ln>
            <a:noFill/>
          </a:ln>
        </p:spPr>
      </p:pic>
      <p:pic>
        <p:nvPicPr>
          <p:cNvPr id="392" name="Google Shape;392;p32"/>
          <p:cNvPicPr preferRelativeResize="0"/>
          <p:nvPr/>
        </p:nvPicPr>
        <p:blipFill>
          <a:blip r:embed="rId7">
            <a:alphaModFix/>
          </a:blip>
          <a:stretch>
            <a:fillRect/>
          </a:stretch>
        </p:blipFill>
        <p:spPr>
          <a:xfrm>
            <a:off x="5058500" y="2587900"/>
            <a:ext cx="2333950" cy="1856083"/>
          </a:xfrm>
          <a:prstGeom prst="rect">
            <a:avLst/>
          </a:prstGeom>
          <a:noFill/>
          <a:ln>
            <a:noFill/>
          </a:ln>
        </p:spPr>
      </p:pic>
      <p:sp>
        <p:nvSpPr>
          <p:cNvPr id="393" name="Google Shape;393;p32"/>
          <p:cNvSpPr txBox="1"/>
          <p:nvPr/>
        </p:nvSpPr>
        <p:spPr>
          <a:xfrm>
            <a:off x="5169775" y="2095300"/>
            <a:ext cx="208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sp>
        <p:nvSpPr>
          <p:cNvPr id="394" name="Google Shape;394;p32"/>
          <p:cNvSpPr txBox="1"/>
          <p:nvPr/>
        </p:nvSpPr>
        <p:spPr>
          <a:xfrm>
            <a:off x="5308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83.85%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74.57%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67.74%</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33"/>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CONCLUSIONES</a:t>
            </a:r>
            <a:endParaRPr b="1" i="0" sz="4000" u="none" cap="none" strike="noStrike">
              <a:solidFill>
                <a:srgbClr val="0D5486"/>
              </a:solidFill>
              <a:latin typeface="Calibri"/>
              <a:ea typeface="Calibri"/>
              <a:cs typeface="Calibri"/>
              <a:sym typeface="Calibri"/>
            </a:endParaRPr>
          </a:p>
        </p:txBody>
      </p:sp>
      <p:sp>
        <p:nvSpPr>
          <p:cNvPr id="402" name="Google Shape;402;p33"/>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03" name="Google Shape;403;p33"/>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04" name="Google Shape;404;p33"/>
          <p:cNvSpPr txBox="1"/>
          <p:nvPr/>
        </p:nvSpPr>
        <p:spPr>
          <a:xfrm>
            <a:off x="532650" y="2133700"/>
            <a:ext cx="11126700" cy="13236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El modelo ganador es Random Forest, el cual tiene el mayor nivel de acierto.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basados en </a:t>
            </a:r>
            <a:r>
              <a:rPr lang="en-US" sz="2000">
                <a:solidFill>
                  <a:srgbClr val="3F3F3F"/>
                </a:solidFill>
                <a:latin typeface="Calibri"/>
                <a:ea typeface="Calibri"/>
                <a:cs typeface="Calibri"/>
                <a:sym typeface="Calibri"/>
              </a:rPr>
              <a:t>árboles</a:t>
            </a:r>
            <a:r>
              <a:rPr lang="en-US" sz="2000">
                <a:solidFill>
                  <a:srgbClr val="3F3F3F"/>
                </a:solidFill>
                <a:latin typeface="Calibri"/>
                <a:ea typeface="Calibri"/>
                <a:cs typeface="Calibri"/>
                <a:sym typeface="Calibri"/>
              </a:rPr>
              <a:t> resultaron muy eficientes para esto.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más complejos y con mayor cantidad de parámetros presentan un resultado levemente mayor. Pero costo-beneficio, son menos eficientes considerando el tiempo de ejecución.</a:t>
            </a:r>
            <a:endParaRPr sz="2000">
              <a:solidFill>
                <a:srgbClr val="3F3F3F"/>
              </a:solidFill>
              <a:latin typeface="Calibri"/>
              <a:ea typeface="Calibri"/>
              <a:cs typeface="Calibri"/>
              <a:sym typeface="Calibri"/>
            </a:endParaRPr>
          </a:p>
        </p:txBody>
      </p:sp>
      <p:sp>
        <p:nvSpPr>
          <p:cNvPr id="405" name="Google Shape;405;p33"/>
          <p:cNvSpPr txBox="1"/>
          <p:nvPr/>
        </p:nvSpPr>
        <p:spPr>
          <a:xfrm>
            <a:off x="477775" y="3773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HIPÓTESIS</a:t>
            </a:r>
            <a:endParaRPr b="1" i="0" sz="4000" u="none" cap="none" strike="noStrike">
              <a:solidFill>
                <a:srgbClr val="0D5486"/>
              </a:solidFill>
              <a:latin typeface="Calibri"/>
              <a:ea typeface="Calibri"/>
              <a:cs typeface="Calibri"/>
              <a:sym typeface="Calibri"/>
            </a:endParaRPr>
          </a:p>
        </p:txBody>
      </p:sp>
      <p:sp>
        <p:nvSpPr>
          <p:cNvPr id="406" name="Google Shape;406;p33"/>
          <p:cNvSpPr txBox="1"/>
          <p:nvPr/>
        </p:nvSpPr>
        <p:spPr>
          <a:xfrm>
            <a:off x="532650" y="4648300"/>
            <a:ext cx="11126700" cy="10158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En todos</a:t>
            </a:r>
            <a:r>
              <a:rPr lang="en-US" sz="2000">
                <a:solidFill>
                  <a:srgbClr val="3F3F3F"/>
                </a:solidFill>
                <a:latin typeface="Calibri"/>
                <a:ea typeface="Calibri"/>
                <a:cs typeface="Calibri"/>
                <a:sym typeface="Calibri"/>
              </a:rPr>
              <a:t> los modelos, las variables </a:t>
            </a:r>
            <a:r>
              <a:rPr b="1" lang="en-US" sz="2000">
                <a:solidFill>
                  <a:srgbClr val="3F3F3F"/>
                </a:solidFill>
                <a:latin typeface="Calibri"/>
                <a:ea typeface="Calibri"/>
                <a:cs typeface="Calibri"/>
                <a:sym typeface="Calibri"/>
              </a:rPr>
              <a:t>lead_time</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agent</a:t>
            </a:r>
            <a:r>
              <a:rPr lang="en-US" sz="2000">
                <a:solidFill>
                  <a:srgbClr val="3F3F3F"/>
                </a:solidFill>
                <a:latin typeface="Calibri"/>
                <a:ea typeface="Calibri"/>
                <a:cs typeface="Calibri"/>
                <a:sym typeface="Calibri"/>
              </a:rPr>
              <a:t> forman parte de las dos principales variables.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X"/>
            </a:pPr>
            <a:r>
              <a:rPr lang="en-US" sz="2000">
                <a:solidFill>
                  <a:srgbClr val="3F3F3F"/>
                </a:solidFill>
                <a:latin typeface="Calibri"/>
                <a:ea typeface="Calibri"/>
                <a:cs typeface="Calibri"/>
                <a:sym typeface="Calibri"/>
              </a:rPr>
              <a:t>Esto último no sucedió con las variables </a:t>
            </a:r>
            <a:r>
              <a:rPr b="1" lang="en-US" sz="2000">
                <a:solidFill>
                  <a:srgbClr val="3F3F3F"/>
                </a:solidFill>
                <a:latin typeface="Calibri"/>
                <a:ea typeface="Calibri"/>
                <a:cs typeface="Calibri"/>
                <a:sym typeface="Calibri"/>
              </a:rPr>
              <a:t>adr</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booking_changes</a:t>
            </a:r>
            <a:r>
              <a:rPr lang="en-US" sz="2000">
                <a:solidFill>
                  <a:srgbClr val="3F3F3F"/>
                </a:solidFill>
                <a:latin typeface="Calibri"/>
                <a:ea typeface="Calibri"/>
                <a:cs typeface="Calibri"/>
                <a:sym typeface="Calibri"/>
              </a:rPr>
              <a:t>. No se destacaron con peso significativo entre las principales variables para la predicción.</a:t>
            </a:r>
            <a:endParaRPr sz="2000">
              <a:solidFill>
                <a:srgbClr val="3F3F3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RECOMENDACIONES</a:t>
            </a:r>
            <a:endParaRPr b="1" i="0" sz="4000" u="none" cap="none" strike="noStrike">
              <a:solidFill>
                <a:srgbClr val="0D5486"/>
              </a:solidFill>
              <a:latin typeface="Calibri"/>
              <a:ea typeface="Calibri"/>
              <a:cs typeface="Calibri"/>
              <a:sym typeface="Calibri"/>
            </a:endParaRPr>
          </a:p>
        </p:txBody>
      </p:sp>
      <p:sp>
        <p:nvSpPr>
          <p:cNvPr id="414" name="Google Shape;414;p34"/>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15" name="Google Shape;415;p34"/>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16" name="Google Shape;416;p34"/>
          <p:cNvSpPr txBox="1"/>
          <p:nvPr/>
        </p:nvSpPr>
        <p:spPr>
          <a:xfrm>
            <a:off x="532650" y="2133700"/>
            <a:ext cx="11126700" cy="409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En cuanto a los </a:t>
            </a:r>
            <a:r>
              <a:rPr b="1" lang="en-US" sz="2000">
                <a:solidFill>
                  <a:srgbClr val="00558C"/>
                </a:solidFill>
                <a:latin typeface="Calibri"/>
                <a:ea typeface="Calibri"/>
                <a:cs typeface="Calibri"/>
                <a:sym typeface="Calibri"/>
              </a:rPr>
              <a:t>modelos</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Seleccionar el modelo que tenga mayor precisión para la clase positiva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 árbol de decisión sirve para visualizar los puntos de inflexión que tienen los nodos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En cuanto al </a:t>
            </a:r>
            <a:r>
              <a:rPr b="1" lang="en-US" sz="2000">
                <a:solidFill>
                  <a:srgbClr val="00558C"/>
                </a:solidFill>
                <a:latin typeface="Calibri"/>
                <a:ea typeface="Calibri"/>
                <a:cs typeface="Calibri"/>
                <a:sym typeface="Calibri"/>
              </a:rPr>
              <a:t>negocio</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beneficios para quienes reservan y efectivamente hacen uso de la misma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descuentos para próximas reservas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Extender plazos de beneficios y descuentos en épocas altas, tales como Agosto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Establecer incentivos para las estaciones del </a:t>
            </a:r>
            <a:r>
              <a:rPr lang="en-US" sz="2000">
                <a:solidFill>
                  <a:srgbClr val="3F3F3F"/>
                </a:solidFill>
                <a:latin typeface="Calibri"/>
                <a:ea typeface="Calibri"/>
                <a:cs typeface="Calibri"/>
                <a:sym typeface="Calibri"/>
              </a:rPr>
              <a:t>año</a:t>
            </a:r>
            <a:r>
              <a:rPr lang="en-US" sz="2000">
                <a:solidFill>
                  <a:srgbClr val="3F3F3F"/>
                </a:solidFill>
                <a:latin typeface="Calibri"/>
                <a:ea typeface="Calibri"/>
                <a:cs typeface="Calibri"/>
                <a:sym typeface="Calibri"/>
              </a:rPr>
              <a:t> que no son tan recurrentes, como lo es en invierno.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Promociones y más publicidad para los países que no son europeos, y de esta manera poder incentivar el turismo y las reservas.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Esto al viajero le generará tranquilidad, confianza y ganas de volver a reservar en su próximo viaje</a:t>
            </a:r>
            <a:endParaRPr sz="20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p8"/>
          <p:cNvSpPr txBox="1"/>
          <p:nvPr/>
        </p:nvSpPr>
        <p:spPr>
          <a:xfrm>
            <a:off x="687552" y="1207050"/>
            <a:ext cx="9526800" cy="15732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Font typeface="Arial"/>
              <a:buNone/>
            </a:pPr>
            <a:r>
              <a:rPr b="1" lang="en-US" sz="3200">
                <a:solidFill>
                  <a:schemeClr val="lt1"/>
                </a:solidFill>
                <a:highlight>
                  <a:srgbClr val="0D5486"/>
                </a:highlight>
                <a:latin typeface="Calibri"/>
                <a:ea typeface="Calibri"/>
                <a:cs typeface="Calibri"/>
                <a:sym typeface="Calibri"/>
              </a:rPr>
              <a:t>OBJETIVO</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1900">
                <a:solidFill>
                  <a:srgbClr val="3F3F3F"/>
                </a:solidFill>
                <a:latin typeface="Calibri"/>
                <a:ea typeface="Calibri"/>
                <a:cs typeface="Calibri"/>
                <a:sym typeface="Calibri"/>
              </a:rPr>
              <a:t>El objetivo que tiene este caso de estudio es conocer el comportamiento de los viajeros que cancelaron reservas, para poder lanzar nuevas campañas de marketing que busquen disminuir la cantidad de cancelaciones.</a:t>
            </a:r>
            <a:endParaRPr sz="1700">
              <a:latin typeface="Calibri"/>
              <a:ea typeface="Calibri"/>
              <a:cs typeface="Calibri"/>
              <a:sym typeface="Calibri"/>
            </a:endParaRPr>
          </a:p>
        </p:txBody>
      </p:sp>
      <p:sp>
        <p:nvSpPr>
          <p:cNvPr id="82" name="Google Shape;82;p8"/>
          <p:cNvSpPr txBox="1"/>
          <p:nvPr/>
        </p:nvSpPr>
        <p:spPr>
          <a:xfrm>
            <a:off x="785102" y="2887150"/>
            <a:ext cx="9526800" cy="1280700"/>
          </a:xfrm>
          <a:prstGeom prst="rect">
            <a:avLst/>
          </a:prstGeom>
          <a:noFill/>
          <a:ln>
            <a:noFill/>
          </a:ln>
        </p:spPr>
        <p:txBody>
          <a:bodyPr anchorCtr="0" anchor="t" bIns="45700" lIns="91425" spcFirstLastPara="1" rIns="91425" wrap="square" tIns="45700">
            <a:spAutoFit/>
          </a:bodyPr>
          <a:lstStyle/>
          <a:p>
            <a:pPr indent="0" lvl="0" marL="0" rtl="0" algn="r">
              <a:lnSpc>
                <a:spcPct val="122500"/>
              </a:lnSpc>
              <a:spcBef>
                <a:spcPts val="0"/>
              </a:spcBef>
              <a:spcAft>
                <a:spcPts val="0"/>
              </a:spcAft>
              <a:buNone/>
            </a:pPr>
            <a:r>
              <a:rPr b="1" lang="en-US" sz="3200">
                <a:solidFill>
                  <a:schemeClr val="lt1"/>
                </a:solidFill>
                <a:highlight>
                  <a:srgbClr val="0D5486"/>
                </a:highlight>
                <a:latin typeface="Calibri"/>
                <a:ea typeface="Calibri"/>
                <a:cs typeface="Calibri"/>
                <a:sym typeface="Calibri"/>
              </a:rPr>
              <a:t>DESAFÍO</a:t>
            </a:r>
            <a:endParaRPr sz="1900">
              <a:solidFill>
                <a:srgbClr val="3F3F3F"/>
              </a:solidFill>
              <a:latin typeface="Calibri"/>
              <a:ea typeface="Calibri"/>
              <a:cs typeface="Calibri"/>
              <a:sym typeface="Calibri"/>
            </a:endParaRPr>
          </a:p>
          <a:p>
            <a:pPr indent="0" lvl="0" marL="0" marR="0" rtl="0" algn="r">
              <a:lnSpc>
                <a:spcPct val="100000"/>
              </a:lnSpc>
              <a:spcBef>
                <a:spcPts val="0"/>
              </a:spcBef>
              <a:spcAft>
                <a:spcPts val="0"/>
              </a:spcAft>
              <a:buNone/>
            </a:pPr>
            <a:r>
              <a:rPr lang="en-US" sz="1900">
                <a:solidFill>
                  <a:srgbClr val="3F3F3F"/>
                </a:solidFill>
                <a:latin typeface="Calibri"/>
                <a:ea typeface="Calibri"/>
                <a:cs typeface="Calibri"/>
                <a:sym typeface="Calibri"/>
              </a:rPr>
              <a:t>L</a:t>
            </a:r>
            <a:r>
              <a:rPr lang="en-US" sz="1900">
                <a:solidFill>
                  <a:srgbClr val="3F3F3F"/>
                </a:solidFill>
                <a:latin typeface="Calibri"/>
                <a:ea typeface="Calibri"/>
                <a:cs typeface="Calibri"/>
                <a:sym typeface="Calibri"/>
              </a:rPr>
              <a:t>ograr establecer un patrón de comportamiento de los clientes que han cancelado reservas, mediante el uso de técnicas de Machine Learning</a:t>
            </a:r>
            <a:endParaRPr sz="1700">
              <a:latin typeface="Calibri"/>
              <a:ea typeface="Calibri"/>
              <a:cs typeface="Calibri"/>
              <a:sym typeface="Calibri"/>
            </a:endParaRPr>
          </a:p>
        </p:txBody>
      </p:sp>
      <p:sp>
        <p:nvSpPr>
          <p:cNvPr id="83" name="Google Shape;83;p8"/>
          <p:cNvSpPr txBox="1"/>
          <p:nvPr/>
        </p:nvSpPr>
        <p:spPr>
          <a:xfrm>
            <a:off x="532646" y="4598993"/>
            <a:ext cx="11126700" cy="20193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SzPts val="3600"/>
              <a:buFont typeface="Arial"/>
              <a:buNone/>
            </a:pPr>
            <a:r>
              <a:rPr b="1" lang="en-US" sz="3200">
                <a:solidFill>
                  <a:schemeClr val="lt1"/>
                </a:solidFill>
                <a:highlight>
                  <a:srgbClr val="0D5486"/>
                </a:highlight>
                <a:latin typeface="Calibri"/>
                <a:ea typeface="Calibri"/>
                <a:cs typeface="Calibri"/>
                <a:sym typeface="Calibri"/>
              </a:rPr>
              <a:t>HIPÓTESIS</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lang="en-US" sz="2000">
                <a:latin typeface="Calibri"/>
                <a:ea typeface="Calibri"/>
                <a:cs typeface="Calibri"/>
                <a:sym typeface="Calibri"/>
              </a:rPr>
              <a:t>Luego de un primer acercamiento a la base y sus features, la hipótesis planteada:</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US" sz="2000">
                <a:solidFill>
                  <a:srgbClr val="00558C"/>
                </a:solidFill>
                <a:latin typeface="Calibri"/>
                <a:ea typeface="Calibri"/>
                <a:cs typeface="Calibri"/>
                <a:sym typeface="Calibri"/>
              </a:rPr>
              <a:t>Ciertas variables cuantitativas como: lead_time,  agent, adr y booking_changes influyen más en el modelo que las otras variables.</a:t>
            </a:r>
            <a:endParaRPr b="1" i="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p:nvPr/>
        </p:nvSpPr>
        <p:spPr>
          <a:xfrm>
            <a:off x="1491227" y="835150"/>
            <a:ext cx="3728400" cy="12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35"/>
          <p:cNvSpPr txBox="1"/>
          <p:nvPr/>
        </p:nvSpPr>
        <p:spPr>
          <a:xfrm>
            <a:off x="1491225" y="1165745"/>
            <a:ext cx="3849000" cy="843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3500">
                <a:solidFill>
                  <a:srgbClr val="00558C"/>
                </a:solidFill>
                <a:latin typeface="Calibri"/>
                <a:ea typeface="Calibri"/>
                <a:cs typeface="Calibri"/>
                <a:sym typeface="Calibri"/>
              </a:rPr>
              <a:t>MUCHAS GRACIAS</a:t>
            </a:r>
            <a:endParaRPr b="1" i="0" sz="3500" u="none" cap="none" strike="noStrike">
              <a:solidFill>
                <a:srgbClr val="0D5486"/>
              </a:solidFill>
              <a:latin typeface="Calibri"/>
              <a:ea typeface="Calibri"/>
              <a:cs typeface="Calibri"/>
              <a:sym typeface="Calibri"/>
            </a:endParaRPr>
          </a:p>
        </p:txBody>
      </p:sp>
      <p:sp>
        <p:nvSpPr>
          <p:cNvPr id="423" name="Google Shape;423;p35"/>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24" name="Google Shape;424;p3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0" name="Google Shape;90;p9"/>
          <p:cNvSpPr txBox="1"/>
          <p:nvPr/>
        </p:nvSpPr>
        <p:spPr>
          <a:xfrm>
            <a:off x="2823301" y="2241609"/>
            <a:ext cx="557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F4F78"/>
                </a:solidFill>
                <a:latin typeface="Calibri"/>
                <a:ea typeface="Calibri"/>
                <a:cs typeface="Calibri"/>
                <a:sym typeface="Calibri"/>
              </a:rPr>
              <a:t>Variables</a:t>
            </a:r>
            <a:endParaRPr b="1" i="0" sz="2700" u="none" cap="none" strike="noStrike">
              <a:solidFill>
                <a:srgbClr val="2F4F78"/>
              </a:solidFill>
              <a:latin typeface="Calibri"/>
              <a:ea typeface="Calibri"/>
              <a:cs typeface="Calibri"/>
              <a:sym typeface="Calibri"/>
            </a:endParaRPr>
          </a:p>
        </p:txBody>
      </p:sp>
      <p:sp>
        <p:nvSpPr>
          <p:cNvPr id="91" name="Google Shape;91;p9"/>
          <p:cNvSpPr txBox="1"/>
          <p:nvPr/>
        </p:nvSpPr>
        <p:spPr>
          <a:xfrm>
            <a:off x="477780" y="2632537"/>
            <a:ext cx="5573700" cy="4540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hotel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is_canceled (variable target)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lead_time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arrival_date_year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arrival_date_month</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arrival_date_week_number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arrival_date_day_of_month</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stay_in_weekend_nights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stays_in_week_nights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adults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children</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babies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meal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country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market_segment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distribution_channel</a:t>
            </a:r>
            <a:endParaRPr sz="1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p:txBody>
      </p:sp>
      <p:sp>
        <p:nvSpPr>
          <p:cNvPr id="92" name="Google Shape;92;p9"/>
          <p:cNvSpPr txBox="1"/>
          <p:nvPr/>
        </p:nvSpPr>
        <p:spPr>
          <a:xfrm>
            <a:off x="6878580" y="2632537"/>
            <a:ext cx="5573700" cy="42789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is_repeated_guest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previous_cancellations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previous_bookings_not_canceled</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assigned_room_type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booking_changes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deposit_type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agent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company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days_in_waiting_list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customer_type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adr</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required_car_parking_spaces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total_of_special_requests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reservation_status_date</a:t>
            </a:r>
            <a:endParaRPr sz="1700">
              <a:solidFill>
                <a:schemeClr val="dk1"/>
              </a:solidFill>
              <a:latin typeface="Calibri"/>
              <a:ea typeface="Calibri"/>
              <a:cs typeface="Calibri"/>
              <a:sym typeface="Calibri"/>
            </a:endParaRPr>
          </a:p>
        </p:txBody>
      </p:sp>
      <p:sp>
        <p:nvSpPr>
          <p:cNvPr id="93" name="Google Shape;93;p9"/>
          <p:cNvSpPr txBox="1"/>
          <p:nvPr/>
        </p:nvSpPr>
        <p:spPr>
          <a:xfrm>
            <a:off x="441200" y="785625"/>
            <a:ext cx="55206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HOTEL BOOKINGS - KAGGLE</a:t>
            </a:r>
            <a:endParaRPr b="1" i="0" sz="3600" u="none" cap="none" strike="noStrike">
              <a:solidFill>
                <a:srgbClr val="0D5486"/>
              </a:solidFill>
              <a:latin typeface="Calibri"/>
              <a:ea typeface="Calibri"/>
              <a:cs typeface="Calibri"/>
              <a:sym typeface="Calibri"/>
            </a:endParaRPr>
          </a:p>
        </p:txBody>
      </p:sp>
      <p:sp>
        <p:nvSpPr>
          <p:cNvPr id="94" name="Google Shape;94;p9"/>
          <p:cNvSpPr txBox="1"/>
          <p:nvPr/>
        </p:nvSpPr>
        <p:spPr>
          <a:xfrm>
            <a:off x="477775" y="1270460"/>
            <a:ext cx="11714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La base contiene reservas realizadas a distintos hoteles a lo largo de todo el mundo. Son reservas realizadas entre  el 01/07/2015 y el 31/08/2017. Cuenta con 119.390 registros y 32 variables originales. Tiene 31.994 registros duplicados (que fueron removidos)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1" name="Google Shape;101;p10"/>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a:t>
            </a:r>
            <a:endParaRPr b="1" i="0" sz="3600" u="none" cap="none" strike="noStrike">
              <a:solidFill>
                <a:srgbClr val="0D5486"/>
              </a:solidFill>
              <a:latin typeface="Calibri"/>
              <a:ea typeface="Calibri"/>
              <a:cs typeface="Calibri"/>
              <a:sym typeface="Calibri"/>
            </a:endParaRPr>
          </a:p>
        </p:txBody>
      </p:sp>
      <p:sp>
        <p:nvSpPr>
          <p:cNvPr id="102" name="Google Shape;102;p10"/>
          <p:cNvSpPr txBox="1"/>
          <p:nvPr/>
        </p:nvSpPr>
        <p:spPr>
          <a:xfrm>
            <a:off x="532646" y="1905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Recuento de cuántos valores faltantes hay por variable, ordenándolos de manera descendente.</a:t>
            </a:r>
            <a:endParaRPr b="0" i="0" sz="1800" u="none" cap="none" strike="noStrike">
              <a:solidFill>
                <a:srgbClr val="000000"/>
              </a:solidFill>
              <a:latin typeface="Calibri"/>
              <a:ea typeface="Calibri"/>
              <a:cs typeface="Calibri"/>
              <a:sym typeface="Calibri"/>
            </a:endParaRPr>
          </a:p>
        </p:txBody>
      </p:sp>
      <p:pic>
        <p:nvPicPr>
          <p:cNvPr id="103" name="Google Shape;103;p10"/>
          <p:cNvPicPr preferRelativeResize="0"/>
          <p:nvPr/>
        </p:nvPicPr>
        <p:blipFill>
          <a:blip r:embed="rId3">
            <a:alphaModFix/>
          </a:blip>
          <a:stretch>
            <a:fillRect/>
          </a:stretch>
        </p:blipFill>
        <p:spPr>
          <a:xfrm>
            <a:off x="920500" y="2457693"/>
            <a:ext cx="3196789" cy="4247908"/>
          </a:xfrm>
          <a:prstGeom prst="rect">
            <a:avLst/>
          </a:prstGeom>
          <a:noFill/>
          <a:ln>
            <a:noFill/>
          </a:ln>
        </p:spPr>
      </p:pic>
      <p:pic>
        <p:nvPicPr>
          <p:cNvPr id="104" name="Google Shape;104;p10"/>
          <p:cNvPicPr preferRelativeResize="0"/>
          <p:nvPr/>
        </p:nvPicPr>
        <p:blipFill>
          <a:blip r:embed="rId4">
            <a:alphaModFix/>
          </a:blip>
          <a:stretch>
            <a:fillRect/>
          </a:stretch>
        </p:blipFill>
        <p:spPr>
          <a:xfrm>
            <a:off x="4589727" y="2457693"/>
            <a:ext cx="3352650" cy="4247908"/>
          </a:xfrm>
          <a:prstGeom prst="rect">
            <a:avLst/>
          </a:prstGeom>
          <a:noFill/>
          <a:ln>
            <a:noFill/>
          </a:ln>
        </p:spPr>
      </p:pic>
      <p:pic>
        <p:nvPicPr>
          <p:cNvPr id="105" name="Google Shape;105;p10"/>
          <p:cNvPicPr preferRelativeResize="0"/>
          <p:nvPr/>
        </p:nvPicPr>
        <p:blipFill>
          <a:blip r:embed="rId5">
            <a:alphaModFix/>
          </a:blip>
          <a:stretch>
            <a:fillRect/>
          </a:stretch>
        </p:blipFill>
        <p:spPr>
          <a:xfrm>
            <a:off x="8234351" y="2457693"/>
            <a:ext cx="3495675" cy="590550"/>
          </a:xfrm>
          <a:prstGeom prst="rect">
            <a:avLst/>
          </a:prstGeom>
          <a:noFill/>
          <a:ln>
            <a:noFill/>
          </a:ln>
        </p:spPr>
      </p:pic>
      <p:sp>
        <p:nvSpPr>
          <p:cNvPr id="106" name="Google Shape;106;p10"/>
          <p:cNvSpPr/>
          <p:nvPr/>
        </p:nvSpPr>
        <p:spPr>
          <a:xfrm>
            <a:off x="749800" y="2630414"/>
            <a:ext cx="3495600" cy="11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p11"/>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 IMPUTACIÓN</a:t>
            </a:r>
            <a:endParaRPr b="1" i="0" sz="3600" u="none" cap="none" strike="noStrike">
              <a:solidFill>
                <a:srgbClr val="0D5486"/>
              </a:solidFill>
              <a:latin typeface="Calibri"/>
              <a:ea typeface="Calibri"/>
              <a:cs typeface="Calibri"/>
              <a:sym typeface="Calibri"/>
            </a:endParaRPr>
          </a:p>
        </p:txBody>
      </p:sp>
      <p:sp>
        <p:nvSpPr>
          <p:cNvPr id="114" name="Google Shape;114;p11"/>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realizó imputación, teniendo en cuenta factores propios a cada variable.</a:t>
            </a:r>
            <a:endParaRPr b="0" i="0" sz="1800" u="none" cap="none" strike="noStrike">
              <a:solidFill>
                <a:srgbClr val="000000"/>
              </a:solidFill>
              <a:latin typeface="Calibri"/>
              <a:ea typeface="Calibri"/>
              <a:cs typeface="Calibri"/>
              <a:sym typeface="Calibri"/>
            </a:endParaRPr>
          </a:p>
        </p:txBody>
      </p:sp>
      <p:graphicFrame>
        <p:nvGraphicFramePr>
          <p:cNvPr id="115" name="Google Shape;115;p11"/>
          <p:cNvGraphicFramePr/>
          <p:nvPr/>
        </p:nvGraphicFramePr>
        <p:xfrm>
          <a:off x="1949175" y="2345085"/>
          <a:ext cx="3000000" cy="3000000"/>
        </p:xfrm>
        <a:graphic>
          <a:graphicData uri="http://schemas.openxmlformats.org/drawingml/2006/table">
            <a:tbl>
              <a:tblPr>
                <a:noFill/>
                <a:tableStyleId>{2D74DBBF-FF60-48BE-AB83-4ED7F148BCCE}</a:tableStyleId>
              </a:tblPr>
              <a:tblGrid>
                <a:gridCol w="3456425"/>
                <a:gridCol w="3456425"/>
              </a:tblGrid>
              <a:tr h="774575">
                <a:tc>
                  <a:txBody>
                    <a:bodyPr/>
                    <a:lstStyle/>
                    <a:p>
                      <a:pPr indent="0" lvl="0" marL="0" rtl="0" algn="ctr">
                        <a:spcBef>
                          <a:spcPts val="0"/>
                        </a:spcBef>
                        <a:spcAft>
                          <a:spcPts val="0"/>
                        </a:spcAft>
                        <a:buNone/>
                      </a:pPr>
                      <a:r>
                        <a:rPr b="1" lang="en-US" sz="2100">
                          <a:latin typeface="Calibri"/>
                          <a:ea typeface="Calibri"/>
                          <a:cs typeface="Calibri"/>
                          <a:sym typeface="Calibri"/>
                        </a:rPr>
                        <a:t>Variable</a:t>
                      </a:r>
                      <a:endParaRPr b="1" sz="2100">
                        <a:latin typeface="Calibri"/>
                        <a:ea typeface="Calibri"/>
                        <a:cs typeface="Calibri"/>
                        <a:sym typeface="Calibri"/>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US" sz="2100">
                          <a:latin typeface="Calibri"/>
                          <a:ea typeface="Calibri"/>
                          <a:cs typeface="Calibri"/>
                          <a:sym typeface="Calibri"/>
                        </a:rPr>
                        <a:t>Nulos imputados por...</a:t>
                      </a:r>
                      <a:endParaRPr b="1" sz="2100">
                        <a:latin typeface="Calibri"/>
                        <a:ea typeface="Calibri"/>
                        <a:cs typeface="Calibri"/>
                        <a:sym typeface="Calibri"/>
                      </a:endParaRPr>
                    </a:p>
                  </a:txBody>
                  <a:tcPr marT="91425" marB="91425" marR="91425" marL="91425" anchor="ctr">
                    <a:solidFill>
                      <a:srgbClr val="CFE2F3"/>
                    </a:solidFill>
                  </a:tcPr>
                </a:tc>
              </a:tr>
              <a:tr h="841500">
                <a:tc>
                  <a:txBody>
                    <a:bodyPr/>
                    <a:lstStyle/>
                    <a:p>
                      <a:pPr indent="0" lvl="0" marL="0" rtl="0" algn="ctr">
                        <a:spcBef>
                          <a:spcPts val="0"/>
                        </a:spcBef>
                        <a:spcAft>
                          <a:spcPts val="0"/>
                        </a:spcAft>
                        <a:buNone/>
                      </a:pPr>
                      <a:r>
                        <a:rPr lang="en-US" sz="1800">
                          <a:latin typeface="Calibri"/>
                          <a:ea typeface="Calibri"/>
                          <a:cs typeface="Calibri"/>
                          <a:sym typeface="Calibri"/>
                        </a:rPr>
                        <a:t>company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 S</a:t>
                      </a:r>
                      <a:r>
                        <a:rPr lang="en-US" sz="1800">
                          <a:latin typeface="Calibri"/>
                          <a:ea typeface="Calibri"/>
                          <a:cs typeface="Calibri"/>
                          <a:sym typeface="Calibri"/>
                        </a:rPr>
                        <a:t>e elimina la variable </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agent</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Se crea un nuevo ID para los nulos. ID = 536</a:t>
                      </a:r>
                      <a:endParaRPr sz="1800">
                        <a:latin typeface="Calibri"/>
                        <a:ea typeface="Calibri"/>
                        <a:cs typeface="Calibri"/>
                        <a:sym typeface="Calibri"/>
                      </a:endParaRPr>
                    </a:p>
                  </a:txBody>
                  <a:tcPr marT="91425" marB="91425" marR="91425" marL="91425">
                    <a:solidFill>
                      <a:schemeClr val="lt2"/>
                    </a:solidFill>
                  </a:tcPr>
                </a:tc>
              </a:tr>
              <a:tr h="924700">
                <a:tc>
                  <a:txBody>
                    <a:bodyPr/>
                    <a:lstStyle/>
                    <a:p>
                      <a:pPr indent="0" lvl="0" marL="0" rtl="0" algn="ctr">
                        <a:spcBef>
                          <a:spcPts val="0"/>
                        </a:spcBef>
                        <a:spcAft>
                          <a:spcPts val="0"/>
                        </a:spcAft>
                        <a:buNone/>
                      </a:pPr>
                      <a:r>
                        <a:rPr lang="en-US" sz="1800">
                          <a:latin typeface="Calibri"/>
                          <a:ea typeface="Calibri"/>
                          <a:cs typeface="Calibri"/>
                          <a:sym typeface="Calibri"/>
                        </a:rPr>
                        <a:t>country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children</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0</a:t>
                      </a:r>
                      <a:endParaRPr sz="1800">
                        <a:latin typeface="Calibri"/>
                        <a:ea typeface="Calibri"/>
                        <a:cs typeface="Calibri"/>
                        <a:sym typeface="Calibri"/>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2" name="Google Shape;122;p12"/>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23" name="Google Shape;123;p12"/>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Noches Totales</a:t>
            </a:r>
            <a:endParaRPr b="1" i="0" sz="1800" u="none" cap="none" strike="noStrike">
              <a:solidFill>
                <a:srgbClr val="42719B"/>
              </a:solidFill>
              <a:latin typeface="Calibri"/>
              <a:ea typeface="Calibri"/>
              <a:cs typeface="Calibri"/>
              <a:sym typeface="Calibri"/>
            </a:endParaRPr>
          </a:p>
        </p:txBody>
      </p:sp>
      <p:sp>
        <p:nvSpPr>
          <p:cNvPr id="124" name="Google Shape;124;p12"/>
          <p:cNvSpPr txBox="1"/>
          <p:nvPr/>
        </p:nvSpPr>
        <p:spPr>
          <a:xfrm>
            <a:off x="532646" y="20574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crea una nueva columna que suma la cantidad de noches registradas en:</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stay_in_weekend_nights</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stay_in_week_nights</a:t>
            </a:r>
            <a:endParaRPr sz="2000">
              <a:solidFill>
                <a:srgbClr val="3F3F3F"/>
              </a:solidFill>
              <a:latin typeface="Calibri"/>
              <a:ea typeface="Calibri"/>
              <a:cs typeface="Calibri"/>
              <a:sym typeface="Calibri"/>
            </a:endParaRPr>
          </a:p>
        </p:txBody>
      </p:sp>
      <p:sp>
        <p:nvSpPr>
          <p:cNvPr id="125" name="Google Shape;125;p12"/>
          <p:cNvSpPr txBox="1"/>
          <p:nvPr/>
        </p:nvSpPr>
        <p:spPr>
          <a:xfrm>
            <a:off x="532646" y="3276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Fecha de Llegada</a:t>
            </a:r>
            <a:endParaRPr b="1" i="0" sz="1800" u="none" cap="none" strike="noStrike">
              <a:solidFill>
                <a:srgbClr val="42719B"/>
              </a:solidFill>
              <a:latin typeface="Calibri"/>
              <a:ea typeface="Calibri"/>
              <a:cs typeface="Calibri"/>
              <a:sym typeface="Calibri"/>
            </a:endParaRPr>
          </a:p>
        </p:txBody>
      </p:sp>
      <p:sp>
        <p:nvSpPr>
          <p:cNvPr id="126" name="Google Shape;126;p12"/>
          <p:cNvSpPr txBox="1"/>
          <p:nvPr/>
        </p:nvSpPr>
        <p:spPr>
          <a:xfrm>
            <a:off x="532646" y="3657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las variables relacionadas a la fecha se crea una nueva variable que las agrupa</a:t>
            </a:r>
            <a:endParaRPr sz="2000">
              <a:solidFill>
                <a:srgbClr val="3F3F3F"/>
              </a:solidFill>
              <a:latin typeface="Calibri"/>
              <a:ea typeface="Calibri"/>
              <a:cs typeface="Calibri"/>
              <a:sym typeface="Calibri"/>
            </a:endParaRPr>
          </a:p>
        </p:txBody>
      </p:sp>
      <p:sp>
        <p:nvSpPr>
          <p:cNvPr id="127" name="Google Shape;127;p12"/>
          <p:cNvSpPr txBox="1"/>
          <p:nvPr/>
        </p:nvSpPr>
        <p:spPr>
          <a:xfrm>
            <a:off x="532646" y="4267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Familia</a:t>
            </a:r>
            <a:endParaRPr b="1" i="0" sz="1800" u="none" cap="none" strike="noStrike">
              <a:solidFill>
                <a:srgbClr val="42719B"/>
              </a:solidFill>
              <a:latin typeface="Calibri"/>
              <a:ea typeface="Calibri"/>
              <a:cs typeface="Calibri"/>
              <a:sym typeface="Calibri"/>
            </a:endParaRPr>
          </a:p>
        </p:txBody>
      </p:sp>
      <p:sp>
        <p:nvSpPr>
          <p:cNvPr id="128" name="Google Shape;128;p12"/>
          <p:cNvSpPr txBox="1"/>
          <p:nvPr/>
        </p:nvSpPr>
        <p:spPr>
          <a:xfrm>
            <a:off x="532646" y="5791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Total </a:t>
            </a:r>
            <a:r>
              <a:rPr b="1" lang="en-US" sz="2000">
                <a:solidFill>
                  <a:srgbClr val="42719B"/>
                </a:solidFill>
                <a:latin typeface="Calibri"/>
                <a:ea typeface="Calibri"/>
                <a:cs typeface="Calibri"/>
                <a:sym typeface="Calibri"/>
              </a:rPr>
              <a:t>Niños</a:t>
            </a:r>
            <a:endParaRPr b="1" sz="2000">
              <a:solidFill>
                <a:srgbClr val="42719B"/>
              </a:solidFill>
              <a:latin typeface="Calibri"/>
              <a:ea typeface="Calibri"/>
              <a:cs typeface="Calibri"/>
              <a:sym typeface="Calibri"/>
            </a:endParaRPr>
          </a:p>
        </p:txBody>
      </p:sp>
      <p:sp>
        <p:nvSpPr>
          <p:cNvPr id="129" name="Google Shape;129;p12"/>
          <p:cNvSpPr txBox="1"/>
          <p:nvPr/>
        </p:nvSpPr>
        <p:spPr>
          <a:xfrm>
            <a:off x="532646" y="46482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 cantidad de adultos, </a:t>
            </a:r>
            <a:r>
              <a:rPr lang="en-US" sz="2000">
                <a:solidFill>
                  <a:srgbClr val="3F3F3F"/>
                </a:solidFill>
                <a:latin typeface="Calibri"/>
                <a:ea typeface="Calibri"/>
                <a:cs typeface="Calibri"/>
                <a:sym typeface="Calibri"/>
              </a:rPr>
              <a:t>niños</a:t>
            </a:r>
            <a:r>
              <a:rPr lang="en-US" sz="2000">
                <a:solidFill>
                  <a:srgbClr val="3F3F3F"/>
                </a:solidFill>
                <a:latin typeface="Calibri"/>
                <a:ea typeface="Calibri"/>
                <a:cs typeface="Calibri"/>
                <a:sym typeface="Calibri"/>
              </a:rPr>
              <a:t> y </a:t>
            </a:r>
            <a:r>
              <a:rPr lang="en-US" sz="2000">
                <a:solidFill>
                  <a:srgbClr val="3F3F3F"/>
                </a:solidFill>
                <a:latin typeface="Calibri"/>
                <a:ea typeface="Calibri"/>
                <a:cs typeface="Calibri"/>
                <a:sym typeface="Calibri"/>
              </a:rPr>
              <a:t>bebés</a:t>
            </a:r>
            <a:r>
              <a:rPr lang="en-US" sz="2000">
                <a:solidFill>
                  <a:srgbClr val="3F3F3F"/>
                </a:solidFill>
                <a:latin typeface="Calibri"/>
                <a:ea typeface="Calibri"/>
                <a:cs typeface="Calibri"/>
                <a:sym typeface="Calibri"/>
              </a:rPr>
              <a:t> se crea la variable binaria:</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 = Es una familia → adults &gt; 0 y (children + babies) &gt; 0</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0 = No es una familia → caso contrario</a:t>
            </a:r>
            <a:endParaRPr sz="2000">
              <a:solidFill>
                <a:srgbClr val="3F3F3F"/>
              </a:solidFill>
              <a:latin typeface="Calibri"/>
              <a:ea typeface="Calibri"/>
              <a:cs typeface="Calibri"/>
              <a:sym typeface="Calibri"/>
            </a:endParaRPr>
          </a:p>
        </p:txBody>
      </p:sp>
      <p:sp>
        <p:nvSpPr>
          <p:cNvPr id="130" name="Google Shape;130;p12"/>
          <p:cNvSpPr txBox="1"/>
          <p:nvPr/>
        </p:nvSpPr>
        <p:spPr>
          <a:xfrm>
            <a:off x="532646" y="6096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Variable que calcula: children + babies</a:t>
            </a:r>
            <a:endParaRPr sz="20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3"/>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38" name="Google Shape;138;p13"/>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Países: country</a:t>
            </a:r>
            <a:endParaRPr b="1" i="0" sz="1800" u="none" cap="none" strike="noStrike">
              <a:solidFill>
                <a:srgbClr val="42719B"/>
              </a:solidFill>
              <a:latin typeface="Calibri"/>
              <a:ea typeface="Calibri"/>
              <a:cs typeface="Calibri"/>
              <a:sym typeface="Calibri"/>
            </a:endParaRPr>
          </a:p>
        </p:txBody>
      </p:sp>
      <p:sp>
        <p:nvSpPr>
          <p:cNvPr id="139" name="Google Shape;139;p13"/>
          <p:cNvSpPr txBox="1"/>
          <p:nvPr/>
        </p:nvSpPr>
        <p:spPr>
          <a:xfrm>
            <a:off x="532646" y="2057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One-Hot Encoder</a:t>
            </a:r>
            <a:endParaRPr sz="2000">
              <a:solidFill>
                <a:srgbClr val="3F3F3F"/>
              </a:solidFill>
              <a:latin typeface="Calibri"/>
              <a:ea typeface="Calibri"/>
              <a:cs typeface="Calibri"/>
              <a:sym typeface="Calibri"/>
            </a:endParaRPr>
          </a:p>
        </p:txBody>
      </p:sp>
      <p:sp>
        <p:nvSpPr>
          <p:cNvPr id="140" name="Google Shape;140;p13"/>
          <p:cNvSpPr txBox="1"/>
          <p:nvPr/>
        </p:nvSpPr>
        <p:spPr>
          <a:xfrm>
            <a:off x="532646" y="2743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Continente</a:t>
            </a:r>
            <a:endParaRPr b="1" i="0" sz="1800" u="none" cap="none" strike="noStrike">
              <a:solidFill>
                <a:srgbClr val="42719B"/>
              </a:solidFill>
              <a:latin typeface="Calibri"/>
              <a:ea typeface="Calibri"/>
              <a:cs typeface="Calibri"/>
              <a:sym typeface="Calibri"/>
            </a:endParaRPr>
          </a:p>
        </p:txBody>
      </p:sp>
      <p:sp>
        <p:nvSpPr>
          <p:cNvPr id="141" name="Google Shape;141;p13"/>
          <p:cNvSpPr txBox="1"/>
          <p:nvPr/>
        </p:nvSpPr>
        <p:spPr>
          <a:xfrm>
            <a:off x="532646" y="312429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del país, </a:t>
            </a:r>
            <a:r>
              <a:rPr lang="en-US" sz="2000">
                <a:solidFill>
                  <a:srgbClr val="3F3F3F"/>
                </a:solidFill>
                <a:latin typeface="Calibri"/>
                <a:ea typeface="Calibri"/>
                <a:cs typeface="Calibri"/>
                <a:sym typeface="Calibri"/>
              </a:rPr>
              <a:t>se agrupa</a:t>
            </a:r>
            <a:r>
              <a:rPr lang="en-US" sz="2000">
                <a:solidFill>
                  <a:srgbClr val="3F3F3F"/>
                </a:solidFill>
                <a:latin typeface="Calibri"/>
                <a:ea typeface="Calibri"/>
                <a:cs typeface="Calibri"/>
                <a:sym typeface="Calibri"/>
              </a:rPr>
              <a:t> por continente. Se agrupa también en “Otros” a aquellos países que no fueron clasificados dentro de </a:t>
            </a:r>
            <a:r>
              <a:rPr lang="en-US" sz="2000">
                <a:solidFill>
                  <a:srgbClr val="3F3F3F"/>
                </a:solidFill>
                <a:latin typeface="Calibri"/>
                <a:ea typeface="Calibri"/>
                <a:cs typeface="Calibri"/>
                <a:sym typeface="Calibri"/>
              </a:rPr>
              <a:t>ningún</a:t>
            </a:r>
            <a:r>
              <a:rPr lang="en-US" sz="2000">
                <a:solidFill>
                  <a:srgbClr val="3F3F3F"/>
                </a:solidFill>
                <a:latin typeface="Calibri"/>
                <a:ea typeface="Calibri"/>
                <a:cs typeface="Calibri"/>
                <a:sym typeface="Calibri"/>
              </a:rPr>
              <a:t> continente</a:t>
            </a:r>
            <a:endParaRPr sz="20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48" name="Google Shape;148;p14"/>
          <p:cNvSpPr txBox="1"/>
          <p:nvPr/>
        </p:nvSpPr>
        <p:spPr>
          <a:xfrm>
            <a:off x="477771" y="160627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alibri"/>
                <a:ea typeface="Calibri"/>
                <a:cs typeface="Calibri"/>
                <a:sym typeface="Calibri"/>
              </a:rPr>
              <a:t>Comportamiento de aquellas variables que no son de tipo carácter</a:t>
            </a:r>
            <a:endParaRPr b="0" i="0" sz="2000" u="none" cap="none" strike="noStrike">
              <a:solidFill>
                <a:srgbClr val="3F3F3F"/>
              </a:solidFill>
              <a:latin typeface="Calibri"/>
              <a:ea typeface="Calibri"/>
              <a:cs typeface="Calibri"/>
              <a:sym typeface="Calibri"/>
            </a:endParaRPr>
          </a:p>
        </p:txBody>
      </p:sp>
      <p:pic>
        <p:nvPicPr>
          <p:cNvPr id="149" name="Google Shape;149;p14"/>
          <p:cNvPicPr preferRelativeResize="0"/>
          <p:nvPr/>
        </p:nvPicPr>
        <p:blipFill rotWithShape="1">
          <a:blip r:embed="rId3">
            <a:alphaModFix/>
          </a:blip>
          <a:srcRect b="4571" l="0" r="0" t="0"/>
          <a:stretch/>
        </p:blipFill>
        <p:spPr>
          <a:xfrm>
            <a:off x="752850" y="2241050"/>
            <a:ext cx="8527641" cy="4540749"/>
          </a:xfrm>
          <a:prstGeom prst="rect">
            <a:avLst/>
          </a:prstGeom>
          <a:noFill/>
          <a:ln>
            <a:noFill/>
          </a:ln>
        </p:spPr>
      </p:pic>
      <p:sp>
        <p:nvSpPr>
          <p:cNvPr id="150" name="Google Shape;150;p14"/>
          <p:cNvSpPr txBox="1"/>
          <p:nvPr/>
        </p:nvSpPr>
        <p:spPr>
          <a:xfrm>
            <a:off x="16154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lead_time</a:t>
            </a:r>
            <a:endParaRPr>
              <a:latin typeface="Calibri"/>
              <a:ea typeface="Calibri"/>
              <a:cs typeface="Calibri"/>
              <a:sym typeface="Calibri"/>
            </a:endParaRPr>
          </a:p>
        </p:txBody>
      </p:sp>
      <p:sp>
        <p:nvSpPr>
          <p:cNvPr id="151" name="Google Shape;151;p14"/>
          <p:cNvSpPr txBox="1"/>
          <p:nvPr/>
        </p:nvSpPr>
        <p:spPr>
          <a:xfrm>
            <a:off x="45110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adults</a:t>
            </a:r>
            <a:endParaRPr>
              <a:latin typeface="Calibri"/>
              <a:ea typeface="Calibri"/>
              <a:cs typeface="Calibri"/>
              <a:sym typeface="Calibri"/>
            </a:endParaRPr>
          </a:p>
        </p:txBody>
      </p:sp>
      <p:sp>
        <p:nvSpPr>
          <p:cNvPr id="152" name="Google Shape;152;p14"/>
          <p:cNvSpPr txBox="1"/>
          <p:nvPr/>
        </p:nvSpPr>
        <p:spPr>
          <a:xfrm>
            <a:off x="75712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children</a:t>
            </a:r>
            <a:endParaRPr>
              <a:latin typeface="Calibri"/>
              <a:ea typeface="Calibri"/>
              <a:cs typeface="Calibri"/>
              <a:sym typeface="Calibri"/>
            </a:endParaRPr>
          </a:p>
        </p:txBody>
      </p:sp>
      <p:sp>
        <p:nvSpPr>
          <p:cNvPr id="153" name="Google Shape;153;p14"/>
          <p:cNvSpPr txBox="1"/>
          <p:nvPr/>
        </p:nvSpPr>
        <p:spPr>
          <a:xfrm>
            <a:off x="1615450" y="33689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babies</a:t>
            </a:r>
            <a:endParaRPr>
              <a:latin typeface="Calibri"/>
              <a:ea typeface="Calibri"/>
              <a:cs typeface="Calibri"/>
              <a:sym typeface="Calibri"/>
            </a:endParaRPr>
          </a:p>
        </p:txBody>
      </p:sp>
      <p:sp>
        <p:nvSpPr>
          <p:cNvPr id="154" name="Google Shape;154;p14"/>
          <p:cNvSpPr txBox="1"/>
          <p:nvPr/>
        </p:nvSpPr>
        <p:spPr>
          <a:xfrm>
            <a:off x="42184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previous_cancellations</a:t>
            </a:r>
            <a:endParaRPr>
              <a:latin typeface="Calibri"/>
              <a:ea typeface="Calibri"/>
              <a:cs typeface="Calibri"/>
              <a:sym typeface="Calibri"/>
            </a:endParaRPr>
          </a:p>
        </p:txBody>
      </p:sp>
      <p:sp>
        <p:nvSpPr>
          <p:cNvPr id="155" name="Google Shape;155;p14"/>
          <p:cNvSpPr txBox="1"/>
          <p:nvPr/>
        </p:nvSpPr>
        <p:spPr>
          <a:xfrm>
            <a:off x="69616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days_in_waiting_list</a:t>
            </a:r>
            <a:endParaRPr>
              <a:latin typeface="Calibri"/>
              <a:ea typeface="Calibri"/>
              <a:cs typeface="Calibri"/>
              <a:sym typeface="Calibri"/>
            </a:endParaRPr>
          </a:p>
        </p:txBody>
      </p:sp>
      <p:sp>
        <p:nvSpPr>
          <p:cNvPr id="156" name="Google Shape;156;p14"/>
          <p:cNvSpPr txBox="1"/>
          <p:nvPr/>
        </p:nvSpPr>
        <p:spPr>
          <a:xfrm>
            <a:off x="1615450" y="44357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adr</a:t>
            </a:r>
            <a:endParaRPr>
              <a:latin typeface="Calibri"/>
              <a:ea typeface="Calibri"/>
              <a:cs typeface="Calibri"/>
              <a:sym typeface="Calibri"/>
            </a:endParaRPr>
          </a:p>
        </p:txBody>
      </p:sp>
      <p:sp>
        <p:nvSpPr>
          <p:cNvPr id="157" name="Google Shape;157;p14"/>
          <p:cNvSpPr txBox="1"/>
          <p:nvPr/>
        </p:nvSpPr>
        <p:spPr>
          <a:xfrm>
            <a:off x="43708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total_of_special_requests</a:t>
            </a:r>
            <a:endParaRPr>
              <a:latin typeface="Calibri"/>
              <a:ea typeface="Calibri"/>
              <a:cs typeface="Calibri"/>
              <a:sym typeface="Calibri"/>
            </a:endParaRPr>
          </a:p>
        </p:txBody>
      </p:sp>
      <p:sp>
        <p:nvSpPr>
          <p:cNvPr id="158" name="Google Shape;158;p14"/>
          <p:cNvSpPr txBox="1"/>
          <p:nvPr/>
        </p:nvSpPr>
        <p:spPr>
          <a:xfrm>
            <a:off x="69616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booking_changes</a:t>
            </a:r>
            <a:endParaRPr>
              <a:latin typeface="Calibri"/>
              <a:ea typeface="Calibri"/>
              <a:cs typeface="Calibri"/>
              <a:sym typeface="Calibri"/>
            </a:endParaRPr>
          </a:p>
        </p:txBody>
      </p:sp>
      <p:sp>
        <p:nvSpPr>
          <p:cNvPr id="159" name="Google Shape;159;p14"/>
          <p:cNvSpPr txBox="1"/>
          <p:nvPr/>
        </p:nvSpPr>
        <p:spPr>
          <a:xfrm>
            <a:off x="1082050" y="5654950"/>
            <a:ext cx="26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previous_bookings_not_canceled</a:t>
            </a:r>
            <a:endParaRPr>
              <a:latin typeface="Calibri"/>
              <a:ea typeface="Calibri"/>
              <a:cs typeface="Calibri"/>
              <a:sym typeface="Calibri"/>
            </a:endParaRPr>
          </a:p>
        </p:txBody>
      </p:sp>
      <p:sp>
        <p:nvSpPr>
          <p:cNvPr id="160" name="Google Shape;160;p14"/>
          <p:cNvSpPr txBox="1"/>
          <p:nvPr/>
        </p:nvSpPr>
        <p:spPr>
          <a:xfrm>
            <a:off x="4066050" y="5654950"/>
            <a:ext cx="23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required_car_parking_spaces</a:t>
            </a:r>
            <a:endParaRPr>
              <a:latin typeface="Calibri"/>
              <a:ea typeface="Calibri"/>
              <a:cs typeface="Calibri"/>
              <a:sym typeface="Calibri"/>
            </a:endParaRPr>
          </a:p>
        </p:txBody>
      </p:sp>
      <p:sp>
        <p:nvSpPr>
          <p:cNvPr id="161" name="Google Shape;161;p14"/>
          <p:cNvSpPr/>
          <p:nvPr/>
        </p:nvSpPr>
        <p:spPr>
          <a:xfrm>
            <a:off x="6403950" y="5654950"/>
            <a:ext cx="2876400" cy="112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