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9A88D7-85B5-46D4-A20B-B810E8C6B3C0}">
  <a:tblStyle styleId="{599A88D7-85B5-46D4-A20B-B810E8C6B3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b0cdf24d7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g1b0cdf24d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0cdf24d7d_0_4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1b0cdf24d7d_0_4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1b0cdf24d7d_0_4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d5708281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1ad57082813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ad57082813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d57082813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1ad57082813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ad57082813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d58d7435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1ad58d7435c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1ad58d7435c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d58d7435c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1ad58d7435c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1ad58d7435c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0ea48e86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1b0ea48e861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1b0ea48e861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d57082813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1ad57082813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1ad57082813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ad57082813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1ad57082813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1ad57082813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d58d7435c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1ad58d7435c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1ad58d7435c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b0cdf24d7d_0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1b0cdf24d7d_0_5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1b0cdf24d7d_0_5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b0cdf24d7d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1b0cdf24d7d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g1b0cdf24d7d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b0cdf24d7d_0_6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1b0cdf24d7d_0_6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1b0cdf24d7d_0_6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b0cdf24d7d_0_6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1b0cdf24d7d_0_6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1b0cdf24d7d_0_6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b0cdf24d7d_0_6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1b0cdf24d7d_0_6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1b0cdf24d7d_0_6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ad5708281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1ad57082813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1ad57082813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ad79d8e918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1ad79d8e918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1ad79d8e918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ad58d7435c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1ad58d7435c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1ad58d7435c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ad58d7435c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g1ad58d7435c_0_1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g1ad58d7435c_0_1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ad79d8e91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1ad79d8e918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1ad79d8e918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b0cdf24d7d_0_6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g1b0cdf24d7d_0_6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g1b0cdf24d7d_0_6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b0cdf24d7d_0_6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1b0cdf24d7d_0_6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g1b0cdf24d7d_0_6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0cdf24d7d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1b0cdf24d7d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1b0cdf24d7d_0_1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b11938a0b9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g1b11938a0b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b0cdf24d7d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b0cdf24d7d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1b0cdf24d7d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0cdf24d7d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1b0cdf24d7d_0_2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1b0cdf24d7d_0_2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0cdf24d7d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1b0cdf24d7d_0_2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1b0cdf24d7d_0_2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0cdf24d7d_0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1b0cdf24d7d_0_2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1b0cdf24d7d_0_2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0cdf24d7d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1b0cdf24d7d_0_3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b0cdf24d7d_0_3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0cdf24d7d_0_3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1b0cdf24d7d_0_3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b0cdf24d7d_0_3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ertura">
  <p:cSld name="Apertura">
    <p:spTree>
      <p:nvGrpSpPr>
        <p:cNvPr id="15" name="Shape 15"/>
        <p:cNvGrpSpPr/>
        <p:nvPr/>
      </p:nvGrpSpPr>
      <p:grpSpPr>
        <a:xfrm>
          <a:off x="0" y="0"/>
          <a:ext cx="0" cy="0"/>
          <a:chOff x="0" y="0"/>
          <a:chExt cx="0" cy="0"/>
        </a:xfrm>
      </p:grpSpPr>
      <p:sp>
        <p:nvSpPr>
          <p:cNvPr id="16" name="Google Shape;16;p2"/>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cxnSp>
        <p:nvCxnSpPr>
          <p:cNvPr id="17" name="Google Shape;17;p2"/>
          <p:cNvCxnSpPr/>
          <p:nvPr/>
        </p:nvCxnSpPr>
        <p:spPr>
          <a:xfrm>
            <a:off x="7772400" y="0"/>
            <a:ext cx="4419600" cy="5290062"/>
          </a:xfrm>
          <a:prstGeom prst="straightConnector1">
            <a:avLst/>
          </a:prstGeom>
          <a:noFill/>
          <a:ln cap="flat" cmpd="sng" w="9525">
            <a:solidFill>
              <a:schemeClr val="accent1"/>
            </a:solidFill>
            <a:prstDash val="solid"/>
            <a:miter lim="800000"/>
            <a:headEnd len="sm" w="sm" type="none"/>
            <a:tailEnd len="sm" w="sm" type="none"/>
          </a:ln>
        </p:spPr>
      </p:cxnSp>
      <p:sp>
        <p:nvSpPr>
          <p:cNvPr id="18" name="Google Shape;18;p2"/>
          <p:cNvSpPr txBox="1"/>
          <p:nvPr>
            <p:ph type="ctrTitle"/>
          </p:nvPr>
        </p:nvSpPr>
        <p:spPr>
          <a:xfrm>
            <a:off x="847724" y="2801148"/>
            <a:ext cx="10363200" cy="72469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Calibri"/>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0" name="Google Shape;20;p2"/>
          <p:cNvPicPr preferRelativeResize="0"/>
          <p:nvPr/>
        </p:nvPicPr>
        <p:blipFill rotWithShape="1">
          <a:blip r:embed="rId2">
            <a:alphaModFix/>
          </a:blip>
          <a:srcRect b="0" l="0" r="0" t="0"/>
          <a:stretch/>
        </p:blipFill>
        <p:spPr>
          <a:xfrm>
            <a:off x="1524003" y="877587"/>
            <a:ext cx="1687923" cy="9997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21" name="Shape 21"/>
        <p:cNvGrpSpPr/>
        <p:nvPr/>
      </p:nvGrpSpPr>
      <p:grpSpPr>
        <a:xfrm>
          <a:off x="0" y="0"/>
          <a:ext cx="0" cy="0"/>
          <a:chOff x="0" y="0"/>
          <a:chExt cx="0" cy="0"/>
        </a:xfrm>
      </p:grpSpPr>
      <p:sp>
        <p:nvSpPr>
          <p:cNvPr id="22" name="Google Shape;22;p3"/>
          <p:cNvSpPr txBox="1"/>
          <p:nvPr>
            <p:ph type="title"/>
          </p:nvPr>
        </p:nvSpPr>
        <p:spPr>
          <a:xfrm>
            <a:off x="1472091" y="1374126"/>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F4F78"/>
              </a:buClr>
              <a:buSzPts val="3200"/>
              <a:buFont typeface="Calibri"/>
              <a:buNone/>
              <a:defRPr sz="3200" u="sng">
                <a:solidFill>
                  <a:srgbClr val="2F4F7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252993" y="1381271"/>
            <a:ext cx="4459763" cy="5286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 name="Google Shape;24;p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5" name="Google Shape;25;p3"/>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 IMAGEN - SOLO TEXTO CON FONDO AZUL">
  <p:cSld name="SIN IMAGEN - SOLO TEXTO CON FONDO AZUL">
    <p:spTree>
      <p:nvGrpSpPr>
        <p:cNvPr id="26" name="Shape 26"/>
        <p:cNvGrpSpPr/>
        <p:nvPr/>
      </p:nvGrpSpPr>
      <p:grpSpPr>
        <a:xfrm>
          <a:off x="0" y="0"/>
          <a:ext cx="0" cy="0"/>
          <a:chOff x="0" y="0"/>
          <a:chExt cx="0" cy="0"/>
        </a:xfrm>
      </p:grpSpPr>
      <p:sp>
        <p:nvSpPr>
          <p:cNvPr id="27" name="Google Shape;27;p4"/>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4"/>
          <p:cNvSpPr txBox="1"/>
          <p:nvPr>
            <p:ph type="title"/>
          </p:nvPr>
        </p:nvSpPr>
        <p:spPr>
          <a:xfrm>
            <a:off x="1776888" y="1578772"/>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u="sng">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1776889" y="2257425"/>
            <a:ext cx="7538563" cy="14430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1" name="Google Shape;31;p4"/>
          <p:cNvSpPr txBox="1"/>
          <p:nvPr>
            <p:ph idx="2" type="body"/>
          </p:nvPr>
        </p:nvSpPr>
        <p:spPr>
          <a:xfrm>
            <a:off x="1776889" y="4041775"/>
            <a:ext cx="7538563" cy="1443038"/>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rgbClr val="00B0F0"/>
              </a:buClr>
              <a:buSzPts val="1400"/>
              <a:buFont typeface="Arial"/>
              <a:buChar char="•"/>
              <a:defRPr sz="14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32" name="Google Shape;32;p4"/>
          <p:cNvPicPr preferRelativeResize="0"/>
          <p:nvPr/>
        </p:nvPicPr>
        <p:blipFill rotWithShape="1">
          <a:blip r:embed="rId2">
            <a:alphaModFix/>
          </a:blip>
          <a:srcRect b="0" l="0" r="0" t="0"/>
          <a:stretch/>
        </p:blipFill>
        <p:spPr>
          <a:xfrm>
            <a:off x="371925" y="310731"/>
            <a:ext cx="1049621" cy="36333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33" name="Shape 33"/>
        <p:cNvGrpSpPr/>
        <p:nvPr/>
      </p:nvGrpSpPr>
      <p:grpSpPr>
        <a:xfrm>
          <a:off x="0" y="0"/>
          <a:ext cx="0" cy="0"/>
          <a:chOff x="0" y="0"/>
          <a:chExt cx="0" cy="0"/>
        </a:xfrm>
      </p:grpSpPr>
      <p:sp>
        <p:nvSpPr>
          <p:cNvPr id="34" name="Google Shape;34;p5"/>
          <p:cNvSpPr/>
          <p:nvPr/>
        </p:nvSpPr>
        <p:spPr>
          <a:xfrm>
            <a:off x="-61472" y="0"/>
            <a:ext cx="12332874" cy="6954050"/>
          </a:xfrm>
          <a:prstGeom prst="rect">
            <a:avLst/>
          </a:prstGeom>
          <a:solidFill>
            <a:srgbClr val="7578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5"/>
          <p:cNvSpPr txBox="1"/>
          <p:nvPr>
            <p:ph type="title"/>
          </p:nvPr>
        </p:nvSpPr>
        <p:spPr>
          <a:xfrm>
            <a:off x="547442" y="991240"/>
            <a:ext cx="9641586" cy="562471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D8D8D8"/>
              </a:buClr>
              <a:buSzPts val="10000"/>
              <a:buFont typeface="Calibri"/>
              <a:buNone/>
              <a:defRPr b="1" sz="10000" u="none">
                <a:solidFill>
                  <a:srgbClr val="D8D8D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7" name="Google Shape;37;p5"/>
          <p:cNvPicPr preferRelativeResize="0"/>
          <p:nvPr/>
        </p:nvPicPr>
        <p:blipFill rotWithShape="1">
          <a:blip r:embed="rId2">
            <a:alphaModFix/>
          </a:blip>
          <a:srcRect b="0" l="0" r="0" t="0"/>
          <a:stretch/>
        </p:blipFill>
        <p:spPr>
          <a:xfrm>
            <a:off x="9792664" y="596353"/>
            <a:ext cx="1957500" cy="57600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371925" y="310731"/>
            <a:ext cx="1049621" cy="355256"/>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
        <p:nvSpPr>
          <p:cNvPr id="12" name="Google Shape;12;p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txBox="1"/>
          <p:nvPr>
            <p:ph type="title"/>
          </p:nvPr>
        </p:nvSpPr>
        <p:spPr>
          <a:xfrm>
            <a:off x="838200" y="1160171"/>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558C"/>
              </a:buClr>
              <a:buSzPts val="3600"/>
              <a:buFont typeface="Calibri"/>
              <a:buNone/>
              <a:defRPr b="0" i="0" sz="3600" u="sng" cap="none" strike="noStrike">
                <a:solidFill>
                  <a:srgbClr val="00558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 type="body"/>
          </p:nvPr>
        </p:nvSpPr>
        <p:spPr>
          <a:xfrm>
            <a:off x="838200" y="2758567"/>
            <a:ext cx="10515600" cy="341839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00558C"/>
              </a:buClr>
              <a:buSzPts val="2800"/>
              <a:buFont typeface="Arial"/>
              <a:buChar char="•"/>
              <a:defRPr b="0" i="0" sz="2800" u="none" cap="none" strike="noStrike">
                <a:solidFill>
                  <a:srgbClr val="00558C"/>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558C"/>
              </a:buClr>
              <a:buSzPts val="2400"/>
              <a:buFont typeface="Arial"/>
              <a:buChar char="•"/>
              <a:defRPr b="0" i="0" sz="2400" u="none" cap="none" strike="noStrike">
                <a:solidFill>
                  <a:srgbClr val="00558C"/>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558C"/>
              </a:buClr>
              <a:buSzPts val="2000"/>
              <a:buFont typeface="Arial"/>
              <a:buChar char="•"/>
              <a:defRPr b="0" i="0" sz="2000" u="none" cap="none" strike="noStrike">
                <a:solidFill>
                  <a:srgbClr val="00558C"/>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6.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34.png"/><Relationship Id="rId5" Type="http://schemas.openxmlformats.org/officeDocument/2006/relationships/image" Target="../media/image27.png"/><Relationship Id="rId6" Type="http://schemas.openxmlformats.org/officeDocument/2006/relationships/image" Target="../media/image29.png"/><Relationship Id="rId7"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32.png"/><Relationship Id="rId9" Type="http://schemas.openxmlformats.org/officeDocument/2006/relationships/image" Target="../media/image33.png"/><Relationship Id="rId5" Type="http://schemas.openxmlformats.org/officeDocument/2006/relationships/image" Target="../media/image28.png"/><Relationship Id="rId6" Type="http://schemas.openxmlformats.org/officeDocument/2006/relationships/image" Target="../media/image40.png"/><Relationship Id="rId7" Type="http://schemas.openxmlformats.org/officeDocument/2006/relationships/image" Target="../media/image37.png"/><Relationship Id="rId8"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image" Target="../media/image41.png"/><Relationship Id="rId5" Type="http://schemas.openxmlformats.org/officeDocument/2006/relationships/image" Target="../media/image35.png"/><Relationship Id="rId6" Type="http://schemas.openxmlformats.org/officeDocument/2006/relationships/image" Target="../media/image43.png"/><Relationship Id="rId7"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6"/>
          <p:cNvSpPr/>
          <p:nvPr/>
        </p:nvSpPr>
        <p:spPr>
          <a:xfrm>
            <a:off x="1491225" y="4572975"/>
            <a:ext cx="2459100" cy="431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 name="Google Shape;43;p6"/>
          <p:cNvSpPr txBox="1"/>
          <p:nvPr/>
        </p:nvSpPr>
        <p:spPr>
          <a:xfrm>
            <a:off x="1491224" y="4581625"/>
            <a:ext cx="2632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2400">
                <a:solidFill>
                  <a:srgbClr val="00558C"/>
                </a:solidFill>
                <a:latin typeface="Calibri"/>
                <a:ea typeface="Calibri"/>
                <a:cs typeface="Calibri"/>
                <a:sym typeface="Calibri"/>
              </a:rPr>
              <a:t>CASO DE ESTUDIO</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D5486"/>
              </a:solidFill>
              <a:latin typeface="Calibri"/>
              <a:ea typeface="Calibri"/>
              <a:cs typeface="Calibri"/>
              <a:sym typeface="Calibri"/>
            </a:endParaRPr>
          </a:p>
        </p:txBody>
      </p:sp>
      <p:sp>
        <p:nvSpPr>
          <p:cNvPr id="44" name="Google Shape;44;p6"/>
          <p:cNvSpPr/>
          <p:nvPr/>
        </p:nvSpPr>
        <p:spPr>
          <a:xfrm>
            <a:off x="1405325" y="6477674"/>
            <a:ext cx="397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
        <p:nvSpPr>
          <p:cNvPr id="45" name="Google Shape;45;p6"/>
          <p:cNvSpPr txBox="1"/>
          <p:nvPr/>
        </p:nvSpPr>
        <p:spPr>
          <a:xfrm>
            <a:off x="1445031" y="3720416"/>
            <a:ext cx="2679000" cy="879900"/>
          </a:xfrm>
          <a:prstGeom prst="rect">
            <a:avLst/>
          </a:prstGeom>
          <a:noFill/>
          <a:ln>
            <a:noFill/>
          </a:ln>
        </p:spPr>
        <p:txBody>
          <a:bodyPr anchorCtr="0" anchor="t" bIns="45700" lIns="91425" spcFirstLastPara="1" rIns="91425" wrap="square" tIns="45700">
            <a:noAutofit/>
          </a:bodyPr>
          <a:lstStyle/>
          <a:p>
            <a:pPr indent="0" lvl="0" marL="0" marR="0" rtl="0" algn="l">
              <a:lnSpc>
                <a:spcPct val="108333"/>
              </a:lnSpc>
              <a:spcBef>
                <a:spcPts val="0"/>
              </a:spcBef>
              <a:spcAft>
                <a:spcPts val="0"/>
              </a:spcAft>
              <a:buClr>
                <a:srgbClr val="00558C"/>
              </a:buClr>
              <a:buSzPts val="2400"/>
              <a:buFont typeface="Arial"/>
              <a:buNone/>
            </a:pPr>
            <a:r>
              <a:t/>
            </a:r>
            <a:endParaRPr b="0" i="0" sz="2400" u="none" cap="none" strike="noStrike">
              <a:solidFill>
                <a:schemeClr val="lt1"/>
              </a:solidFill>
              <a:latin typeface="Calibri"/>
              <a:ea typeface="Calibri"/>
              <a:cs typeface="Calibri"/>
              <a:sym typeface="Calibri"/>
            </a:endParaRPr>
          </a:p>
          <a:p>
            <a:pPr indent="0" lvl="0" marL="0" marR="0" rtl="0" algn="l">
              <a:lnSpc>
                <a:spcPct val="108333"/>
              </a:lnSpc>
              <a:spcBef>
                <a:spcPts val="0"/>
              </a:spcBef>
              <a:spcAft>
                <a:spcPts val="0"/>
              </a:spcAft>
              <a:buClr>
                <a:srgbClr val="00558C"/>
              </a:buClr>
              <a:buSzPts val="2400"/>
              <a:buFont typeface="Arial"/>
              <a:buNone/>
            </a:pPr>
            <a:r>
              <a:rPr lang="en-US" sz="2200">
                <a:solidFill>
                  <a:schemeClr val="lt1"/>
                </a:solidFill>
                <a:latin typeface="Calibri"/>
                <a:ea typeface="Calibri"/>
                <a:cs typeface="Calibri"/>
                <a:sym typeface="Calibri"/>
              </a:rPr>
              <a:t>12</a:t>
            </a:r>
            <a:r>
              <a:rPr b="0" i="0" lang="en-US" sz="2200" u="none" cap="none" strike="noStrike">
                <a:solidFill>
                  <a:schemeClr val="lt1"/>
                </a:solidFill>
                <a:latin typeface="Calibri"/>
                <a:ea typeface="Calibri"/>
                <a:cs typeface="Calibri"/>
                <a:sym typeface="Calibri"/>
              </a:rPr>
              <a:t>/</a:t>
            </a:r>
            <a:r>
              <a:rPr lang="en-US" sz="2200">
                <a:solidFill>
                  <a:schemeClr val="lt1"/>
                </a:solidFill>
                <a:latin typeface="Calibri"/>
                <a:ea typeface="Calibri"/>
                <a:cs typeface="Calibri"/>
                <a:sym typeface="Calibri"/>
              </a:rPr>
              <a:t>12</a:t>
            </a:r>
            <a:r>
              <a:rPr b="0" i="0" lang="en-US" sz="2200" u="none" cap="none" strike="noStrike">
                <a:solidFill>
                  <a:schemeClr val="lt1"/>
                </a:solidFill>
                <a:latin typeface="Calibri"/>
                <a:ea typeface="Calibri"/>
                <a:cs typeface="Calibri"/>
                <a:sym typeface="Calibri"/>
              </a:rPr>
              <a:t>/2022</a:t>
            </a:r>
            <a:endParaRPr b="0" i="0" sz="2200" u="none" cap="none" strike="noStrike">
              <a:solidFill>
                <a:schemeClr val="lt1"/>
              </a:solidFill>
              <a:latin typeface="Calibri"/>
              <a:ea typeface="Calibri"/>
              <a:cs typeface="Calibri"/>
              <a:sym typeface="Calibri"/>
            </a:endParaRPr>
          </a:p>
        </p:txBody>
      </p:sp>
      <p:sp>
        <p:nvSpPr>
          <p:cNvPr id="46" name="Google Shape;46;p6"/>
          <p:cNvSpPr txBox="1"/>
          <p:nvPr/>
        </p:nvSpPr>
        <p:spPr>
          <a:xfrm>
            <a:off x="9914392" y="6417896"/>
            <a:ext cx="2277600" cy="4401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558C"/>
              </a:buClr>
              <a:buSzPts val="2400"/>
              <a:buFont typeface="Arial"/>
              <a:buNone/>
            </a:pPr>
            <a:r>
              <a:rPr b="0" i="0" lang="en-US" sz="1400" u="none" cap="none" strike="noStrike">
                <a:solidFill>
                  <a:schemeClr val="lt1"/>
                </a:solidFill>
                <a:latin typeface="Calibri"/>
                <a:ea typeface="Calibri"/>
                <a:cs typeface="Calibri"/>
                <a:sym typeface="Calibri"/>
              </a:rPr>
              <a:t>SOFÍA WEINTRAUB</a:t>
            </a:r>
            <a:endParaRPr b="0" i="0" sz="1400" u="none" cap="none" strike="noStrike">
              <a:solidFill>
                <a:schemeClr val="lt1"/>
              </a:solidFill>
              <a:latin typeface="Calibri"/>
              <a:ea typeface="Calibri"/>
              <a:cs typeface="Calibri"/>
              <a:sym typeface="Calibri"/>
            </a:endParaRPr>
          </a:p>
        </p:txBody>
      </p:sp>
      <p:sp>
        <p:nvSpPr>
          <p:cNvPr id="47" name="Google Shape;47;p6"/>
          <p:cNvSpPr txBox="1"/>
          <p:nvPr/>
        </p:nvSpPr>
        <p:spPr>
          <a:xfrm>
            <a:off x="9119101" y="920600"/>
            <a:ext cx="2764200" cy="440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0" i="0" lang="en-US" sz="1800" u="none" cap="none" strike="noStrike">
                <a:solidFill>
                  <a:schemeClr val="lt1"/>
                </a:solidFill>
                <a:latin typeface="Calibri"/>
                <a:ea typeface="Calibri"/>
                <a:cs typeface="Calibri"/>
                <a:sym typeface="Calibri"/>
              </a:rPr>
              <a:t>82.05 - Análisis Predictivo</a:t>
            </a:r>
            <a:endParaRPr b="0" i="0" sz="1800" u="none" cap="none" strike="noStrike">
              <a:solidFill>
                <a:srgbClr val="000000"/>
              </a:solidFill>
              <a:latin typeface="Arial"/>
              <a:ea typeface="Arial"/>
              <a:cs typeface="Arial"/>
              <a:sym typeface="Arial"/>
            </a:endParaRPr>
          </a:p>
        </p:txBody>
      </p:sp>
      <p:sp>
        <p:nvSpPr>
          <p:cNvPr id="48" name="Google Shape;48;p6"/>
          <p:cNvSpPr/>
          <p:nvPr/>
        </p:nvSpPr>
        <p:spPr>
          <a:xfrm>
            <a:off x="1491225" y="5106375"/>
            <a:ext cx="4360800" cy="431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6"/>
          <p:cNvSpPr txBox="1"/>
          <p:nvPr/>
        </p:nvSpPr>
        <p:spPr>
          <a:xfrm>
            <a:off x="1491225" y="5115025"/>
            <a:ext cx="4360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2400">
                <a:solidFill>
                  <a:srgbClr val="00558C"/>
                </a:solidFill>
                <a:latin typeface="Calibri"/>
                <a:ea typeface="Calibri"/>
                <a:cs typeface="Calibri"/>
                <a:sym typeface="Calibri"/>
              </a:rPr>
              <a:t>PREDICCIÓN DE CANCELACIONES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D548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9" name="Google Shape;169;p15"/>
          <p:cNvSpPr txBox="1"/>
          <p:nvPr/>
        </p:nvSpPr>
        <p:spPr>
          <a:xfrm>
            <a:off x="477775" y="1106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i="0" lang="en-US" sz="3600" u="none" cap="none" strike="noStrike">
                <a:solidFill>
                  <a:srgbClr val="0D5486"/>
                </a:solidFill>
                <a:latin typeface="Calibri"/>
                <a:ea typeface="Calibri"/>
                <a:cs typeface="Calibri"/>
                <a:sym typeface="Calibri"/>
              </a:rPr>
              <a:t>OUTLIERS</a:t>
            </a:r>
            <a:endParaRPr b="1" i="0" sz="3600" u="none" cap="none" strike="noStrike">
              <a:solidFill>
                <a:srgbClr val="0D5486"/>
              </a:solidFill>
              <a:latin typeface="Calibri"/>
              <a:ea typeface="Calibri"/>
              <a:cs typeface="Calibri"/>
              <a:sym typeface="Calibri"/>
            </a:endParaRPr>
          </a:p>
        </p:txBody>
      </p:sp>
      <p:sp>
        <p:nvSpPr>
          <p:cNvPr id="170" name="Google Shape;170;p15"/>
          <p:cNvSpPr txBox="1"/>
          <p:nvPr/>
        </p:nvSpPr>
        <p:spPr>
          <a:xfrm>
            <a:off x="532646" y="1999043"/>
            <a:ext cx="11126700" cy="471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ADR</a:t>
            </a:r>
            <a:endParaRPr b="1" sz="2000">
              <a:solidFill>
                <a:srgbClr val="00558C"/>
              </a:solidFill>
              <a:latin typeface="Calibri"/>
              <a:ea typeface="Calibri"/>
              <a:cs typeface="Calibri"/>
              <a:sym typeface="Calibri"/>
            </a:endParaRPr>
          </a:p>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encontraron registros de tarifas promedio diarias con valores negativos. Se removieron estas entradas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encontró un registro = 5.400, que fue cambiado a 0</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ADULTS</a:t>
            </a:r>
            <a:endParaRPr b="1" sz="2000">
              <a:solidFill>
                <a:srgbClr val="00558C"/>
              </a:solidFill>
              <a:latin typeface="Calibri"/>
              <a:ea typeface="Calibri"/>
              <a:cs typeface="Calibri"/>
              <a:sym typeface="Calibri"/>
            </a:endParaRPr>
          </a:p>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Hay 385 registros que no contenían adultos fueron eliminados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CHILDREN</a:t>
            </a:r>
            <a:endParaRPr b="1" sz="2000">
              <a:solidFill>
                <a:srgbClr val="00558C"/>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Se encontró un registro = 10, que fue cambiado a 0</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b="1" lang="en-US" sz="2000">
                <a:solidFill>
                  <a:srgbClr val="00558C"/>
                </a:solidFill>
                <a:latin typeface="Calibri"/>
                <a:ea typeface="Calibri"/>
                <a:cs typeface="Calibri"/>
                <a:sym typeface="Calibri"/>
              </a:rPr>
              <a:t>BABIES</a:t>
            </a:r>
            <a:endParaRPr b="1" sz="2000">
              <a:solidFill>
                <a:srgbClr val="00558C"/>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Se encontraron dos registros con valores elevados. Ambos fueron cambiados a 0</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REQUIRED CAR PARKING SPACES</a:t>
            </a:r>
            <a:endParaRPr b="1" sz="2000">
              <a:solidFill>
                <a:srgbClr val="00558C"/>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Se encontró un registro = 8, que fue cambiado a 0</a:t>
            </a:r>
            <a:endParaRPr sz="2000">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16"/>
          <p:cNvSpPr txBox="1"/>
          <p:nvPr/>
        </p:nvSpPr>
        <p:spPr>
          <a:xfrm>
            <a:off x="477775" y="1106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CORRELACIÓN DE SPEARMAN</a:t>
            </a:r>
            <a:endParaRPr b="1" i="0" sz="3600" u="none" cap="none" strike="noStrike">
              <a:solidFill>
                <a:srgbClr val="0D5486"/>
              </a:solidFill>
              <a:latin typeface="Calibri"/>
              <a:ea typeface="Calibri"/>
              <a:cs typeface="Calibri"/>
              <a:sym typeface="Calibri"/>
            </a:endParaRPr>
          </a:p>
        </p:txBody>
      </p:sp>
      <p:pic>
        <p:nvPicPr>
          <p:cNvPr id="178" name="Google Shape;178;p16"/>
          <p:cNvPicPr preferRelativeResize="0"/>
          <p:nvPr/>
        </p:nvPicPr>
        <p:blipFill>
          <a:blip r:embed="rId3">
            <a:alphaModFix/>
          </a:blip>
          <a:stretch>
            <a:fillRect/>
          </a:stretch>
        </p:blipFill>
        <p:spPr>
          <a:xfrm>
            <a:off x="0" y="1721581"/>
            <a:ext cx="7987200" cy="4984019"/>
          </a:xfrm>
          <a:prstGeom prst="rect">
            <a:avLst/>
          </a:prstGeom>
          <a:noFill/>
          <a:ln>
            <a:noFill/>
          </a:ln>
        </p:spPr>
      </p:pic>
      <p:sp>
        <p:nvSpPr>
          <p:cNvPr id="179" name="Google Shape;179;p16"/>
          <p:cNvSpPr txBox="1"/>
          <p:nvPr/>
        </p:nvSpPr>
        <p:spPr>
          <a:xfrm>
            <a:off x="8540500" y="1908050"/>
            <a:ext cx="33102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latin typeface="Calibri"/>
                <a:ea typeface="Calibri"/>
                <a:cs typeface="Calibri"/>
                <a:sym typeface="Calibri"/>
              </a:rPr>
              <a:t>No es posible identificar una fuerte correlación entre variables.</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latin typeface="Calibri"/>
                <a:ea typeface="Calibri"/>
                <a:cs typeface="Calibri"/>
                <a:sym typeface="Calibri"/>
              </a:rPr>
              <a:t>No existe una importante correlación directa (positiva) o inversa (negativa) entre las variables.</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17"/>
          <p:cNvSpPr txBox="1"/>
          <p:nvPr/>
        </p:nvSpPr>
        <p:spPr>
          <a:xfrm>
            <a:off x="477775" y="1106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CORRELACIÓN DE CRAMER</a:t>
            </a:r>
            <a:endParaRPr b="1" i="0" sz="3600" u="none" cap="none" strike="noStrike">
              <a:solidFill>
                <a:srgbClr val="0D5486"/>
              </a:solidFill>
              <a:latin typeface="Calibri"/>
              <a:ea typeface="Calibri"/>
              <a:cs typeface="Calibri"/>
              <a:sym typeface="Calibri"/>
            </a:endParaRPr>
          </a:p>
        </p:txBody>
      </p:sp>
      <p:pic>
        <p:nvPicPr>
          <p:cNvPr id="187" name="Google Shape;187;p17"/>
          <p:cNvPicPr preferRelativeResize="0"/>
          <p:nvPr/>
        </p:nvPicPr>
        <p:blipFill>
          <a:blip r:embed="rId3">
            <a:alphaModFix/>
          </a:blip>
          <a:stretch>
            <a:fillRect/>
          </a:stretch>
        </p:blipFill>
        <p:spPr>
          <a:xfrm>
            <a:off x="477775" y="1752700"/>
            <a:ext cx="5517531" cy="5105300"/>
          </a:xfrm>
          <a:prstGeom prst="rect">
            <a:avLst/>
          </a:prstGeom>
          <a:noFill/>
          <a:ln>
            <a:noFill/>
          </a:ln>
        </p:spPr>
      </p:pic>
      <p:sp>
        <p:nvSpPr>
          <p:cNvPr id="188" name="Google Shape;188;p17"/>
          <p:cNvSpPr txBox="1"/>
          <p:nvPr/>
        </p:nvSpPr>
        <p:spPr>
          <a:xfrm>
            <a:off x="6803150" y="1889850"/>
            <a:ext cx="33102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Para variables categóricas.</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No existe una importante correlación directa (positiva) o inversa (negativa) entre las variables.</a:t>
            </a:r>
            <a:endParaRPr sz="20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18"/>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CANCELACIONES</a:t>
            </a:r>
            <a:endParaRPr b="1" i="0" sz="3100" u="none" cap="none" strike="noStrike">
              <a:solidFill>
                <a:srgbClr val="0D5486"/>
              </a:solidFill>
              <a:latin typeface="Calibri"/>
              <a:ea typeface="Calibri"/>
              <a:cs typeface="Calibri"/>
              <a:sym typeface="Calibri"/>
            </a:endParaRPr>
          </a:p>
        </p:txBody>
      </p:sp>
      <p:sp>
        <p:nvSpPr>
          <p:cNvPr id="196" name="Google Shape;196;p18"/>
          <p:cNvSpPr txBox="1"/>
          <p:nvPr/>
        </p:nvSpPr>
        <p:spPr>
          <a:xfrm>
            <a:off x="1447800" y="38953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30.06%</a:t>
            </a:r>
            <a:endParaRPr sz="1800">
              <a:solidFill>
                <a:schemeClr val="lt1"/>
              </a:solidFill>
              <a:latin typeface="Calibri"/>
              <a:ea typeface="Calibri"/>
              <a:cs typeface="Calibri"/>
              <a:sym typeface="Calibri"/>
            </a:endParaRPr>
          </a:p>
        </p:txBody>
      </p:sp>
      <p:sp>
        <p:nvSpPr>
          <p:cNvPr id="197" name="Google Shape;197;p18"/>
          <p:cNvSpPr txBox="1"/>
          <p:nvPr/>
        </p:nvSpPr>
        <p:spPr>
          <a:xfrm>
            <a:off x="4191000" y="4486662"/>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23.48</a:t>
            </a: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98" name="Google Shape;198;p18"/>
          <p:cNvSpPr txBox="1"/>
          <p:nvPr/>
        </p:nvSpPr>
        <p:spPr>
          <a:xfrm>
            <a:off x="6638300" y="2357750"/>
            <a:ext cx="578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63.080 reservas que se efectuaron NO fueron canceladas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23.928 reservas que fueron efectuadas SI se cancelaron</a:t>
            </a:r>
            <a:endParaRPr sz="1800">
              <a:latin typeface="Calibri"/>
              <a:ea typeface="Calibri"/>
              <a:cs typeface="Calibri"/>
              <a:sym typeface="Calibri"/>
            </a:endParaRPr>
          </a:p>
        </p:txBody>
      </p:sp>
      <p:pic>
        <p:nvPicPr>
          <p:cNvPr id="199" name="Google Shape;199;p18"/>
          <p:cNvPicPr preferRelativeResize="0"/>
          <p:nvPr/>
        </p:nvPicPr>
        <p:blipFill>
          <a:blip r:embed="rId3">
            <a:alphaModFix/>
          </a:blip>
          <a:stretch>
            <a:fillRect/>
          </a:stretch>
        </p:blipFill>
        <p:spPr>
          <a:xfrm>
            <a:off x="685850" y="1751800"/>
            <a:ext cx="5787000" cy="48551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19"/>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CANCELACIONES</a:t>
            </a:r>
            <a:endParaRPr b="1" i="0" sz="3100" u="none" cap="none" strike="noStrike">
              <a:solidFill>
                <a:srgbClr val="0D5486"/>
              </a:solidFill>
              <a:latin typeface="Calibri"/>
              <a:ea typeface="Calibri"/>
              <a:cs typeface="Calibri"/>
              <a:sym typeface="Calibri"/>
            </a:endParaRPr>
          </a:p>
        </p:txBody>
      </p:sp>
      <p:pic>
        <p:nvPicPr>
          <p:cNvPr id="207" name="Google Shape;207;p19"/>
          <p:cNvPicPr preferRelativeResize="0"/>
          <p:nvPr/>
        </p:nvPicPr>
        <p:blipFill>
          <a:blip r:embed="rId3">
            <a:alphaModFix/>
          </a:blip>
          <a:stretch>
            <a:fillRect/>
          </a:stretch>
        </p:blipFill>
        <p:spPr>
          <a:xfrm>
            <a:off x="152400" y="1599400"/>
            <a:ext cx="5937111" cy="5106200"/>
          </a:xfrm>
          <a:prstGeom prst="rect">
            <a:avLst/>
          </a:prstGeom>
          <a:noFill/>
          <a:ln>
            <a:noFill/>
          </a:ln>
        </p:spPr>
      </p:pic>
      <p:sp>
        <p:nvSpPr>
          <p:cNvPr id="208" name="Google Shape;208;p19"/>
          <p:cNvSpPr txBox="1"/>
          <p:nvPr/>
        </p:nvSpPr>
        <p:spPr>
          <a:xfrm>
            <a:off x="1447800" y="38953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30.06%</a:t>
            </a:r>
            <a:endParaRPr sz="1800">
              <a:solidFill>
                <a:schemeClr val="lt1"/>
              </a:solidFill>
              <a:latin typeface="Calibri"/>
              <a:ea typeface="Calibri"/>
              <a:cs typeface="Calibri"/>
              <a:sym typeface="Calibri"/>
            </a:endParaRPr>
          </a:p>
        </p:txBody>
      </p:sp>
      <p:sp>
        <p:nvSpPr>
          <p:cNvPr id="209" name="Google Shape;209;p19"/>
          <p:cNvSpPr txBox="1"/>
          <p:nvPr/>
        </p:nvSpPr>
        <p:spPr>
          <a:xfrm>
            <a:off x="4191000" y="4486662"/>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23.48%</a:t>
            </a:r>
            <a:endParaRPr sz="1800">
              <a:solidFill>
                <a:schemeClr val="lt1"/>
              </a:solidFill>
              <a:latin typeface="Calibri"/>
              <a:ea typeface="Calibri"/>
              <a:cs typeface="Calibri"/>
              <a:sym typeface="Calibri"/>
            </a:endParaRPr>
          </a:p>
        </p:txBody>
      </p:sp>
      <p:pic>
        <p:nvPicPr>
          <p:cNvPr id="210" name="Google Shape;210;p19"/>
          <p:cNvPicPr preferRelativeResize="0"/>
          <p:nvPr/>
        </p:nvPicPr>
        <p:blipFill>
          <a:blip r:embed="rId4">
            <a:alphaModFix/>
          </a:blip>
          <a:stretch>
            <a:fillRect/>
          </a:stretch>
        </p:blipFill>
        <p:spPr>
          <a:xfrm>
            <a:off x="6260200" y="1599421"/>
            <a:ext cx="5937101" cy="5106178"/>
          </a:xfrm>
          <a:prstGeom prst="rect">
            <a:avLst/>
          </a:prstGeom>
          <a:noFill/>
          <a:ln>
            <a:noFill/>
          </a:ln>
        </p:spPr>
      </p:pic>
      <p:cxnSp>
        <p:nvCxnSpPr>
          <p:cNvPr id="211" name="Google Shape;211;p19"/>
          <p:cNvCxnSpPr/>
          <p:nvPr/>
        </p:nvCxnSpPr>
        <p:spPr>
          <a:xfrm flipH="1" rot="10800000">
            <a:off x="6821425" y="1865375"/>
            <a:ext cx="4151400" cy="1847100"/>
          </a:xfrm>
          <a:prstGeom prst="straightConnector1">
            <a:avLst/>
          </a:prstGeom>
          <a:noFill/>
          <a:ln cap="flat" cmpd="sng" w="9525">
            <a:solidFill>
              <a:srgbClr val="FF0000"/>
            </a:solidFill>
            <a:prstDash val="solid"/>
            <a:round/>
            <a:headEnd len="med" w="med" type="none"/>
            <a:tailEnd len="med" w="med" type="triangle"/>
          </a:ln>
        </p:spPr>
      </p:cxnSp>
      <p:sp>
        <p:nvSpPr>
          <p:cNvPr id="212" name="Google Shape;212;p19"/>
          <p:cNvSpPr txBox="1"/>
          <p:nvPr/>
        </p:nvSpPr>
        <p:spPr>
          <a:xfrm>
            <a:off x="7071350" y="48158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20.33%</a:t>
            </a:r>
            <a:endParaRPr sz="1800">
              <a:solidFill>
                <a:schemeClr val="lt1"/>
              </a:solidFill>
              <a:latin typeface="Calibri"/>
              <a:ea typeface="Calibri"/>
              <a:cs typeface="Calibri"/>
              <a:sym typeface="Calibri"/>
            </a:endParaRPr>
          </a:p>
        </p:txBody>
      </p:sp>
      <p:sp>
        <p:nvSpPr>
          <p:cNvPr id="213" name="Google Shape;213;p19"/>
          <p:cNvSpPr txBox="1"/>
          <p:nvPr/>
        </p:nvSpPr>
        <p:spPr>
          <a:xfrm>
            <a:off x="8872725" y="43570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26.45%</a:t>
            </a:r>
            <a:endParaRPr sz="1800">
              <a:solidFill>
                <a:schemeClr val="lt1"/>
              </a:solidFill>
              <a:latin typeface="Calibri"/>
              <a:ea typeface="Calibri"/>
              <a:cs typeface="Calibri"/>
              <a:sym typeface="Calibri"/>
            </a:endParaRPr>
          </a:p>
        </p:txBody>
      </p:sp>
      <p:sp>
        <p:nvSpPr>
          <p:cNvPr id="214" name="Google Shape;214;p19"/>
          <p:cNvSpPr txBox="1"/>
          <p:nvPr/>
        </p:nvSpPr>
        <p:spPr>
          <a:xfrm>
            <a:off x="10674100" y="39216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31.92%</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20"/>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MESES</a:t>
            </a:r>
            <a:endParaRPr b="1" i="0" sz="3100" u="none" cap="none" strike="noStrike">
              <a:solidFill>
                <a:srgbClr val="0D5486"/>
              </a:solidFill>
              <a:latin typeface="Calibri"/>
              <a:ea typeface="Calibri"/>
              <a:cs typeface="Calibri"/>
              <a:sym typeface="Calibri"/>
            </a:endParaRPr>
          </a:p>
        </p:txBody>
      </p:sp>
      <p:pic>
        <p:nvPicPr>
          <p:cNvPr id="222" name="Google Shape;222;p20"/>
          <p:cNvPicPr preferRelativeResize="0"/>
          <p:nvPr/>
        </p:nvPicPr>
        <p:blipFill>
          <a:blip r:embed="rId3">
            <a:alphaModFix/>
          </a:blip>
          <a:stretch>
            <a:fillRect/>
          </a:stretch>
        </p:blipFill>
        <p:spPr>
          <a:xfrm>
            <a:off x="97525" y="1524105"/>
            <a:ext cx="5515976" cy="4524751"/>
          </a:xfrm>
          <a:prstGeom prst="rect">
            <a:avLst/>
          </a:prstGeom>
          <a:noFill/>
          <a:ln>
            <a:noFill/>
          </a:ln>
        </p:spPr>
      </p:pic>
      <p:pic>
        <p:nvPicPr>
          <p:cNvPr id="223" name="Google Shape;223;p20"/>
          <p:cNvPicPr preferRelativeResize="0"/>
          <p:nvPr/>
        </p:nvPicPr>
        <p:blipFill>
          <a:blip r:embed="rId4">
            <a:alphaModFix/>
          </a:blip>
          <a:stretch>
            <a:fillRect/>
          </a:stretch>
        </p:blipFill>
        <p:spPr>
          <a:xfrm>
            <a:off x="5956679" y="315300"/>
            <a:ext cx="5515997" cy="2952325"/>
          </a:xfrm>
          <a:prstGeom prst="rect">
            <a:avLst/>
          </a:prstGeom>
          <a:noFill/>
          <a:ln>
            <a:noFill/>
          </a:ln>
        </p:spPr>
      </p:pic>
      <p:pic>
        <p:nvPicPr>
          <p:cNvPr id="224" name="Google Shape;224;p20"/>
          <p:cNvPicPr preferRelativeResize="0"/>
          <p:nvPr/>
        </p:nvPicPr>
        <p:blipFill>
          <a:blip r:embed="rId5">
            <a:alphaModFix/>
          </a:blip>
          <a:stretch>
            <a:fillRect/>
          </a:stretch>
        </p:blipFill>
        <p:spPr>
          <a:xfrm>
            <a:off x="5956688" y="3404025"/>
            <a:ext cx="5515974" cy="2952322"/>
          </a:xfrm>
          <a:prstGeom prst="rect">
            <a:avLst/>
          </a:prstGeom>
          <a:noFill/>
          <a:ln>
            <a:noFill/>
          </a:ln>
        </p:spPr>
      </p:pic>
      <p:cxnSp>
        <p:nvCxnSpPr>
          <p:cNvPr id="225" name="Google Shape;225;p20"/>
          <p:cNvCxnSpPr/>
          <p:nvPr/>
        </p:nvCxnSpPr>
        <p:spPr>
          <a:xfrm>
            <a:off x="9543276" y="530350"/>
            <a:ext cx="0" cy="2395800"/>
          </a:xfrm>
          <a:prstGeom prst="straightConnector1">
            <a:avLst/>
          </a:prstGeom>
          <a:noFill/>
          <a:ln cap="flat" cmpd="sng" w="9525">
            <a:solidFill>
              <a:srgbClr val="FF0000"/>
            </a:solidFill>
            <a:prstDash val="dash"/>
            <a:round/>
            <a:headEnd len="med" w="med" type="none"/>
            <a:tailEnd len="med" w="med" type="none"/>
          </a:ln>
        </p:spPr>
      </p:cxnSp>
      <p:cxnSp>
        <p:nvCxnSpPr>
          <p:cNvPr id="226" name="Google Shape;226;p20"/>
          <p:cNvCxnSpPr/>
          <p:nvPr/>
        </p:nvCxnSpPr>
        <p:spPr>
          <a:xfrm>
            <a:off x="9543276" y="3654550"/>
            <a:ext cx="0" cy="2395800"/>
          </a:xfrm>
          <a:prstGeom prst="straightConnector1">
            <a:avLst/>
          </a:prstGeom>
          <a:noFill/>
          <a:ln cap="flat" cmpd="sng" w="9525">
            <a:solidFill>
              <a:srgbClr val="FF0000"/>
            </a:solidFill>
            <a:prstDash val="dash"/>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21"/>
          <p:cNvSpPr txBox="1"/>
          <p:nvPr/>
        </p:nvSpPr>
        <p:spPr>
          <a:xfrm>
            <a:off x="477775" y="1106200"/>
            <a:ext cx="7987200" cy="5388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2900">
                <a:solidFill>
                  <a:srgbClr val="0D5486"/>
                </a:solidFill>
                <a:latin typeface="Calibri"/>
                <a:ea typeface="Calibri"/>
                <a:cs typeface="Calibri"/>
                <a:sym typeface="Calibri"/>
              </a:rPr>
              <a:t>OBSERVACIONES - ÉPOCA ESTACIONAL</a:t>
            </a:r>
            <a:endParaRPr b="1" i="0" sz="2900" u="none" cap="none" strike="noStrike">
              <a:solidFill>
                <a:srgbClr val="0D5486"/>
              </a:solidFill>
              <a:latin typeface="Calibri"/>
              <a:ea typeface="Calibri"/>
              <a:cs typeface="Calibri"/>
              <a:sym typeface="Calibri"/>
            </a:endParaRPr>
          </a:p>
        </p:txBody>
      </p:sp>
      <p:pic>
        <p:nvPicPr>
          <p:cNvPr id="234" name="Google Shape;234;p21"/>
          <p:cNvPicPr preferRelativeResize="0"/>
          <p:nvPr/>
        </p:nvPicPr>
        <p:blipFill>
          <a:blip r:embed="rId3">
            <a:alphaModFix/>
          </a:blip>
          <a:stretch>
            <a:fillRect/>
          </a:stretch>
        </p:blipFill>
        <p:spPr>
          <a:xfrm>
            <a:off x="134125" y="2038325"/>
            <a:ext cx="5666750" cy="3704125"/>
          </a:xfrm>
          <a:prstGeom prst="rect">
            <a:avLst/>
          </a:prstGeom>
          <a:noFill/>
          <a:ln>
            <a:noFill/>
          </a:ln>
        </p:spPr>
      </p:pic>
      <p:pic>
        <p:nvPicPr>
          <p:cNvPr id="235" name="Google Shape;235;p21"/>
          <p:cNvPicPr preferRelativeResize="0"/>
          <p:nvPr/>
        </p:nvPicPr>
        <p:blipFill>
          <a:blip r:embed="rId4">
            <a:alphaModFix/>
          </a:blip>
          <a:stretch>
            <a:fillRect/>
          </a:stretch>
        </p:blipFill>
        <p:spPr>
          <a:xfrm>
            <a:off x="6575050" y="14425"/>
            <a:ext cx="4982950" cy="3338575"/>
          </a:xfrm>
          <a:prstGeom prst="rect">
            <a:avLst/>
          </a:prstGeom>
          <a:noFill/>
          <a:ln>
            <a:noFill/>
          </a:ln>
        </p:spPr>
      </p:pic>
      <p:pic>
        <p:nvPicPr>
          <p:cNvPr id="236" name="Google Shape;236;p21"/>
          <p:cNvPicPr preferRelativeResize="0"/>
          <p:nvPr/>
        </p:nvPicPr>
        <p:blipFill>
          <a:blip r:embed="rId5">
            <a:alphaModFix/>
          </a:blip>
          <a:stretch>
            <a:fillRect/>
          </a:stretch>
        </p:blipFill>
        <p:spPr>
          <a:xfrm>
            <a:off x="7179325" y="3353000"/>
            <a:ext cx="4096431" cy="3504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 name="Google Shape;243;p22"/>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CONTINENTE</a:t>
            </a:r>
            <a:endParaRPr b="1" i="0" sz="3100" u="none" cap="none" strike="noStrike">
              <a:solidFill>
                <a:srgbClr val="0D5486"/>
              </a:solidFill>
              <a:latin typeface="Calibri"/>
              <a:ea typeface="Calibri"/>
              <a:cs typeface="Calibri"/>
              <a:sym typeface="Calibri"/>
            </a:endParaRPr>
          </a:p>
        </p:txBody>
      </p:sp>
      <p:pic>
        <p:nvPicPr>
          <p:cNvPr id="244" name="Google Shape;244;p22"/>
          <p:cNvPicPr preferRelativeResize="0"/>
          <p:nvPr/>
        </p:nvPicPr>
        <p:blipFill>
          <a:blip r:embed="rId3">
            <a:alphaModFix/>
          </a:blip>
          <a:stretch>
            <a:fillRect/>
          </a:stretch>
        </p:blipFill>
        <p:spPr>
          <a:xfrm>
            <a:off x="228950" y="1554175"/>
            <a:ext cx="5786848" cy="4802175"/>
          </a:xfrm>
          <a:prstGeom prst="rect">
            <a:avLst/>
          </a:prstGeom>
          <a:noFill/>
          <a:ln>
            <a:noFill/>
          </a:ln>
        </p:spPr>
      </p:pic>
      <p:sp>
        <p:nvSpPr>
          <p:cNvPr id="245" name="Google Shape;245;p22"/>
          <p:cNvSpPr txBox="1"/>
          <p:nvPr/>
        </p:nvSpPr>
        <p:spPr>
          <a:xfrm>
            <a:off x="6217900" y="1554175"/>
            <a:ext cx="578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Aproximadamente el </a:t>
            </a:r>
            <a:r>
              <a:rPr b="1" lang="en-US" sz="1800">
                <a:latin typeface="Calibri"/>
                <a:ea typeface="Calibri"/>
                <a:cs typeface="Calibri"/>
                <a:sym typeface="Calibri"/>
              </a:rPr>
              <a:t>88%</a:t>
            </a:r>
            <a:r>
              <a:rPr lang="en-US" sz="1800">
                <a:latin typeface="Calibri"/>
                <a:ea typeface="Calibri"/>
                <a:cs typeface="Calibri"/>
                <a:sym typeface="Calibri"/>
              </a:rPr>
              <a:t> de las reservas provienen de países europeos</a:t>
            </a:r>
            <a:endParaRPr sz="1800">
              <a:latin typeface="Calibri"/>
              <a:ea typeface="Calibri"/>
              <a:cs typeface="Calibri"/>
              <a:sym typeface="Calibri"/>
            </a:endParaRPr>
          </a:p>
        </p:txBody>
      </p:sp>
      <p:pic>
        <p:nvPicPr>
          <p:cNvPr id="246" name="Google Shape;246;p22"/>
          <p:cNvPicPr preferRelativeResize="0"/>
          <p:nvPr/>
        </p:nvPicPr>
        <p:blipFill>
          <a:blip r:embed="rId4">
            <a:alphaModFix/>
          </a:blip>
          <a:stretch>
            <a:fillRect/>
          </a:stretch>
        </p:blipFill>
        <p:spPr>
          <a:xfrm>
            <a:off x="6588825" y="2293075"/>
            <a:ext cx="4849340" cy="4063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53" name="Google Shape;253;p23"/>
          <p:cNvSpPr txBox="1"/>
          <p:nvPr/>
        </p:nvSpPr>
        <p:spPr>
          <a:xfrm>
            <a:off x="477775" y="11824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SPLIT</a:t>
            </a:r>
            <a:endParaRPr b="1" i="0" sz="3600" u="none" cap="none" strike="noStrike">
              <a:solidFill>
                <a:srgbClr val="0D5486"/>
              </a:solidFill>
              <a:latin typeface="Calibri"/>
              <a:ea typeface="Calibri"/>
              <a:cs typeface="Calibri"/>
              <a:sym typeface="Calibri"/>
            </a:endParaRPr>
          </a:p>
        </p:txBody>
      </p:sp>
      <p:sp>
        <p:nvSpPr>
          <p:cNvPr id="254" name="Google Shape;254;p23"/>
          <p:cNvSpPr txBox="1"/>
          <p:nvPr/>
        </p:nvSpPr>
        <p:spPr>
          <a:xfrm>
            <a:off x="532646" y="2667093"/>
            <a:ext cx="111267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000">
                <a:solidFill>
                  <a:srgbClr val="3F3F3F"/>
                </a:solidFill>
                <a:latin typeface="Calibri"/>
                <a:ea typeface="Calibri"/>
                <a:cs typeface="Calibri"/>
                <a:sym typeface="Calibri"/>
              </a:rPr>
              <a:t>Quedan</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69.606 registros en el conjunto de entrenamiento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17.402 registros en el conjunto de testeo</a:t>
            </a:r>
            <a:endParaRPr sz="2000">
              <a:solidFill>
                <a:srgbClr val="3F3F3F"/>
              </a:solidFill>
              <a:latin typeface="Calibri"/>
              <a:ea typeface="Calibri"/>
              <a:cs typeface="Calibri"/>
              <a:sym typeface="Calibri"/>
            </a:endParaRPr>
          </a:p>
        </p:txBody>
      </p:sp>
      <p:sp>
        <p:nvSpPr>
          <p:cNvPr id="255" name="Google Shape;255;p23"/>
          <p:cNvSpPr txBox="1"/>
          <p:nvPr/>
        </p:nvSpPr>
        <p:spPr>
          <a:xfrm>
            <a:off x="532646" y="37338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Variables Utilizadas</a:t>
            </a:r>
            <a:endParaRPr b="1" sz="2000">
              <a:solidFill>
                <a:srgbClr val="42719B"/>
              </a:solidFill>
              <a:latin typeface="Calibri"/>
              <a:ea typeface="Calibri"/>
              <a:cs typeface="Calibri"/>
              <a:sym typeface="Calibri"/>
            </a:endParaRPr>
          </a:p>
        </p:txBody>
      </p:sp>
      <p:sp>
        <p:nvSpPr>
          <p:cNvPr id="256" name="Google Shape;256;p23"/>
          <p:cNvSpPr txBox="1"/>
          <p:nvPr/>
        </p:nvSpPr>
        <p:spPr>
          <a:xfrm>
            <a:off x="532646" y="41148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chemeClr val="dk1"/>
                </a:solidFill>
                <a:latin typeface="Calibri"/>
                <a:ea typeface="Calibri"/>
                <a:cs typeface="Calibri"/>
                <a:sym typeface="Calibri"/>
              </a:rPr>
              <a:t>En el split se utilizarán únicamente las siguientes columnas:</a:t>
            </a:r>
            <a:endParaRPr sz="2000">
              <a:solidFill>
                <a:schemeClr val="dk1"/>
              </a:solidFill>
              <a:latin typeface="Calibri"/>
              <a:ea typeface="Calibri"/>
              <a:cs typeface="Calibri"/>
              <a:sym typeface="Calibri"/>
            </a:endParaRPr>
          </a:p>
        </p:txBody>
      </p:sp>
      <p:sp>
        <p:nvSpPr>
          <p:cNvPr id="257" name="Google Shape;257;p23"/>
          <p:cNvSpPr txBox="1"/>
          <p:nvPr/>
        </p:nvSpPr>
        <p:spPr>
          <a:xfrm>
            <a:off x="456446" y="5791293"/>
            <a:ext cx="11126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Se eligen únicamente los 10 países más populares, que se obtiene a partir de la sumarización de cada columna</a:t>
            </a:r>
            <a:endParaRPr sz="1800">
              <a:solidFill>
                <a:schemeClr val="dk1"/>
              </a:solidFill>
              <a:latin typeface="Calibri"/>
              <a:ea typeface="Calibri"/>
              <a:cs typeface="Calibri"/>
              <a:sym typeface="Calibri"/>
            </a:endParaRPr>
          </a:p>
        </p:txBody>
      </p:sp>
      <p:pic>
        <p:nvPicPr>
          <p:cNvPr id="258" name="Google Shape;258;p23"/>
          <p:cNvPicPr preferRelativeResize="0"/>
          <p:nvPr/>
        </p:nvPicPr>
        <p:blipFill>
          <a:blip r:embed="rId3">
            <a:alphaModFix/>
          </a:blip>
          <a:stretch>
            <a:fillRect/>
          </a:stretch>
        </p:blipFill>
        <p:spPr>
          <a:xfrm>
            <a:off x="477775" y="4667501"/>
            <a:ext cx="10378636" cy="1123800"/>
          </a:xfrm>
          <a:prstGeom prst="rect">
            <a:avLst/>
          </a:prstGeom>
          <a:noFill/>
          <a:ln>
            <a:noFill/>
          </a:ln>
        </p:spPr>
      </p:pic>
      <p:sp>
        <p:nvSpPr>
          <p:cNvPr id="259" name="Google Shape;259;p23"/>
          <p:cNvSpPr txBox="1"/>
          <p:nvPr/>
        </p:nvSpPr>
        <p:spPr>
          <a:xfrm>
            <a:off x="532646" y="1905093"/>
            <a:ext cx="111267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La base final queda con 87.008 registros y 47 variables. Se separa un 80% para el conjunto de train</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y el 20% para el conjunto de test</a:t>
            </a:r>
            <a:endParaRPr sz="2000">
              <a:solidFill>
                <a:srgbClr val="3F3F3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66" name="Google Shape;266;p24"/>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a:t>
            </a:r>
            <a:endParaRPr b="1" i="0" sz="3600" u="none" cap="none" strike="noStrike">
              <a:solidFill>
                <a:srgbClr val="0D5486"/>
              </a:solidFill>
              <a:latin typeface="Calibri"/>
              <a:ea typeface="Calibri"/>
              <a:cs typeface="Calibri"/>
              <a:sym typeface="Calibri"/>
            </a:endParaRPr>
          </a:p>
        </p:txBody>
      </p:sp>
      <p:sp>
        <p:nvSpPr>
          <p:cNvPr id="267" name="Google Shape;267;p24"/>
          <p:cNvSpPr txBox="1"/>
          <p:nvPr/>
        </p:nvSpPr>
        <p:spPr>
          <a:xfrm>
            <a:off x="532650" y="2133699"/>
            <a:ext cx="11126700" cy="286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La base tiene outliers, entonces aquí se encuentra el principal </a:t>
            </a:r>
            <a:r>
              <a:rPr lang="en-US" sz="2000">
                <a:solidFill>
                  <a:srgbClr val="3F3F3F"/>
                </a:solidFill>
                <a:latin typeface="Calibri"/>
                <a:ea typeface="Calibri"/>
                <a:cs typeface="Calibri"/>
                <a:sym typeface="Calibri"/>
              </a:rPr>
              <a:t>desafío</a:t>
            </a:r>
            <a:r>
              <a:rPr lang="en-US" sz="2000">
                <a:solidFill>
                  <a:srgbClr val="3F3F3F"/>
                </a:solidFill>
                <a:latin typeface="Calibri"/>
                <a:ea typeface="Calibri"/>
                <a:cs typeface="Calibri"/>
                <a:sym typeface="Calibri"/>
              </a:rPr>
              <a:t> a la hora de determinar qué modelos utilizaré.</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Es por este motivo que decidí trabajar con modelos basados en </a:t>
            </a:r>
            <a:r>
              <a:rPr b="1" lang="en-US" sz="2000">
                <a:solidFill>
                  <a:srgbClr val="3F3F3F"/>
                </a:solidFill>
                <a:latin typeface="Calibri"/>
                <a:ea typeface="Calibri"/>
                <a:cs typeface="Calibri"/>
                <a:sym typeface="Calibri"/>
              </a:rPr>
              <a:t>árboles</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Decision Tree</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Random Forest</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AdaBoost</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Extra Trees</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Gradient Boosting</a:t>
            </a:r>
            <a:endParaRPr sz="2000">
              <a:solidFill>
                <a:srgbClr val="3F3F3F"/>
              </a:solidFill>
              <a:latin typeface="Calibri"/>
              <a:ea typeface="Calibri"/>
              <a:cs typeface="Calibri"/>
              <a:sym typeface="Calibri"/>
            </a:endParaRPr>
          </a:p>
        </p:txBody>
      </p:sp>
      <p:sp>
        <p:nvSpPr>
          <p:cNvPr id="268" name="Google Shape;268;p24"/>
          <p:cNvSpPr txBox="1"/>
          <p:nvPr/>
        </p:nvSpPr>
        <p:spPr>
          <a:xfrm>
            <a:off x="380250" y="5161575"/>
            <a:ext cx="11126700" cy="969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1900">
                <a:solidFill>
                  <a:srgbClr val="3F3F3F"/>
                </a:solidFill>
                <a:latin typeface="Calibri"/>
                <a:ea typeface="Calibri"/>
                <a:cs typeface="Calibri"/>
                <a:sym typeface="Calibri"/>
              </a:rPr>
              <a:t>Se utilizó </a:t>
            </a:r>
            <a:r>
              <a:rPr b="1" lang="en-US" sz="1900">
                <a:solidFill>
                  <a:srgbClr val="42719B"/>
                </a:solidFill>
                <a:latin typeface="Calibri"/>
                <a:ea typeface="Calibri"/>
                <a:cs typeface="Calibri"/>
                <a:sym typeface="Calibri"/>
              </a:rPr>
              <a:t>RandomizedSearch </a:t>
            </a:r>
            <a:r>
              <a:rPr lang="en-US" sz="1900">
                <a:solidFill>
                  <a:srgbClr val="3F3F3F"/>
                </a:solidFill>
                <a:latin typeface="Calibri"/>
                <a:ea typeface="Calibri"/>
                <a:cs typeface="Calibri"/>
                <a:sym typeface="Calibri"/>
              </a:rPr>
              <a:t>(60 iteraciones)</a:t>
            </a:r>
            <a:r>
              <a:rPr b="1" lang="en-US" sz="1900">
                <a:solidFill>
                  <a:srgbClr val="3F3F3F"/>
                </a:solidFill>
                <a:latin typeface="Calibri"/>
                <a:ea typeface="Calibri"/>
                <a:cs typeface="Calibri"/>
                <a:sym typeface="Calibri"/>
              </a:rPr>
              <a:t> </a:t>
            </a:r>
            <a:r>
              <a:rPr lang="en-US" sz="1900">
                <a:solidFill>
                  <a:srgbClr val="3F3F3F"/>
                </a:solidFill>
                <a:latin typeface="Calibri"/>
                <a:ea typeface="Calibri"/>
                <a:cs typeface="Calibri"/>
                <a:sym typeface="Calibri"/>
              </a:rPr>
              <a:t>para ajustar hiperparámetros y obtener la mejor combinación de ellos.</a:t>
            </a:r>
            <a:endParaRPr sz="1900">
              <a:solidFill>
                <a:srgbClr val="3F3F3F"/>
              </a:solidFill>
              <a:latin typeface="Calibri"/>
              <a:ea typeface="Calibri"/>
              <a:cs typeface="Calibri"/>
              <a:sym typeface="Calibri"/>
            </a:endParaRPr>
          </a:p>
          <a:p>
            <a:pPr indent="0" lvl="0" marL="0" rtl="0" algn="ctr">
              <a:spcBef>
                <a:spcPts val="0"/>
              </a:spcBef>
              <a:spcAft>
                <a:spcPts val="0"/>
              </a:spcAft>
              <a:buNone/>
            </a:pPr>
            <a:r>
              <a:rPr lang="en-US" sz="1900">
                <a:solidFill>
                  <a:srgbClr val="3F3F3F"/>
                </a:solidFill>
                <a:latin typeface="Calibri"/>
                <a:ea typeface="Calibri"/>
                <a:cs typeface="Calibri"/>
                <a:sym typeface="Calibri"/>
              </a:rPr>
              <a:t>A su vez, se aplicó </a:t>
            </a:r>
            <a:r>
              <a:rPr b="1" lang="en-US" sz="1900">
                <a:solidFill>
                  <a:srgbClr val="42719B"/>
                </a:solidFill>
                <a:latin typeface="Calibri"/>
                <a:ea typeface="Calibri"/>
                <a:cs typeface="Calibri"/>
                <a:sym typeface="Calibri"/>
              </a:rPr>
              <a:t>K Fold Cross-Validation</a:t>
            </a:r>
            <a:r>
              <a:rPr lang="en-US" sz="1900">
                <a:solidFill>
                  <a:srgbClr val="3F3F3F"/>
                </a:solidFill>
                <a:latin typeface="Calibri"/>
                <a:ea typeface="Calibri"/>
                <a:cs typeface="Calibri"/>
                <a:sym typeface="Calibri"/>
              </a:rPr>
              <a:t> en todos los modelos para detectar overfitting en el modelo</a:t>
            </a:r>
            <a:endParaRPr sz="1900">
              <a:solidFill>
                <a:srgbClr val="3F3F3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7"/>
          <p:cNvSpPr txBox="1"/>
          <p:nvPr>
            <p:ph idx="12" type="sldNum"/>
          </p:nvPr>
        </p:nvSpPr>
        <p:spPr>
          <a:xfrm>
            <a:off x="8610600" y="65087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pSp>
        <p:nvGrpSpPr>
          <p:cNvPr id="56" name="Google Shape;56;p7"/>
          <p:cNvGrpSpPr/>
          <p:nvPr/>
        </p:nvGrpSpPr>
        <p:grpSpPr>
          <a:xfrm>
            <a:off x="359464" y="3262364"/>
            <a:ext cx="4994060" cy="1123436"/>
            <a:chOff x="5692278" y="3070393"/>
            <a:chExt cx="4994060" cy="1123436"/>
          </a:xfrm>
        </p:grpSpPr>
        <p:sp>
          <p:nvSpPr>
            <p:cNvPr id="57" name="Google Shape;57;p7"/>
            <p:cNvSpPr txBox="1"/>
            <p:nvPr/>
          </p:nvSpPr>
          <p:spPr>
            <a:xfrm>
              <a:off x="6770438" y="3578229"/>
              <a:ext cx="39159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700"/>
                <a:buFont typeface="Arial"/>
                <a:buNone/>
              </a:pPr>
              <a:r>
                <a:rPr lang="en-US" sz="1700">
                  <a:solidFill>
                    <a:srgbClr val="3F3F3F"/>
                  </a:solidFill>
                  <a:latin typeface="Calibri"/>
                  <a:ea typeface="Calibri"/>
                  <a:cs typeface="Calibri"/>
                  <a:sym typeface="Calibri"/>
                </a:rPr>
                <a:t>Presentación de la base. Establecimiento de objetivos y desafíos. Hipótesis.</a:t>
              </a:r>
              <a:endParaRPr b="0" i="0" sz="1700" u="none" cap="none" strike="noStrike">
                <a:solidFill>
                  <a:srgbClr val="000000"/>
                </a:solidFill>
                <a:latin typeface="Calibri"/>
                <a:ea typeface="Calibri"/>
                <a:cs typeface="Calibri"/>
                <a:sym typeface="Calibri"/>
              </a:endParaRPr>
            </a:p>
          </p:txBody>
        </p:sp>
        <p:sp>
          <p:nvSpPr>
            <p:cNvPr id="58" name="Google Shape;58;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0D5486"/>
                  </a:solidFill>
                  <a:latin typeface="Calibri"/>
                  <a:ea typeface="Calibri"/>
                  <a:cs typeface="Calibri"/>
                  <a:sym typeface="Calibri"/>
                </a:rPr>
                <a:t>Introducción</a:t>
              </a:r>
              <a:endParaRPr b="1" i="0" sz="2700" u="none" cap="none" strike="noStrike">
                <a:solidFill>
                  <a:srgbClr val="0D5486"/>
                </a:solidFill>
                <a:latin typeface="Calibri"/>
                <a:ea typeface="Calibri"/>
                <a:cs typeface="Calibri"/>
                <a:sym typeface="Calibri"/>
              </a:endParaRPr>
            </a:p>
          </p:txBody>
        </p:sp>
        <p:sp>
          <p:nvSpPr>
            <p:cNvPr id="59" name="Google Shape;59;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01</a:t>
              </a:r>
              <a:endParaRPr b="1" i="0" sz="6000" u="none" cap="none" strike="noStrike">
                <a:solidFill>
                  <a:srgbClr val="0D5486"/>
                </a:solidFill>
                <a:latin typeface="Calibri"/>
                <a:ea typeface="Calibri"/>
                <a:cs typeface="Calibri"/>
                <a:sym typeface="Calibri"/>
              </a:endParaRPr>
            </a:p>
          </p:txBody>
        </p:sp>
      </p:grpSp>
      <p:grpSp>
        <p:nvGrpSpPr>
          <p:cNvPr id="60" name="Google Shape;60;p7"/>
          <p:cNvGrpSpPr/>
          <p:nvPr/>
        </p:nvGrpSpPr>
        <p:grpSpPr>
          <a:xfrm>
            <a:off x="6163551" y="3262416"/>
            <a:ext cx="5440898" cy="1646932"/>
            <a:chOff x="5692278" y="3070393"/>
            <a:chExt cx="4725873" cy="1646932"/>
          </a:xfrm>
        </p:grpSpPr>
        <p:sp>
          <p:nvSpPr>
            <p:cNvPr id="61" name="Google Shape;61;p7"/>
            <p:cNvSpPr txBox="1"/>
            <p:nvPr/>
          </p:nvSpPr>
          <p:spPr>
            <a:xfrm>
              <a:off x="6770451" y="3578225"/>
              <a:ext cx="3647700" cy="11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lang="en-US" sz="1700">
                  <a:solidFill>
                    <a:srgbClr val="3F3F3F"/>
                  </a:solidFill>
                  <a:latin typeface="Calibri"/>
                  <a:ea typeface="Calibri"/>
                  <a:cs typeface="Calibri"/>
                  <a:sym typeface="Calibri"/>
                </a:rPr>
                <a:t>I</a:t>
              </a:r>
              <a:r>
                <a:rPr b="0" i="0" lang="en-US" sz="1700" u="none" cap="none" strike="noStrike">
                  <a:solidFill>
                    <a:srgbClr val="3F3F3F"/>
                  </a:solidFill>
                  <a:latin typeface="Calibri"/>
                  <a:ea typeface="Calibri"/>
                  <a:cs typeface="Calibri"/>
                  <a:sym typeface="Calibri"/>
                </a:rPr>
                <a:t>nspección y preparación de las variables. Creación de variables nuevas. Presentación gráfica y analítica de los datos y sus relaciones.</a:t>
              </a:r>
              <a:endParaRPr b="0" i="0" sz="1700" u="none" cap="none" strike="noStrike">
                <a:solidFill>
                  <a:srgbClr val="000000"/>
                </a:solidFill>
                <a:latin typeface="Calibri"/>
                <a:ea typeface="Calibri"/>
                <a:cs typeface="Calibri"/>
                <a:sym typeface="Calibri"/>
              </a:endParaRPr>
            </a:p>
          </p:txBody>
        </p:sp>
        <p:sp>
          <p:nvSpPr>
            <p:cNvPr id="62" name="Google Shape;62;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Calibri"/>
                  <a:ea typeface="Calibri"/>
                  <a:cs typeface="Calibri"/>
                  <a:sym typeface="Calibri"/>
                </a:rPr>
                <a:t>Preparación Base y EDA</a:t>
              </a:r>
              <a:endParaRPr b="1" i="0" sz="2700" u="none" cap="none" strike="noStrike">
                <a:solidFill>
                  <a:srgbClr val="0D5486"/>
                </a:solidFill>
                <a:latin typeface="Calibri"/>
                <a:ea typeface="Calibri"/>
                <a:cs typeface="Calibri"/>
                <a:sym typeface="Calibri"/>
              </a:endParaRPr>
            </a:p>
          </p:txBody>
        </p:sp>
        <p:sp>
          <p:nvSpPr>
            <p:cNvPr id="63" name="Google Shape;63;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02</a:t>
              </a:r>
              <a:endParaRPr b="1" i="0" sz="6000" u="none" cap="none" strike="noStrike">
                <a:solidFill>
                  <a:srgbClr val="0D5486"/>
                </a:solidFill>
                <a:latin typeface="Calibri"/>
                <a:ea typeface="Calibri"/>
                <a:cs typeface="Calibri"/>
                <a:sym typeface="Calibri"/>
              </a:endParaRPr>
            </a:p>
          </p:txBody>
        </p:sp>
      </p:grpSp>
      <p:grpSp>
        <p:nvGrpSpPr>
          <p:cNvPr id="64" name="Google Shape;64;p7"/>
          <p:cNvGrpSpPr/>
          <p:nvPr/>
        </p:nvGrpSpPr>
        <p:grpSpPr>
          <a:xfrm>
            <a:off x="361736" y="5054772"/>
            <a:ext cx="4725873" cy="2170132"/>
            <a:chOff x="5692278" y="3070393"/>
            <a:chExt cx="4725873" cy="2170132"/>
          </a:xfrm>
        </p:grpSpPr>
        <p:sp>
          <p:nvSpPr>
            <p:cNvPr id="65" name="Google Shape;65;p7"/>
            <p:cNvSpPr txBox="1"/>
            <p:nvPr/>
          </p:nvSpPr>
          <p:spPr>
            <a:xfrm>
              <a:off x="6770451" y="3578225"/>
              <a:ext cx="3647700" cy="1662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1700">
                  <a:solidFill>
                    <a:srgbClr val="3F3F3F"/>
                  </a:solidFill>
                  <a:latin typeface="Calibri"/>
                  <a:ea typeface="Calibri"/>
                  <a:cs typeface="Calibri"/>
                  <a:sym typeface="Calibri"/>
                </a:rPr>
                <a:t>Partición de la base de datos en entrenamiento y testeo. Selección de modelos. Manejo de </a:t>
              </a:r>
              <a:r>
                <a:rPr lang="en-US" sz="1700">
                  <a:solidFill>
                    <a:srgbClr val="3F3F3F"/>
                  </a:solidFill>
                  <a:latin typeface="Calibri"/>
                  <a:ea typeface="Calibri"/>
                  <a:cs typeface="Calibri"/>
                  <a:sym typeface="Calibri"/>
                </a:rPr>
                <a:t>hiperparametros</a:t>
              </a:r>
              <a:r>
                <a:rPr lang="en-US" sz="1700">
                  <a:solidFill>
                    <a:srgbClr val="3F3F3F"/>
                  </a:solidFill>
                  <a:latin typeface="Calibri"/>
                  <a:ea typeface="Calibri"/>
                  <a:cs typeface="Calibri"/>
                  <a:sym typeface="Calibri"/>
                </a:rPr>
                <a:t> y métricas de eficacia. </a:t>
              </a:r>
              <a:endParaRPr sz="17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00">
                <a:solidFill>
                  <a:srgbClr val="3F3F3F"/>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700">
                <a:solidFill>
                  <a:srgbClr val="3F3F3F"/>
                </a:solidFill>
                <a:latin typeface="Calibri"/>
                <a:ea typeface="Calibri"/>
                <a:cs typeface="Calibri"/>
                <a:sym typeface="Calibri"/>
              </a:endParaRPr>
            </a:p>
          </p:txBody>
        </p:sp>
        <p:sp>
          <p:nvSpPr>
            <p:cNvPr id="66" name="Google Shape;66;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0D5486"/>
                  </a:solidFill>
                  <a:latin typeface="Calibri"/>
                  <a:ea typeface="Calibri"/>
                  <a:cs typeface="Calibri"/>
                  <a:sym typeface="Calibri"/>
                </a:rPr>
                <a:t>Modelos</a:t>
              </a:r>
              <a:endParaRPr b="1" i="0" sz="2700" u="none" cap="none" strike="noStrike">
                <a:solidFill>
                  <a:srgbClr val="0D5486"/>
                </a:solidFill>
                <a:latin typeface="Calibri"/>
                <a:ea typeface="Calibri"/>
                <a:cs typeface="Calibri"/>
                <a:sym typeface="Calibri"/>
              </a:endParaRPr>
            </a:p>
          </p:txBody>
        </p:sp>
        <p:sp>
          <p:nvSpPr>
            <p:cNvPr id="67" name="Google Shape;67;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03</a:t>
              </a:r>
              <a:endParaRPr b="1" i="0" sz="6000" u="none" cap="none" strike="noStrike">
                <a:solidFill>
                  <a:srgbClr val="0D5486"/>
                </a:solidFill>
                <a:latin typeface="Calibri"/>
                <a:ea typeface="Calibri"/>
                <a:cs typeface="Calibri"/>
                <a:sym typeface="Calibri"/>
              </a:endParaRPr>
            </a:p>
          </p:txBody>
        </p:sp>
      </p:grpSp>
      <p:grpSp>
        <p:nvGrpSpPr>
          <p:cNvPr id="68" name="Google Shape;68;p7"/>
          <p:cNvGrpSpPr/>
          <p:nvPr/>
        </p:nvGrpSpPr>
        <p:grpSpPr>
          <a:xfrm>
            <a:off x="6165887" y="5054788"/>
            <a:ext cx="5064718" cy="1385032"/>
            <a:chOff x="5692278" y="3070393"/>
            <a:chExt cx="4725873" cy="1385032"/>
          </a:xfrm>
        </p:grpSpPr>
        <p:sp>
          <p:nvSpPr>
            <p:cNvPr id="69" name="Google Shape;69;p7"/>
            <p:cNvSpPr txBox="1"/>
            <p:nvPr/>
          </p:nvSpPr>
          <p:spPr>
            <a:xfrm>
              <a:off x="6770451" y="3578225"/>
              <a:ext cx="3647700" cy="8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1700">
                  <a:solidFill>
                    <a:srgbClr val="3F3F3F"/>
                  </a:solidFill>
                  <a:latin typeface="Calibri"/>
                  <a:ea typeface="Calibri"/>
                  <a:cs typeface="Calibri"/>
                  <a:sym typeface="Calibri"/>
                </a:rPr>
                <a:t>Conclusiones acerca de los modelos y del manejo de la base. Recomendaciones en vistas al caso de estudio.</a:t>
              </a:r>
              <a:endParaRPr sz="1700">
                <a:solidFill>
                  <a:srgbClr val="3F3F3F"/>
                </a:solidFill>
                <a:latin typeface="Calibri"/>
                <a:ea typeface="Calibri"/>
                <a:cs typeface="Calibri"/>
                <a:sym typeface="Calibri"/>
              </a:endParaRPr>
            </a:p>
          </p:txBody>
        </p:sp>
        <p:sp>
          <p:nvSpPr>
            <p:cNvPr id="70" name="Google Shape;70;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0D5486"/>
                  </a:solidFill>
                  <a:latin typeface="Calibri"/>
                  <a:ea typeface="Calibri"/>
                  <a:cs typeface="Calibri"/>
                  <a:sym typeface="Calibri"/>
                </a:rPr>
                <a:t>Conclusiones</a:t>
              </a:r>
              <a:endParaRPr b="1" i="0" sz="2700" u="none" cap="none" strike="noStrike">
                <a:solidFill>
                  <a:srgbClr val="0D5486"/>
                </a:solidFill>
                <a:latin typeface="Calibri"/>
                <a:ea typeface="Calibri"/>
                <a:cs typeface="Calibri"/>
                <a:sym typeface="Calibri"/>
              </a:endParaRPr>
            </a:p>
          </p:txBody>
        </p:sp>
        <p:sp>
          <p:nvSpPr>
            <p:cNvPr id="71" name="Google Shape;71;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04</a:t>
              </a:r>
              <a:endParaRPr b="1" i="0" sz="6000" u="none" cap="none" strike="noStrike">
                <a:solidFill>
                  <a:srgbClr val="0D5486"/>
                </a:solidFill>
                <a:latin typeface="Calibri"/>
                <a:ea typeface="Calibri"/>
                <a:cs typeface="Calibri"/>
                <a:sym typeface="Calibri"/>
              </a:endParaRPr>
            </a:p>
          </p:txBody>
        </p:sp>
      </p:grpSp>
      <p:pic>
        <p:nvPicPr>
          <p:cNvPr descr="Shape, rectangle&#10;&#10;Description automatically generated" id="72" name="Google Shape;72;p7"/>
          <p:cNvPicPr preferRelativeResize="0"/>
          <p:nvPr/>
        </p:nvPicPr>
        <p:blipFill rotWithShape="1">
          <a:blip r:embed="rId3">
            <a:alphaModFix/>
          </a:blip>
          <a:srcRect b="0" l="0" r="0" t="0"/>
          <a:stretch/>
        </p:blipFill>
        <p:spPr>
          <a:xfrm>
            <a:off x="0" y="-17965"/>
            <a:ext cx="12204358" cy="2369987"/>
          </a:xfrm>
          <a:prstGeom prst="rect">
            <a:avLst/>
          </a:prstGeom>
          <a:noFill/>
          <a:ln>
            <a:noFill/>
          </a:ln>
        </p:spPr>
      </p:pic>
      <p:pic>
        <p:nvPicPr>
          <p:cNvPr descr="A picture containing text, clipart&#10;&#10;Description automatically generated" id="73" name="Google Shape;73;p7"/>
          <p:cNvPicPr preferRelativeResize="0"/>
          <p:nvPr/>
        </p:nvPicPr>
        <p:blipFill rotWithShape="1">
          <a:blip r:embed="rId4">
            <a:alphaModFix/>
          </a:blip>
          <a:srcRect b="0" l="0" r="0" t="0"/>
          <a:stretch/>
        </p:blipFill>
        <p:spPr>
          <a:xfrm>
            <a:off x="309606" y="160638"/>
            <a:ext cx="1424596" cy="642806"/>
          </a:xfrm>
          <a:prstGeom prst="rect">
            <a:avLst/>
          </a:prstGeom>
          <a:noFill/>
          <a:ln>
            <a:noFill/>
          </a:ln>
        </p:spPr>
      </p:pic>
      <p:sp>
        <p:nvSpPr>
          <p:cNvPr id="74" name="Google Shape;74;p7"/>
          <p:cNvSpPr txBox="1"/>
          <p:nvPr/>
        </p:nvSpPr>
        <p:spPr>
          <a:xfrm>
            <a:off x="656029" y="1317884"/>
            <a:ext cx="3647700" cy="8310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Calibri"/>
                <a:ea typeface="Calibri"/>
                <a:cs typeface="Calibri"/>
                <a:sym typeface="Calibri"/>
              </a:rPr>
              <a:t>AGENDA</a:t>
            </a:r>
            <a:endParaRPr b="1" i="0" sz="4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5" name="Google Shape;275;p25"/>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1: DECISION TREE</a:t>
            </a:r>
            <a:endParaRPr b="1" i="0" sz="3600" u="none" cap="none" strike="noStrike">
              <a:solidFill>
                <a:srgbClr val="0D5486"/>
              </a:solidFill>
              <a:latin typeface="Calibri"/>
              <a:ea typeface="Calibri"/>
              <a:cs typeface="Calibri"/>
              <a:sym typeface="Calibri"/>
            </a:endParaRPr>
          </a:p>
        </p:txBody>
      </p:sp>
      <p:sp>
        <p:nvSpPr>
          <p:cNvPr id="276" name="Google Shape;276;p25"/>
          <p:cNvSpPr txBox="1"/>
          <p:nvPr/>
        </p:nvSpPr>
        <p:spPr>
          <a:xfrm>
            <a:off x="-750" y="51615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277" name="Google Shape;277;p25"/>
          <p:cNvSpPr txBox="1"/>
          <p:nvPr/>
        </p:nvSpPr>
        <p:spPr>
          <a:xfrm>
            <a:off x="477775" y="4201400"/>
            <a:ext cx="10988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criterion</a:t>
            </a:r>
            <a:r>
              <a:rPr lang="en-US" sz="2000">
                <a:latin typeface="Calibri"/>
                <a:ea typeface="Calibri"/>
                <a:cs typeface="Calibri"/>
                <a:sym typeface="Calibri"/>
              </a:rPr>
              <a:t>: la función para medir la calidad de la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max_depth</a:t>
            </a:r>
            <a:r>
              <a:rPr lang="en-US" sz="2000">
                <a:latin typeface="Calibri"/>
                <a:ea typeface="Calibri"/>
                <a:cs typeface="Calibri"/>
                <a:sym typeface="Calibri"/>
              </a:rPr>
              <a:t>: profundidad máxima del árbol</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min_samples_split</a:t>
            </a:r>
            <a:r>
              <a:rPr lang="en-US" sz="2000">
                <a:latin typeface="Calibri"/>
                <a:ea typeface="Calibri"/>
                <a:cs typeface="Calibri"/>
                <a:sym typeface="Calibri"/>
              </a:rPr>
              <a:t>: el número mínimo de muestras requeridas para dividir un nodo interno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min_samples_leaf</a:t>
            </a:r>
            <a:r>
              <a:rPr lang="en-US" sz="2000">
                <a:latin typeface="Calibri"/>
                <a:ea typeface="Calibri"/>
                <a:cs typeface="Calibri"/>
                <a:sym typeface="Calibri"/>
              </a:rPr>
              <a:t>: número mínimo de elementos que deben tener las hojas para permitir un nuevo split (división) del nodo</a:t>
            </a:r>
            <a:endParaRPr sz="2000">
              <a:latin typeface="Calibri"/>
              <a:ea typeface="Calibri"/>
              <a:cs typeface="Calibri"/>
              <a:sym typeface="Calibri"/>
            </a:endParaRPr>
          </a:p>
        </p:txBody>
      </p:sp>
      <p:sp>
        <p:nvSpPr>
          <p:cNvPr id="278" name="Google Shape;278;p25"/>
          <p:cNvSpPr txBox="1"/>
          <p:nvPr/>
        </p:nvSpPr>
        <p:spPr>
          <a:xfrm>
            <a:off x="487700" y="1828900"/>
            <a:ext cx="10866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Crear un modelo que prediga el valor de una variable objetivo mediante el aprendizaje de reglas de decisión simples inferidas a partir de las características de los datos</a:t>
            </a:r>
            <a:endParaRPr sz="2000">
              <a:solidFill>
                <a:schemeClr val="dk1"/>
              </a:solidFill>
              <a:latin typeface="Calibri"/>
              <a:ea typeface="Calibri"/>
              <a:cs typeface="Calibri"/>
              <a:sym typeface="Calibri"/>
            </a:endParaRPr>
          </a:p>
        </p:txBody>
      </p:sp>
      <p:sp>
        <p:nvSpPr>
          <p:cNvPr id="279" name="Google Shape;279;p25"/>
          <p:cNvSpPr txBox="1"/>
          <p:nvPr/>
        </p:nvSpPr>
        <p:spPr>
          <a:xfrm>
            <a:off x="477775" y="26774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Fácil de entender e interpretar, al visualizarlos.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Requiere poca preparación de datos, pero no admite valores faltantes.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Capaz de manejar problemas de múltiples salidas.</a:t>
            </a: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26"/>
          <p:cNvSpPr txBox="1"/>
          <p:nvPr/>
        </p:nvSpPr>
        <p:spPr>
          <a:xfrm>
            <a:off x="477775" y="877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2: RANDOM FOREST</a:t>
            </a:r>
            <a:endParaRPr b="1" i="0" sz="3600" u="none" cap="none" strike="noStrike">
              <a:solidFill>
                <a:srgbClr val="0D5486"/>
              </a:solidFill>
              <a:latin typeface="Calibri"/>
              <a:ea typeface="Calibri"/>
              <a:cs typeface="Calibri"/>
              <a:sym typeface="Calibri"/>
            </a:endParaRPr>
          </a:p>
        </p:txBody>
      </p:sp>
      <p:sp>
        <p:nvSpPr>
          <p:cNvPr id="287" name="Google Shape;287;p26"/>
          <p:cNvSpPr txBox="1"/>
          <p:nvPr/>
        </p:nvSpPr>
        <p:spPr>
          <a:xfrm>
            <a:off x="532650" y="1752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288" name="Google Shape;288;p26"/>
          <p:cNvSpPr txBox="1"/>
          <p:nvPr/>
        </p:nvSpPr>
        <p:spPr>
          <a:xfrm>
            <a:off x="151650" y="5009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289" name="Google Shape;289;p26"/>
          <p:cNvSpPr txBox="1"/>
          <p:nvPr/>
        </p:nvSpPr>
        <p:spPr>
          <a:xfrm>
            <a:off x="380250" y="15241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290" name="Google Shape;290;p26"/>
          <p:cNvSpPr txBox="1"/>
          <p:nvPr/>
        </p:nvSpPr>
        <p:spPr>
          <a:xfrm>
            <a:off x="487700" y="1524100"/>
            <a:ext cx="983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Lo que se busca en el Random Forest, la idea general, es usar bootstrap pero con menos predictores que el total en cada árbol.</a:t>
            </a:r>
            <a:endParaRPr sz="2000">
              <a:solidFill>
                <a:schemeClr val="dk1"/>
              </a:solidFill>
              <a:latin typeface="Calibri"/>
              <a:ea typeface="Calibri"/>
              <a:cs typeface="Calibri"/>
              <a:sym typeface="Calibri"/>
            </a:endParaRPr>
          </a:p>
        </p:txBody>
      </p:sp>
      <p:sp>
        <p:nvSpPr>
          <p:cNvPr id="291" name="Google Shape;291;p26"/>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solidFill>
                  <a:srgbClr val="000000"/>
                </a:solidFill>
                <a:latin typeface="Calibri"/>
                <a:ea typeface="Calibri"/>
                <a:cs typeface="Calibri"/>
                <a:sym typeface="Calibri"/>
              </a:rPr>
              <a:t>Funciona bien, aún sin ajuste de parámetros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solidFill>
                  <a:srgbClr val="000000"/>
                </a:solidFill>
                <a:latin typeface="Calibri"/>
                <a:ea typeface="Calibri"/>
                <a:cs typeface="Calibri"/>
                <a:sym typeface="Calibri"/>
              </a:rPr>
              <a:t>Funciona bien para problemas de regresión.</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solidFill>
                  <a:srgbClr val="000000"/>
                </a:solidFill>
                <a:latin typeface="Calibri"/>
                <a:ea typeface="Calibri"/>
                <a:cs typeface="Calibri"/>
                <a:sym typeface="Calibri"/>
              </a:rPr>
              <a:t>Al utilizar múltiples árboles se reduce considerablemente el riesgo de overfitting</a:t>
            </a:r>
            <a:endParaRPr sz="2000">
              <a:solidFill>
                <a:srgbClr val="000000"/>
              </a:solidFill>
              <a:latin typeface="Calibri"/>
              <a:ea typeface="Calibri"/>
              <a:cs typeface="Calibri"/>
              <a:sym typeface="Calibri"/>
            </a:endParaRPr>
          </a:p>
        </p:txBody>
      </p:sp>
      <p:sp>
        <p:nvSpPr>
          <p:cNvPr id="292" name="Google Shape;292;p26"/>
          <p:cNvSpPr txBox="1"/>
          <p:nvPr/>
        </p:nvSpPr>
        <p:spPr>
          <a:xfrm>
            <a:off x="477775" y="3820400"/>
            <a:ext cx="11126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max_depth</a:t>
            </a:r>
            <a:r>
              <a:rPr lang="en-US" sz="2000">
                <a:latin typeface="Calibri"/>
                <a:ea typeface="Calibri"/>
                <a:cs typeface="Calibri"/>
                <a:sym typeface="Calibri"/>
              </a:rPr>
              <a:t>: profundidad máxima del árbol</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min_samples_split</a:t>
            </a:r>
            <a:r>
              <a:rPr lang="en-US" sz="2000">
                <a:latin typeface="Calibri"/>
                <a:ea typeface="Calibri"/>
                <a:cs typeface="Calibri"/>
                <a:sym typeface="Calibri"/>
              </a:rPr>
              <a:t>: el número mínimo de muestras requeridas para dividir un nodo interno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min_samples_leaf</a:t>
            </a:r>
            <a:r>
              <a:rPr lang="en-US" sz="2000">
                <a:latin typeface="Calibri"/>
                <a:ea typeface="Calibri"/>
                <a:cs typeface="Calibri"/>
                <a:sym typeface="Calibri"/>
              </a:rPr>
              <a:t>: número mínimo de elementos que deben tener las hojas para permitir un nuevo split (división) del nodo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a:t>
            </a:r>
            <a:r>
              <a:rPr lang="en-US" sz="2000">
                <a:latin typeface="Calibri"/>
                <a:ea typeface="Calibri"/>
                <a:cs typeface="Calibri"/>
                <a:sym typeface="Calibri"/>
              </a:rPr>
              <a:t>: número de árboles en el bosque</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class_weight</a:t>
            </a:r>
            <a:r>
              <a:rPr lang="en-US" sz="2000">
                <a:latin typeface="Calibri"/>
                <a:ea typeface="Calibri"/>
                <a:cs typeface="Calibri"/>
                <a:sym typeface="Calibri"/>
              </a:rPr>
              <a:t>: pesos asociados con las clases </a:t>
            </a:r>
            <a:r>
              <a:rPr lang="en-US" sz="1900">
                <a:latin typeface="Calibri"/>
                <a:ea typeface="Calibri"/>
                <a:cs typeface="Calibri"/>
                <a:sym typeface="Calibri"/>
              </a:rPr>
              <a:t>(se busca generar un balance artificial de clases)</a:t>
            </a:r>
            <a:endParaRPr sz="19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criterion</a:t>
            </a:r>
            <a:r>
              <a:rPr lang="en-US" sz="2000">
                <a:latin typeface="Calibri"/>
                <a:ea typeface="Calibri"/>
                <a:cs typeface="Calibri"/>
                <a:sym typeface="Calibri"/>
              </a:rPr>
              <a:t>: la función para medir la calidad de la división.</a:t>
            </a:r>
            <a:endParaRPr sz="20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27"/>
          <p:cNvSpPr txBox="1"/>
          <p:nvPr/>
        </p:nvSpPr>
        <p:spPr>
          <a:xfrm>
            <a:off x="477775" y="10300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3: ADABOOST</a:t>
            </a:r>
            <a:endParaRPr b="1" i="0" sz="3600" u="none" cap="none" strike="noStrike">
              <a:solidFill>
                <a:srgbClr val="0D5486"/>
              </a:solidFill>
              <a:latin typeface="Calibri"/>
              <a:ea typeface="Calibri"/>
              <a:cs typeface="Calibri"/>
              <a:sym typeface="Calibri"/>
            </a:endParaRPr>
          </a:p>
        </p:txBody>
      </p:sp>
      <p:sp>
        <p:nvSpPr>
          <p:cNvPr id="300" name="Google Shape;300;p27"/>
          <p:cNvSpPr txBox="1"/>
          <p:nvPr/>
        </p:nvSpPr>
        <p:spPr>
          <a:xfrm>
            <a:off x="532650" y="2133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01" name="Google Shape;301;p27"/>
          <p:cNvSpPr txBox="1"/>
          <p:nvPr/>
        </p:nvSpPr>
        <p:spPr>
          <a:xfrm>
            <a:off x="151650" y="5390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302" name="Google Shape;302;p27"/>
          <p:cNvSpPr txBox="1"/>
          <p:nvPr/>
        </p:nvSpPr>
        <p:spPr>
          <a:xfrm>
            <a:off x="487700" y="1600300"/>
            <a:ext cx="1125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Crear varios predictores sencillos en secuencia, de tal manera que el segundo ajuste bien lo que el primero no ajustó, que el tercero ajuste un poco mejor lo que el segundo no pudo ajustar y así sucesivamente</a:t>
            </a:r>
            <a:endParaRPr sz="2000">
              <a:solidFill>
                <a:schemeClr val="dk1"/>
              </a:solidFill>
              <a:latin typeface="Calibri"/>
              <a:ea typeface="Calibri"/>
              <a:cs typeface="Calibri"/>
              <a:sym typeface="Calibri"/>
            </a:endParaRPr>
          </a:p>
        </p:txBody>
      </p:sp>
      <p:sp>
        <p:nvSpPr>
          <p:cNvPr id="303" name="Google Shape;303;p27"/>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No se necesita normalizar</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El clasificador no requiere conocimiento previo</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Es versátil y rápido</a:t>
            </a:r>
            <a:endParaRPr sz="2000">
              <a:solidFill>
                <a:srgbClr val="000000"/>
              </a:solidFill>
              <a:latin typeface="Calibri"/>
              <a:ea typeface="Calibri"/>
              <a:cs typeface="Calibri"/>
              <a:sym typeface="Calibri"/>
            </a:endParaRPr>
          </a:p>
        </p:txBody>
      </p:sp>
      <p:sp>
        <p:nvSpPr>
          <p:cNvPr id="304" name="Google Shape;304;p27"/>
          <p:cNvSpPr txBox="1"/>
          <p:nvPr/>
        </p:nvSpPr>
        <p:spPr>
          <a:xfrm>
            <a:off x="477775" y="3820400"/>
            <a:ext cx="11126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base_estimator: </a:t>
            </a:r>
            <a:r>
              <a:rPr lang="en-US" sz="2000">
                <a:latin typeface="Calibri"/>
                <a:ea typeface="Calibri"/>
                <a:cs typeface="Calibri"/>
                <a:sym typeface="Calibri"/>
              </a:rPr>
              <a:t>árbol de decisión optimizado.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 </a:t>
            </a:r>
            <a:r>
              <a:rPr lang="en-US" sz="2000">
                <a:latin typeface="Calibri"/>
                <a:ea typeface="Calibri"/>
                <a:cs typeface="Calibri"/>
                <a:sym typeface="Calibri"/>
              </a:rPr>
              <a:t>número máximo de estimadores en los que se termina el boosting.</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learning_rate: </a:t>
            </a:r>
            <a:r>
              <a:rPr lang="en-US" sz="2000">
                <a:latin typeface="Calibri"/>
                <a:ea typeface="Calibri"/>
                <a:cs typeface="Calibri"/>
                <a:sym typeface="Calibri"/>
              </a:rPr>
              <a:t>peso aplicado a cada clasificador en cada iteración del boosting.</a:t>
            </a:r>
            <a:endParaRPr sz="2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28"/>
          <p:cNvSpPr txBox="1"/>
          <p:nvPr/>
        </p:nvSpPr>
        <p:spPr>
          <a:xfrm>
            <a:off x="477775" y="877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4: EXTRA TREES</a:t>
            </a:r>
            <a:endParaRPr b="1" i="0" sz="3600" u="none" cap="none" strike="noStrike">
              <a:solidFill>
                <a:srgbClr val="0D5486"/>
              </a:solidFill>
              <a:latin typeface="Calibri"/>
              <a:ea typeface="Calibri"/>
              <a:cs typeface="Calibri"/>
              <a:sym typeface="Calibri"/>
            </a:endParaRPr>
          </a:p>
        </p:txBody>
      </p:sp>
      <p:sp>
        <p:nvSpPr>
          <p:cNvPr id="312" name="Google Shape;312;p28"/>
          <p:cNvSpPr txBox="1"/>
          <p:nvPr/>
        </p:nvSpPr>
        <p:spPr>
          <a:xfrm>
            <a:off x="532650" y="1752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13" name="Google Shape;313;p28"/>
          <p:cNvSpPr txBox="1"/>
          <p:nvPr/>
        </p:nvSpPr>
        <p:spPr>
          <a:xfrm>
            <a:off x="151650" y="5009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314" name="Google Shape;314;p28"/>
          <p:cNvSpPr txBox="1"/>
          <p:nvPr/>
        </p:nvSpPr>
        <p:spPr>
          <a:xfrm>
            <a:off x="380250" y="15241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15" name="Google Shape;315;p28"/>
          <p:cNvSpPr txBox="1"/>
          <p:nvPr/>
        </p:nvSpPr>
        <p:spPr>
          <a:xfrm>
            <a:off x="487700" y="1524100"/>
            <a:ext cx="983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Crea muchos árboles de decisión, pero el muestreo de cada árbol es aleatorio, sin reemplazo. Esto crea un conjunto de datos para cada árbol con muestras únicas.</a:t>
            </a:r>
            <a:endParaRPr sz="2000">
              <a:solidFill>
                <a:schemeClr val="dk1"/>
              </a:solidFill>
              <a:latin typeface="Calibri"/>
              <a:ea typeface="Calibri"/>
              <a:cs typeface="Calibri"/>
              <a:sym typeface="Calibri"/>
            </a:endParaRPr>
          </a:p>
        </p:txBody>
      </p:sp>
      <p:sp>
        <p:nvSpPr>
          <p:cNvPr id="316" name="Google Shape;316;p28"/>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Más veloz que el Random Forest. Se debe a que, en lugar de buscar la división óptima en cada nodo, lo hace aleatoriamente.</a:t>
            </a:r>
            <a:endParaRPr sz="2000">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Usa toda la muestra</a:t>
            </a:r>
            <a:endParaRPr sz="2000">
              <a:latin typeface="Calibri"/>
              <a:ea typeface="Calibri"/>
              <a:cs typeface="Calibri"/>
              <a:sym typeface="Calibri"/>
            </a:endParaRPr>
          </a:p>
        </p:txBody>
      </p:sp>
      <p:sp>
        <p:nvSpPr>
          <p:cNvPr id="317" name="Google Shape;317;p28"/>
          <p:cNvSpPr txBox="1"/>
          <p:nvPr/>
        </p:nvSpPr>
        <p:spPr>
          <a:xfrm>
            <a:off x="477775" y="3820400"/>
            <a:ext cx="11126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max_depth</a:t>
            </a:r>
            <a:r>
              <a:rPr lang="en-US" sz="2000">
                <a:latin typeface="Calibri"/>
                <a:ea typeface="Calibri"/>
                <a:cs typeface="Calibri"/>
                <a:sym typeface="Calibri"/>
              </a:rPr>
              <a:t>: profundidad máxima del árbol</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min_samples_split</a:t>
            </a:r>
            <a:r>
              <a:rPr lang="en-US" sz="2000">
                <a:latin typeface="Calibri"/>
                <a:ea typeface="Calibri"/>
                <a:cs typeface="Calibri"/>
                <a:sym typeface="Calibri"/>
              </a:rPr>
              <a:t>: el número mínimo de muestras requeridas para dividir un nodo interno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min_samples_leaf</a:t>
            </a:r>
            <a:r>
              <a:rPr lang="en-US" sz="2000">
                <a:latin typeface="Calibri"/>
                <a:ea typeface="Calibri"/>
                <a:cs typeface="Calibri"/>
                <a:sym typeface="Calibri"/>
              </a:rPr>
              <a:t>: número mínimo de elementos que deben tener las hojas para permitir un nuevo split (división) del nodo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a:t>
            </a:r>
            <a:r>
              <a:rPr lang="en-US" sz="2000">
                <a:latin typeface="Calibri"/>
                <a:ea typeface="Calibri"/>
                <a:cs typeface="Calibri"/>
                <a:sym typeface="Calibri"/>
              </a:rPr>
              <a:t>: número de árboles en el bosque</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class_weight</a:t>
            </a:r>
            <a:r>
              <a:rPr lang="en-US" sz="2000">
                <a:latin typeface="Calibri"/>
                <a:ea typeface="Calibri"/>
                <a:cs typeface="Calibri"/>
                <a:sym typeface="Calibri"/>
              </a:rPr>
              <a:t>: pesos asociados con las clases </a:t>
            </a:r>
            <a:r>
              <a:rPr lang="en-US" sz="1900">
                <a:latin typeface="Calibri"/>
                <a:ea typeface="Calibri"/>
                <a:cs typeface="Calibri"/>
                <a:sym typeface="Calibri"/>
              </a:rPr>
              <a:t>(se busca generar un balance artificial de clases)</a:t>
            </a:r>
            <a:endParaRPr sz="19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criterion</a:t>
            </a:r>
            <a:r>
              <a:rPr lang="en-US" sz="2000">
                <a:latin typeface="Calibri"/>
                <a:ea typeface="Calibri"/>
                <a:cs typeface="Calibri"/>
                <a:sym typeface="Calibri"/>
              </a:rPr>
              <a:t>: la función para medir la calidad de la división.</a:t>
            </a:r>
            <a:endParaRPr sz="20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4" name="Google Shape;324;p29"/>
          <p:cNvSpPr txBox="1"/>
          <p:nvPr/>
        </p:nvSpPr>
        <p:spPr>
          <a:xfrm>
            <a:off x="477775" y="877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5: GRADIENT BOOSTING</a:t>
            </a:r>
            <a:endParaRPr b="1" i="0" sz="3600" u="none" cap="none" strike="noStrike">
              <a:solidFill>
                <a:srgbClr val="0D5486"/>
              </a:solidFill>
              <a:latin typeface="Calibri"/>
              <a:ea typeface="Calibri"/>
              <a:cs typeface="Calibri"/>
              <a:sym typeface="Calibri"/>
            </a:endParaRPr>
          </a:p>
        </p:txBody>
      </p:sp>
      <p:sp>
        <p:nvSpPr>
          <p:cNvPr id="325" name="Google Shape;325;p29"/>
          <p:cNvSpPr txBox="1"/>
          <p:nvPr/>
        </p:nvSpPr>
        <p:spPr>
          <a:xfrm>
            <a:off x="532650" y="1752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26" name="Google Shape;326;p29"/>
          <p:cNvSpPr txBox="1"/>
          <p:nvPr/>
        </p:nvSpPr>
        <p:spPr>
          <a:xfrm>
            <a:off x="151650" y="5009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327" name="Google Shape;327;p29"/>
          <p:cNvSpPr txBox="1"/>
          <p:nvPr/>
        </p:nvSpPr>
        <p:spPr>
          <a:xfrm>
            <a:off x="380250" y="15241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28" name="Google Shape;328;p29"/>
          <p:cNvSpPr txBox="1"/>
          <p:nvPr/>
        </p:nvSpPr>
        <p:spPr>
          <a:xfrm>
            <a:off x="487700" y="1524100"/>
            <a:ext cx="11454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Conjunto de árboles de decisión individuales, entrenados de forma secuencial. Cada nuevo árbol emplea información del árbol anterior para aprender de sus errores, mejorando iteración a iteración.</a:t>
            </a:r>
            <a:endParaRPr sz="2000">
              <a:solidFill>
                <a:schemeClr val="dk1"/>
              </a:solidFill>
              <a:latin typeface="Calibri"/>
              <a:ea typeface="Calibri"/>
              <a:cs typeface="Calibri"/>
              <a:sym typeface="Calibri"/>
            </a:endParaRPr>
          </a:p>
        </p:txBody>
      </p:sp>
      <p:sp>
        <p:nvSpPr>
          <p:cNvPr id="329" name="Google Shape;329;p29"/>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Pueden aplicarse a problemas de regresión y clasificación.</a:t>
            </a:r>
            <a:endParaRPr sz="2000">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No es necesario que se cumpla ningún tipo de distribución específica.</a:t>
            </a:r>
            <a:endParaRPr sz="2000">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N</a:t>
            </a:r>
            <a:r>
              <a:rPr lang="en-US" sz="2000">
                <a:latin typeface="Calibri"/>
                <a:ea typeface="Calibri"/>
                <a:cs typeface="Calibri"/>
                <a:sym typeface="Calibri"/>
              </a:rPr>
              <a:t>o requieren estandarización</a:t>
            </a:r>
            <a:endParaRPr sz="2000">
              <a:latin typeface="Calibri"/>
              <a:ea typeface="Calibri"/>
              <a:cs typeface="Calibri"/>
              <a:sym typeface="Calibri"/>
            </a:endParaRPr>
          </a:p>
        </p:txBody>
      </p:sp>
      <p:sp>
        <p:nvSpPr>
          <p:cNvPr id="330" name="Google Shape;330;p29"/>
          <p:cNvSpPr txBox="1"/>
          <p:nvPr/>
        </p:nvSpPr>
        <p:spPr>
          <a:xfrm>
            <a:off x="477775" y="3820400"/>
            <a:ext cx="11126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a:t>
            </a:r>
            <a:r>
              <a:rPr lang="en-US" sz="2000">
                <a:latin typeface="Calibri"/>
                <a:ea typeface="Calibri"/>
                <a:cs typeface="Calibri"/>
                <a:sym typeface="Calibri"/>
              </a:rPr>
              <a:t>: </a:t>
            </a:r>
            <a:r>
              <a:rPr lang="en-US" sz="2000">
                <a:solidFill>
                  <a:schemeClr val="dk1"/>
                </a:solidFill>
                <a:latin typeface="Calibri"/>
                <a:ea typeface="Calibri"/>
                <a:cs typeface="Calibri"/>
                <a:sym typeface="Calibri"/>
              </a:rPr>
              <a:t>número máximo de estimadores en los que se termina el boosting.</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solidFill>
                  <a:schemeClr val="dk1"/>
                </a:solidFill>
                <a:latin typeface="Calibri"/>
                <a:ea typeface="Calibri"/>
                <a:cs typeface="Calibri"/>
                <a:sym typeface="Calibri"/>
              </a:rPr>
              <a:t>learning_rate: </a:t>
            </a:r>
            <a:r>
              <a:rPr lang="en-US" sz="2000">
                <a:solidFill>
                  <a:schemeClr val="dk1"/>
                </a:solidFill>
                <a:latin typeface="Calibri"/>
                <a:ea typeface="Calibri"/>
                <a:cs typeface="Calibri"/>
                <a:sym typeface="Calibri"/>
              </a:rPr>
              <a:t>peso aplicado a cada clasificador en cada iteración del boosting.</a:t>
            </a:r>
            <a:endParaRPr sz="20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30"/>
          <p:cNvSpPr txBox="1"/>
          <p:nvPr/>
        </p:nvSpPr>
        <p:spPr>
          <a:xfrm>
            <a:off x="477775" y="953800"/>
            <a:ext cx="9361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 FEATURE IMPORTANCE</a:t>
            </a:r>
            <a:endParaRPr b="1" i="0" sz="3600" u="none" cap="none" strike="noStrike">
              <a:solidFill>
                <a:srgbClr val="0D5486"/>
              </a:solidFill>
              <a:latin typeface="Calibri"/>
              <a:ea typeface="Calibri"/>
              <a:cs typeface="Calibri"/>
              <a:sym typeface="Calibri"/>
            </a:endParaRPr>
          </a:p>
        </p:txBody>
      </p:sp>
      <p:sp>
        <p:nvSpPr>
          <p:cNvPr id="338" name="Google Shape;338;p30"/>
          <p:cNvSpPr txBox="1"/>
          <p:nvPr/>
        </p:nvSpPr>
        <p:spPr>
          <a:xfrm>
            <a:off x="1277125" y="18289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39" name="Google Shape;339;p30"/>
          <p:cNvSpPr txBox="1"/>
          <p:nvPr/>
        </p:nvSpPr>
        <p:spPr>
          <a:xfrm>
            <a:off x="1277125" y="17905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Arbol de Decision</a:t>
            </a:r>
            <a:endParaRPr b="1" sz="2000">
              <a:solidFill>
                <a:schemeClr val="dk2"/>
              </a:solidFill>
              <a:latin typeface="Calibri"/>
              <a:ea typeface="Calibri"/>
              <a:cs typeface="Calibri"/>
              <a:sym typeface="Calibri"/>
            </a:endParaRPr>
          </a:p>
        </p:txBody>
      </p:sp>
      <p:sp>
        <p:nvSpPr>
          <p:cNvPr id="340" name="Google Shape;340;p30"/>
          <p:cNvSpPr txBox="1"/>
          <p:nvPr/>
        </p:nvSpPr>
        <p:spPr>
          <a:xfrm>
            <a:off x="5468125" y="17905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Random Forest</a:t>
            </a:r>
            <a:endParaRPr b="1" sz="2000">
              <a:solidFill>
                <a:schemeClr val="dk2"/>
              </a:solidFill>
              <a:latin typeface="Calibri"/>
              <a:ea typeface="Calibri"/>
              <a:cs typeface="Calibri"/>
              <a:sym typeface="Calibri"/>
            </a:endParaRPr>
          </a:p>
        </p:txBody>
      </p:sp>
      <p:sp>
        <p:nvSpPr>
          <p:cNvPr id="341" name="Google Shape;341;p30"/>
          <p:cNvSpPr txBox="1"/>
          <p:nvPr/>
        </p:nvSpPr>
        <p:spPr>
          <a:xfrm>
            <a:off x="9506725" y="17905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AdaBoost</a:t>
            </a:r>
            <a:endParaRPr b="1" sz="2000">
              <a:solidFill>
                <a:schemeClr val="dk2"/>
              </a:solidFill>
              <a:latin typeface="Calibri"/>
              <a:ea typeface="Calibri"/>
              <a:cs typeface="Calibri"/>
              <a:sym typeface="Calibri"/>
            </a:endParaRPr>
          </a:p>
        </p:txBody>
      </p:sp>
      <p:sp>
        <p:nvSpPr>
          <p:cNvPr id="342" name="Google Shape;342;p30"/>
          <p:cNvSpPr txBox="1"/>
          <p:nvPr/>
        </p:nvSpPr>
        <p:spPr>
          <a:xfrm>
            <a:off x="2560325" y="53463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43" name="Google Shape;343;p30"/>
          <p:cNvSpPr txBox="1"/>
          <p:nvPr/>
        </p:nvSpPr>
        <p:spPr>
          <a:xfrm>
            <a:off x="7830325" y="45721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44" name="Google Shape;344;p30"/>
          <p:cNvSpPr txBox="1"/>
          <p:nvPr/>
        </p:nvSpPr>
        <p:spPr>
          <a:xfrm>
            <a:off x="2953525" y="43051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Extra Trees</a:t>
            </a:r>
            <a:endParaRPr b="1" sz="2000">
              <a:solidFill>
                <a:schemeClr val="dk2"/>
              </a:solidFill>
              <a:latin typeface="Calibri"/>
              <a:ea typeface="Calibri"/>
              <a:cs typeface="Calibri"/>
              <a:sym typeface="Calibri"/>
            </a:endParaRPr>
          </a:p>
        </p:txBody>
      </p:sp>
      <p:pic>
        <p:nvPicPr>
          <p:cNvPr id="345" name="Google Shape;345;p30"/>
          <p:cNvPicPr preferRelativeResize="0"/>
          <p:nvPr/>
        </p:nvPicPr>
        <p:blipFill>
          <a:blip r:embed="rId3">
            <a:alphaModFix/>
          </a:blip>
          <a:stretch>
            <a:fillRect/>
          </a:stretch>
        </p:blipFill>
        <p:spPr>
          <a:xfrm>
            <a:off x="8287525" y="2205125"/>
            <a:ext cx="3938565" cy="1989100"/>
          </a:xfrm>
          <a:prstGeom prst="rect">
            <a:avLst/>
          </a:prstGeom>
          <a:noFill/>
          <a:ln>
            <a:noFill/>
          </a:ln>
        </p:spPr>
      </p:pic>
      <p:pic>
        <p:nvPicPr>
          <p:cNvPr id="346" name="Google Shape;346;p30"/>
          <p:cNvPicPr preferRelativeResize="0"/>
          <p:nvPr/>
        </p:nvPicPr>
        <p:blipFill>
          <a:blip r:embed="rId4">
            <a:alphaModFix/>
          </a:blip>
          <a:stretch>
            <a:fillRect/>
          </a:stretch>
        </p:blipFill>
        <p:spPr>
          <a:xfrm>
            <a:off x="0" y="2203025"/>
            <a:ext cx="4144600" cy="1959137"/>
          </a:xfrm>
          <a:prstGeom prst="rect">
            <a:avLst/>
          </a:prstGeom>
          <a:noFill/>
          <a:ln>
            <a:noFill/>
          </a:ln>
        </p:spPr>
      </p:pic>
      <p:pic>
        <p:nvPicPr>
          <p:cNvPr id="347" name="Google Shape;347;p30"/>
          <p:cNvPicPr preferRelativeResize="0"/>
          <p:nvPr/>
        </p:nvPicPr>
        <p:blipFill>
          <a:blip r:embed="rId5">
            <a:alphaModFix/>
          </a:blip>
          <a:stretch>
            <a:fillRect/>
          </a:stretch>
        </p:blipFill>
        <p:spPr>
          <a:xfrm>
            <a:off x="4094375" y="2181500"/>
            <a:ext cx="4144600" cy="2004413"/>
          </a:xfrm>
          <a:prstGeom prst="rect">
            <a:avLst/>
          </a:prstGeom>
          <a:noFill/>
          <a:ln>
            <a:noFill/>
          </a:ln>
        </p:spPr>
      </p:pic>
      <p:pic>
        <p:nvPicPr>
          <p:cNvPr id="348" name="Google Shape;348;p30"/>
          <p:cNvPicPr preferRelativeResize="0"/>
          <p:nvPr/>
        </p:nvPicPr>
        <p:blipFill>
          <a:blip r:embed="rId6">
            <a:alphaModFix/>
          </a:blip>
          <a:stretch>
            <a:fillRect/>
          </a:stretch>
        </p:blipFill>
        <p:spPr>
          <a:xfrm>
            <a:off x="1558450" y="4748875"/>
            <a:ext cx="4372975" cy="2114864"/>
          </a:xfrm>
          <a:prstGeom prst="rect">
            <a:avLst/>
          </a:prstGeom>
          <a:noFill/>
          <a:ln>
            <a:noFill/>
          </a:ln>
        </p:spPr>
      </p:pic>
      <p:sp>
        <p:nvSpPr>
          <p:cNvPr id="349" name="Google Shape;349;p30"/>
          <p:cNvSpPr txBox="1"/>
          <p:nvPr/>
        </p:nvSpPr>
        <p:spPr>
          <a:xfrm>
            <a:off x="7677925" y="43051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Gradient Boosting</a:t>
            </a:r>
            <a:endParaRPr b="1" sz="2000">
              <a:solidFill>
                <a:schemeClr val="dk2"/>
              </a:solidFill>
              <a:latin typeface="Calibri"/>
              <a:ea typeface="Calibri"/>
              <a:cs typeface="Calibri"/>
              <a:sym typeface="Calibri"/>
            </a:endParaRPr>
          </a:p>
        </p:txBody>
      </p:sp>
      <p:pic>
        <p:nvPicPr>
          <p:cNvPr id="350" name="Google Shape;350;p30"/>
          <p:cNvPicPr preferRelativeResize="0"/>
          <p:nvPr/>
        </p:nvPicPr>
        <p:blipFill>
          <a:blip r:embed="rId7">
            <a:alphaModFix/>
          </a:blip>
          <a:stretch>
            <a:fillRect/>
          </a:stretch>
        </p:blipFill>
        <p:spPr>
          <a:xfrm>
            <a:off x="6198300" y="4767125"/>
            <a:ext cx="4415145" cy="2114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1"/>
          <p:cNvSpPr txBox="1"/>
          <p:nvPr/>
        </p:nvSpPr>
        <p:spPr>
          <a:xfrm>
            <a:off x="477775" y="1258600"/>
            <a:ext cx="92880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 PARÁMETROS</a:t>
            </a:r>
            <a:endParaRPr b="1" i="0" sz="3600" u="none" cap="none" strike="noStrike">
              <a:solidFill>
                <a:srgbClr val="0D5486"/>
              </a:solidFill>
              <a:latin typeface="Calibri"/>
              <a:ea typeface="Calibri"/>
              <a:cs typeface="Calibri"/>
              <a:sym typeface="Calibri"/>
            </a:endParaRPr>
          </a:p>
        </p:txBody>
      </p:sp>
      <p:sp>
        <p:nvSpPr>
          <p:cNvPr id="357" name="Google Shape;357;p31"/>
          <p:cNvSpPr txBox="1"/>
          <p:nvPr/>
        </p:nvSpPr>
        <p:spPr>
          <a:xfrm>
            <a:off x="1277125" y="21337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58" name="Google Shape;358;p31"/>
          <p:cNvSpPr txBox="1"/>
          <p:nvPr/>
        </p:nvSpPr>
        <p:spPr>
          <a:xfrm>
            <a:off x="1277125" y="20953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Arbol de Decision</a:t>
            </a:r>
            <a:endParaRPr b="1" sz="2000">
              <a:solidFill>
                <a:schemeClr val="dk2"/>
              </a:solidFill>
              <a:latin typeface="Calibri"/>
              <a:ea typeface="Calibri"/>
              <a:cs typeface="Calibri"/>
              <a:sym typeface="Calibri"/>
            </a:endParaRPr>
          </a:p>
        </p:txBody>
      </p:sp>
      <p:sp>
        <p:nvSpPr>
          <p:cNvPr id="359" name="Google Shape;359;p31"/>
          <p:cNvSpPr txBox="1"/>
          <p:nvPr/>
        </p:nvSpPr>
        <p:spPr>
          <a:xfrm>
            <a:off x="5391925" y="20953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Random Forest</a:t>
            </a:r>
            <a:endParaRPr b="1" sz="2000">
              <a:solidFill>
                <a:schemeClr val="dk2"/>
              </a:solidFill>
              <a:latin typeface="Calibri"/>
              <a:ea typeface="Calibri"/>
              <a:cs typeface="Calibri"/>
              <a:sym typeface="Calibri"/>
            </a:endParaRPr>
          </a:p>
        </p:txBody>
      </p:sp>
      <p:sp>
        <p:nvSpPr>
          <p:cNvPr id="360" name="Google Shape;360;p31"/>
          <p:cNvSpPr txBox="1"/>
          <p:nvPr/>
        </p:nvSpPr>
        <p:spPr>
          <a:xfrm>
            <a:off x="9582925" y="20953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AdaBoost</a:t>
            </a:r>
            <a:endParaRPr b="1" sz="2000">
              <a:solidFill>
                <a:schemeClr val="dk2"/>
              </a:solidFill>
              <a:latin typeface="Calibri"/>
              <a:ea typeface="Calibri"/>
              <a:cs typeface="Calibri"/>
              <a:sym typeface="Calibri"/>
            </a:endParaRPr>
          </a:p>
        </p:txBody>
      </p:sp>
      <p:sp>
        <p:nvSpPr>
          <p:cNvPr id="361" name="Google Shape;361;p31"/>
          <p:cNvSpPr txBox="1"/>
          <p:nvPr/>
        </p:nvSpPr>
        <p:spPr>
          <a:xfrm>
            <a:off x="2953525" y="45721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62" name="Google Shape;362;p31"/>
          <p:cNvSpPr txBox="1"/>
          <p:nvPr/>
        </p:nvSpPr>
        <p:spPr>
          <a:xfrm>
            <a:off x="2953525" y="4381300"/>
            <a:ext cx="143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Extra Trees</a:t>
            </a:r>
            <a:endParaRPr b="1" sz="2000">
              <a:solidFill>
                <a:schemeClr val="dk2"/>
              </a:solidFill>
              <a:latin typeface="Calibri"/>
              <a:ea typeface="Calibri"/>
              <a:cs typeface="Calibri"/>
              <a:sym typeface="Calibri"/>
            </a:endParaRPr>
          </a:p>
        </p:txBody>
      </p:sp>
      <p:pic>
        <p:nvPicPr>
          <p:cNvPr id="363" name="Google Shape;363;p31"/>
          <p:cNvPicPr preferRelativeResize="0"/>
          <p:nvPr/>
        </p:nvPicPr>
        <p:blipFill>
          <a:blip r:embed="rId3">
            <a:alphaModFix/>
          </a:blip>
          <a:stretch>
            <a:fillRect/>
          </a:stretch>
        </p:blipFill>
        <p:spPr>
          <a:xfrm>
            <a:off x="587500" y="2515850"/>
            <a:ext cx="3432825" cy="1758688"/>
          </a:xfrm>
          <a:prstGeom prst="rect">
            <a:avLst/>
          </a:prstGeom>
          <a:noFill/>
          <a:ln>
            <a:noFill/>
          </a:ln>
        </p:spPr>
      </p:pic>
      <p:pic>
        <p:nvPicPr>
          <p:cNvPr id="364" name="Google Shape;364;p31"/>
          <p:cNvPicPr preferRelativeResize="0"/>
          <p:nvPr/>
        </p:nvPicPr>
        <p:blipFill>
          <a:blip r:embed="rId4">
            <a:alphaModFix/>
          </a:blip>
          <a:stretch>
            <a:fillRect/>
          </a:stretch>
        </p:blipFill>
        <p:spPr>
          <a:xfrm>
            <a:off x="8975050" y="2587900"/>
            <a:ext cx="2743200" cy="516577"/>
          </a:xfrm>
          <a:prstGeom prst="rect">
            <a:avLst/>
          </a:prstGeom>
          <a:noFill/>
          <a:ln>
            <a:noFill/>
          </a:ln>
        </p:spPr>
      </p:pic>
      <p:pic>
        <p:nvPicPr>
          <p:cNvPr id="365" name="Google Shape;365;p31"/>
          <p:cNvPicPr preferRelativeResize="0"/>
          <p:nvPr/>
        </p:nvPicPr>
        <p:blipFill>
          <a:blip r:embed="rId5">
            <a:alphaModFix/>
          </a:blip>
          <a:stretch>
            <a:fillRect/>
          </a:stretch>
        </p:blipFill>
        <p:spPr>
          <a:xfrm>
            <a:off x="8987750" y="3104475"/>
            <a:ext cx="2717793" cy="492600"/>
          </a:xfrm>
          <a:prstGeom prst="rect">
            <a:avLst/>
          </a:prstGeom>
          <a:noFill/>
          <a:ln>
            <a:noFill/>
          </a:ln>
        </p:spPr>
      </p:pic>
      <p:pic>
        <p:nvPicPr>
          <p:cNvPr id="366" name="Google Shape;366;p31"/>
          <p:cNvPicPr preferRelativeResize="0"/>
          <p:nvPr/>
        </p:nvPicPr>
        <p:blipFill>
          <a:blip r:embed="rId6">
            <a:alphaModFix/>
          </a:blip>
          <a:stretch>
            <a:fillRect/>
          </a:stretch>
        </p:blipFill>
        <p:spPr>
          <a:xfrm>
            <a:off x="9051250" y="3590700"/>
            <a:ext cx="2708105" cy="516575"/>
          </a:xfrm>
          <a:prstGeom prst="rect">
            <a:avLst/>
          </a:prstGeom>
          <a:noFill/>
          <a:ln>
            <a:noFill/>
          </a:ln>
        </p:spPr>
      </p:pic>
      <p:pic>
        <p:nvPicPr>
          <p:cNvPr id="367" name="Google Shape;367;p31"/>
          <p:cNvPicPr preferRelativeResize="0"/>
          <p:nvPr/>
        </p:nvPicPr>
        <p:blipFill>
          <a:blip r:embed="rId7">
            <a:alphaModFix/>
          </a:blip>
          <a:stretch>
            <a:fillRect/>
          </a:stretch>
        </p:blipFill>
        <p:spPr>
          <a:xfrm>
            <a:off x="2336904" y="4873898"/>
            <a:ext cx="3375843" cy="1912550"/>
          </a:xfrm>
          <a:prstGeom prst="rect">
            <a:avLst/>
          </a:prstGeom>
          <a:noFill/>
          <a:ln>
            <a:noFill/>
          </a:ln>
        </p:spPr>
      </p:pic>
      <p:sp>
        <p:nvSpPr>
          <p:cNvPr id="368" name="Google Shape;368;p3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9" name="Google Shape;369;p31"/>
          <p:cNvPicPr preferRelativeResize="0"/>
          <p:nvPr/>
        </p:nvPicPr>
        <p:blipFill>
          <a:blip r:embed="rId8">
            <a:alphaModFix/>
          </a:blip>
          <a:stretch>
            <a:fillRect/>
          </a:stretch>
        </p:blipFill>
        <p:spPr>
          <a:xfrm>
            <a:off x="4618425" y="2510150"/>
            <a:ext cx="3375850" cy="1835769"/>
          </a:xfrm>
          <a:prstGeom prst="rect">
            <a:avLst/>
          </a:prstGeom>
          <a:noFill/>
          <a:ln>
            <a:noFill/>
          </a:ln>
        </p:spPr>
      </p:pic>
      <p:sp>
        <p:nvSpPr>
          <p:cNvPr id="370" name="Google Shape;370;p31"/>
          <p:cNvSpPr txBox="1"/>
          <p:nvPr/>
        </p:nvSpPr>
        <p:spPr>
          <a:xfrm>
            <a:off x="7220725" y="45721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71" name="Google Shape;371;p31"/>
          <p:cNvSpPr txBox="1"/>
          <p:nvPr/>
        </p:nvSpPr>
        <p:spPr>
          <a:xfrm>
            <a:off x="6832700" y="4381300"/>
            <a:ext cx="2142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Gradient Boosting</a:t>
            </a:r>
            <a:endParaRPr b="1" sz="2000">
              <a:solidFill>
                <a:schemeClr val="dk2"/>
              </a:solidFill>
              <a:latin typeface="Calibri"/>
              <a:ea typeface="Calibri"/>
              <a:cs typeface="Calibri"/>
              <a:sym typeface="Calibri"/>
            </a:endParaRPr>
          </a:p>
        </p:txBody>
      </p:sp>
      <p:pic>
        <p:nvPicPr>
          <p:cNvPr id="372" name="Google Shape;372;p31"/>
          <p:cNvPicPr preferRelativeResize="0"/>
          <p:nvPr/>
        </p:nvPicPr>
        <p:blipFill>
          <a:blip r:embed="rId9">
            <a:alphaModFix/>
          </a:blip>
          <a:stretch>
            <a:fillRect/>
          </a:stretch>
        </p:blipFill>
        <p:spPr>
          <a:xfrm>
            <a:off x="6421200" y="4909275"/>
            <a:ext cx="3432825" cy="14811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nvSpPr>
        <p:spPr>
          <a:xfrm>
            <a:off x="477775" y="1258600"/>
            <a:ext cx="80445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 COMPARACIÓN DE MÉTRICAS</a:t>
            </a:r>
            <a:endParaRPr b="1" i="0" sz="3600" u="none" cap="none" strike="noStrike">
              <a:solidFill>
                <a:srgbClr val="0D5486"/>
              </a:solidFill>
              <a:latin typeface="Calibri"/>
              <a:ea typeface="Calibri"/>
              <a:cs typeface="Calibri"/>
              <a:sym typeface="Calibri"/>
            </a:endParaRPr>
          </a:p>
        </p:txBody>
      </p:sp>
      <p:sp>
        <p:nvSpPr>
          <p:cNvPr id="379" name="Google Shape;379;p32"/>
          <p:cNvSpPr txBox="1"/>
          <p:nvPr/>
        </p:nvSpPr>
        <p:spPr>
          <a:xfrm>
            <a:off x="10113000" y="2095300"/>
            <a:ext cx="177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Decision Tree</a:t>
            </a:r>
            <a:endParaRPr b="1" sz="2000">
              <a:solidFill>
                <a:schemeClr val="dk2"/>
              </a:solidFill>
              <a:latin typeface="Calibri"/>
              <a:ea typeface="Calibri"/>
              <a:cs typeface="Calibri"/>
              <a:sym typeface="Calibri"/>
            </a:endParaRPr>
          </a:p>
        </p:txBody>
      </p:sp>
      <p:sp>
        <p:nvSpPr>
          <p:cNvPr id="380" name="Google Shape;380;p32"/>
          <p:cNvSpPr txBox="1"/>
          <p:nvPr/>
        </p:nvSpPr>
        <p:spPr>
          <a:xfrm>
            <a:off x="212952" y="2095300"/>
            <a:ext cx="1970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Random Forest</a:t>
            </a:r>
            <a:endParaRPr b="1" sz="2000">
              <a:solidFill>
                <a:schemeClr val="dk2"/>
              </a:solidFill>
              <a:latin typeface="Calibri"/>
              <a:ea typeface="Calibri"/>
              <a:cs typeface="Calibri"/>
              <a:sym typeface="Calibri"/>
            </a:endParaRPr>
          </a:p>
        </p:txBody>
      </p:sp>
      <p:sp>
        <p:nvSpPr>
          <p:cNvPr id="381" name="Google Shape;381;p32"/>
          <p:cNvSpPr txBox="1"/>
          <p:nvPr/>
        </p:nvSpPr>
        <p:spPr>
          <a:xfrm>
            <a:off x="2962876" y="2095300"/>
            <a:ext cx="126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AdaBoost</a:t>
            </a:r>
            <a:endParaRPr b="1" sz="2000">
              <a:solidFill>
                <a:schemeClr val="dk2"/>
              </a:solidFill>
              <a:latin typeface="Calibri"/>
              <a:ea typeface="Calibri"/>
              <a:cs typeface="Calibri"/>
              <a:sym typeface="Calibri"/>
            </a:endParaRPr>
          </a:p>
        </p:txBody>
      </p:sp>
      <p:sp>
        <p:nvSpPr>
          <p:cNvPr id="382" name="Google Shape;382;p32"/>
          <p:cNvSpPr txBox="1"/>
          <p:nvPr/>
        </p:nvSpPr>
        <p:spPr>
          <a:xfrm>
            <a:off x="7836775" y="2095300"/>
            <a:ext cx="15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Extra Trees</a:t>
            </a:r>
            <a:endParaRPr b="1" sz="2000">
              <a:solidFill>
                <a:schemeClr val="dk2"/>
              </a:solidFill>
              <a:latin typeface="Calibri"/>
              <a:ea typeface="Calibri"/>
              <a:cs typeface="Calibri"/>
              <a:sym typeface="Calibri"/>
            </a:endParaRPr>
          </a:p>
        </p:txBody>
      </p:sp>
      <p:sp>
        <p:nvSpPr>
          <p:cNvPr id="383" name="Google Shape;383;p32"/>
          <p:cNvSpPr txBox="1"/>
          <p:nvPr/>
        </p:nvSpPr>
        <p:spPr>
          <a:xfrm>
            <a:off x="9881241"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80.02%</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66.91%</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53.05%</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59.18%</a:t>
            </a:r>
            <a:endParaRPr sz="2000">
              <a:latin typeface="Calibri"/>
              <a:ea typeface="Calibri"/>
              <a:cs typeface="Calibri"/>
              <a:sym typeface="Calibri"/>
            </a:endParaRPr>
          </a:p>
        </p:txBody>
      </p:sp>
      <p:sp>
        <p:nvSpPr>
          <p:cNvPr id="384" name="Google Shape;384;p32"/>
          <p:cNvSpPr txBox="1"/>
          <p:nvPr/>
        </p:nvSpPr>
        <p:spPr>
          <a:xfrm>
            <a:off x="128375"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84.37%</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75.56%</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63.20%</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68.83%</a:t>
            </a:r>
            <a:endParaRPr sz="2000">
              <a:latin typeface="Calibri"/>
              <a:ea typeface="Calibri"/>
              <a:cs typeface="Calibri"/>
              <a:sym typeface="Calibri"/>
            </a:endParaRPr>
          </a:p>
        </p:txBody>
      </p:sp>
      <p:sp>
        <p:nvSpPr>
          <p:cNvPr id="385" name="Google Shape;385;p32"/>
          <p:cNvSpPr txBox="1"/>
          <p:nvPr/>
        </p:nvSpPr>
        <p:spPr>
          <a:xfrm>
            <a:off x="2641868"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84.26%</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75.72%</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62.36%</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68.39%</a:t>
            </a:r>
            <a:endParaRPr sz="2000">
              <a:latin typeface="Calibri"/>
              <a:ea typeface="Calibri"/>
              <a:cs typeface="Calibri"/>
              <a:sym typeface="Calibri"/>
            </a:endParaRPr>
          </a:p>
        </p:txBody>
      </p:sp>
      <p:sp>
        <p:nvSpPr>
          <p:cNvPr id="386" name="Google Shape;386;p32"/>
          <p:cNvSpPr txBox="1"/>
          <p:nvPr/>
        </p:nvSpPr>
        <p:spPr>
          <a:xfrm>
            <a:off x="7594571"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83.31%</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76.83%</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55.64%</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64.54%</a:t>
            </a:r>
            <a:endParaRPr sz="2000">
              <a:latin typeface="Calibri"/>
              <a:ea typeface="Calibri"/>
              <a:cs typeface="Calibri"/>
              <a:sym typeface="Calibri"/>
            </a:endParaRPr>
          </a:p>
        </p:txBody>
      </p:sp>
      <p:sp>
        <p:nvSpPr>
          <p:cNvPr id="387" name="Google Shape;387;p32"/>
          <p:cNvSpPr txBox="1"/>
          <p:nvPr>
            <p:ph idx="12" type="sldNum"/>
          </p:nvPr>
        </p:nvSpPr>
        <p:spPr>
          <a:xfrm>
            <a:off x="11008450" y="6356350"/>
            <a:ext cx="345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8" name="Google Shape;388;p32"/>
          <p:cNvPicPr preferRelativeResize="0"/>
          <p:nvPr/>
        </p:nvPicPr>
        <p:blipFill>
          <a:blip r:embed="rId3">
            <a:alphaModFix/>
          </a:blip>
          <a:stretch>
            <a:fillRect/>
          </a:stretch>
        </p:blipFill>
        <p:spPr>
          <a:xfrm>
            <a:off x="9856700" y="2587900"/>
            <a:ext cx="2333950" cy="1856083"/>
          </a:xfrm>
          <a:prstGeom prst="rect">
            <a:avLst/>
          </a:prstGeom>
          <a:noFill/>
          <a:ln>
            <a:noFill/>
          </a:ln>
        </p:spPr>
      </p:pic>
      <p:pic>
        <p:nvPicPr>
          <p:cNvPr id="389" name="Google Shape;389;p32"/>
          <p:cNvPicPr preferRelativeResize="0"/>
          <p:nvPr/>
        </p:nvPicPr>
        <p:blipFill>
          <a:blip r:embed="rId4">
            <a:alphaModFix/>
          </a:blip>
          <a:stretch>
            <a:fillRect/>
          </a:stretch>
        </p:blipFill>
        <p:spPr>
          <a:xfrm>
            <a:off x="7700" y="2587900"/>
            <a:ext cx="2333950" cy="1856083"/>
          </a:xfrm>
          <a:prstGeom prst="rect">
            <a:avLst/>
          </a:prstGeom>
          <a:noFill/>
          <a:ln>
            <a:noFill/>
          </a:ln>
        </p:spPr>
      </p:pic>
      <p:pic>
        <p:nvPicPr>
          <p:cNvPr id="390" name="Google Shape;390;p32"/>
          <p:cNvPicPr preferRelativeResize="0"/>
          <p:nvPr/>
        </p:nvPicPr>
        <p:blipFill>
          <a:blip r:embed="rId5">
            <a:alphaModFix/>
          </a:blip>
          <a:stretch>
            <a:fillRect/>
          </a:stretch>
        </p:blipFill>
        <p:spPr>
          <a:xfrm>
            <a:off x="2503100" y="2587900"/>
            <a:ext cx="2333950" cy="1856083"/>
          </a:xfrm>
          <a:prstGeom prst="rect">
            <a:avLst/>
          </a:prstGeom>
          <a:noFill/>
          <a:ln>
            <a:noFill/>
          </a:ln>
        </p:spPr>
      </p:pic>
      <p:pic>
        <p:nvPicPr>
          <p:cNvPr id="391" name="Google Shape;391;p32"/>
          <p:cNvPicPr preferRelativeResize="0"/>
          <p:nvPr/>
        </p:nvPicPr>
        <p:blipFill>
          <a:blip r:embed="rId6">
            <a:alphaModFix/>
          </a:blip>
          <a:stretch>
            <a:fillRect/>
          </a:stretch>
        </p:blipFill>
        <p:spPr>
          <a:xfrm>
            <a:off x="7436900" y="2587900"/>
            <a:ext cx="2333950" cy="1856083"/>
          </a:xfrm>
          <a:prstGeom prst="rect">
            <a:avLst/>
          </a:prstGeom>
          <a:noFill/>
          <a:ln>
            <a:noFill/>
          </a:ln>
        </p:spPr>
      </p:pic>
      <p:pic>
        <p:nvPicPr>
          <p:cNvPr id="392" name="Google Shape;392;p32"/>
          <p:cNvPicPr preferRelativeResize="0"/>
          <p:nvPr/>
        </p:nvPicPr>
        <p:blipFill>
          <a:blip r:embed="rId7">
            <a:alphaModFix/>
          </a:blip>
          <a:stretch>
            <a:fillRect/>
          </a:stretch>
        </p:blipFill>
        <p:spPr>
          <a:xfrm>
            <a:off x="5058500" y="2587900"/>
            <a:ext cx="2333950" cy="1856083"/>
          </a:xfrm>
          <a:prstGeom prst="rect">
            <a:avLst/>
          </a:prstGeom>
          <a:noFill/>
          <a:ln>
            <a:noFill/>
          </a:ln>
        </p:spPr>
      </p:pic>
      <p:sp>
        <p:nvSpPr>
          <p:cNvPr id="393" name="Google Shape;393;p32"/>
          <p:cNvSpPr txBox="1"/>
          <p:nvPr/>
        </p:nvSpPr>
        <p:spPr>
          <a:xfrm>
            <a:off x="5169775" y="2095300"/>
            <a:ext cx="208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Gradient Boosting</a:t>
            </a:r>
            <a:endParaRPr b="1" sz="2000">
              <a:solidFill>
                <a:schemeClr val="dk2"/>
              </a:solidFill>
              <a:latin typeface="Calibri"/>
              <a:ea typeface="Calibri"/>
              <a:cs typeface="Calibri"/>
              <a:sym typeface="Calibri"/>
            </a:endParaRPr>
          </a:p>
        </p:txBody>
      </p:sp>
      <p:sp>
        <p:nvSpPr>
          <p:cNvPr id="394" name="Google Shape;394;p32"/>
          <p:cNvSpPr txBox="1"/>
          <p:nvPr/>
        </p:nvSpPr>
        <p:spPr>
          <a:xfrm>
            <a:off x="5308571"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83.85%</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74.57%</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62.05%</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67.74%</a:t>
            </a:r>
            <a:endParaRPr sz="20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1" name="Google Shape;401;p33"/>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Font typeface="Arial"/>
              <a:buNone/>
            </a:pPr>
            <a:r>
              <a:rPr b="1" lang="en-US" sz="3600">
                <a:solidFill>
                  <a:schemeClr val="lt1"/>
                </a:solidFill>
                <a:highlight>
                  <a:srgbClr val="0D5486"/>
                </a:highlight>
                <a:latin typeface="Calibri"/>
                <a:ea typeface="Calibri"/>
                <a:cs typeface="Calibri"/>
                <a:sym typeface="Calibri"/>
              </a:rPr>
              <a:t>CONCLUSIONES</a:t>
            </a:r>
            <a:endParaRPr b="1" i="0" sz="4000" u="none" cap="none" strike="noStrike">
              <a:solidFill>
                <a:srgbClr val="0D5486"/>
              </a:solidFill>
              <a:latin typeface="Calibri"/>
              <a:ea typeface="Calibri"/>
              <a:cs typeface="Calibri"/>
              <a:sym typeface="Calibri"/>
            </a:endParaRPr>
          </a:p>
        </p:txBody>
      </p:sp>
      <p:sp>
        <p:nvSpPr>
          <p:cNvPr id="402" name="Google Shape;402;p33"/>
          <p:cNvSpPr txBox="1"/>
          <p:nvPr/>
        </p:nvSpPr>
        <p:spPr>
          <a:xfrm>
            <a:off x="532650" y="2133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403" name="Google Shape;403;p33"/>
          <p:cNvSpPr txBox="1"/>
          <p:nvPr/>
        </p:nvSpPr>
        <p:spPr>
          <a:xfrm>
            <a:off x="151650" y="5390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404" name="Google Shape;404;p33"/>
          <p:cNvSpPr txBox="1"/>
          <p:nvPr/>
        </p:nvSpPr>
        <p:spPr>
          <a:xfrm>
            <a:off x="532650" y="2133700"/>
            <a:ext cx="11126700" cy="13236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El modelo ganador es Random Forest, el cual tiene el mayor nivel de acierto. </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Los modelos basados en </a:t>
            </a:r>
            <a:r>
              <a:rPr lang="en-US" sz="2000">
                <a:solidFill>
                  <a:srgbClr val="3F3F3F"/>
                </a:solidFill>
                <a:latin typeface="Calibri"/>
                <a:ea typeface="Calibri"/>
                <a:cs typeface="Calibri"/>
                <a:sym typeface="Calibri"/>
              </a:rPr>
              <a:t>árboles</a:t>
            </a:r>
            <a:r>
              <a:rPr lang="en-US" sz="2000">
                <a:solidFill>
                  <a:srgbClr val="3F3F3F"/>
                </a:solidFill>
                <a:latin typeface="Calibri"/>
                <a:ea typeface="Calibri"/>
                <a:cs typeface="Calibri"/>
                <a:sym typeface="Calibri"/>
              </a:rPr>
              <a:t> resultaron muy eficientes para esto.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Los modelos más complejos y con mayor cantidad de parámetros presentan un resultado levemente mayor. Pero costo-beneficio, son menos eficientes considerando el tiempo de ejecución.</a:t>
            </a:r>
            <a:endParaRPr sz="2000">
              <a:solidFill>
                <a:srgbClr val="3F3F3F"/>
              </a:solidFill>
              <a:latin typeface="Calibri"/>
              <a:ea typeface="Calibri"/>
              <a:cs typeface="Calibri"/>
              <a:sym typeface="Calibri"/>
            </a:endParaRPr>
          </a:p>
        </p:txBody>
      </p:sp>
      <p:sp>
        <p:nvSpPr>
          <p:cNvPr id="405" name="Google Shape;405;p33"/>
          <p:cNvSpPr txBox="1"/>
          <p:nvPr/>
        </p:nvSpPr>
        <p:spPr>
          <a:xfrm>
            <a:off x="477775" y="3773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Font typeface="Arial"/>
              <a:buNone/>
            </a:pPr>
            <a:r>
              <a:rPr b="1" lang="en-US" sz="3600">
                <a:solidFill>
                  <a:schemeClr val="lt1"/>
                </a:solidFill>
                <a:highlight>
                  <a:srgbClr val="0D5486"/>
                </a:highlight>
                <a:latin typeface="Calibri"/>
                <a:ea typeface="Calibri"/>
                <a:cs typeface="Calibri"/>
                <a:sym typeface="Calibri"/>
              </a:rPr>
              <a:t>HIPÓTESIS</a:t>
            </a:r>
            <a:endParaRPr b="1" i="0" sz="4000" u="none" cap="none" strike="noStrike">
              <a:solidFill>
                <a:srgbClr val="0D5486"/>
              </a:solidFill>
              <a:latin typeface="Calibri"/>
              <a:ea typeface="Calibri"/>
              <a:cs typeface="Calibri"/>
              <a:sym typeface="Calibri"/>
            </a:endParaRPr>
          </a:p>
        </p:txBody>
      </p:sp>
      <p:sp>
        <p:nvSpPr>
          <p:cNvPr id="406" name="Google Shape;406;p33"/>
          <p:cNvSpPr txBox="1"/>
          <p:nvPr/>
        </p:nvSpPr>
        <p:spPr>
          <a:xfrm>
            <a:off x="532650" y="4648300"/>
            <a:ext cx="11126700" cy="16317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Se puede predecir la cancelacion, a través de:</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L</a:t>
            </a:r>
            <a:r>
              <a:rPr lang="en-US" sz="2000">
                <a:solidFill>
                  <a:srgbClr val="3F3F3F"/>
                </a:solidFill>
                <a:latin typeface="Calibri"/>
                <a:ea typeface="Calibri"/>
                <a:cs typeface="Calibri"/>
                <a:sym typeface="Calibri"/>
              </a:rPr>
              <a:t>as variables </a:t>
            </a:r>
            <a:r>
              <a:rPr b="1" lang="en-US" sz="2000">
                <a:solidFill>
                  <a:srgbClr val="3F3F3F"/>
                </a:solidFill>
                <a:latin typeface="Calibri"/>
                <a:ea typeface="Calibri"/>
                <a:cs typeface="Calibri"/>
                <a:sym typeface="Calibri"/>
              </a:rPr>
              <a:t>lead_time</a:t>
            </a:r>
            <a:r>
              <a:rPr lang="en-US" sz="2000">
                <a:solidFill>
                  <a:srgbClr val="3F3F3F"/>
                </a:solidFill>
                <a:latin typeface="Calibri"/>
                <a:ea typeface="Calibri"/>
                <a:cs typeface="Calibri"/>
                <a:sym typeface="Calibri"/>
              </a:rPr>
              <a:t> y </a:t>
            </a:r>
            <a:r>
              <a:rPr b="1" lang="en-US" sz="2000">
                <a:solidFill>
                  <a:srgbClr val="3F3F3F"/>
                </a:solidFill>
                <a:latin typeface="Calibri"/>
                <a:ea typeface="Calibri"/>
                <a:cs typeface="Calibri"/>
                <a:sym typeface="Calibri"/>
              </a:rPr>
              <a:t>agent</a:t>
            </a:r>
            <a:r>
              <a:rPr lang="en-US" sz="2000">
                <a:solidFill>
                  <a:srgbClr val="3F3F3F"/>
                </a:solidFill>
                <a:latin typeface="Calibri"/>
                <a:ea typeface="Calibri"/>
                <a:cs typeface="Calibri"/>
                <a:sym typeface="Calibri"/>
              </a:rPr>
              <a:t>, que forman parte de las dos principales variables en todos los feature importance.</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Char char="X"/>
            </a:pPr>
            <a:r>
              <a:rPr lang="en-US" sz="2000">
                <a:solidFill>
                  <a:srgbClr val="3F3F3F"/>
                </a:solidFill>
                <a:latin typeface="Calibri"/>
                <a:ea typeface="Calibri"/>
                <a:cs typeface="Calibri"/>
                <a:sym typeface="Calibri"/>
              </a:rPr>
              <a:t>Esto último no sucedió con las variables </a:t>
            </a:r>
            <a:r>
              <a:rPr b="1" lang="en-US" sz="2000">
                <a:solidFill>
                  <a:srgbClr val="3F3F3F"/>
                </a:solidFill>
                <a:latin typeface="Calibri"/>
                <a:ea typeface="Calibri"/>
                <a:cs typeface="Calibri"/>
                <a:sym typeface="Calibri"/>
              </a:rPr>
              <a:t>adr</a:t>
            </a:r>
            <a:r>
              <a:rPr lang="en-US" sz="2000">
                <a:solidFill>
                  <a:srgbClr val="3F3F3F"/>
                </a:solidFill>
                <a:latin typeface="Calibri"/>
                <a:ea typeface="Calibri"/>
                <a:cs typeface="Calibri"/>
                <a:sym typeface="Calibri"/>
              </a:rPr>
              <a:t> y </a:t>
            </a:r>
            <a:r>
              <a:rPr b="1" lang="en-US" sz="2000">
                <a:solidFill>
                  <a:srgbClr val="3F3F3F"/>
                </a:solidFill>
                <a:latin typeface="Calibri"/>
                <a:ea typeface="Calibri"/>
                <a:cs typeface="Calibri"/>
                <a:sym typeface="Calibri"/>
              </a:rPr>
              <a:t>booking_changes</a:t>
            </a:r>
            <a:r>
              <a:rPr lang="en-US" sz="2000">
                <a:solidFill>
                  <a:srgbClr val="3F3F3F"/>
                </a:solidFill>
                <a:latin typeface="Calibri"/>
                <a:ea typeface="Calibri"/>
                <a:cs typeface="Calibri"/>
                <a:sym typeface="Calibri"/>
              </a:rPr>
              <a:t>. No se destacaron con peso significativo entre las principales variables para la predicción.</a:t>
            </a:r>
            <a:endParaRPr sz="2000">
              <a:solidFill>
                <a:srgbClr val="3F3F3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4"/>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3" name="Google Shape;413;p34"/>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Font typeface="Arial"/>
              <a:buNone/>
            </a:pPr>
            <a:r>
              <a:rPr b="1" lang="en-US" sz="3600">
                <a:solidFill>
                  <a:schemeClr val="lt1"/>
                </a:solidFill>
                <a:highlight>
                  <a:srgbClr val="0D5486"/>
                </a:highlight>
                <a:latin typeface="Calibri"/>
                <a:ea typeface="Calibri"/>
                <a:cs typeface="Calibri"/>
                <a:sym typeface="Calibri"/>
              </a:rPr>
              <a:t>RECOMENDACIONES</a:t>
            </a:r>
            <a:endParaRPr b="1" i="0" sz="4000" u="none" cap="none" strike="noStrike">
              <a:solidFill>
                <a:srgbClr val="0D5486"/>
              </a:solidFill>
              <a:latin typeface="Calibri"/>
              <a:ea typeface="Calibri"/>
              <a:cs typeface="Calibri"/>
              <a:sym typeface="Calibri"/>
            </a:endParaRPr>
          </a:p>
        </p:txBody>
      </p:sp>
      <p:sp>
        <p:nvSpPr>
          <p:cNvPr id="414" name="Google Shape;414;p34"/>
          <p:cNvSpPr txBox="1"/>
          <p:nvPr/>
        </p:nvSpPr>
        <p:spPr>
          <a:xfrm>
            <a:off x="532650" y="2133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415" name="Google Shape;415;p34"/>
          <p:cNvSpPr txBox="1"/>
          <p:nvPr/>
        </p:nvSpPr>
        <p:spPr>
          <a:xfrm>
            <a:off x="151650" y="5390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416" name="Google Shape;416;p34"/>
          <p:cNvSpPr txBox="1"/>
          <p:nvPr/>
        </p:nvSpPr>
        <p:spPr>
          <a:xfrm>
            <a:off x="532650" y="2133700"/>
            <a:ext cx="11126700" cy="4094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En cuanto a los </a:t>
            </a:r>
            <a:r>
              <a:rPr b="1" lang="en-US" sz="2000">
                <a:solidFill>
                  <a:srgbClr val="00558C"/>
                </a:solidFill>
                <a:latin typeface="Calibri"/>
                <a:ea typeface="Calibri"/>
                <a:cs typeface="Calibri"/>
                <a:sym typeface="Calibri"/>
              </a:rPr>
              <a:t>modelos</a:t>
            </a:r>
            <a:r>
              <a:rPr lang="en-US" sz="2000">
                <a:solidFill>
                  <a:srgbClr val="3F3F3F"/>
                </a:solidFill>
                <a:latin typeface="Calibri"/>
                <a:ea typeface="Calibri"/>
                <a:cs typeface="Calibri"/>
                <a:sym typeface="Calibri"/>
              </a:rPr>
              <a:t>:</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Seleccionar el modelo que tenga mayor precisión para la clase positiva</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El árbol de decisión sirve para visualizar los puntos de inflexión que tienen los nodos</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En cuanto al </a:t>
            </a:r>
            <a:r>
              <a:rPr b="1" lang="en-US" sz="2000">
                <a:solidFill>
                  <a:srgbClr val="00558C"/>
                </a:solidFill>
                <a:latin typeface="Calibri"/>
                <a:ea typeface="Calibri"/>
                <a:cs typeface="Calibri"/>
                <a:sym typeface="Calibri"/>
              </a:rPr>
              <a:t>negocio</a:t>
            </a:r>
            <a:r>
              <a:rPr lang="en-US" sz="2000">
                <a:solidFill>
                  <a:srgbClr val="3F3F3F"/>
                </a:solidFill>
                <a:latin typeface="Calibri"/>
                <a:ea typeface="Calibri"/>
                <a:cs typeface="Calibri"/>
                <a:sym typeface="Calibri"/>
              </a:rPr>
              <a:t>:</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Crear beneficios para quienes reservan y efectivamente hacen uso de la misma</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Crear descuentos para próximas reservas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Extender plazos de beneficios y descuentos en épocas altas, tales como Agosto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Establecer incentivos para las estaciones del </a:t>
            </a:r>
            <a:r>
              <a:rPr lang="en-US" sz="2000">
                <a:solidFill>
                  <a:srgbClr val="3F3F3F"/>
                </a:solidFill>
                <a:latin typeface="Calibri"/>
                <a:ea typeface="Calibri"/>
                <a:cs typeface="Calibri"/>
                <a:sym typeface="Calibri"/>
              </a:rPr>
              <a:t>año</a:t>
            </a:r>
            <a:r>
              <a:rPr lang="en-US" sz="2000">
                <a:solidFill>
                  <a:srgbClr val="3F3F3F"/>
                </a:solidFill>
                <a:latin typeface="Calibri"/>
                <a:ea typeface="Calibri"/>
                <a:cs typeface="Calibri"/>
                <a:sym typeface="Calibri"/>
              </a:rPr>
              <a:t> que no son tan recurrentes, como lo es en invierno.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Promociones y más publicidad para los países que no son europeos, y de esta manera poder incentivar el turismo y las reservas.</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Esto al usuario le generará confianza y sobretodo, ganas de volver a reservar en su próximo viaje</a:t>
            </a:r>
            <a:endParaRPr sz="2000">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8"/>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1" name="Google Shape;81;p8"/>
          <p:cNvSpPr txBox="1"/>
          <p:nvPr/>
        </p:nvSpPr>
        <p:spPr>
          <a:xfrm>
            <a:off x="687552" y="1207050"/>
            <a:ext cx="9526800" cy="1573200"/>
          </a:xfrm>
          <a:prstGeom prst="rect">
            <a:avLst/>
          </a:prstGeom>
          <a:noFill/>
          <a:ln>
            <a:noFill/>
          </a:ln>
        </p:spPr>
        <p:txBody>
          <a:bodyPr anchorCtr="0" anchor="t" bIns="45700" lIns="91425" spcFirstLastPara="1" rIns="91425" wrap="square" tIns="45700">
            <a:spAutoFit/>
          </a:bodyPr>
          <a:lstStyle/>
          <a:p>
            <a:pPr indent="0" lvl="0" marL="0" rtl="0" algn="l">
              <a:lnSpc>
                <a:spcPct val="122500"/>
              </a:lnSpc>
              <a:spcBef>
                <a:spcPts val="0"/>
              </a:spcBef>
              <a:spcAft>
                <a:spcPts val="0"/>
              </a:spcAft>
              <a:buClr>
                <a:schemeClr val="dk1"/>
              </a:buClr>
              <a:buFont typeface="Arial"/>
              <a:buNone/>
            </a:pPr>
            <a:r>
              <a:rPr b="1" lang="en-US" sz="3200">
                <a:solidFill>
                  <a:schemeClr val="lt1"/>
                </a:solidFill>
                <a:highlight>
                  <a:srgbClr val="0D5486"/>
                </a:highlight>
                <a:latin typeface="Calibri"/>
                <a:ea typeface="Calibri"/>
                <a:cs typeface="Calibri"/>
                <a:sym typeface="Calibri"/>
              </a:rPr>
              <a:t>OBJETIVO</a:t>
            </a:r>
            <a:endParaRPr sz="19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lang="en-US" sz="1900">
                <a:solidFill>
                  <a:srgbClr val="3F3F3F"/>
                </a:solidFill>
                <a:latin typeface="Calibri"/>
                <a:ea typeface="Calibri"/>
                <a:cs typeface="Calibri"/>
                <a:sym typeface="Calibri"/>
              </a:rPr>
              <a:t>El objetivo que tiene este caso de estudio es conocer el comportamiento de los viajeros que cancelaron reservas, para poder lanzar nuevas campañas de marketing que busquen disminuir la cantidad de cancelaciones.</a:t>
            </a:r>
            <a:endParaRPr sz="1700">
              <a:latin typeface="Calibri"/>
              <a:ea typeface="Calibri"/>
              <a:cs typeface="Calibri"/>
              <a:sym typeface="Calibri"/>
            </a:endParaRPr>
          </a:p>
        </p:txBody>
      </p:sp>
      <p:sp>
        <p:nvSpPr>
          <p:cNvPr id="82" name="Google Shape;82;p8"/>
          <p:cNvSpPr txBox="1"/>
          <p:nvPr/>
        </p:nvSpPr>
        <p:spPr>
          <a:xfrm>
            <a:off x="785102" y="2887150"/>
            <a:ext cx="9526800" cy="1280700"/>
          </a:xfrm>
          <a:prstGeom prst="rect">
            <a:avLst/>
          </a:prstGeom>
          <a:noFill/>
          <a:ln>
            <a:noFill/>
          </a:ln>
        </p:spPr>
        <p:txBody>
          <a:bodyPr anchorCtr="0" anchor="t" bIns="45700" lIns="91425" spcFirstLastPara="1" rIns="91425" wrap="square" tIns="45700">
            <a:spAutoFit/>
          </a:bodyPr>
          <a:lstStyle/>
          <a:p>
            <a:pPr indent="0" lvl="0" marL="0" rtl="0" algn="r">
              <a:lnSpc>
                <a:spcPct val="122500"/>
              </a:lnSpc>
              <a:spcBef>
                <a:spcPts val="0"/>
              </a:spcBef>
              <a:spcAft>
                <a:spcPts val="0"/>
              </a:spcAft>
              <a:buNone/>
            </a:pPr>
            <a:r>
              <a:rPr b="1" lang="en-US" sz="3200">
                <a:solidFill>
                  <a:schemeClr val="lt1"/>
                </a:solidFill>
                <a:highlight>
                  <a:srgbClr val="0D5486"/>
                </a:highlight>
                <a:latin typeface="Calibri"/>
                <a:ea typeface="Calibri"/>
                <a:cs typeface="Calibri"/>
                <a:sym typeface="Calibri"/>
              </a:rPr>
              <a:t>DESAFÍO</a:t>
            </a:r>
            <a:endParaRPr sz="1900">
              <a:solidFill>
                <a:srgbClr val="3F3F3F"/>
              </a:solidFill>
              <a:latin typeface="Calibri"/>
              <a:ea typeface="Calibri"/>
              <a:cs typeface="Calibri"/>
              <a:sym typeface="Calibri"/>
            </a:endParaRPr>
          </a:p>
          <a:p>
            <a:pPr indent="0" lvl="0" marL="0" marR="0" rtl="0" algn="r">
              <a:lnSpc>
                <a:spcPct val="100000"/>
              </a:lnSpc>
              <a:spcBef>
                <a:spcPts val="0"/>
              </a:spcBef>
              <a:spcAft>
                <a:spcPts val="0"/>
              </a:spcAft>
              <a:buNone/>
            </a:pPr>
            <a:r>
              <a:rPr lang="en-US" sz="1900">
                <a:solidFill>
                  <a:srgbClr val="3F3F3F"/>
                </a:solidFill>
                <a:latin typeface="Calibri"/>
                <a:ea typeface="Calibri"/>
                <a:cs typeface="Calibri"/>
                <a:sym typeface="Calibri"/>
              </a:rPr>
              <a:t>L</a:t>
            </a:r>
            <a:r>
              <a:rPr lang="en-US" sz="1900">
                <a:solidFill>
                  <a:srgbClr val="3F3F3F"/>
                </a:solidFill>
                <a:latin typeface="Calibri"/>
                <a:ea typeface="Calibri"/>
                <a:cs typeface="Calibri"/>
                <a:sym typeface="Calibri"/>
              </a:rPr>
              <a:t>ograr establecer un patrón de comportamiento de los clientes que han cancelado reservas, mediante el uso de técnicas de Machine Learning</a:t>
            </a:r>
            <a:endParaRPr sz="1700">
              <a:latin typeface="Calibri"/>
              <a:ea typeface="Calibri"/>
              <a:cs typeface="Calibri"/>
              <a:sym typeface="Calibri"/>
            </a:endParaRPr>
          </a:p>
        </p:txBody>
      </p:sp>
      <p:sp>
        <p:nvSpPr>
          <p:cNvPr id="83" name="Google Shape;83;p8"/>
          <p:cNvSpPr txBox="1"/>
          <p:nvPr/>
        </p:nvSpPr>
        <p:spPr>
          <a:xfrm>
            <a:off x="532646" y="4598993"/>
            <a:ext cx="11126700" cy="2019300"/>
          </a:xfrm>
          <a:prstGeom prst="rect">
            <a:avLst/>
          </a:prstGeom>
          <a:noFill/>
          <a:ln>
            <a:noFill/>
          </a:ln>
        </p:spPr>
        <p:txBody>
          <a:bodyPr anchorCtr="0" anchor="t" bIns="45700" lIns="91425" spcFirstLastPara="1" rIns="91425" wrap="square" tIns="45700">
            <a:spAutoFit/>
          </a:bodyPr>
          <a:lstStyle/>
          <a:p>
            <a:pPr indent="0" lvl="0" marL="0" rtl="0" algn="l">
              <a:lnSpc>
                <a:spcPct val="122500"/>
              </a:lnSpc>
              <a:spcBef>
                <a:spcPts val="0"/>
              </a:spcBef>
              <a:spcAft>
                <a:spcPts val="0"/>
              </a:spcAft>
              <a:buClr>
                <a:schemeClr val="dk1"/>
              </a:buClr>
              <a:buSzPts val="3600"/>
              <a:buFont typeface="Arial"/>
              <a:buNone/>
            </a:pPr>
            <a:r>
              <a:rPr b="1" lang="en-US" sz="3200">
                <a:solidFill>
                  <a:schemeClr val="lt1"/>
                </a:solidFill>
                <a:highlight>
                  <a:srgbClr val="0D5486"/>
                </a:highlight>
                <a:latin typeface="Calibri"/>
                <a:ea typeface="Calibri"/>
                <a:cs typeface="Calibri"/>
                <a:sym typeface="Calibri"/>
              </a:rPr>
              <a:t>HIPÓTESIS</a:t>
            </a:r>
            <a:endParaRPr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lang="en-US" sz="2000">
                <a:latin typeface="Calibri"/>
                <a:ea typeface="Calibri"/>
                <a:cs typeface="Calibri"/>
                <a:sym typeface="Calibri"/>
              </a:rPr>
              <a:t>Luego de un primer acercamiento a la base y sus features, la hipótesis planteada:</a:t>
            </a:r>
            <a:endParaRPr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1" lang="en-US" sz="2000">
                <a:solidFill>
                  <a:srgbClr val="00558C"/>
                </a:solidFill>
                <a:latin typeface="Calibri"/>
                <a:ea typeface="Calibri"/>
                <a:cs typeface="Calibri"/>
                <a:sym typeface="Calibri"/>
              </a:rPr>
              <a:t>Ciertas variables cuantitativas como: lead_time,  agent, adr y booking_changes influyen más en el modelo que las otras variables.</a:t>
            </a:r>
            <a:r>
              <a:rPr b="1" i="1" lang="en-US" sz="2000">
                <a:solidFill>
                  <a:srgbClr val="00558C"/>
                </a:solidFill>
                <a:latin typeface="Calibri"/>
                <a:ea typeface="Calibri"/>
                <a:cs typeface="Calibri"/>
                <a:sym typeface="Calibri"/>
              </a:rPr>
              <a:t> </a:t>
            </a:r>
            <a:r>
              <a:rPr b="1" i="1" lang="en-US" sz="2000">
                <a:solidFill>
                  <a:srgbClr val="00558C"/>
                </a:solidFill>
                <a:latin typeface="Calibri"/>
                <a:ea typeface="Calibri"/>
                <a:cs typeface="Calibri"/>
                <a:sym typeface="Calibri"/>
              </a:rPr>
              <a:t>¿Se puede</a:t>
            </a:r>
            <a:r>
              <a:rPr b="1" i="1" lang="en-US" sz="2000">
                <a:solidFill>
                  <a:srgbClr val="00558C"/>
                </a:solidFill>
                <a:latin typeface="Calibri"/>
                <a:ea typeface="Calibri"/>
                <a:cs typeface="Calibri"/>
                <a:sym typeface="Calibri"/>
              </a:rPr>
              <a:t> predecir la cancelación de las reservas de los viajeros?</a:t>
            </a:r>
            <a:endParaRPr b="1" i="1" sz="2000">
              <a:solidFill>
                <a:srgbClr val="00558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20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p:nvPr/>
        </p:nvSpPr>
        <p:spPr>
          <a:xfrm>
            <a:off x="1491227" y="835150"/>
            <a:ext cx="3728400" cy="12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2" name="Google Shape;422;p35"/>
          <p:cNvSpPr txBox="1"/>
          <p:nvPr/>
        </p:nvSpPr>
        <p:spPr>
          <a:xfrm>
            <a:off x="1491225" y="1165745"/>
            <a:ext cx="3849000" cy="843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3500">
                <a:solidFill>
                  <a:srgbClr val="00558C"/>
                </a:solidFill>
                <a:latin typeface="Calibri"/>
                <a:ea typeface="Calibri"/>
                <a:cs typeface="Calibri"/>
                <a:sym typeface="Calibri"/>
              </a:rPr>
              <a:t>MUCHAS GRACIAS</a:t>
            </a:r>
            <a:endParaRPr b="1" i="0" sz="3500" u="none" cap="none" strike="noStrike">
              <a:solidFill>
                <a:srgbClr val="0D5486"/>
              </a:solidFill>
              <a:latin typeface="Calibri"/>
              <a:ea typeface="Calibri"/>
              <a:cs typeface="Calibri"/>
              <a:sym typeface="Calibri"/>
            </a:endParaRPr>
          </a:p>
        </p:txBody>
      </p:sp>
      <p:sp>
        <p:nvSpPr>
          <p:cNvPr id="423" name="Google Shape;423;p35"/>
          <p:cNvSpPr/>
          <p:nvPr/>
        </p:nvSpPr>
        <p:spPr>
          <a:xfrm>
            <a:off x="1405325" y="6477674"/>
            <a:ext cx="397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
        <p:nvSpPr>
          <p:cNvPr id="424" name="Google Shape;424;p35"/>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0" name="Google Shape;90;p9"/>
          <p:cNvSpPr txBox="1"/>
          <p:nvPr/>
        </p:nvSpPr>
        <p:spPr>
          <a:xfrm>
            <a:off x="2823301" y="2241609"/>
            <a:ext cx="55737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2F4F78"/>
                </a:solidFill>
                <a:latin typeface="Calibri"/>
                <a:ea typeface="Calibri"/>
                <a:cs typeface="Calibri"/>
                <a:sym typeface="Calibri"/>
              </a:rPr>
              <a:t>Variables</a:t>
            </a:r>
            <a:endParaRPr b="1" i="0" sz="2700" u="none" cap="none" strike="noStrike">
              <a:solidFill>
                <a:srgbClr val="2F4F78"/>
              </a:solidFill>
              <a:latin typeface="Calibri"/>
              <a:ea typeface="Calibri"/>
              <a:cs typeface="Calibri"/>
              <a:sym typeface="Calibri"/>
            </a:endParaRPr>
          </a:p>
        </p:txBody>
      </p:sp>
      <p:sp>
        <p:nvSpPr>
          <p:cNvPr id="91" name="Google Shape;91;p9"/>
          <p:cNvSpPr txBox="1"/>
          <p:nvPr/>
        </p:nvSpPr>
        <p:spPr>
          <a:xfrm>
            <a:off x="477780" y="2632537"/>
            <a:ext cx="5573700" cy="45408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hotel</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is_canceled (variable target)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lead_time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arrival_date_year</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arrival_date_month</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arrival_date_week_number</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arrival_date_day_of_month</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stay_in_weekend_nights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stays_in_week_nights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adults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children</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babies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meal</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country</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market_segment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distribution_channel</a:t>
            </a:r>
            <a:endParaRPr sz="17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700">
              <a:solidFill>
                <a:schemeClr val="dk1"/>
              </a:solidFill>
              <a:latin typeface="Calibri"/>
              <a:ea typeface="Calibri"/>
              <a:cs typeface="Calibri"/>
              <a:sym typeface="Calibri"/>
            </a:endParaRPr>
          </a:p>
        </p:txBody>
      </p:sp>
      <p:sp>
        <p:nvSpPr>
          <p:cNvPr id="92" name="Google Shape;92;p9"/>
          <p:cNvSpPr txBox="1"/>
          <p:nvPr/>
        </p:nvSpPr>
        <p:spPr>
          <a:xfrm>
            <a:off x="6878580" y="2632537"/>
            <a:ext cx="5573700" cy="42789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is_repeated_guest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previous_cancellations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previous_bookings_not_canceled</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reserved_room_type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assigned_room_type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booking_changes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deposit_type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agent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company</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days_in_waiting_list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customer_type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adr</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required_car_parking_spaces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total_of_special_requests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reservation_status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reservation_status_date</a:t>
            </a:r>
            <a:endParaRPr sz="1700">
              <a:solidFill>
                <a:schemeClr val="dk1"/>
              </a:solidFill>
              <a:latin typeface="Calibri"/>
              <a:ea typeface="Calibri"/>
              <a:cs typeface="Calibri"/>
              <a:sym typeface="Calibri"/>
            </a:endParaRPr>
          </a:p>
        </p:txBody>
      </p:sp>
      <p:sp>
        <p:nvSpPr>
          <p:cNvPr id="93" name="Google Shape;93;p9"/>
          <p:cNvSpPr txBox="1"/>
          <p:nvPr/>
        </p:nvSpPr>
        <p:spPr>
          <a:xfrm>
            <a:off x="441200" y="785625"/>
            <a:ext cx="55206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HOTEL BOOKINGS - KAGGLE</a:t>
            </a:r>
            <a:endParaRPr b="1" i="0" sz="3600" u="none" cap="none" strike="noStrike">
              <a:solidFill>
                <a:srgbClr val="0D5486"/>
              </a:solidFill>
              <a:latin typeface="Calibri"/>
              <a:ea typeface="Calibri"/>
              <a:cs typeface="Calibri"/>
              <a:sym typeface="Calibri"/>
            </a:endParaRPr>
          </a:p>
        </p:txBody>
      </p:sp>
      <p:sp>
        <p:nvSpPr>
          <p:cNvPr id="94" name="Google Shape;94;p9"/>
          <p:cNvSpPr txBox="1"/>
          <p:nvPr/>
        </p:nvSpPr>
        <p:spPr>
          <a:xfrm>
            <a:off x="477775" y="1270460"/>
            <a:ext cx="117141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3F3F3F"/>
                </a:solidFill>
                <a:latin typeface="Calibri"/>
                <a:ea typeface="Calibri"/>
                <a:cs typeface="Calibri"/>
                <a:sym typeface="Calibri"/>
              </a:rPr>
              <a:t>La base contiene reservas realizadas a distintos hoteles a lo largo de todo el mundo. Son reservas realizadas entre  el 01/07/2015 y el 31/08/2017. Cuenta con 119.390 registros y 32 variables originales. Tiene 31.994 registros duplicados (que fueron removidos)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01" name="Google Shape;101;p10"/>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MISSINGS</a:t>
            </a:r>
            <a:endParaRPr b="1" i="0" sz="3600" u="none" cap="none" strike="noStrike">
              <a:solidFill>
                <a:srgbClr val="0D5486"/>
              </a:solidFill>
              <a:latin typeface="Calibri"/>
              <a:ea typeface="Calibri"/>
              <a:cs typeface="Calibri"/>
              <a:sym typeface="Calibri"/>
            </a:endParaRPr>
          </a:p>
        </p:txBody>
      </p:sp>
      <p:sp>
        <p:nvSpPr>
          <p:cNvPr id="102" name="Google Shape;102;p10"/>
          <p:cNvSpPr txBox="1"/>
          <p:nvPr/>
        </p:nvSpPr>
        <p:spPr>
          <a:xfrm>
            <a:off x="532646" y="19050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Recuento de cuántos valores faltantes hay por variable, ordenándolos de manera descendente.</a:t>
            </a:r>
            <a:endParaRPr b="0" i="0" sz="1800" u="none" cap="none" strike="noStrike">
              <a:solidFill>
                <a:srgbClr val="000000"/>
              </a:solidFill>
              <a:latin typeface="Calibri"/>
              <a:ea typeface="Calibri"/>
              <a:cs typeface="Calibri"/>
              <a:sym typeface="Calibri"/>
            </a:endParaRPr>
          </a:p>
        </p:txBody>
      </p:sp>
      <p:pic>
        <p:nvPicPr>
          <p:cNvPr id="103" name="Google Shape;103;p10"/>
          <p:cNvPicPr preferRelativeResize="0"/>
          <p:nvPr/>
        </p:nvPicPr>
        <p:blipFill>
          <a:blip r:embed="rId3">
            <a:alphaModFix/>
          </a:blip>
          <a:stretch>
            <a:fillRect/>
          </a:stretch>
        </p:blipFill>
        <p:spPr>
          <a:xfrm>
            <a:off x="920500" y="2457693"/>
            <a:ext cx="3196789" cy="4247908"/>
          </a:xfrm>
          <a:prstGeom prst="rect">
            <a:avLst/>
          </a:prstGeom>
          <a:noFill/>
          <a:ln>
            <a:noFill/>
          </a:ln>
        </p:spPr>
      </p:pic>
      <p:pic>
        <p:nvPicPr>
          <p:cNvPr id="104" name="Google Shape;104;p10"/>
          <p:cNvPicPr preferRelativeResize="0"/>
          <p:nvPr/>
        </p:nvPicPr>
        <p:blipFill>
          <a:blip r:embed="rId4">
            <a:alphaModFix/>
          </a:blip>
          <a:stretch>
            <a:fillRect/>
          </a:stretch>
        </p:blipFill>
        <p:spPr>
          <a:xfrm>
            <a:off x="4589727" y="2457693"/>
            <a:ext cx="3352650" cy="4247908"/>
          </a:xfrm>
          <a:prstGeom prst="rect">
            <a:avLst/>
          </a:prstGeom>
          <a:noFill/>
          <a:ln>
            <a:noFill/>
          </a:ln>
        </p:spPr>
      </p:pic>
      <p:pic>
        <p:nvPicPr>
          <p:cNvPr id="105" name="Google Shape;105;p10"/>
          <p:cNvPicPr preferRelativeResize="0"/>
          <p:nvPr/>
        </p:nvPicPr>
        <p:blipFill>
          <a:blip r:embed="rId5">
            <a:alphaModFix/>
          </a:blip>
          <a:stretch>
            <a:fillRect/>
          </a:stretch>
        </p:blipFill>
        <p:spPr>
          <a:xfrm>
            <a:off x="8234351" y="2457693"/>
            <a:ext cx="3495675" cy="590550"/>
          </a:xfrm>
          <a:prstGeom prst="rect">
            <a:avLst/>
          </a:prstGeom>
          <a:noFill/>
          <a:ln>
            <a:noFill/>
          </a:ln>
        </p:spPr>
      </p:pic>
      <p:sp>
        <p:nvSpPr>
          <p:cNvPr id="106" name="Google Shape;106;p10"/>
          <p:cNvSpPr/>
          <p:nvPr/>
        </p:nvSpPr>
        <p:spPr>
          <a:xfrm>
            <a:off x="749800" y="2630414"/>
            <a:ext cx="3495600" cy="1152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13" name="Google Shape;113;p11"/>
          <p:cNvSpPr txBox="1"/>
          <p:nvPr/>
        </p:nvSpPr>
        <p:spPr>
          <a:xfrm>
            <a:off x="477775" y="10300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MISSINGS: IMPUTACIÓN</a:t>
            </a:r>
            <a:endParaRPr b="1" i="0" sz="3600" u="none" cap="none" strike="noStrike">
              <a:solidFill>
                <a:srgbClr val="0D5486"/>
              </a:solidFill>
              <a:latin typeface="Calibri"/>
              <a:ea typeface="Calibri"/>
              <a:cs typeface="Calibri"/>
              <a:sym typeface="Calibri"/>
            </a:endParaRPr>
          </a:p>
        </p:txBody>
      </p:sp>
      <p:sp>
        <p:nvSpPr>
          <p:cNvPr id="114" name="Google Shape;114;p11"/>
          <p:cNvSpPr txBox="1"/>
          <p:nvPr/>
        </p:nvSpPr>
        <p:spPr>
          <a:xfrm>
            <a:off x="532646" y="1676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realizó imputación, teniendo en cuenta factores propios a cada variable.</a:t>
            </a:r>
            <a:endParaRPr b="0" i="0" sz="1800" u="none" cap="none" strike="noStrike">
              <a:solidFill>
                <a:srgbClr val="000000"/>
              </a:solidFill>
              <a:latin typeface="Calibri"/>
              <a:ea typeface="Calibri"/>
              <a:cs typeface="Calibri"/>
              <a:sym typeface="Calibri"/>
            </a:endParaRPr>
          </a:p>
        </p:txBody>
      </p:sp>
      <p:graphicFrame>
        <p:nvGraphicFramePr>
          <p:cNvPr id="115" name="Google Shape;115;p11"/>
          <p:cNvGraphicFramePr/>
          <p:nvPr/>
        </p:nvGraphicFramePr>
        <p:xfrm>
          <a:off x="1949175" y="2345085"/>
          <a:ext cx="3000000" cy="3000000"/>
        </p:xfrm>
        <a:graphic>
          <a:graphicData uri="http://schemas.openxmlformats.org/drawingml/2006/table">
            <a:tbl>
              <a:tblPr>
                <a:noFill/>
                <a:tableStyleId>{599A88D7-85B5-46D4-A20B-B810E8C6B3C0}</a:tableStyleId>
              </a:tblPr>
              <a:tblGrid>
                <a:gridCol w="3456425"/>
                <a:gridCol w="3456425"/>
              </a:tblGrid>
              <a:tr h="774575">
                <a:tc>
                  <a:txBody>
                    <a:bodyPr/>
                    <a:lstStyle/>
                    <a:p>
                      <a:pPr indent="0" lvl="0" marL="0" rtl="0" algn="ctr">
                        <a:spcBef>
                          <a:spcPts val="0"/>
                        </a:spcBef>
                        <a:spcAft>
                          <a:spcPts val="0"/>
                        </a:spcAft>
                        <a:buNone/>
                      </a:pPr>
                      <a:r>
                        <a:rPr b="1" lang="en-US" sz="2100">
                          <a:latin typeface="Calibri"/>
                          <a:ea typeface="Calibri"/>
                          <a:cs typeface="Calibri"/>
                          <a:sym typeface="Calibri"/>
                        </a:rPr>
                        <a:t>Variable</a:t>
                      </a:r>
                      <a:endParaRPr b="1" sz="2100">
                        <a:latin typeface="Calibri"/>
                        <a:ea typeface="Calibri"/>
                        <a:cs typeface="Calibri"/>
                        <a:sym typeface="Calibri"/>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b="1" lang="en-US" sz="2100">
                          <a:latin typeface="Calibri"/>
                          <a:ea typeface="Calibri"/>
                          <a:cs typeface="Calibri"/>
                          <a:sym typeface="Calibri"/>
                        </a:rPr>
                        <a:t>Nulos imputados por...</a:t>
                      </a:r>
                      <a:endParaRPr b="1" sz="2100">
                        <a:latin typeface="Calibri"/>
                        <a:ea typeface="Calibri"/>
                        <a:cs typeface="Calibri"/>
                        <a:sym typeface="Calibri"/>
                      </a:endParaRPr>
                    </a:p>
                  </a:txBody>
                  <a:tcPr marT="91425" marB="91425" marR="91425" marL="91425" anchor="ctr">
                    <a:solidFill>
                      <a:srgbClr val="CFE2F3"/>
                    </a:solidFill>
                  </a:tcPr>
                </a:tc>
              </a:tr>
              <a:tr h="841500">
                <a:tc>
                  <a:txBody>
                    <a:bodyPr/>
                    <a:lstStyle/>
                    <a:p>
                      <a:pPr indent="0" lvl="0" marL="0" rtl="0" algn="ctr">
                        <a:spcBef>
                          <a:spcPts val="0"/>
                        </a:spcBef>
                        <a:spcAft>
                          <a:spcPts val="0"/>
                        </a:spcAft>
                        <a:buNone/>
                      </a:pPr>
                      <a:r>
                        <a:rPr lang="en-US" sz="1800">
                          <a:latin typeface="Calibri"/>
                          <a:ea typeface="Calibri"/>
                          <a:cs typeface="Calibri"/>
                          <a:sym typeface="Calibri"/>
                        </a:rPr>
                        <a:t>company</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No se imputa. S</a:t>
                      </a:r>
                      <a:r>
                        <a:rPr lang="en-US" sz="1800">
                          <a:latin typeface="Calibri"/>
                          <a:ea typeface="Calibri"/>
                          <a:cs typeface="Calibri"/>
                          <a:sym typeface="Calibri"/>
                        </a:rPr>
                        <a:t>e elimina la variable </a:t>
                      </a:r>
                      <a:endParaRPr sz="1800">
                        <a:latin typeface="Calibri"/>
                        <a:ea typeface="Calibri"/>
                        <a:cs typeface="Calibri"/>
                        <a:sym typeface="Calibri"/>
                      </a:endParaRPr>
                    </a:p>
                  </a:txBody>
                  <a:tcPr marT="91425" marB="91425" marR="91425" marL="91425">
                    <a:solidFill>
                      <a:schemeClr val="lt2"/>
                    </a:solidFill>
                  </a:tcPr>
                </a:tc>
              </a:tr>
              <a:tr h="601050">
                <a:tc>
                  <a:txBody>
                    <a:bodyPr/>
                    <a:lstStyle/>
                    <a:p>
                      <a:pPr indent="0" lvl="0" marL="0" rtl="0" algn="ctr">
                        <a:spcBef>
                          <a:spcPts val="0"/>
                        </a:spcBef>
                        <a:spcAft>
                          <a:spcPts val="0"/>
                        </a:spcAft>
                        <a:buNone/>
                      </a:pPr>
                      <a:r>
                        <a:rPr lang="en-US" sz="1800">
                          <a:latin typeface="Calibri"/>
                          <a:ea typeface="Calibri"/>
                          <a:cs typeface="Calibri"/>
                          <a:sym typeface="Calibri"/>
                        </a:rPr>
                        <a:t>agent</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Se crea un nuevo ID para los nulos. ID = 536</a:t>
                      </a:r>
                      <a:endParaRPr sz="1800">
                        <a:latin typeface="Calibri"/>
                        <a:ea typeface="Calibri"/>
                        <a:cs typeface="Calibri"/>
                        <a:sym typeface="Calibri"/>
                      </a:endParaRPr>
                    </a:p>
                  </a:txBody>
                  <a:tcPr marT="91425" marB="91425" marR="91425" marL="91425">
                    <a:solidFill>
                      <a:schemeClr val="lt2"/>
                    </a:solidFill>
                  </a:tcPr>
                </a:tc>
              </a:tr>
              <a:tr h="924700">
                <a:tc>
                  <a:txBody>
                    <a:bodyPr/>
                    <a:lstStyle/>
                    <a:p>
                      <a:pPr indent="0" lvl="0" marL="0" rtl="0" algn="ctr">
                        <a:spcBef>
                          <a:spcPts val="0"/>
                        </a:spcBef>
                        <a:spcAft>
                          <a:spcPts val="0"/>
                        </a:spcAft>
                        <a:buNone/>
                      </a:pPr>
                      <a:r>
                        <a:rPr lang="en-US" sz="1800">
                          <a:latin typeface="Calibri"/>
                          <a:ea typeface="Calibri"/>
                          <a:cs typeface="Calibri"/>
                          <a:sym typeface="Calibri"/>
                        </a:rPr>
                        <a:t>country</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No se imputa</a:t>
                      </a:r>
                      <a:endParaRPr sz="1800">
                        <a:latin typeface="Calibri"/>
                        <a:ea typeface="Calibri"/>
                        <a:cs typeface="Calibri"/>
                        <a:sym typeface="Calibri"/>
                      </a:endParaRPr>
                    </a:p>
                  </a:txBody>
                  <a:tcPr marT="91425" marB="91425" marR="91425" marL="91425">
                    <a:solidFill>
                      <a:schemeClr val="lt2"/>
                    </a:solidFill>
                  </a:tcPr>
                </a:tc>
              </a:tr>
              <a:tr h="601050">
                <a:tc>
                  <a:txBody>
                    <a:bodyPr/>
                    <a:lstStyle/>
                    <a:p>
                      <a:pPr indent="0" lvl="0" marL="0" rtl="0" algn="ctr">
                        <a:spcBef>
                          <a:spcPts val="0"/>
                        </a:spcBef>
                        <a:spcAft>
                          <a:spcPts val="0"/>
                        </a:spcAft>
                        <a:buNone/>
                      </a:pPr>
                      <a:r>
                        <a:rPr lang="en-US" sz="1800">
                          <a:latin typeface="Calibri"/>
                          <a:ea typeface="Calibri"/>
                          <a:cs typeface="Calibri"/>
                          <a:sym typeface="Calibri"/>
                        </a:rPr>
                        <a:t>children</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0</a:t>
                      </a:r>
                      <a:endParaRPr sz="1800">
                        <a:latin typeface="Calibri"/>
                        <a:ea typeface="Calibri"/>
                        <a:cs typeface="Calibri"/>
                        <a:sym typeface="Calibri"/>
                      </a:endParaRPr>
                    </a:p>
                  </a:txBody>
                  <a:tcPr marT="91425" marB="91425" marR="91425" marL="91425">
                    <a:solidFill>
                      <a:schemeClr val="l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22" name="Google Shape;122;p12"/>
          <p:cNvSpPr txBox="1"/>
          <p:nvPr/>
        </p:nvSpPr>
        <p:spPr>
          <a:xfrm>
            <a:off x="477775" y="9538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CREACIÓN DE NUEVAS VARIABLES</a:t>
            </a:r>
            <a:endParaRPr b="1" i="0" sz="3600" u="none" cap="none" strike="noStrike">
              <a:solidFill>
                <a:srgbClr val="0D5486"/>
              </a:solidFill>
              <a:latin typeface="Calibri"/>
              <a:ea typeface="Calibri"/>
              <a:cs typeface="Calibri"/>
              <a:sym typeface="Calibri"/>
            </a:endParaRPr>
          </a:p>
        </p:txBody>
      </p:sp>
      <p:sp>
        <p:nvSpPr>
          <p:cNvPr id="123" name="Google Shape;123;p12"/>
          <p:cNvSpPr txBox="1"/>
          <p:nvPr/>
        </p:nvSpPr>
        <p:spPr>
          <a:xfrm>
            <a:off x="532646" y="1676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Noches Totales</a:t>
            </a:r>
            <a:endParaRPr b="1" i="0" sz="1800" u="none" cap="none" strike="noStrike">
              <a:solidFill>
                <a:srgbClr val="42719B"/>
              </a:solidFill>
              <a:latin typeface="Calibri"/>
              <a:ea typeface="Calibri"/>
              <a:cs typeface="Calibri"/>
              <a:sym typeface="Calibri"/>
            </a:endParaRPr>
          </a:p>
        </p:txBody>
      </p:sp>
      <p:sp>
        <p:nvSpPr>
          <p:cNvPr id="124" name="Google Shape;124;p12"/>
          <p:cNvSpPr txBox="1"/>
          <p:nvPr/>
        </p:nvSpPr>
        <p:spPr>
          <a:xfrm>
            <a:off x="532646" y="2057493"/>
            <a:ext cx="11126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crea una nueva columna que suma la cantidad de noches registradas en:</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stay_in_weekend_nights</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stay_in_week_nights</a:t>
            </a:r>
            <a:endParaRPr sz="2000">
              <a:solidFill>
                <a:srgbClr val="3F3F3F"/>
              </a:solidFill>
              <a:latin typeface="Calibri"/>
              <a:ea typeface="Calibri"/>
              <a:cs typeface="Calibri"/>
              <a:sym typeface="Calibri"/>
            </a:endParaRPr>
          </a:p>
        </p:txBody>
      </p:sp>
      <p:sp>
        <p:nvSpPr>
          <p:cNvPr id="125" name="Google Shape;125;p12"/>
          <p:cNvSpPr txBox="1"/>
          <p:nvPr/>
        </p:nvSpPr>
        <p:spPr>
          <a:xfrm>
            <a:off x="532646" y="32766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Fecha de Llegada</a:t>
            </a:r>
            <a:endParaRPr b="1" i="0" sz="1800" u="none" cap="none" strike="noStrike">
              <a:solidFill>
                <a:srgbClr val="42719B"/>
              </a:solidFill>
              <a:latin typeface="Calibri"/>
              <a:ea typeface="Calibri"/>
              <a:cs typeface="Calibri"/>
              <a:sym typeface="Calibri"/>
            </a:endParaRPr>
          </a:p>
        </p:txBody>
      </p:sp>
      <p:sp>
        <p:nvSpPr>
          <p:cNvPr id="126" name="Google Shape;126;p12"/>
          <p:cNvSpPr txBox="1"/>
          <p:nvPr/>
        </p:nvSpPr>
        <p:spPr>
          <a:xfrm>
            <a:off x="532646" y="36576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A partir de las variables relacionadas a la fecha se crea una nueva variable que las agrupa</a:t>
            </a:r>
            <a:endParaRPr sz="2000">
              <a:solidFill>
                <a:srgbClr val="3F3F3F"/>
              </a:solidFill>
              <a:latin typeface="Calibri"/>
              <a:ea typeface="Calibri"/>
              <a:cs typeface="Calibri"/>
              <a:sym typeface="Calibri"/>
            </a:endParaRPr>
          </a:p>
        </p:txBody>
      </p:sp>
      <p:sp>
        <p:nvSpPr>
          <p:cNvPr id="127" name="Google Shape;127;p12"/>
          <p:cNvSpPr txBox="1"/>
          <p:nvPr/>
        </p:nvSpPr>
        <p:spPr>
          <a:xfrm>
            <a:off x="532646" y="42672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Familia</a:t>
            </a:r>
            <a:endParaRPr b="1" i="0" sz="1800" u="none" cap="none" strike="noStrike">
              <a:solidFill>
                <a:srgbClr val="42719B"/>
              </a:solidFill>
              <a:latin typeface="Calibri"/>
              <a:ea typeface="Calibri"/>
              <a:cs typeface="Calibri"/>
              <a:sym typeface="Calibri"/>
            </a:endParaRPr>
          </a:p>
        </p:txBody>
      </p:sp>
      <p:sp>
        <p:nvSpPr>
          <p:cNvPr id="128" name="Google Shape;128;p12"/>
          <p:cNvSpPr txBox="1"/>
          <p:nvPr/>
        </p:nvSpPr>
        <p:spPr>
          <a:xfrm>
            <a:off x="532646" y="57912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Total </a:t>
            </a:r>
            <a:r>
              <a:rPr b="1" lang="en-US" sz="2000">
                <a:solidFill>
                  <a:srgbClr val="42719B"/>
                </a:solidFill>
                <a:latin typeface="Calibri"/>
                <a:ea typeface="Calibri"/>
                <a:cs typeface="Calibri"/>
                <a:sym typeface="Calibri"/>
              </a:rPr>
              <a:t>Niños</a:t>
            </a:r>
            <a:endParaRPr b="1" sz="2000">
              <a:solidFill>
                <a:srgbClr val="42719B"/>
              </a:solidFill>
              <a:latin typeface="Calibri"/>
              <a:ea typeface="Calibri"/>
              <a:cs typeface="Calibri"/>
              <a:sym typeface="Calibri"/>
            </a:endParaRPr>
          </a:p>
        </p:txBody>
      </p:sp>
      <p:sp>
        <p:nvSpPr>
          <p:cNvPr id="129" name="Google Shape;129;p12"/>
          <p:cNvSpPr txBox="1"/>
          <p:nvPr/>
        </p:nvSpPr>
        <p:spPr>
          <a:xfrm>
            <a:off x="532646" y="4648293"/>
            <a:ext cx="11126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A partir de la cantidad de adultos, </a:t>
            </a:r>
            <a:r>
              <a:rPr lang="en-US" sz="2000">
                <a:solidFill>
                  <a:srgbClr val="3F3F3F"/>
                </a:solidFill>
                <a:latin typeface="Calibri"/>
                <a:ea typeface="Calibri"/>
                <a:cs typeface="Calibri"/>
                <a:sym typeface="Calibri"/>
              </a:rPr>
              <a:t>niños</a:t>
            </a:r>
            <a:r>
              <a:rPr lang="en-US" sz="2000">
                <a:solidFill>
                  <a:srgbClr val="3F3F3F"/>
                </a:solidFill>
                <a:latin typeface="Calibri"/>
                <a:ea typeface="Calibri"/>
                <a:cs typeface="Calibri"/>
                <a:sym typeface="Calibri"/>
              </a:rPr>
              <a:t> y </a:t>
            </a:r>
            <a:r>
              <a:rPr lang="en-US" sz="2000">
                <a:solidFill>
                  <a:srgbClr val="3F3F3F"/>
                </a:solidFill>
                <a:latin typeface="Calibri"/>
                <a:ea typeface="Calibri"/>
                <a:cs typeface="Calibri"/>
                <a:sym typeface="Calibri"/>
              </a:rPr>
              <a:t>bebés</a:t>
            </a:r>
            <a:r>
              <a:rPr lang="en-US" sz="2000">
                <a:solidFill>
                  <a:srgbClr val="3F3F3F"/>
                </a:solidFill>
                <a:latin typeface="Calibri"/>
                <a:ea typeface="Calibri"/>
                <a:cs typeface="Calibri"/>
                <a:sym typeface="Calibri"/>
              </a:rPr>
              <a:t> se crea la variable binaria:</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1 = Es una familia → adults &gt; 0 y (children + babies) &gt; 0</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0 = No es una familia → caso contrario</a:t>
            </a:r>
            <a:endParaRPr sz="2000">
              <a:solidFill>
                <a:srgbClr val="3F3F3F"/>
              </a:solidFill>
              <a:latin typeface="Calibri"/>
              <a:ea typeface="Calibri"/>
              <a:cs typeface="Calibri"/>
              <a:sym typeface="Calibri"/>
            </a:endParaRPr>
          </a:p>
        </p:txBody>
      </p:sp>
      <p:sp>
        <p:nvSpPr>
          <p:cNvPr id="130" name="Google Shape;130;p12"/>
          <p:cNvSpPr txBox="1"/>
          <p:nvPr/>
        </p:nvSpPr>
        <p:spPr>
          <a:xfrm>
            <a:off x="532646" y="60960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Variable que calcula: children + babies</a:t>
            </a:r>
            <a:endParaRPr sz="2000">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 name="Google Shape;137;p13"/>
          <p:cNvSpPr txBox="1"/>
          <p:nvPr/>
        </p:nvSpPr>
        <p:spPr>
          <a:xfrm>
            <a:off x="477775" y="9538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CREACIÓN DE NUEVAS VARIABLES</a:t>
            </a:r>
            <a:endParaRPr b="1" i="0" sz="3600" u="none" cap="none" strike="noStrike">
              <a:solidFill>
                <a:srgbClr val="0D5486"/>
              </a:solidFill>
              <a:latin typeface="Calibri"/>
              <a:ea typeface="Calibri"/>
              <a:cs typeface="Calibri"/>
              <a:sym typeface="Calibri"/>
            </a:endParaRPr>
          </a:p>
        </p:txBody>
      </p:sp>
      <p:sp>
        <p:nvSpPr>
          <p:cNvPr id="138" name="Google Shape;138;p13"/>
          <p:cNvSpPr txBox="1"/>
          <p:nvPr/>
        </p:nvSpPr>
        <p:spPr>
          <a:xfrm>
            <a:off x="532646" y="1676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Países: country</a:t>
            </a:r>
            <a:endParaRPr b="1" i="0" sz="1800" u="none" cap="none" strike="noStrike">
              <a:solidFill>
                <a:srgbClr val="42719B"/>
              </a:solidFill>
              <a:latin typeface="Calibri"/>
              <a:ea typeface="Calibri"/>
              <a:cs typeface="Calibri"/>
              <a:sym typeface="Calibri"/>
            </a:endParaRPr>
          </a:p>
        </p:txBody>
      </p:sp>
      <p:sp>
        <p:nvSpPr>
          <p:cNvPr id="139" name="Google Shape;139;p13"/>
          <p:cNvSpPr txBox="1"/>
          <p:nvPr/>
        </p:nvSpPr>
        <p:spPr>
          <a:xfrm>
            <a:off x="532646" y="2057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One-Hot Encoder</a:t>
            </a:r>
            <a:endParaRPr sz="2000">
              <a:solidFill>
                <a:srgbClr val="3F3F3F"/>
              </a:solidFill>
              <a:latin typeface="Calibri"/>
              <a:ea typeface="Calibri"/>
              <a:cs typeface="Calibri"/>
              <a:sym typeface="Calibri"/>
            </a:endParaRPr>
          </a:p>
        </p:txBody>
      </p:sp>
      <p:sp>
        <p:nvSpPr>
          <p:cNvPr id="140" name="Google Shape;140;p13"/>
          <p:cNvSpPr txBox="1"/>
          <p:nvPr/>
        </p:nvSpPr>
        <p:spPr>
          <a:xfrm>
            <a:off x="532646" y="27432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Continente</a:t>
            </a:r>
            <a:endParaRPr b="1" i="0" sz="1800" u="none" cap="none" strike="noStrike">
              <a:solidFill>
                <a:srgbClr val="42719B"/>
              </a:solidFill>
              <a:latin typeface="Calibri"/>
              <a:ea typeface="Calibri"/>
              <a:cs typeface="Calibri"/>
              <a:sym typeface="Calibri"/>
            </a:endParaRPr>
          </a:p>
        </p:txBody>
      </p:sp>
      <p:sp>
        <p:nvSpPr>
          <p:cNvPr id="141" name="Google Shape;141;p13"/>
          <p:cNvSpPr txBox="1"/>
          <p:nvPr/>
        </p:nvSpPr>
        <p:spPr>
          <a:xfrm>
            <a:off x="532646" y="3124293"/>
            <a:ext cx="11126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A partir del país, </a:t>
            </a:r>
            <a:r>
              <a:rPr lang="en-US" sz="2000">
                <a:solidFill>
                  <a:srgbClr val="3F3F3F"/>
                </a:solidFill>
                <a:latin typeface="Calibri"/>
                <a:ea typeface="Calibri"/>
                <a:cs typeface="Calibri"/>
                <a:sym typeface="Calibri"/>
              </a:rPr>
              <a:t>se agrupa</a:t>
            </a:r>
            <a:r>
              <a:rPr lang="en-US" sz="2000">
                <a:solidFill>
                  <a:srgbClr val="3F3F3F"/>
                </a:solidFill>
                <a:latin typeface="Calibri"/>
                <a:ea typeface="Calibri"/>
                <a:cs typeface="Calibri"/>
                <a:sym typeface="Calibri"/>
              </a:rPr>
              <a:t> por continente. Se agrupa también en “Otros” a aquellos países que no fueron clasificados dentro de </a:t>
            </a:r>
            <a:r>
              <a:rPr lang="en-US" sz="2000">
                <a:solidFill>
                  <a:srgbClr val="3F3F3F"/>
                </a:solidFill>
                <a:latin typeface="Calibri"/>
                <a:ea typeface="Calibri"/>
                <a:cs typeface="Calibri"/>
                <a:sym typeface="Calibri"/>
              </a:rPr>
              <a:t>ningún</a:t>
            </a:r>
            <a:r>
              <a:rPr lang="en-US" sz="2000">
                <a:solidFill>
                  <a:srgbClr val="3F3F3F"/>
                </a:solidFill>
                <a:latin typeface="Calibri"/>
                <a:ea typeface="Calibri"/>
                <a:cs typeface="Calibri"/>
                <a:sym typeface="Calibri"/>
              </a:rPr>
              <a:t> continente</a:t>
            </a:r>
            <a:endParaRPr sz="2000">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nvSpPr>
        <p:spPr>
          <a:xfrm>
            <a:off x="477775" y="9538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i="0" lang="en-US" sz="3600" u="none" cap="none" strike="noStrike">
                <a:solidFill>
                  <a:srgbClr val="0D5486"/>
                </a:solidFill>
                <a:latin typeface="Calibri"/>
                <a:ea typeface="Calibri"/>
                <a:cs typeface="Calibri"/>
                <a:sym typeface="Calibri"/>
              </a:rPr>
              <a:t>OUTLIERS</a:t>
            </a:r>
            <a:endParaRPr b="1" i="0" sz="3600" u="none" cap="none" strike="noStrike">
              <a:solidFill>
                <a:srgbClr val="0D5486"/>
              </a:solidFill>
              <a:latin typeface="Calibri"/>
              <a:ea typeface="Calibri"/>
              <a:cs typeface="Calibri"/>
              <a:sym typeface="Calibri"/>
            </a:endParaRPr>
          </a:p>
        </p:txBody>
      </p:sp>
      <p:sp>
        <p:nvSpPr>
          <p:cNvPr id="148" name="Google Shape;148;p14"/>
          <p:cNvSpPr txBox="1"/>
          <p:nvPr/>
        </p:nvSpPr>
        <p:spPr>
          <a:xfrm>
            <a:off x="477771" y="160627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F3F3F"/>
                </a:solidFill>
                <a:latin typeface="Calibri"/>
                <a:ea typeface="Calibri"/>
                <a:cs typeface="Calibri"/>
                <a:sym typeface="Calibri"/>
              </a:rPr>
              <a:t>Comportamiento de aquellas variables que no son de tipo carácter</a:t>
            </a:r>
            <a:endParaRPr b="0" i="0" sz="2000" u="none" cap="none" strike="noStrike">
              <a:solidFill>
                <a:srgbClr val="3F3F3F"/>
              </a:solidFill>
              <a:latin typeface="Calibri"/>
              <a:ea typeface="Calibri"/>
              <a:cs typeface="Calibri"/>
              <a:sym typeface="Calibri"/>
            </a:endParaRPr>
          </a:p>
        </p:txBody>
      </p:sp>
      <p:pic>
        <p:nvPicPr>
          <p:cNvPr id="149" name="Google Shape;149;p14"/>
          <p:cNvPicPr preferRelativeResize="0"/>
          <p:nvPr/>
        </p:nvPicPr>
        <p:blipFill rotWithShape="1">
          <a:blip r:embed="rId3">
            <a:alphaModFix/>
          </a:blip>
          <a:srcRect b="4571" l="0" r="0" t="0"/>
          <a:stretch/>
        </p:blipFill>
        <p:spPr>
          <a:xfrm>
            <a:off x="752850" y="2241050"/>
            <a:ext cx="8527641" cy="4540749"/>
          </a:xfrm>
          <a:prstGeom prst="rect">
            <a:avLst/>
          </a:prstGeom>
          <a:noFill/>
          <a:ln>
            <a:noFill/>
          </a:ln>
        </p:spPr>
      </p:pic>
      <p:sp>
        <p:nvSpPr>
          <p:cNvPr id="150" name="Google Shape;150;p14"/>
          <p:cNvSpPr txBox="1"/>
          <p:nvPr/>
        </p:nvSpPr>
        <p:spPr>
          <a:xfrm>
            <a:off x="1615450" y="2006475"/>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lead_time</a:t>
            </a:r>
            <a:endParaRPr>
              <a:latin typeface="Calibri"/>
              <a:ea typeface="Calibri"/>
              <a:cs typeface="Calibri"/>
              <a:sym typeface="Calibri"/>
            </a:endParaRPr>
          </a:p>
        </p:txBody>
      </p:sp>
      <p:sp>
        <p:nvSpPr>
          <p:cNvPr id="151" name="Google Shape;151;p14"/>
          <p:cNvSpPr txBox="1"/>
          <p:nvPr/>
        </p:nvSpPr>
        <p:spPr>
          <a:xfrm>
            <a:off x="4511050" y="2006475"/>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adults</a:t>
            </a:r>
            <a:endParaRPr>
              <a:latin typeface="Calibri"/>
              <a:ea typeface="Calibri"/>
              <a:cs typeface="Calibri"/>
              <a:sym typeface="Calibri"/>
            </a:endParaRPr>
          </a:p>
        </p:txBody>
      </p:sp>
      <p:sp>
        <p:nvSpPr>
          <p:cNvPr id="152" name="Google Shape;152;p14"/>
          <p:cNvSpPr txBox="1"/>
          <p:nvPr/>
        </p:nvSpPr>
        <p:spPr>
          <a:xfrm>
            <a:off x="7571250" y="2006475"/>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children</a:t>
            </a:r>
            <a:endParaRPr>
              <a:latin typeface="Calibri"/>
              <a:ea typeface="Calibri"/>
              <a:cs typeface="Calibri"/>
              <a:sym typeface="Calibri"/>
            </a:endParaRPr>
          </a:p>
        </p:txBody>
      </p:sp>
      <p:sp>
        <p:nvSpPr>
          <p:cNvPr id="153" name="Google Shape;153;p14"/>
          <p:cNvSpPr txBox="1"/>
          <p:nvPr/>
        </p:nvSpPr>
        <p:spPr>
          <a:xfrm>
            <a:off x="1615450" y="3368950"/>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babies</a:t>
            </a:r>
            <a:endParaRPr>
              <a:latin typeface="Calibri"/>
              <a:ea typeface="Calibri"/>
              <a:cs typeface="Calibri"/>
              <a:sym typeface="Calibri"/>
            </a:endParaRPr>
          </a:p>
        </p:txBody>
      </p:sp>
      <p:sp>
        <p:nvSpPr>
          <p:cNvPr id="154" name="Google Shape;154;p14"/>
          <p:cNvSpPr txBox="1"/>
          <p:nvPr/>
        </p:nvSpPr>
        <p:spPr>
          <a:xfrm>
            <a:off x="4218450" y="3368950"/>
            <a:ext cx="203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previous_cancellations</a:t>
            </a:r>
            <a:endParaRPr>
              <a:latin typeface="Calibri"/>
              <a:ea typeface="Calibri"/>
              <a:cs typeface="Calibri"/>
              <a:sym typeface="Calibri"/>
            </a:endParaRPr>
          </a:p>
        </p:txBody>
      </p:sp>
      <p:sp>
        <p:nvSpPr>
          <p:cNvPr id="155" name="Google Shape;155;p14"/>
          <p:cNvSpPr txBox="1"/>
          <p:nvPr/>
        </p:nvSpPr>
        <p:spPr>
          <a:xfrm>
            <a:off x="6961650" y="3368950"/>
            <a:ext cx="203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days_in_waiting_list</a:t>
            </a:r>
            <a:endParaRPr>
              <a:latin typeface="Calibri"/>
              <a:ea typeface="Calibri"/>
              <a:cs typeface="Calibri"/>
              <a:sym typeface="Calibri"/>
            </a:endParaRPr>
          </a:p>
        </p:txBody>
      </p:sp>
      <p:sp>
        <p:nvSpPr>
          <p:cNvPr id="156" name="Google Shape;156;p14"/>
          <p:cNvSpPr txBox="1"/>
          <p:nvPr/>
        </p:nvSpPr>
        <p:spPr>
          <a:xfrm>
            <a:off x="1615450" y="4435750"/>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adr</a:t>
            </a:r>
            <a:endParaRPr>
              <a:latin typeface="Calibri"/>
              <a:ea typeface="Calibri"/>
              <a:cs typeface="Calibri"/>
              <a:sym typeface="Calibri"/>
            </a:endParaRPr>
          </a:p>
        </p:txBody>
      </p:sp>
      <p:sp>
        <p:nvSpPr>
          <p:cNvPr id="157" name="Google Shape;157;p14"/>
          <p:cNvSpPr txBox="1"/>
          <p:nvPr/>
        </p:nvSpPr>
        <p:spPr>
          <a:xfrm>
            <a:off x="4370850" y="4511950"/>
            <a:ext cx="27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total_of_special_requests</a:t>
            </a:r>
            <a:endParaRPr>
              <a:latin typeface="Calibri"/>
              <a:ea typeface="Calibri"/>
              <a:cs typeface="Calibri"/>
              <a:sym typeface="Calibri"/>
            </a:endParaRPr>
          </a:p>
        </p:txBody>
      </p:sp>
      <p:sp>
        <p:nvSpPr>
          <p:cNvPr id="158" name="Google Shape;158;p14"/>
          <p:cNvSpPr txBox="1"/>
          <p:nvPr/>
        </p:nvSpPr>
        <p:spPr>
          <a:xfrm>
            <a:off x="6961650" y="4511950"/>
            <a:ext cx="27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booking_changes</a:t>
            </a:r>
            <a:endParaRPr>
              <a:latin typeface="Calibri"/>
              <a:ea typeface="Calibri"/>
              <a:cs typeface="Calibri"/>
              <a:sym typeface="Calibri"/>
            </a:endParaRPr>
          </a:p>
        </p:txBody>
      </p:sp>
      <p:sp>
        <p:nvSpPr>
          <p:cNvPr id="159" name="Google Shape;159;p14"/>
          <p:cNvSpPr txBox="1"/>
          <p:nvPr/>
        </p:nvSpPr>
        <p:spPr>
          <a:xfrm>
            <a:off x="1082050" y="5654950"/>
            <a:ext cx="26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previous_bookings_not_canceled</a:t>
            </a:r>
            <a:endParaRPr>
              <a:latin typeface="Calibri"/>
              <a:ea typeface="Calibri"/>
              <a:cs typeface="Calibri"/>
              <a:sym typeface="Calibri"/>
            </a:endParaRPr>
          </a:p>
        </p:txBody>
      </p:sp>
      <p:sp>
        <p:nvSpPr>
          <p:cNvPr id="160" name="Google Shape;160;p14"/>
          <p:cNvSpPr txBox="1"/>
          <p:nvPr/>
        </p:nvSpPr>
        <p:spPr>
          <a:xfrm>
            <a:off x="4066050" y="5654950"/>
            <a:ext cx="23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required_car_parking_spaces</a:t>
            </a:r>
            <a:endParaRPr>
              <a:latin typeface="Calibri"/>
              <a:ea typeface="Calibri"/>
              <a:cs typeface="Calibri"/>
              <a:sym typeface="Calibri"/>
            </a:endParaRPr>
          </a:p>
        </p:txBody>
      </p:sp>
      <p:sp>
        <p:nvSpPr>
          <p:cNvPr id="161" name="Google Shape;161;p14"/>
          <p:cNvSpPr/>
          <p:nvPr/>
        </p:nvSpPr>
        <p:spPr>
          <a:xfrm>
            <a:off x="6403950" y="5654950"/>
            <a:ext cx="2876400" cy="112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BA">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