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Inter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TjqjdDC6QrdGYJZPqCaJwDA9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C5FBD5-4B7A-437D-80F2-AA02C3C693F8}">
  <a:tblStyle styleId="{5CC5FBD5-4B7A-437D-80F2-AA02C3C693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nter-bold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46.png"/><Relationship Id="rId6" Type="http://schemas.openxmlformats.org/officeDocument/2006/relationships/image" Target="../media/image71.png"/><Relationship Id="rId7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62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6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5.png"/><Relationship Id="rId4" Type="http://schemas.openxmlformats.org/officeDocument/2006/relationships/image" Target="../media/image9.png"/><Relationship Id="rId5" Type="http://schemas.openxmlformats.org/officeDocument/2006/relationships/image" Target="../media/image6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2.png"/><Relationship Id="rId5" Type="http://schemas.openxmlformats.org/officeDocument/2006/relationships/image" Target="../media/image7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9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7" Type="http://schemas.openxmlformats.org/officeDocument/2006/relationships/image" Target="../media/image63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0.png"/><Relationship Id="rId5" Type="http://schemas.openxmlformats.org/officeDocument/2006/relationships/image" Target="../media/image14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6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14.png"/><Relationship Id="rId5" Type="http://schemas.openxmlformats.org/officeDocument/2006/relationships/image" Target="../media/image38.png"/><Relationship Id="rId6" Type="http://schemas.openxmlformats.org/officeDocument/2006/relationships/image" Target="../media/image64.png"/><Relationship Id="rId7" Type="http://schemas.openxmlformats.org/officeDocument/2006/relationships/image" Target="../media/image50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051983" y="5847831"/>
            <a:ext cx="2092017" cy="2092017"/>
          </a:xfrm>
          <a:custGeom>
            <a:rect b="b" l="l" r="r" t="t"/>
            <a:pathLst>
              <a:path extrusionOk="0"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7"/>
                </a:lnTo>
                <a:lnTo>
                  <a:pt x="0" y="20920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flipH="1">
            <a:off x="7237431" y="3307673"/>
            <a:ext cx="11408554" cy="12831707"/>
          </a:xfrm>
          <a:custGeom>
            <a:rect b="b" l="l" r="r" t="t"/>
            <a:pathLst>
              <a:path extrusionOk="0" h="12831707" w="11408554">
                <a:moveTo>
                  <a:pt x="11408554" y="0"/>
                </a:moveTo>
                <a:lnTo>
                  <a:pt x="0" y="0"/>
                </a:lnTo>
                <a:lnTo>
                  <a:pt x="0" y="12831706"/>
                </a:lnTo>
                <a:lnTo>
                  <a:pt x="11408554" y="12831706"/>
                </a:lnTo>
                <a:lnTo>
                  <a:pt x="1140855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7965480" y="6389218"/>
            <a:ext cx="322520" cy="32252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 rot="2876067">
            <a:off x="13529859" y="5481123"/>
            <a:ext cx="454703" cy="454703"/>
          </a:xfrm>
          <a:custGeom>
            <a:rect b="b" l="l" r="r" t="t"/>
            <a:pathLst>
              <a:path extrusionOk="0" h="454703" w="454703">
                <a:moveTo>
                  <a:pt x="0" y="0"/>
                </a:moveTo>
                <a:lnTo>
                  <a:pt x="454703" y="0"/>
                </a:lnTo>
                <a:lnTo>
                  <a:pt x="454703" y="454704"/>
                </a:lnTo>
                <a:lnTo>
                  <a:pt x="0" y="454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1170242" y="3941031"/>
            <a:ext cx="263753" cy="26375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 rot="2876067">
            <a:off x="17348372" y="4259343"/>
            <a:ext cx="264617" cy="264617"/>
          </a:xfrm>
          <a:custGeom>
            <a:rect b="b" l="l" r="r" t="t"/>
            <a:pathLst>
              <a:path extrusionOk="0" h="264617" w="264617">
                <a:moveTo>
                  <a:pt x="0" y="0"/>
                </a:moveTo>
                <a:lnTo>
                  <a:pt x="264617" y="0"/>
                </a:lnTo>
                <a:lnTo>
                  <a:pt x="264617" y="264617"/>
                </a:lnTo>
                <a:lnTo>
                  <a:pt x="0" y="264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1028700" y="1143000"/>
            <a:ext cx="9853978" cy="4244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Оптимізаційна задача для підбору параметрів лінійної </a:t>
            </a:r>
            <a:endParaRPr b="1" i="0" sz="66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регресійної моделі </a:t>
            </a:r>
            <a:endParaRPr b="1" i="0" sz="66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6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28700" y="7510412"/>
            <a:ext cx="9853978" cy="1033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Виконала: студентка ШІ-23</a:t>
            </a:r>
            <a:endParaRPr b="0" i="0" sz="30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Брездень Софія</a:t>
            </a:r>
            <a:endParaRPr b="0" i="0" sz="30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15925433" y="2983948"/>
            <a:ext cx="1290985" cy="1226436"/>
          </a:xfrm>
          <a:custGeom>
            <a:rect b="b" l="l" r="r" t="t"/>
            <a:pathLst>
              <a:path extrusionOk="0" h="1226436" w="1290985">
                <a:moveTo>
                  <a:pt x="0" y="0"/>
                </a:moveTo>
                <a:lnTo>
                  <a:pt x="1290985" y="0"/>
                </a:lnTo>
                <a:lnTo>
                  <a:pt x="1290985" y="1226436"/>
                </a:lnTo>
                <a:lnTo>
                  <a:pt x="0" y="12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0"/>
          <p:cNvSpPr/>
          <p:nvPr/>
        </p:nvSpPr>
        <p:spPr>
          <a:xfrm rot="-1799293">
            <a:off x="4732830" y="-1106854"/>
            <a:ext cx="8286695" cy="13305571"/>
          </a:xfrm>
          <a:custGeom>
            <a:rect b="b" l="l" r="r" t="t"/>
            <a:pathLst>
              <a:path extrusionOk="0" h="13305571" w="8286695">
                <a:moveTo>
                  <a:pt x="0" y="0"/>
                </a:moveTo>
                <a:lnTo>
                  <a:pt x="8286695" y="0"/>
                </a:lnTo>
                <a:lnTo>
                  <a:pt x="8286695" y="13305571"/>
                </a:lnTo>
                <a:lnTo>
                  <a:pt x="0" y="13305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0"/>
          <p:cNvSpPr/>
          <p:nvPr/>
        </p:nvSpPr>
        <p:spPr>
          <a:xfrm>
            <a:off x="1131749" y="4317497"/>
            <a:ext cx="6030703" cy="1869518"/>
          </a:xfrm>
          <a:custGeom>
            <a:rect b="b" l="l" r="r" t="t"/>
            <a:pathLst>
              <a:path extrusionOk="0" h="1869518" w="6030703">
                <a:moveTo>
                  <a:pt x="0" y="0"/>
                </a:moveTo>
                <a:lnTo>
                  <a:pt x="6030703" y="0"/>
                </a:lnTo>
                <a:lnTo>
                  <a:pt x="6030703" y="1869518"/>
                </a:lnTo>
                <a:lnTo>
                  <a:pt x="0" y="18695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0"/>
          <p:cNvSpPr/>
          <p:nvPr/>
        </p:nvSpPr>
        <p:spPr>
          <a:xfrm>
            <a:off x="7907280" y="4433456"/>
            <a:ext cx="10535220" cy="818800"/>
          </a:xfrm>
          <a:custGeom>
            <a:rect b="b" l="l" r="r" t="t"/>
            <a:pathLst>
              <a:path extrusionOk="0" h="818800" w="10535220">
                <a:moveTo>
                  <a:pt x="0" y="0"/>
                </a:moveTo>
                <a:lnTo>
                  <a:pt x="10535221" y="0"/>
                </a:lnTo>
                <a:lnTo>
                  <a:pt x="10535221" y="818800"/>
                </a:lnTo>
                <a:lnTo>
                  <a:pt x="0" y="818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0"/>
          <p:cNvSpPr txBox="1"/>
          <p:nvPr/>
        </p:nvSpPr>
        <p:spPr>
          <a:xfrm>
            <a:off x="1571549" y="495660"/>
            <a:ext cx="15687751" cy="1758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Метод знаходження розв’язку оптимізаційної задачі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з використанням L2 регуляризації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028700" y="2758270"/>
            <a:ext cx="6740714" cy="16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Після обчислення градієнтів функції втрат відносно параметрів W та b, ми оновлюємо їх значення згідно з такими правилами: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876177" y="2969221"/>
            <a:ext cx="7148555" cy="1241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Швидкість спуску beta підбирається таким чином, щоб мінімізувати функцію втрат: 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10"/>
          <p:cNvSpPr/>
          <p:nvPr/>
        </p:nvSpPr>
        <p:spPr>
          <a:xfrm flipH="1" rot="148401">
            <a:off x="-2987783" y="6882120"/>
            <a:ext cx="6729406" cy="5469172"/>
          </a:xfrm>
          <a:custGeom>
            <a:rect b="b" l="l" r="r" t="t"/>
            <a:pathLst>
              <a:path extrusionOk="0"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 rot="2876067">
            <a:off x="16417024" y="1222146"/>
            <a:ext cx="578743" cy="578743"/>
          </a:xfrm>
          <a:custGeom>
            <a:rect b="b" l="l" r="r" t="t"/>
            <a:pathLst>
              <a:path extrusionOk="0"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1"/>
          <p:cNvSpPr/>
          <p:nvPr/>
        </p:nvSpPr>
        <p:spPr>
          <a:xfrm>
            <a:off x="5759364" y="9481085"/>
            <a:ext cx="1611830" cy="16118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9869919" y="-645547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1"/>
          <p:cNvSpPr/>
          <p:nvPr/>
        </p:nvSpPr>
        <p:spPr>
          <a:xfrm>
            <a:off x="8095115" y="1971230"/>
            <a:ext cx="7088603" cy="6344540"/>
          </a:xfrm>
          <a:custGeom>
            <a:rect b="b" l="l" r="r" t="t"/>
            <a:pathLst>
              <a:path extrusionOk="0" h="6344540" w="7088603">
                <a:moveTo>
                  <a:pt x="0" y="0"/>
                </a:moveTo>
                <a:lnTo>
                  <a:pt x="7088603" y="0"/>
                </a:lnTo>
                <a:lnTo>
                  <a:pt x="7088603" y="6344540"/>
                </a:lnTo>
                <a:lnTo>
                  <a:pt x="0" y="6344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1"/>
          <p:cNvSpPr txBox="1"/>
          <p:nvPr/>
        </p:nvSpPr>
        <p:spPr>
          <a:xfrm>
            <a:off x="1356378" y="3673210"/>
            <a:ext cx="6014815" cy="224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Програмна реалізація</a:t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 rot="2876067">
            <a:off x="17378625" y="594704"/>
            <a:ext cx="578743" cy="578743"/>
          </a:xfrm>
          <a:custGeom>
            <a:rect b="b" l="l" r="r" t="t"/>
            <a:pathLst>
              <a:path extrusionOk="0"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2"/>
          <p:cNvSpPr/>
          <p:nvPr/>
        </p:nvSpPr>
        <p:spPr>
          <a:xfrm>
            <a:off x="5759364" y="9481085"/>
            <a:ext cx="1611830" cy="16118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17115091" y="9009209"/>
            <a:ext cx="1397767" cy="1397767"/>
          </a:xfrm>
          <a:custGeom>
            <a:rect b="b" l="l" r="r" t="t"/>
            <a:pathLst>
              <a:path extrusionOk="0" h="1397767" w="1397767">
                <a:moveTo>
                  <a:pt x="0" y="0"/>
                </a:moveTo>
                <a:lnTo>
                  <a:pt x="1397767" y="0"/>
                </a:lnTo>
                <a:lnTo>
                  <a:pt x="1397767" y="1397767"/>
                </a:lnTo>
                <a:lnTo>
                  <a:pt x="0" y="13977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2"/>
          <p:cNvSpPr/>
          <p:nvPr/>
        </p:nvSpPr>
        <p:spPr>
          <a:xfrm>
            <a:off x="1863915" y="6549366"/>
            <a:ext cx="14603371" cy="418278"/>
          </a:xfrm>
          <a:custGeom>
            <a:rect b="b" l="l" r="r" t="t"/>
            <a:pathLst>
              <a:path extrusionOk="0" h="418278" w="14603371">
                <a:moveTo>
                  <a:pt x="0" y="0"/>
                </a:moveTo>
                <a:lnTo>
                  <a:pt x="14603371" y="0"/>
                </a:lnTo>
                <a:lnTo>
                  <a:pt x="14603371" y="418279"/>
                </a:lnTo>
                <a:lnTo>
                  <a:pt x="0" y="418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2"/>
          <p:cNvSpPr txBox="1"/>
          <p:nvPr/>
        </p:nvSpPr>
        <p:spPr>
          <a:xfrm>
            <a:off x="1719706" y="686643"/>
            <a:ext cx="15722361" cy="3348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Поділ даних на тренувальну та тестову вибірки</a:t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1824367" y="3638202"/>
            <a:ext cx="15290725" cy="2603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Першим кроком було виконано попередня обробка даних, яка включає нормалізацію числових характеристик для забезпечення рівномірного внеску кожної змінної у модель.</a:t>
            </a:r>
            <a:endParaRPr b="0" i="0" sz="25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Після підготовки даних вони розподіляються на навчальну та тестову вибірки у співвідношенні 80% і 20% відповідно. Навчальна вибірка використовується для навчання моделі, тоді як тестова - для оцінки її продуктивності.</a:t>
            </a:r>
            <a:endParaRPr b="0" i="0" sz="25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p12"/>
          <p:cNvSpPr/>
          <p:nvPr/>
        </p:nvSpPr>
        <p:spPr>
          <a:xfrm rot="2876067">
            <a:off x="508182" y="7656176"/>
            <a:ext cx="431542" cy="431542"/>
          </a:xfrm>
          <a:custGeom>
            <a:rect b="b" l="l" r="r" t="t"/>
            <a:pathLst>
              <a:path extrusionOk="0" h="431542" w="431542">
                <a:moveTo>
                  <a:pt x="0" y="0"/>
                </a:moveTo>
                <a:lnTo>
                  <a:pt x="431543" y="0"/>
                </a:lnTo>
                <a:lnTo>
                  <a:pt x="431543" y="431542"/>
                </a:lnTo>
                <a:lnTo>
                  <a:pt x="0" y="431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12"/>
          <p:cNvSpPr/>
          <p:nvPr/>
        </p:nvSpPr>
        <p:spPr>
          <a:xfrm>
            <a:off x="579329" y="739451"/>
            <a:ext cx="289249" cy="2892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/>
          <p:nvPr/>
        </p:nvSpPr>
        <p:spPr>
          <a:xfrm>
            <a:off x="11734800" y="3390900"/>
            <a:ext cx="6240145" cy="5643880"/>
          </a:xfrm>
          <a:custGeom>
            <a:rect b="b" l="l" r="r" t="t"/>
            <a:pathLst>
              <a:path extrusionOk="0" h="7132982" w="8956941">
                <a:moveTo>
                  <a:pt x="0" y="0"/>
                </a:moveTo>
                <a:lnTo>
                  <a:pt x="8956941" y="0"/>
                </a:lnTo>
                <a:lnTo>
                  <a:pt x="8956941" y="7132982"/>
                </a:lnTo>
                <a:lnTo>
                  <a:pt x="0" y="71329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3"/>
          <p:cNvSpPr/>
          <p:nvPr/>
        </p:nvSpPr>
        <p:spPr>
          <a:xfrm>
            <a:off x="12085826" y="5166717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3"/>
          <p:cNvSpPr/>
          <p:nvPr/>
        </p:nvSpPr>
        <p:spPr>
          <a:xfrm>
            <a:off x="16183269" y="3372805"/>
            <a:ext cx="322520" cy="32252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 rot="2876067">
            <a:off x="15213130" y="1544246"/>
            <a:ext cx="431542" cy="431542"/>
          </a:xfrm>
          <a:custGeom>
            <a:rect b="b" l="l" r="r" t="t"/>
            <a:pathLst>
              <a:path extrusionOk="0" h="431542" w="431542">
                <a:moveTo>
                  <a:pt x="0" y="0"/>
                </a:moveTo>
                <a:lnTo>
                  <a:pt x="431542" y="0"/>
                </a:lnTo>
                <a:lnTo>
                  <a:pt x="431542" y="431543"/>
                </a:lnTo>
                <a:lnTo>
                  <a:pt x="0" y="431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13"/>
          <p:cNvSpPr/>
          <p:nvPr/>
        </p:nvSpPr>
        <p:spPr>
          <a:xfrm>
            <a:off x="11293758" y="3281258"/>
            <a:ext cx="505614" cy="505614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13"/>
          <p:cNvGraphicFramePr/>
          <p:nvPr/>
        </p:nvGraphicFramePr>
        <p:xfrm>
          <a:off x="1028700" y="2249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{5CC5FBD5-4B7A-437D-80F2-AA02C3C693F8}</a:tableStyleId>
              </a:tblPr>
              <a:tblGrid>
                <a:gridCol w="3002275"/>
                <a:gridCol w="1086475"/>
                <a:gridCol w="1243600"/>
                <a:gridCol w="2450375"/>
                <a:gridCol w="2222100"/>
              </a:tblGrid>
              <a:tr h="20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Time(s)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MSE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Кількість ітерацій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[0.39927231 0.39975442 0.34860604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-0.08077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0.37834573]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0.12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0.39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0.0001646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316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13"/>
          <p:cNvSpPr/>
          <p:nvPr/>
        </p:nvSpPr>
        <p:spPr>
          <a:xfrm>
            <a:off x="488693" y="7698214"/>
            <a:ext cx="11310680" cy="1478981"/>
          </a:xfrm>
          <a:custGeom>
            <a:rect b="b" l="l" r="r" t="t"/>
            <a:pathLst>
              <a:path extrusionOk="0" h="1478981" w="11310680">
                <a:moveTo>
                  <a:pt x="0" y="0"/>
                </a:moveTo>
                <a:lnTo>
                  <a:pt x="11310679" y="0"/>
                </a:lnTo>
                <a:lnTo>
                  <a:pt x="11310679" y="1478981"/>
                </a:lnTo>
                <a:lnTo>
                  <a:pt x="0" y="1478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3"/>
          <p:cNvSpPr txBox="1"/>
          <p:nvPr/>
        </p:nvSpPr>
        <p:spPr>
          <a:xfrm>
            <a:off x="1028700" y="317986"/>
            <a:ext cx="8587380" cy="21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Отримані результати підбору коефіцієнтів лінійної регресії 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/>
          <p:nvPr/>
        </p:nvSpPr>
        <p:spPr>
          <a:xfrm>
            <a:off x="13092535" y="1499429"/>
            <a:ext cx="5133297" cy="7314283"/>
          </a:xfrm>
          <a:custGeom>
            <a:rect b="b" l="l" r="r" t="t"/>
            <a:pathLst>
              <a:path extrusionOk="0" h="7314283" w="5133297">
                <a:moveTo>
                  <a:pt x="0" y="0"/>
                </a:moveTo>
                <a:lnTo>
                  <a:pt x="5133297" y="0"/>
                </a:lnTo>
                <a:lnTo>
                  <a:pt x="5133297" y="7314283"/>
                </a:lnTo>
                <a:lnTo>
                  <a:pt x="0" y="7314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4"/>
          <p:cNvSpPr/>
          <p:nvPr/>
        </p:nvSpPr>
        <p:spPr>
          <a:xfrm rot="2876067">
            <a:off x="12925889" y="1097418"/>
            <a:ext cx="333293" cy="333293"/>
          </a:xfrm>
          <a:custGeom>
            <a:rect b="b" l="l" r="r" t="t"/>
            <a:pathLst>
              <a:path extrusionOk="0" h="333293" w="333293">
                <a:moveTo>
                  <a:pt x="0" y="0"/>
                </a:moveTo>
                <a:lnTo>
                  <a:pt x="333292" y="0"/>
                </a:lnTo>
                <a:lnTo>
                  <a:pt x="333292" y="333293"/>
                </a:lnTo>
                <a:lnTo>
                  <a:pt x="0" y="33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14"/>
          <p:cNvSpPr/>
          <p:nvPr/>
        </p:nvSpPr>
        <p:spPr>
          <a:xfrm>
            <a:off x="11085595" y="3131262"/>
            <a:ext cx="261705" cy="261705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rot="2876067">
            <a:off x="16612659" y="7527674"/>
            <a:ext cx="223693" cy="223693"/>
          </a:xfrm>
          <a:custGeom>
            <a:rect b="b" l="l" r="r" t="t"/>
            <a:pathLst>
              <a:path extrusionOk="0" h="223693" w="223693">
                <a:moveTo>
                  <a:pt x="0" y="0"/>
                </a:moveTo>
                <a:lnTo>
                  <a:pt x="223693" y="0"/>
                </a:lnTo>
                <a:lnTo>
                  <a:pt x="223693" y="223693"/>
                </a:lnTo>
                <a:lnTo>
                  <a:pt x="0" y="2236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59" name="Google Shape;259;p14"/>
          <p:cNvGraphicFramePr/>
          <p:nvPr/>
        </p:nvGraphicFramePr>
        <p:xfrm>
          <a:off x="467372" y="3076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{5CC5FBD5-4B7A-437D-80F2-AA02C3C693F8}</a:tableStyleId>
              </a:tblPr>
              <a:tblGrid>
                <a:gridCol w="3439675"/>
                <a:gridCol w="1268150"/>
                <a:gridCol w="1556050"/>
                <a:gridCol w="1262800"/>
                <a:gridCol w="1968750"/>
                <a:gridCol w="2568850"/>
              </a:tblGrid>
              <a:tr h="15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MSE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Time(s)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Кількість ітерацій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Штраф(alpha)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[-6.06547721e-08,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-4.26716362e-08,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-3.26700543e-07,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 -1.35673562e-01, 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-5.01955502e-07]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0.214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0.0143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0.49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302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0,1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14"/>
          <p:cNvSpPr/>
          <p:nvPr/>
        </p:nvSpPr>
        <p:spPr>
          <a:xfrm>
            <a:off x="1216089" y="7486940"/>
            <a:ext cx="10566865" cy="2144955"/>
          </a:xfrm>
          <a:custGeom>
            <a:rect b="b" l="l" r="r" t="t"/>
            <a:pathLst>
              <a:path extrusionOk="0" h="2144955" w="10566865">
                <a:moveTo>
                  <a:pt x="0" y="0"/>
                </a:moveTo>
                <a:lnTo>
                  <a:pt x="10566865" y="0"/>
                </a:lnTo>
                <a:lnTo>
                  <a:pt x="10566865" y="2144955"/>
                </a:lnTo>
                <a:lnTo>
                  <a:pt x="0" y="2144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14"/>
          <p:cNvSpPr txBox="1"/>
          <p:nvPr/>
        </p:nvSpPr>
        <p:spPr>
          <a:xfrm>
            <a:off x="1028700" y="926540"/>
            <a:ext cx="10941643" cy="1925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Отримані результати підбору коефіцієнтів лінійної регресії з використанням L1 регуляризації</a:t>
            </a:r>
            <a:endParaRPr b="1" i="0" sz="46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 rot="2876067">
            <a:off x="17092654" y="476904"/>
            <a:ext cx="333293" cy="333293"/>
          </a:xfrm>
          <a:custGeom>
            <a:rect b="b" l="l" r="r" t="t"/>
            <a:pathLst>
              <a:path extrusionOk="0" h="333293" w="333293">
                <a:moveTo>
                  <a:pt x="0" y="0"/>
                </a:moveTo>
                <a:lnTo>
                  <a:pt x="333292" y="0"/>
                </a:lnTo>
                <a:lnTo>
                  <a:pt x="333292" y="333293"/>
                </a:lnTo>
                <a:lnTo>
                  <a:pt x="0" y="333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5"/>
          <p:cNvSpPr/>
          <p:nvPr/>
        </p:nvSpPr>
        <p:spPr>
          <a:xfrm>
            <a:off x="11085595" y="3131262"/>
            <a:ext cx="261705" cy="261705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 rot="2876067">
            <a:off x="389340" y="1310185"/>
            <a:ext cx="223693" cy="223693"/>
          </a:xfrm>
          <a:custGeom>
            <a:rect b="b" l="l" r="r" t="t"/>
            <a:pathLst>
              <a:path extrusionOk="0" h="223693" w="223693">
                <a:moveTo>
                  <a:pt x="0" y="0"/>
                </a:moveTo>
                <a:lnTo>
                  <a:pt x="223693" y="0"/>
                </a:lnTo>
                <a:lnTo>
                  <a:pt x="223693" y="223693"/>
                </a:lnTo>
                <a:lnTo>
                  <a:pt x="0" y="2236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69" name="Google Shape;269;p15"/>
          <p:cNvGraphicFramePr/>
          <p:nvPr/>
        </p:nvGraphicFramePr>
        <p:xfrm>
          <a:off x="4635647" y="2642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{5CC5FBD5-4B7A-437D-80F2-AA02C3C693F8}</a:tableStyleId>
              </a:tblPr>
              <a:tblGrid>
                <a:gridCol w="3475125"/>
                <a:gridCol w="1281225"/>
                <a:gridCol w="2016325"/>
                <a:gridCol w="1830350"/>
                <a:gridCol w="2108625"/>
                <a:gridCol w="2711675"/>
              </a:tblGrid>
              <a:tr h="13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MSE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Time(s)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Кількість ітерацій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Штраф(alpha)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[-3.83e-06, 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9.35e-06,  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5.39e-04,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6.98e-05,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-4.492e-05]</a:t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3E409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0,05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0,0001611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0,02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17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E409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0,1</a:t>
                      </a:r>
                      <a:endParaRPr sz="1100" u="none" cap="none" strike="noStrike"/>
                    </a:p>
                  </a:txBody>
                  <a:tcPr marT="190500" marB="190500" marR="190500" marL="190500">
                    <a:lnL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E65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15"/>
          <p:cNvSpPr/>
          <p:nvPr/>
        </p:nvSpPr>
        <p:spPr>
          <a:xfrm>
            <a:off x="6183985" y="7410365"/>
            <a:ext cx="11310680" cy="2183257"/>
          </a:xfrm>
          <a:custGeom>
            <a:rect b="b" l="l" r="r" t="t"/>
            <a:pathLst>
              <a:path extrusionOk="0" h="2183257" w="11310680">
                <a:moveTo>
                  <a:pt x="0" y="0"/>
                </a:moveTo>
                <a:lnTo>
                  <a:pt x="11310679" y="0"/>
                </a:lnTo>
                <a:lnTo>
                  <a:pt x="11310679" y="2183257"/>
                </a:lnTo>
                <a:lnTo>
                  <a:pt x="0" y="2183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5"/>
          <p:cNvSpPr/>
          <p:nvPr/>
        </p:nvSpPr>
        <p:spPr>
          <a:xfrm flipH="1">
            <a:off x="0" y="4838615"/>
            <a:ext cx="4301836" cy="5143500"/>
          </a:xfrm>
          <a:custGeom>
            <a:rect b="b" l="l" r="r" t="t"/>
            <a:pathLst>
              <a:path extrusionOk="0" h="5143500" w="4301836">
                <a:moveTo>
                  <a:pt x="4301836" y="0"/>
                </a:moveTo>
                <a:lnTo>
                  <a:pt x="0" y="0"/>
                </a:lnTo>
                <a:lnTo>
                  <a:pt x="0" y="5143500"/>
                </a:lnTo>
                <a:lnTo>
                  <a:pt x="4301836" y="5143500"/>
                </a:lnTo>
                <a:lnTo>
                  <a:pt x="430183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5"/>
          <p:cNvSpPr txBox="1"/>
          <p:nvPr/>
        </p:nvSpPr>
        <p:spPr>
          <a:xfrm>
            <a:off x="1028700" y="926540"/>
            <a:ext cx="16230600" cy="1287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Отримані результати підбору коефіцієнтів лінійної регресії з використанням L2 регуляризації</a:t>
            </a:r>
            <a:endParaRPr b="1" i="0" sz="46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65D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/>
        </p:nvSpPr>
        <p:spPr>
          <a:xfrm>
            <a:off x="921092" y="4027914"/>
            <a:ext cx="4948862" cy="1132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Висновки</a:t>
            </a:r>
            <a:endParaRPr b="1" i="0" sz="80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6389604" y="3118746"/>
            <a:ext cx="3097974" cy="481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Лінійна регресія з використанням градієнтного спуску є ефективним методом для передбачення цін на мобільні телефони на основі їх характеристик. Результати показали високу точність моделі та добру узгодженість з тестовими даними.</a:t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9927822" y="2146055"/>
            <a:ext cx="3798024" cy="629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У моєму випадку, L1 регуляризація не принесла покращення у точності моделі, а навіть призвела до збільшення середньоквадратичної помилки (MSE) та збільшення часу виконання. Це може бути пов'язано з тим, що деякі ознаки у нашому датасеті можуть бути менш важливими, і використання L1 регуляризації призвело до видалення цих ознак, що знизило точність моделі. </a:t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14163995" y="3118746"/>
            <a:ext cx="4121911" cy="5556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З іншого боку, використання L2 регуляризації принесло покращення в точності моделі і значне зменшення часу виконання. Це свідчить про те, що у моєму датасеті більше підходить саме L2 регуляризація, яка дозволяє зменшити ваги ознак, уникаючи великих значень, що можуть призвести до перенавчання моделі, а також полегшити обчислювальне завантаження.</a:t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1028700" y="9454346"/>
            <a:ext cx="2260316" cy="310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12</a:t>
            </a:r>
            <a:endParaRPr b="1" i="0" sz="1800" u="none" cap="none" strike="noStrike">
              <a:solidFill>
                <a:srgbClr val="F9F9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16"/>
          <p:cNvSpPr/>
          <p:nvPr/>
        </p:nvSpPr>
        <p:spPr>
          <a:xfrm rot="2876067">
            <a:off x="15902801" y="1058073"/>
            <a:ext cx="933593" cy="933593"/>
          </a:xfrm>
          <a:custGeom>
            <a:rect b="b" l="l" r="r" t="t"/>
            <a:pathLst>
              <a:path extrusionOk="0" h="933593" w="933593">
                <a:moveTo>
                  <a:pt x="0" y="0"/>
                </a:moveTo>
                <a:lnTo>
                  <a:pt x="933593" y="0"/>
                </a:lnTo>
                <a:lnTo>
                  <a:pt x="933593" y="933594"/>
                </a:lnTo>
                <a:lnTo>
                  <a:pt x="0" y="933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6"/>
          <p:cNvSpPr/>
          <p:nvPr/>
        </p:nvSpPr>
        <p:spPr>
          <a:xfrm>
            <a:off x="15052550" y="733709"/>
            <a:ext cx="263753" cy="26375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9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7041534" y="-1031902"/>
            <a:ext cx="2029363" cy="202936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F9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5504856" y="9180659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/>
        </p:nvSpPr>
        <p:spPr>
          <a:xfrm>
            <a:off x="3896026" y="4780571"/>
            <a:ext cx="11048207" cy="1370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8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rPr>
              <a:t>Дякую за увагу!!</a:t>
            </a:r>
            <a:endParaRPr b="1" i="0" sz="9680" u="none" cap="none" strike="noStrike">
              <a:solidFill>
                <a:srgbClr val="3E409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17"/>
          <p:cNvSpPr/>
          <p:nvPr/>
        </p:nvSpPr>
        <p:spPr>
          <a:xfrm rot="-1766807">
            <a:off x="-5586379" y="-3443549"/>
            <a:ext cx="12112141" cy="9843868"/>
          </a:xfrm>
          <a:custGeom>
            <a:rect b="b" l="l" r="r" t="t"/>
            <a:pathLst>
              <a:path extrusionOk="0"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7"/>
                </a:lnTo>
                <a:lnTo>
                  <a:pt x="0" y="9843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7"/>
          <p:cNvSpPr/>
          <p:nvPr/>
        </p:nvSpPr>
        <p:spPr>
          <a:xfrm rot="-1766807">
            <a:off x="10587827" y="4531114"/>
            <a:ext cx="12112141" cy="9843868"/>
          </a:xfrm>
          <a:custGeom>
            <a:rect b="b" l="l" r="r" t="t"/>
            <a:pathLst>
              <a:path extrusionOk="0" h="9843868" w="12112141">
                <a:moveTo>
                  <a:pt x="0" y="0"/>
                </a:moveTo>
                <a:lnTo>
                  <a:pt x="12112142" y="0"/>
                </a:lnTo>
                <a:lnTo>
                  <a:pt x="12112142" y="9843867"/>
                </a:lnTo>
                <a:lnTo>
                  <a:pt x="0" y="9843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 p14:dur="1500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028700" y="1104900"/>
            <a:ext cx="13291811" cy="2472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Аналіз даних предметної області</a:t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26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1028700" y="3703872"/>
            <a:ext cx="7774535" cy="6001185"/>
            <a:chOff x="0" y="-47625"/>
            <a:chExt cx="10366047" cy="8001580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0" y="-47625"/>
              <a:ext cx="10366047" cy="2196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4E65D9"/>
                  </a:solidFill>
                  <a:latin typeface="Inter"/>
                  <a:ea typeface="Inter"/>
                  <a:cs typeface="Inter"/>
                  <a:sym typeface="Inter"/>
                </a:rPr>
                <a:t>Датасет призначений для прогнозування цін на мобільні телефони на основі різних характеристик. Він складається з наступних стовпців: </a:t>
              </a:r>
              <a:endParaRPr b="1" i="0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2538675"/>
              <a:ext cx="10366047" cy="5415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Розмір екрану (дюйми):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 Діагональний розмір екрана мобільного телефону в дюймах.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ОЗП (ГБ): 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Об'єм оперативної пам'яті (RAM) в гігабайтах (ГБ).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Обсяг сховища (ГБ):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 Ємність внутрішнього сховища мобільного телефону в гігабайтах (ГБ).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Ємність батареї (мАг):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 Ємність батареї в міліампер-годинах (мАг).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Якість камери (МП): 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Якість камери в мегапікселях (МП).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· </a:t>
              </a:r>
              <a:r>
                <a:rPr b="1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Ціна ($):</a:t>
              </a:r>
              <a:r>
                <a:rPr b="0" i="0" lang="en-US" sz="2100" u="none" cap="none" strike="noStrike">
                  <a:solidFill>
                    <a:srgbClr val="3E4095"/>
                  </a:solidFill>
                  <a:latin typeface="Inter"/>
                  <a:ea typeface="Inter"/>
                  <a:cs typeface="Inter"/>
                  <a:sym typeface="Inter"/>
                </a:rPr>
                <a:t> Ціна мобільного телефону в доларах ($).</a:t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rgbClr val="3E4095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1028700" y="9516037"/>
            <a:ext cx="16230600" cy="41142"/>
          </a:xfrm>
          <a:prstGeom prst="rect">
            <a:avLst/>
          </a:prstGeom>
          <a:solidFill>
            <a:srgbClr val="004A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6509264" y="-297613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15293982" y="510935"/>
            <a:ext cx="351483" cy="35148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2876067">
            <a:off x="11736890" y="192381"/>
            <a:ext cx="988590" cy="988590"/>
          </a:xfrm>
          <a:custGeom>
            <a:rect b="b" l="l" r="r" t="t"/>
            <a:pathLst>
              <a:path extrusionOk="0"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 rot="2876067">
            <a:off x="17335889" y="2614973"/>
            <a:ext cx="371467" cy="371467"/>
          </a:xfrm>
          <a:custGeom>
            <a:rect b="b" l="l" r="r" t="t"/>
            <a:pathLst>
              <a:path extrusionOk="0"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3844084" y="2320252"/>
            <a:ext cx="218133" cy="218133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8803235" y="3354218"/>
            <a:ext cx="8590777" cy="5739636"/>
          </a:xfrm>
          <a:custGeom>
            <a:rect b="b" l="l" r="r" t="t"/>
            <a:pathLst>
              <a:path extrusionOk="0" h="5739636" w="8590777">
                <a:moveTo>
                  <a:pt x="0" y="0"/>
                </a:moveTo>
                <a:lnTo>
                  <a:pt x="8590777" y="0"/>
                </a:lnTo>
                <a:lnTo>
                  <a:pt x="8590777" y="5739636"/>
                </a:lnTo>
                <a:lnTo>
                  <a:pt x="0" y="5739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510" t="0"/>
            </a:stretch>
          </a:blipFill>
          <a:ln>
            <a:noFill/>
          </a:ln>
        </p:spPr>
      </p:sp>
    </p:spTree>
  </p:cSld>
  <p:clrMapOvr>
    <a:masterClrMapping/>
  </p:clrMapOvr>
  <p:transition spd="slow" p14:dur="1000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433254" y="2015440"/>
            <a:ext cx="1586221" cy="1514841"/>
          </a:xfrm>
          <a:custGeom>
            <a:rect b="b" l="l" r="r" t="t"/>
            <a:pathLst>
              <a:path extrusionOk="0" h="1514841" w="1586221">
                <a:moveTo>
                  <a:pt x="0" y="0"/>
                </a:moveTo>
                <a:lnTo>
                  <a:pt x="1586220" y="0"/>
                </a:lnTo>
                <a:lnTo>
                  <a:pt x="1586220" y="1514841"/>
                </a:lnTo>
                <a:lnTo>
                  <a:pt x="0" y="1514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5814981" y="4742034"/>
            <a:ext cx="4718622" cy="920351"/>
          </a:xfrm>
          <a:custGeom>
            <a:rect b="b" l="l" r="r" t="t"/>
            <a:pathLst>
              <a:path extrusionOk="0" h="920351" w="4718622">
                <a:moveTo>
                  <a:pt x="0" y="0"/>
                </a:moveTo>
                <a:lnTo>
                  <a:pt x="4718622" y="0"/>
                </a:lnTo>
                <a:lnTo>
                  <a:pt x="4718622" y="920351"/>
                </a:lnTo>
                <a:lnTo>
                  <a:pt x="0" y="9203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326112" y="4929396"/>
            <a:ext cx="3646150" cy="732989"/>
          </a:xfrm>
          <a:custGeom>
            <a:rect b="b" l="l" r="r" t="t"/>
            <a:pathLst>
              <a:path extrusionOk="0" h="732989" w="3646150">
                <a:moveTo>
                  <a:pt x="0" y="0"/>
                </a:moveTo>
                <a:lnTo>
                  <a:pt x="3646150" y="0"/>
                </a:lnTo>
                <a:lnTo>
                  <a:pt x="3646150" y="732989"/>
                </a:lnTo>
                <a:lnTo>
                  <a:pt x="0" y="732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16345305" y="-237869"/>
            <a:ext cx="1827989" cy="2295276"/>
          </a:xfrm>
          <a:custGeom>
            <a:rect b="b" l="l" r="r" t="t"/>
            <a:pathLst>
              <a:path extrusionOk="0" h="2295276" w="1827989">
                <a:moveTo>
                  <a:pt x="0" y="0"/>
                </a:moveTo>
                <a:lnTo>
                  <a:pt x="1827990" y="0"/>
                </a:lnTo>
                <a:lnTo>
                  <a:pt x="1827990" y="2295277"/>
                </a:lnTo>
                <a:lnTo>
                  <a:pt x="0" y="2295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 txBox="1"/>
          <p:nvPr/>
        </p:nvSpPr>
        <p:spPr>
          <a:xfrm>
            <a:off x="857250" y="3573243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Лінійна залежність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660983" y="2538193"/>
            <a:ext cx="14264449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Незалежними ознаками є характеристики телефона, тобто Х, а відповідна ціна телефона y - залежна змінна.</a:t>
            </a:r>
            <a:endParaRPr b="1" i="0" sz="2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949729" y="3960929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Mean Squared Error, MSE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3"/>
          <p:cNvSpPr/>
          <p:nvPr/>
        </p:nvSpPr>
        <p:spPr>
          <a:xfrm rot="-1799293">
            <a:off x="-954637" y="-1978063"/>
            <a:ext cx="8286695" cy="13305571"/>
          </a:xfrm>
          <a:custGeom>
            <a:rect b="b" l="l" r="r" t="t"/>
            <a:pathLst>
              <a:path extrusionOk="0" h="13305571" w="8286695">
                <a:moveTo>
                  <a:pt x="0" y="0"/>
                </a:moveTo>
                <a:lnTo>
                  <a:pt x="8286694" y="0"/>
                </a:lnTo>
                <a:lnTo>
                  <a:pt x="8286694" y="13305571"/>
                </a:lnTo>
                <a:lnTo>
                  <a:pt x="0" y="13305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 txBox="1"/>
          <p:nvPr/>
        </p:nvSpPr>
        <p:spPr>
          <a:xfrm>
            <a:off x="12868169" y="3645652"/>
            <a:ext cx="4583874" cy="404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Градієнти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2622738" y="6822740"/>
            <a:ext cx="13302695" cy="9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Для розв'язання задачі прогнозування цін мобільних телефонів використовуватиметься метод лінійної регресії з оптимізацією вибору параметрів W,b за допомогою найшвидшого градієнтного спуску. </a:t>
            </a:r>
            <a:endParaRPr b="1" i="0" sz="19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3"/>
          <p:cNvSpPr/>
          <p:nvPr/>
        </p:nvSpPr>
        <p:spPr>
          <a:xfrm rot="-1799293">
            <a:off x="13675610" y="-1532343"/>
            <a:ext cx="8286695" cy="13305571"/>
          </a:xfrm>
          <a:custGeom>
            <a:rect b="b" l="l" r="r" t="t"/>
            <a:pathLst>
              <a:path extrusionOk="0" h="13305571" w="8286695">
                <a:moveTo>
                  <a:pt x="0" y="0"/>
                </a:moveTo>
                <a:lnTo>
                  <a:pt x="8286694" y="0"/>
                </a:lnTo>
                <a:lnTo>
                  <a:pt x="8286694" y="13305571"/>
                </a:lnTo>
                <a:lnTo>
                  <a:pt x="0" y="13305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12759889" y="4204422"/>
            <a:ext cx="4765963" cy="916021"/>
          </a:xfrm>
          <a:custGeom>
            <a:rect b="b" l="l" r="r" t="t"/>
            <a:pathLst>
              <a:path extrusionOk="0" h="916021" w="4765963">
                <a:moveTo>
                  <a:pt x="0" y="0"/>
                </a:moveTo>
                <a:lnTo>
                  <a:pt x="4765963" y="0"/>
                </a:lnTo>
                <a:lnTo>
                  <a:pt x="4765963" y="916021"/>
                </a:lnTo>
                <a:lnTo>
                  <a:pt x="0" y="9160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>
            <a:off x="12720551" y="5286395"/>
            <a:ext cx="4731492" cy="879119"/>
          </a:xfrm>
          <a:custGeom>
            <a:rect b="b" l="l" r="r" t="t"/>
            <a:pathLst>
              <a:path extrusionOk="0" h="879119" w="4731492">
                <a:moveTo>
                  <a:pt x="0" y="0"/>
                </a:moveTo>
                <a:lnTo>
                  <a:pt x="4731492" y="0"/>
                </a:lnTo>
                <a:lnTo>
                  <a:pt x="4731492" y="879120"/>
                </a:lnTo>
                <a:lnTo>
                  <a:pt x="0" y="879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388" l="0" r="0" t="-239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1571549" y="570327"/>
            <a:ext cx="14185279" cy="1758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Формулювання оптимізаційної задачі для підбору параметрів лінійної регресійної моделі 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1062053" y="2895670"/>
            <a:ext cx="1586221" cy="1514841"/>
          </a:xfrm>
          <a:custGeom>
            <a:rect b="b" l="l" r="r" t="t"/>
            <a:pathLst>
              <a:path extrusionOk="0" h="1514841" w="1586221">
                <a:moveTo>
                  <a:pt x="0" y="0"/>
                </a:moveTo>
                <a:lnTo>
                  <a:pt x="1586221" y="0"/>
                </a:lnTo>
                <a:lnTo>
                  <a:pt x="1586221" y="1514841"/>
                </a:lnTo>
                <a:lnTo>
                  <a:pt x="0" y="1514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4"/>
          <p:cNvSpPr/>
          <p:nvPr/>
        </p:nvSpPr>
        <p:spPr>
          <a:xfrm>
            <a:off x="15925433" y="6055233"/>
            <a:ext cx="1290985" cy="1226436"/>
          </a:xfrm>
          <a:custGeom>
            <a:rect b="b" l="l" r="r" t="t"/>
            <a:pathLst>
              <a:path extrusionOk="0" h="1226436" w="1290985">
                <a:moveTo>
                  <a:pt x="0" y="0"/>
                </a:moveTo>
                <a:lnTo>
                  <a:pt x="1290985" y="0"/>
                </a:lnTo>
                <a:lnTo>
                  <a:pt x="1290985" y="1226436"/>
                </a:lnTo>
                <a:lnTo>
                  <a:pt x="0" y="12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2206895" y="4265040"/>
            <a:ext cx="3646150" cy="732989"/>
          </a:xfrm>
          <a:custGeom>
            <a:rect b="b" l="l" r="r" t="t"/>
            <a:pathLst>
              <a:path extrusionOk="0" h="732989" w="3646150">
                <a:moveTo>
                  <a:pt x="0" y="0"/>
                </a:moveTo>
                <a:lnTo>
                  <a:pt x="3646150" y="0"/>
                </a:lnTo>
                <a:lnTo>
                  <a:pt x="3646150" y="732989"/>
                </a:lnTo>
                <a:lnTo>
                  <a:pt x="0" y="732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9742886" y="3997161"/>
            <a:ext cx="7473532" cy="1146339"/>
          </a:xfrm>
          <a:custGeom>
            <a:rect b="b" l="l" r="r" t="t"/>
            <a:pathLst>
              <a:path extrusionOk="0" h="1146339" w="7473532">
                <a:moveTo>
                  <a:pt x="0" y="0"/>
                </a:moveTo>
                <a:lnTo>
                  <a:pt x="7473532" y="0"/>
                </a:lnTo>
                <a:lnTo>
                  <a:pt x="7473532" y="1146339"/>
                </a:lnTo>
                <a:lnTo>
                  <a:pt x="0" y="1146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 txBox="1"/>
          <p:nvPr/>
        </p:nvSpPr>
        <p:spPr>
          <a:xfrm>
            <a:off x="2648274" y="5843586"/>
            <a:ext cx="12946610" cy="1243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Аналогічно  буде використано метод найшвидшого градієнтного спуску для вибору оптимальних W, b, які мінімізують Loss function L1. Оцінка  наскільки правильно було здійснено пошук W,b буде обраховано через MSE.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4"/>
          <p:cNvSpPr/>
          <p:nvPr/>
        </p:nvSpPr>
        <p:spPr>
          <a:xfrm flipH="1" rot="8532740">
            <a:off x="-2054360" y="6486229"/>
            <a:ext cx="6729406" cy="5469172"/>
          </a:xfrm>
          <a:custGeom>
            <a:rect b="b" l="l" r="r" t="t"/>
            <a:pathLst>
              <a:path extrusionOk="0" h="5469172" w="6729406">
                <a:moveTo>
                  <a:pt x="6729407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7" y="5469172"/>
                </a:lnTo>
                <a:lnTo>
                  <a:pt x="6729407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 flipH="1" rot="8532740">
            <a:off x="14449611" y="-2387040"/>
            <a:ext cx="6729406" cy="5469172"/>
          </a:xfrm>
          <a:custGeom>
            <a:rect b="b" l="l" r="r" t="t"/>
            <a:pathLst>
              <a:path extrusionOk="0" h="5469172" w="6729406">
                <a:moveTo>
                  <a:pt x="6729407" y="0"/>
                </a:moveTo>
                <a:lnTo>
                  <a:pt x="0" y="0"/>
                </a:lnTo>
                <a:lnTo>
                  <a:pt x="0" y="5469171"/>
                </a:lnTo>
                <a:lnTo>
                  <a:pt x="6729407" y="5469171"/>
                </a:lnTo>
                <a:lnTo>
                  <a:pt x="6729407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16627448" y="8192115"/>
            <a:ext cx="1660552" cy="2057400"/>
          </a:xfrm>
          <a:custGeom>
            <a:rect b="b" l="l" r="r" t="t"/>
            <a:pathLst>
              <a:path extrusionOk="0" h="2057400" w="1660552">
                <a:moveTo>
                  <a:pt x="0" y="0"/>
                </a:moveTo>
                <a:lnTo>
                  <a:pt x="1660552" y="0"/>
                </a:lnTo>
                <a:lnTo>
                  <a:pt x="16605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4"/>
          <p:cNvSpPr txBox="1"/>
          <p:nvPr/>
        </p:nvSpPr>
        <p:spPr>
          <a:xfrm>
            <a:off x="1855163" y="3054358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Лінійна залежність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0882954" y="3442044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Mean Squared Error, MSE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571549" y="495660"/>
            <a:ext cx="15687751" cy="23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Формулювання оптимізаційної задачі для підбору параметрів лінійної регресійної моделі з використанням L1 регуляризації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slow" p14:dur="1000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 flipH="1" rot="-1799293">
            <a:off x="10709079" y="-4068449"/>
            <a:ext cx="11095559" cy="17815637"/>
          </a:xfrm>
          <a:custGeom>
            <a:rect b="b" l="l" r="r" t="t"/>
            <a:pathLst>
              <a:path extrusionOk="0" h="17815637" w="11095559">
                <a:moveTo>
                  <a:pt x="11095559" y="0"/>
                </a:moveTo>
                <a:lnTo>
                  <a:pt x="0" y="0"/>
                </a:lnTo>
                <a:lnTo>
                  <a:pt x="0" y="17815637"/>
                </a:lnTo>
                <a:lnTo>
                  <a:pt x="11095559" y="17815637"/>
                </a:lnTo>
                <a:lnTo>
                  <a:pt x="11095559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 rot="-1799293">
            <a:off x="-1340204" y="-5503600"/>
            <a:ext cx="11095559" cy="17815637"/>
          </a:xfrm>
          <a:custGeom>
            <a:rect b="b" l="l" r="r" t="t"/>
            <a:pathLst>
              <a:path extrusionOk="0" h="17815637" w="11095559">
                <a:moveTo>
                  <a:pt x="0" y="0"/>
                </a:moveTo>
                <a:lnTo>
                  <a:pt x="11095559" y="0"/>
                </a:lnTo>
                <a:lnTo>
                  <a:pt x="11095559" y="17815638"/>
                </a:lnTo>
                <a:lnTo>
                  <a:pt x="0" y="17815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-362770" y="2362514"/>
            <a:ext cx="1586221" cy="1514841"/>
          </a:xfrm>
          <a:custGeom>
            <a:rect b="b" l="l" r="r" t="t"/>
            <a:pathLst>
              <a:path extrusionOk="0" h="1514841" w="1586221">
                <a:moveTo>
                  <a:pt x="0" y="0"/>
                </a:moveTo>
                <a:lnTo>
                  <a:pt x="1586221" y="0"/>
                </a:lnTo>
                <a:lnTo>
                  <a:pt x="1586221" y="1514841"/>
                </a:lnTo>
                <a:lnTo>
                  <a:pt x="0" y="1514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/>
          <p:nvPr/>
        </p:nvSpPr>
        <p:spPr>
          <a:xfrm>
            <a:off x="861034" y="4167301"/>
            <a:ext cx="4855966" cy="976199"/>
          </a:xfrm>
          <a:custGeom>
            <a:rect b="b" l="l" r="r" t="t"/>
            <a:pathLst>
              <a:path extrusionOk="0" h="976199" w="4855966">
                <a:moveTo>
                  <a:pt x="0" y="0"/>
                </a:moveTo>
                <a:lnTo>
                  <a:pt x="4855965" y="0"/>
                </a:lnTo>
                <a:lnTo>
                  <a:pt x="4855965" y="976199"/>
                </a:lnTo>
                <a:lnTo>
                  <a:pt x="0" y="976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>
            <a:off x="8008641" y="4278919"/>
            <a:ext cx="9921072" cy="1729163"/>
          </a:xfrm>
          <a:custGeom>
            <a:rect b="b" l="l" r="r" t="t"/>
            <a:pathLst>
              <a:path extrusionOk="0" h="1729163" w="9921072">
                <a:moveTo>
                  <a:pt x="0" y="0"/>
                </a:moveTo>
                <a:lnTo>
                  <a:pt x="9921073" y="0"/>
                </a:lnTo>
                <a:lnTo>
                  <a:pt x="9921073" y="1729162"/>
                </a:lnTo>
                <a:lnTo>
                  <a:pt x="0" y="1729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8008641" y="6768478"/>
            <a:ext cx="10279359" cy="760525"/>
          </a:xfrm>
          <a:custGeom>
            <a:rect b="b" l="l" r="r" t="t"/>
            <a:pathLst>
              <a:path extrusionOk="0" h="760525" w="10279359">
                <a:moveTo>
                  <a:pt x="0" y="0"/>
                </a:moveTo>
                <a:lnTo>
                  <a:pt x="10279359" y="0"/>
                </a:lnTo>
                <a:lnTo>
                  <a:pt x="10279359" y="760525"/>
                </a:lnTo>
                <a:lnTo>
                  <a:pt x="0" y="76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232323" y="6201456"/>
            <a:ext cx="7595295" cy="1500044"/>
          </a:xfrm>
          <a:custGeom>
            <a:rect b="b" l="l" r="r" t="t"/>
            <a:pathLst>
              <a:path extrusionOk="0" h="1500044" w="7595295">
                <a:moveTo>
                  <a:pt x="0" y="0"/>
                </a:moveTo>
                <a:lnTo>
                  <a:pt x="7595295" y="0"/>
                </a:lnTo>
                <a:lnTo>
                  <a:pt x="7595295" y="1500044"/>
                </a:lnTo>
                <a:lnTo>
                  <a:pt x="0" y="15000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/>
          <p:nvPr/>
        </p:nvSpPr>
        <p:spPr>
          <a:xfrm>
            <a:off x="16916677" y="8591306"/>
            <a:ext cx="1371323" cy="1695694"/>
          </a:xfrm>
          <a:custGeom>
            <a:rect b="b" l="l" r="r" t="t"/>
            <a:pathLst>
              <a:path extrusionOk="0" h="1695694" w="1371323">
                <a:moveTo>
                  <a:pt x="0" y="0"/>
                </a:moveTo>
                <a:lnTo>
                  <a:pt x="1371323" y="0"/>
                </a:lnTo>
                <a:lnTo>
                  <a:pt x="1371323" y="1695694"/>
                </a:lnTo>
                <a:lnTo>
                  <a:pt x="0" y="169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5"/>
          <p:cNvSpPr txBox="1"/>
          <p:nvPr/>
        </p:nvSpPr>
        <p:spPr>
          <a:xfrm>
            <a:off x="1571549" y="495660"/>
            <a:ext cx="15687751" cy="23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Формулювання оптимізаційної задачі для підбору параметрів лінійної регресійної моделі з використанням L2 регуляризації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997079" y="3054358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Лінійна залежність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0882954" y="3442044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Mean Squared Error, MSE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6299079" y="8415875"/>
            <a:ext cx="4583874" cy="822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Потрібно знайти W,b яке мінімізує Loss function L2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slow" p14:dur="1000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 flipH="1"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6"/>
          <p:cNvSpPr/>
          <p:nvPr/>
        </p:nvSpPr>
        <p:spPr>
          <a:xfrm>
            <a:off x="235590" y="2412898"/>
            <a:ext cx="1586221" cy="1514841"/>
          </a:xfrm>
          <a:custGeom>
            <a:rect b="b" l="l" r="r" t="t"/>
            <a:pathLst>
              <a:path extrusionOk="0" h="1514841" w="1586221">
                <a:moveTo>
                  <a:pt x="0" y="0"/>
                </a:moveTo>
                <a:lnTo>
                  <a:pt x="1586220" y="0"/>
                </a:lnTo>
                <a:lnTo>
                  <a:pt x="1586220" y="1514841"/>
                </a:lnTo>
                <a:lnTo>
                  <a:pt x="0" y="1514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6"/>
          <p:cNvSpPr/>
          <p:nvPr/>
        </p:nvSpPr>
        <p:spPr>
          <a:xfrm>
            <a:off x="800100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6"/>
          <p:cNvSpPr/>
          <p:nvPr/>
        </p:nvSpPr>
        <p:spPr>
          <a:xfrm>
            <a:off x="16182585" y="3639894"/>
            <a:ext cx="1290985" cy="1226436"/>
          </a:xfrm>
          <a:custGeom>
            <a:rect b="b" l="l" r="r" t="t"/>
            <a:pathLst>
              <a:path extrusionOk="0" h="1226436" w="1290985">
                <a:moveTo>
                  <a:pt x="0" y="0"/>
                </a:moveTo>
                <a:lnTo>
                  <a:pt x="1290985" y="0"/>
                </a:lnTo>
                <a:lnTo>
                  <a:pt x="1290985" y="1226436"/>
                </a:lnTo>
                <a:lnTo>
                  <a:pt x="0" y="12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6"/>
          <p:cNvSpPr/>
          <p:nvPr/>
        </p:nvSpPr>
        <p:spPr>
          <a:xfrm>
            <a:off x="1571549" y="4880443"/>
            <a:ext cx="6588559" cy="2180214"/>
          </a:xfrm>
          <a:custGeom>
            <a:rect b="b" l="l" r="r" t="t"/>
            <a:pathLst>
              <a:path extrusionOk="0" h="2180214" w="6588559">
                <a:moveTo>
                  <a:pt x="0" y="0"/>
                </a:moveTo>
                <a:lnTo>
                  <a:pt x="6588559" y="0"/>
                </a:lnTo>
                <a:lnTo>
                  <a:pt x="6588559" y="2180215"/>
                </a:lnTo>
                <a:lnTo>
                  <a:pt x="0" y="21802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8703774" y="5238749"/>
            <a:ext cx="9662769" cy="943887"/>
          </a:xfrm>
          <a:custGeom>
            <a:rect b="b" l="l" r="r" t="t"/>
            <a:pathLst>
              <a:path extrusionOk="0" h="943887" w="9662769">
                <a:moveTo>
                  <a:pt x="0" y="0"/>
                </a:moveTo>
                <a:lnTo>
                  <a:pt x="9662769" y="0"/>
                </a:lnTo>
                <a:lnTo>
                  <a:pt x="9662769" y="943887"/>
                </a:lnTo>
                <a:lnTo>
                  <a:pt x="0" y="943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798" l="0" r="0" t="-1799"/>
            </a:stretch>
          </a:blipFill>
          <a:ln>
            <a:noFill/>
          </a:ln>
        </p:spPr>
      </p:sp>
      <p:sp>
        <p:nvSpPr>
          <p:cNvPr id="167" name="Google Shape;167;p6"/>
          <p:cNvSpPr txBox="1"/>
          <p:nvPr/>
        </p:nvSpPr>
        <p:spPr>
          <a:xfrm>
            <a:off x="1611134" y="875613"/>
            <a:ext cx="14185279" cy="1758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Метод знаходження розв’язку оптимізаційної задачі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571549" y="3397767"/>
            <a:ext cx="6740714" cy="16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Після обчислення градієнтів функції втрат відносно параметрів W та b, ми оновлюємо їх значення згідно з такими правилами: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876177" y="3608718"/>
            <a:ext cx="7148555" cy="1241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Швидкість спуску beta підбирається таким чином, щоб мінімізувати функцію втрат: 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 rot="2876067">
            <a:off x="16417024" y="1222146"/>
            <a:ext cx="578743" cy="578743"/>
          </a:xfrm>
          <a:custGeom>
            <a:rect b="b" l="l" r="r" t="t"/>
            <a:pathLst>
              <a:path extrusionOk="0"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7"/>
          <p:cNvSpPr/>
          <p:nvPr/>
        </p:nvSpPr>
        <p:spPr>
          <a:xfrm>
            <a:off x="5759364" y="9481085"/>
            <a:ext cx="1611830" cy="16118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9869919" y="-645547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7"/>
          <p:cNvSpPr/>
          <p:nvPr/>
        </p:nvSpPr>
        <p:spPr>
          <a:xfrm>
            <a:off x="6335400" y="2089029"/>
            <a:ext cx="10370995" cy="6108942"/>
          </a:xfrm>
          <a:custGeom>
            <a:rect b="b" l="l" r="r" t="t"/>
            <a:pathLst>
              <a:path extrusionOk="0" h="6108942" w="10370995">
                <a:moveTo>
                  <a:pt x="0" y="0"/>
                </a:moveTo>
                <a:lnTo>
                  <a:pt x="10370995" y="0"/>
                </a:lnTo>
                <a:lnTo>
                  <a:pt x="10370995" y="6108942"/>
                </a:lnTo>
                <a:lnTo>
                  <a:pt x="0" y="6108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7"/>
          <p:cNvSpPr txBox="1"/>
          <p:nvPr/>
        </p:nvSpPr>
        <p:spPr>
          <a:xfrm>
            <a:off x="550463" y="3609885"/>
            <a:ext cx="6014815" cy="224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Програмна реалізація</a:t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A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235590" y="2362089"/>
            <a:ext cx="1586221" cy="1514841"/>
          </a:xfrm>
          <a:custGeom>
            <a:rect b="b" l="l" r="r" t="t"/>
            <a:pathLst>
              <a:path extrusionOk="0" h="1514841" w="1586221">
                <a:moveTo>
                  <a:pt x="0" y="0"/>
                </a:moveTo>
                <a:lnTo>
                  <a:pt x="1586220" y="0"/>
                </a:lnTo>
                <a:lnTo>
                  <a:pt x="1586220" y="1514841"/>
                </a:lnTo>
                <a:lnTo>
                  <a:pt x="0" y="1514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8"/>
          <p:cNvSpPr/>
          <p:nvPr/>
        </p:nvSpPr>
        <p:spPr>
          <a:xfrm>
            <a:off x="16613807" y="8266010"/>
            <a:ext cx="1290985" cy="1226436"/>
          </a:xfrm>
          <a:custGeom>
            <a:rect b="b" l="l" r="r" t="t"/>
            <a:pathLst>
              <a:path extrusionOk="0" h="1226436" w="1290985">
                <a:moveTo>
                  <a:pt x="0" y="0"/>
                </a:moveTo>
                <a:lnTo>
                  <a:pt x="1290986" y="0"/>
                </a:lnTo>
                <a:lnTo>
                  <a:pt x="1290986" y="1226436"/>
                </a:lnTo>
                <a:lnTo>
                  <a:pt x="0" y="12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8"/>
          <p:cNvSpPr/>
          <p:nvPr/>
        </p:nvSpPr>
        <p:spPr>
          <a:xfrm>
            <a:off x="1062053" y="5853878"/>
            <a:ext cx="6227903" cy="1673155"/>
          </a:xfrm>
          <a:custGeom>
            <a:rect b="b" l="l" r="r" t="t"/>
            <a:pathLst>
              <a:path extrusionOk="0" h="1673155" w="6227903">
                <a:moveTo>
                  <a:pt x="0" y="0"/>
                </a:moveTo>
                <a:lnTo>
                  <a:pt x="6227904" y="0"/>
                </a:lnTo>
                <a:lnTo>
                  <a:pt x="6227904" y="1673155"/>
                </a:lnTo>
                <a:lnTo>
                  <a:pt x="0" y="16731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321" l="0" r="0" t="-6322"/>
            </a:stretch>
          </a:blipFill>
          <a:ln>
            <a:noFill/>
          </a:ln>
        </p:spPr>
      </p:sp>
      <p:sp>
        <p:nvSpPr>
          <p:cNvPr id="187" name="Google Shape;187;p8"/>
          <p:cNvSpPr/>
          <p:nvPr/>
        </p:nvSpPr>
        <p:spPr>
          <a:xfrm>
            <a:off x="7758126" y="5887658"/>
            <a:ext cx="10527591" cy="802797"/>
          </a:xfrm>
          <a:custGeom>
            <a:rect b="b" l="l" r="r" t="t"/>
            <a:pathLst>
              <a:path extrusionOk="0" h="802797" w="10527591">
                <a:moveTo>
                  <a:pt x="0" y="0"/>
                </a:moveTo>
                <a:lnTo>
                  <a:pt x="10527591" y="0"/>
                </a:lnTo>
                <a:lnTo>
                  <a:pt x="10527591" y="802798"/>
                </a:lnTo>
                <a:lnTo>
                  <a:pt x="0" y="802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8"/>
          <p:cNvSpPr txBox="1"/>
          <p:nvPr/>
        </p:nvSpPr>
        <p:spPr>
          <a:xfrm>
            <a:off x="1571549" y="495660"/>
            <a:ext cx="15687751" cy="1758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Метод знаходження розв’язку оптимізаційної задачі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 з використанням L1 регуляризації</a:t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2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6613807" y="0"/>
            <a:ext cx="1634108" cy="1634108"/>
          </a:xfrm>
          <a:custGeom>
            <a:rect b="b" l="l" r="r" t="t"/>
            <a:pathLst>
              <a:path extrusionOk="0" h="1634108" w="1634108">
                <a:moveTo>
                  <a:pt x="0" y="0"/>
                </a:moveTo>
                <a:lnTo>
                  <a:pt x="1634108" y="0"/>
                </a:lnTo>
                <a:lnTo>
                  <a:pt x="1634108" y="1634108"/>
                </a:lnTo>
                <a:lnTo>
                  <a:pt x="0" y="1634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8"/>
          <p:cNvSpPr txBox="1"/>
          <p:nvPr/>
        </p:nvSpPr>
        <p:spPr>
          <a:xfrm>
            <a:off x="1028700" y="4133663"/>
            <a:ext cx="6740714" cy="16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Після обчислення градієнтів функції втрат відносно параметрів W та b, ми оновлюємо їх значення згідно з такими правилами: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8876177" y="4344614"/>
            <a:ext cx="7148555" cy="1241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Швидкість спуску beta підбирається таким чином, щоб мінімізувати функцію втрат: </a:t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-40281" y="9508233"/>
            <a:ext cx="1611830" cy="16118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 rot="2876067">
            <a:off x="11258037" y="9462127"/>
            <a:ext cx="988590" cy="988590"/>
          </a:xfrm>
          <a:custGeom>
            <a:rect b="b" l="l" r="r" t="t"/>
            <a:pathLst>
              <a:path extrusionOk="0"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DFB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/>
          <p:nvPr/>
        </p:nvSpPr>
        <p:spPr>
          <a:xfrm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 rot="2876067">
            <a:off x="16417024" y="1222146"/>
            <a:ext cx="578743" cy="578743"/>
          </a:xfrm>
          <a:custGeom>
            <a:rect b="b" l="l" r="r" t="t"/>
            <a:pathLst>
              <a:path extrusionOk="0"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9"/>
          <p:cNvSpPr/>
          <p:nvPr/>
        </p:nvSpPr>
        <p:spPr>
          <a:xfrm>
            <a:off x="5759364" y="9481085"/>
            <a:ext cx="1611830" cy="16118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4E6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9869919" y="-645547"/>
            <a:ext cx="1769497" cy="1769497"/>
          </a:xfrm>
          <a:custGeom>
            <a:rect b="b" l="l" r="r" t="t"/>
            <a:pathLst>
              <a:path extrusionOk="0"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9"/>
          <p:cNvSpPr/>
          <p:nvPr/>
        </p:nvSpPr>
        <p:spPr>
          <a:xfrm>
            <a:off x="8076784" y="1633486"/>
            <a:ext cx="7719307" cy="7020029"/>
          </a:xfrm>
          <a:custGeom>
            <a:rect b="b" l="l" r="r" t="t"/>
            <a:pathLst>
              <a:path extrusionOk="0" h="7020029" w="7719307">
                <a:moveTo>
                  <a:pt x="0" y="0"/>
                </a:moveTo>
                <a:lnTo>
                  <a:pt x="7719307" y="0"/>
                </a:lnTo>
                <a:lnTo>
                  <a:pt x="7719307" y="7020028"/>
                </a:lnTo>
                <a:lnTo>
                  <a:pt x="0" y="7020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9"/>
          <p:cNvSpPr txBox="1"/>
          <p:nvPr/>
        </p:nvSpPr>
        <p:spPr>
          <a:xfrm>
            <a:off x="1356378" y="3673210"/>
            <a:ext cx="6014815" cy="2240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4E65D9"/>
                </a:solidFill>
                <a:latin typeface="Inter"/>
                <a:ea typeface="Inter"/>
                <a:cs typeface="Inter"/>
                <a:sym typeface="Inter"/>
              </a:rPr>
              <a:t>Програмна реалізація</a:t>
            </a:r>
            <a:endParaRPr b="1" i="0" sz="8000" u="none" cap="none" strike="noStrike">
              <a:solidFill>
                <a:srgbClr val="4E65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162EA415EC8D477AB729309FE8045F7A_12</vt:lpwstr>
  </property>
  <property fmtid="{D5CDD505-2E9C-101B-9397-08002B2CF9AE}" pid="3" name="KSOProductBuildVer">
    <vt:lpwstr>1033-12.2.0.16909</vt:lpwstr>
  </property>
</Properties>
</file>